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24611" y="1733169"/>
            <a:ext cx="5659120" cy="635"/>
          </a:xfrm>
          <a:custGeom>
            <a:avLst/>
            <a:gdLst/>
            <a:ahLst/>
            <a:cxnLst/>
            <a:rect l="l" t="t" r="r" b="b"/>
            <a:pathLst>
              <a:path w="5659120" h="635">
                <a:moveTo>
                  <a:pt x="0" y="380"/>
                </a:moveTo>
                <a:lnTo>
                  <a:pt x="56587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204203" y="1733169"/>
            <a:ext cx="5659120" cy="635"/>
          </a:xfrm>
          <a:custGeom>
            <a:avLst/>
            <a:gdLst/>
            <a:ahLst/>
            <a:cxnLst/>
            <a:rect l="l" t="t" r="r" b="b"/>
            <a:pathLst>
              <a:path w="5659120" h="635">
                <a:moveTo>
                  <a:pt x="0" y="380"/>
                </a:moveTo>
                <a:lnTo>
                  <a:pt x="56587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184" y="1911629"/>
            <a:ext cx="914171" cy="91437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08776" y="1911629"/>
            <a:ext cx="914146" cy="91437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9184" y="4179849"/>
            <a:ext cx="914171" cy="91437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9184" y="3045739"/>
            <a:ext cx="914171" cy="9143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08241" y="1428305"/>
            <a:ext cx="3583940" cy="3586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1" y="513587"/>
            <a:ext cx="12184380" cy="6350"/>
          </a:xfrm>
          <a:custGeom>
            <a:avLst/>
            <a:gdLst/>
            <a:ahLst/>
            <a:cxnLst/>
            <a:rect l="l" t="t" r="r" b="b"/>
            <a:pathLst>
              <a:path w="12184380" h="6350">
                <a:moveTo>
                  <a:pt x="12184380" y="0"/>
                </a:moveTo>
                <a:lnTo>
                  <a:pt x="0" y="0"/>
                </a:lnTo>
                <a:lnTo>
                  <a:pt x="0" y="6350"/>
                </a:lnTo>
                <a:lnTo>
                  <a:pt x="12184380" y="6350"/>
                </a:lnTo>
                <a:lnTo>
                  <a:pt x="12184380" y="0"/>
                </a:lnTo>
                <a:close/>
              </a:path>
            </a:pathLst>
          </a:custGeom>
          <a:solidFill>
            <a:srgbClr val="171A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26" y="492378"/>
            <a:ext cx="11436146" cy="875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42634" y="1570489"/>
            <a:ext cx="5427345" cy="2788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nespsustainable.edu.au/minderoo-foundations-2023-plastic-waste-makers-index" TargetMode="External"/><Relationship Id="rId4" Type="http://schemas.openxmlformats.org/officeDocument/2006/relationships/hyperlink" Target="https://zerocarbon-analytics.org/archives/energy/majority-of-the-worlds-plastics-produced-by-a-small-number-of-countries-and-companies" TargetMode="External"/><Relationship Id="rId5" Type="http://schemas.openxmlformats.org/officeDocument/2006/relationships/hyperlink" Target="https://ieefa.org/sites/default/files/2024-01/Petrochemicals%20Losing%20Financial%20Appeal_January%202024.pdf" TargetMode="External"/><Relationship Id="rId6" Type="http://schemas.openxmlformats.org/officeDocument/2006/relationships/hyperlink" Target="https://business.columbia.edu/faculty/people/gernot-wagner" TargetMode="External"/><Relationship Id="rId7" Type="http://schemas.openxmlformats.org/officeDocument/2006/relationships/hyperlink" Target="https://business.columbia.edu/insights/climate/cki" TargetMode="External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jpg"/><Relationship Id="rId11" Type="http://schemas.openxmlformats.org/officeDocument/2006/relationships/image" Target="../media/image1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image" Target="../media/image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png"/><Relationship Id="rId8" Type="http://schemas.openxmlformats.org/officeDocument/2006/relationships/image" Target="../media/image26.jpg"/><Relationship Id="rId9" Type="http://schemas.openxmlformats.org/officeDocument/2006/relationships/image" Target="../media/image27.png"/><Relationship Id="rId10" Type="http://schemas.openxmlformats.org/officeDocument/2006/relationships/hyperlink" Target="https://www.nature.com/articles/s41558-019-0459-z" TargetMode="External"/><Relationship Id="rId11" Type="http://schemas.openxmlformats.org/officeDocument/2006/relationships/hyperlink" Target="https://business.columbia.edu/faculty/people/gernot-wagner" TargetMode="External"/><Relationship Id="rId12" Type="http://schemas.openxmlformats.org/officeDocument/2006/relationships/hyperlink" Target="https://business.columbia.edu/insights/climate/cki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data-explorer.oecd.org/vis?lc=en&amp;df%5bds%5d=dsDisseminateFinalDMZ&amp;df%5bid%5d=DSD_PU_P%40DF_PU_P&amp;df%5bag%5d=OECD.ENV.EEI&amp;dq=.PU_POLYM_PROJECTION.ROAD_MARKING_COATINGS%2BFIBERS%2BMARINE_COATINGS%2BTOTAL%2BPVC%2BPS%2BPP%2BPET%2BOTHER%2BLDPE_LLDPE%2BHDPE..A..&amp;pd=2019%2C2019&amp;to%5bTIME_PERIOD%5d=false&amp;vw=br" TargetMode="External"/><Relationship Id="rId4" Type="http://schemas.openxmlformats.org/officeDocument/2006/relationships/hyperlink" Target="https://www.bpf.co.uk/plastipedia/how-is-plastic-made.aspx" TargetMode="External"/><Relationship Id="rId5" Type="http://schemas.openxmlformats.org/officeDocument/2006/relationships/hyperlink" Target="https://business.columbia.edu/faculty/people/gernot-wagner" TargetMode="External"/><Relationship Id="rId6" Type="http://schemas.openxmlformats.org/officeDocument/2006/relationships/hyperlink" Target="https://business.columbia.edu/insights/climate/cki" TargetMode="External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3.png"/><Relationship Id="rId4" Type="http://schemas.openxmlformats.org/officeDocument/2006/relationships/hyperlink" Target="https://www.sciencedirect.com/science/article/pii/S004896971834049X" TargetMode="External"/><Relationship Id="rId5" Type="http://schemas.openxmlformats.org/officeDocument/2006/relationships/hyperlink" Target="https://www.researchgate.net/publication/276193965_Carbon_Footprint_of_Textile_and_Clothing_Products" TargetMode="External"/><Relationship Id="rId6" Type="http://schemas.openxmlformats.org/officeDocument/2006/relationships/hyperlink" Target="https://www.sciencedirect.com/science/article/pii/S0959652624040654?utm_source=chatgpt.com" TargetMode="External"/><Relationship Id="rId7" Type="http://schemas.openxmlformats.org/officeDocument/2006/relationships/hyperlink" Target="https://pmc.ncbi.nlm.nih.gov/articles/PMC8587715/?utm_source=chatgpt.com" TargetMode="External"/><Relationship Id="rId8" Type="http://schemas.openxmlformats.org/officeDocument/2006/relationships/hyperlink" Target="https://market.us/report/building-and-construction-plastics-market/#utm_source%3Dchatgpt.com" TargetMode="External"/><Relationship Id="rId9" Type="http://schemas.openxmlformats.org/officeDocument/2006/relationships/hyperlink" Target="https://rmi.org/clean-energy-201-all-plastics-arent-created-equal/?utm_source=chatgpt.com" TargetMode="External"/><Relationship Id="rId10" Type="http://schemas.openxmlformats.org/officeDocument/2006/relationships/hyperlink" Target="https://www.e3s-conferences.org/articles/e3sconf/pdf/2023/30/e3sconf_eppct2023_01031.pdf?utm_source=chatgpt.com" TargetMode="External"/><Relationship Id="rId11" Type="http://schemas.openxmlformats.org/officeDocument/2006/relationships/hyperlink" Target="https://pmc.ncbi.nlm.nih.gov/articles/PMC5517107/?utm_source=chatgpt.com" TargetMode="External"/><Relationship Id="rId12" Type="http://schemas.openxmlformats.org/officeDocument/2006/relationships/hyperlink" Target="https://www.mdpi.com/2071-1050/16/21/9515?utm_source=chatgpt.com" TargetMode="External"/><Relationship Id="rId13" Type="http://schemas.openxmlformats.org/officeDocument/2006/relationships/hyperlink" Target="https://business.columbia.edu/faculty/people/gernot-wagner" TargetMode="External"/><Relationship Id="rId14" Type="http://schemas.openxmlformats.org/officeDocument/2006/relationships/hyperlink" Target="https://business.columbia.edu/insights/climate/cki" TargetMode="Externa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hyperlink" Target="https://www.mckinsey.com/industries/chemicals/our-insights/climate-impact-of-plastics" TargetMode="External"/><Relationship Id="rId6" Type="http://schemas.openxmlformats.org/officeDocument/2006/relationships/hyperlink" Target="https://www.atlasfibre.com/advantages-of-plastics/" TargetMode="External"/><Relationship Id="rId7" Type="http://schemas.openxmlformats.org/officeDocument/2006/relationships/hyperlink" Target="https://tradingeconomics.com/commodity/aluminum#%3A~%3Atext%3DAluminum%20fell%20to%202%2C527.05%20USD%2Con%20June%2019%20of%202025" TargetMode="External"/><Relationship Id="rId8" Type="http://schemas.openxmlformats.org/officeDocument/2006/relationships/hyperlink" Target="https://tradingeconomics.com/commodity/steel" TargetMode="External"/><Relationship Id="rId9" Type="http://schemas.openxmlformats.org/officeDocument/2006/relationships/hyperlink" Target="https://www.theplasticsexchange.com/" TargetMode="External"/><Relationship Id="rId10" Type="http://schemas.openxmlformats.org/officeDocument/2006/relationships/hyperlink" Target="https://business.columbia.edu/faculty/people/gernot-wagner" TargetMode="External"/><Relationship Id="rId11" Type="http://schemas.openxmlformats.org/officeDocument/2006/relationships/hyperlink" Target="https://business.columbia.edu/insights/climate/cki" TargetMode="Externa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ourworldindata.org/plastic-pollution#explore-data-on-plastic-pollution" TargetMode="External"/><Relationship Id="rId4" Type="http://schemas.openxmlformats.org/officeDocument/2006/relationships/hyperlink" Target="https://business.columbia.edu/faculty/people/gernot-wagner" TargetMode="External"/><Relationship Id="rId5" Type="http://schemas.openxmlformats.org/officeDocument/2006/relationships/hyperlink" Target="https://business.columbia.edu/insights/climate/cki" TargetMode="Externa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hyperlink" Target="https://wwf.org.au/blogs/plastic-in-our-oceans-is-killing-marine-mammals/" TargetMode="External"/><Relationship Id="rId8" Type="http://schemas.openxmlformats.org/officeDocument/2006/relationships/hyperlink" Target="https://www.pnas.org/doi/10.1073/pnas.2423957122" TargetMode="External"/><Relationship Id="rId9" Type="http://schemas.openxmlformats.org/officeDocument/2006/relationships/hyperlink" Target="https://www.nature.com/articles/s41586-021-03864-x" TargetMode="External"/><Relationship Id="rId10" Type="http://schemas.openxmlformats.org/officeDocument/2006/relationships/hyperlink" Target="https://www.sciencedirect.com/science/article/pii/S0048969721054693#bb0650" TargetMode="External"/><Relationship Id="rId11" Type="http://schemas.openxmlformats.org/officeDocument/2006/relationships/hyperlink" Target="https://www.sciencedirect.com/science/article/pii/S026974912500329X#%3A~%3Atext%3DOur%20findings%20have%20significant%20implications%2Cof%20microplastics%20on%20terrestrial%20ecosystems" TargetMode="External"/><Relationship Id="rId12" Type="http://schemas.openxmlformats.org/officeDocument/2006/relationships/hyperlink" Target="https://www.frontiersin.org/journals/marine-science/articles/10.3389/fmars.2023.1180761/full" TargetMode="External"/><Relationship Id="rId13" Type="http://schemas.openxmlformats.org/officeDocument/2006/relationships/hyperlink" Target="https://pubs.acs.org/doi/10.1021/acssuschemeng.9b06635" TargetMode="External"/><Relationship Id="rId14" Type="http://schemas.openxmlformats.org/officeDocument/2006/relationships/hyperlink" Target="https://business.columbia.edu/faculty/people/gernot-wagner" TargetMode="External"/><Relationship Id="rId15" Type="http://schemas.openxmlformats.org/officeDocument/2006/relationships/hyperlink" Target="https://business.columbia.edu/insights/climate/cki" TargetMode="Externa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6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2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hyperlink" Target="https://data-explorer.oecd.org/vis?tenant=archive&amp;df%5bds%5d=DisseminateArchiveDMZ&amp;df%5bid%5d=DF_PLASTIC_WASTE_5&amp;df%5bag%5d=OECD&amp;dq=.&amp;lom=LASTNPERIODS&amp;lo=5&amp;to%5bTIME_PERIOD%5d=false" TargetMode="External"/><Relationship Id="rId7" Type="http://schemas.openxmlformats.org/officeDocument/2006/relationships/hyperlink" Target="https://www.researchgate.net/publication/371381178_Plastic_Recycling_A_Review_on_Life_Cycle_Methods_Misconceptions_and_Techno-Economic_Analysis" TargetMode="External"/><Relationship Id="rId8" Type="http://schemas.openxmlformats.org/officeDocument/2006/relationships/hyperlink" Target="https://business.columbia.edu/faculty/people/gernot-wagner" TargetMode="External"/><Relationship Id="rId9" Type="http://schemas.openxmlformats.org/officeDocument/2006/relationships/hyperlink" Target="https://business.columbia.edu/insights/climate/cki" TargetMode="Externa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edocs.unep.org/bitstream/handle/20.500.11822/42277/Plastic_pollution.pdf?sequence=3" TargetMode="External"/><Relationship Id="rId4" Type="http://schemas.openxmlformats.org/officeDocument/2006/relationships/hyperlink" Target="https://www.oecd.org/en/publications/policy-scenarios-for-eliminating-plastic-pollution-by-2040_76400890-en/full-report.html" TargetMode="External"/><Relationship Id="rId5" Type="http://schemas.openxmlformats.org/officeDocument/2006/relationships/hyperlink" Target="https://www.ellenmacarthurfoundation.org/plastics-and-the-circular-economy-deep-dive" TargetMode="External"/><Relationship Id="rId6" Type="http://schemas.openxmlformats.org/officeDocument/2006/relationships/hyperlink" Target="https://www.systemiq.earth/wp-content/uploads/2022/05/ReShapingPlastics-v2.1.pdf" TargetMode="External"/><Relationship Id="rId7" Type="http://schemas.openxmlformats.org/officeDocument/2006/relationships/hyperlink" Target="https://pollution.sustainability-directory.com/question/how-can-we-incentivize-plastic-reduction/" TargetMode="External"/><Relationship Id="rId8" Type="http://schemas.openxmlformats.org/officeDocument/2006/relationships/hyperlink" Target="https://business.columbia.edu/faculty/people/gernot-wagner" TargetMode="External"/><Relationship Id="rId9" Type="http://schemas.openxmlformats.org/officeDocument/2006/relationships/hyperlink" Target="https://business.columbia.edu/insights/climate/cki" TargetMode="Externa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mckinsey.com/industries/chemicals/our-insights/climate-impact-of-plastics" TargetMode="External"/><Relationship Id="rId4" Type="http://schemas.openxmlformats.org/officeDocument/2006/relationships/hyperlink" Target="https://www.atlasfibre.com/advantages-of-plastics/" TargetMode="External"/><Relationship Id="rId5" Type="http://schemas.openxmlformats.org/officeDocument/2006/relationships/hyperlink" Target="https://sustainabilitymag.com/articles/uk-supermarkets-drowning-in-unnecessary-plastic-packaging" TargetMode="External"/><Relationship Id="rId6" Type="http://schemas.openxmlformats.org/officeDocument/2006/relationships/hyperlink" Target="https://business.columbia.edu/faculty/people/gernot-wagner" TargetMode="External"/><Relationship Id="rId7" Type="http://schemas.openxmlformats.org/officeDocument/2006/relationships/hyperlink" Target="https://business.columbia.edu/insights/climate/cki" TargetMode="External"/><Relationship Id="rId8" Type="http://schemas.openxmlformats.org/officeDocument/2006/relationships/image" Target="../media/image46.png"/><Relationship Id="rId9" Type="http://schemas.openxmlformats.org/officeDocument/2006/relationships/image" Target="../media/image47.jpg"/><Relationship Id="rId10" Type="http://schemas.openxmlformats.org/officeDocument/2006/relationships/image" Target="../media/image48.png"/><Relationship Id="rId11" Type="http://schemas.openxmlformats.org/officeDocument/2006/relationships/image" Target="../media/image49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systemiq.earth/wp-content/uploads/2022/05/ReShapingPlastics-v2.1.pdf" TargetMode="External"/><Relationship Id="rId4" Type="http://schemas.openxmlformats.org/officeDocument/2006/relationships/hyperlink" Target="https://bosl.ucsb.edu/wp-content/uploads/2025/05/Pathways-to-reduce-global-plastic-waste-mismanagement-and-greenhouse-gas-emissions-by-2050.pdf" TargetMode="External"/><Relationship Id="rId5" Type="http://schemas.openxmlformats.org/officeDocument/2006/relationships/hyperlink" Target="https://business.columbia.edu/faculty/people/gernot-wagner" TargetMode="External"/><Relationship Id="rId6" Type="http://schemas.openxmlformats.org/officeDocument/2006/relationships/hyperlink" Target="https://business.columbia.edu/insights/climate/cki" TargetMode="External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5.png"/><Relationship Id="rId4" Type="http://schemas.openxmlformats.org/officeDocument/2006/relationships/image" Target="../media/image56.jpg"/><Relationship Id="rId5" Type="http://schemas.openxmlformats.org/officeDocument/2006/relationships/hyperlink" Target="https://www.ellenmacarthurfoundation.org/reuse-rethinking-packaging" TargetMode="External"/><Relationship Id="rId6" Type="http://schemas.openxmlformats.org/officeDocument/2006/relationships/hyperlink" Target="https://www.ellenmacarthurfoundation.org/circular-examples/replenish" TargetMode="External"/><Relationship Id="rId7" Type="http://schemas.openxmlformats.org/officeDocument/2006/relationships/hyperlink" Target="http://replenishbottling.com/#benefits" TargetMode="External"/><Relationship Id="rId8" Type="http://schemas.openxmlformats.org/officeDocument/2006/relationships/hyperlink" Target="https://business.columbia.edu/faculty/people/gernot-wagner" TargetMode="External"/><Relationship Id="rId9" Type="http://schemas.openxmlformats.org/officeDocument/2006/relationships/hyperlink" Target="https://business.columbia.edu/insights/climate/cki" TargetMode="Externa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eare.lush.com/lush-life/our-impact-reports/naked-products/" TargetMode="External"/><Relationship Id="rId4" Type="http://schemas.openxmlformats.org/officeDocument/2006/relationships/hyperlink" Target="https://www.lush.com/us/en_us/a/our-environmental-policy" TargetMode="External"/><Relationship Id="rId5" Type="http://schemas.openxmlformats.org/officeDocument/2006/relationships/hyperlink" Target="https://weare.lush.com/create-a-cosmetic-revolution-to-save-the-planet/" TargetMode="External"/><Relationship Id="rId6" Type="http://schemas.openxmlformats.org/officeDocument/2006/relationships/hyperlink" Target="https://www.retailbiz.com.au/topics/supply-chain/lush-pays-customers-to-recycle-plastic-cosmetics-packaging/#%3A~%3Atext%3DAs%20the%20original%20inventors%20of%2Cof%20plastic%20from%20being%20produced" TargetMode="External"/><Relationship Id="rId7" Type="http://schemas.openxmlformats.org/officeDocument/2006/relationships/hyperlink" Target="https://www.forbes.com/forbes/2007/1015/062.html#730091553081" TargetMode="External"/><Relationship Id="rId8" Type="http://schemas.openxmlformats.org/officeDocument/2006/relationships/hyperlink" Target="https://weare.lush.com/lush-life/lush-audited-accounts-year-ending-june-2024/" TargetMode="External"/><Relationship Id="rId9" Type="http://schemas.openxmlformats.org/officeDocument/2006/relationships/hyperlink" Target="https://business.columbia.edu/faculty/people/gernot-wagner" TargetMode="External"/><Relationship Id="rId10" Type="http://schemas.openxmlformats.org/officeDocument/2006/relationships/hyperlink" Target="https://business.columbia.edu/insights/climate/cki" TargetMode="Externa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gs1.org/system/files/case-study-gs1-brazil-coca-cola.pdf" TargetMode="External"/><Relationship Id="rId4" Type="http://schemas.openxmlformats.org/officeDocument/2006/relationships/hyperlink" Target="https://oceana.org/press-releases/coca-cola-fails-to-increase-reusable-packaging-and-ensure-millions-of-single-use-plastic-bottles-dont-reach-the-oceans/" TargetMode="External"/><Relationship Id="rId5" Type="http://schemas.openxmlformats.org/officeDocument/2006/relationships/hyperlink" Target="https://www.gs1uk.org/standards-services/get-market-ready/qr-codes-powered-by-gs1/case-studies/Coca-Cola--Latin-America-reusable-refillable-bottles" TargetMode="External"/><Relationship Id="rId6" Type="http://schemas.openxmlformats.org/officeDocument/2006/relationships/hyperlink" Target="https://www.business-reporter.com/sustainability/latin-america-shows-the-world-life-without-single-use-was-always-possible" TargetMode="External"/><Relationship Id="rId7" Type="http://schemas.openxmlformats.org/officeDocument/2006/relationships/hyperlink" Target="https://cempre.org.co/pacto-plasticos/" TargetMode="External"/><Relationship Id="rId8" Type="http://schemas.openxmlformats.org/officeDocument/2006/relationships/hyperlink" Target="https://business.columbia.edu/faculty/people/gernot-wagner" TargetMode="External"/><Relationship Id="rId9" Type="http://schemas.openxmlformats.org/officeDocument/2006/relationships/hyperlink" Target="https://business.columbia.edu/insights/climate/cki" TargetMode="Externa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ellenmacarthurfoundation.org/reuse-rethinking-packaging" TargetMode="External"/><Relationship Id="rId4" Type="http://schemas.openxmlformats.org/officeDocument/2006/relationships/hyperlink" Target="https://pirg.org/articles/can-coca-cola-once-again-become-a-leader-in-refillable-bottles/" TargetMode="External"/><Relationship Id="rId5" Type="http://schemas.openxmlformats.org/officeDocument/2006/relationships/hyperlink" Target="https://www.beveragedaily.com/Article/2022/02/15/Coca-Cola-s-25-reusable-packaging-goal-How-will-this-be-achieved/" TargetMode="External"/><Relationship Id="rId6" Type="http://schemas.openxmlformats.org/officeDocument/2006/relationships/hyperlink" Target="https://www.packagingdive.com/news/coca-cola-new-packaging-sustainability-goals-2035/734379/" TargetMode="External"/><Relationship Id="rId7" Type="http://schemas.openxmlformats.org/officeDocument/2006/relationships/hyperlink" Target="https://dabbadrop.co.uk/" TargetMode="External"/><Relationship Id="rId8" Type="http://schemas.openxmlformats.org/officeDocument/2006/relationships/hyperlink" Target="https://www.planetfood.news/post/dabbadrop-the-plant-based-tiffin-delivery-service-taking-london-by-storm" TargetMode="External"/><Relationship Id="rId9" Type="http://schemas.openxmlformats.org/officeDocument/2006/relationships/hyperlink" Target="https://dabbadrop.co.uk/pages/how-it-works?srsltid=AfmBOoo2nykd7fkgpHScQn1cnYZDjCY45RfoJe11Jt-jazhmPz3E5zSe" TargetMode="External"/><Relationship Id="rId10" Type="http://schemas.openxmlformats.org/officeDocument/2006/relationships/hyperlink" Target="https://www.ellenmacarthurfoundation.org/circular-examples/a-reusable-drinks-bottle-design-for-multiple-brands-universal-bottle" TargetMode="External"/><Relationship Id="rId11" Type="http://schemas.openxmlformats.org/officeDocument/2006/relationships/hyperlink" Target="https://business.columbia.edu/faculty/people/gernot-wagner" TargetMode="External"/><Relationship Id="rId12" Type="http://schemas.openxmlformats.org/officeDocument/2006/relationships/hyperlink" Target="https://business.columbia.edu/insights/climate/cki" TargetMode="External"/><Relationship Id="rId13" Type="http://schemas.openxmlformats.org/officeDocument/2006/relationships/image" Target="../media/image57.jp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business.columbia.edu/faculty/people/gernot-wagner" TargetMode="External"/><Relationship Id="rId4" Type="http://schemas.openxmlformats.org/officeDocument/2006/relationships/hyperlink" Target="https://business.columbia.edu/insights/climate/cki" TargetMode="External"/><Relationship Id="rId5" Type="http://schemas.openxmlformats.org/officeDocument/2006/relationships/image" Target="../media/image61.png"/><Relationship Id="rId6" Type="http://schemas.openxmlformats.org/officeDocument/2006/relationships/image" Target="../media/image6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hyperlink" Target="https://www.mckinsey.com/~/media/mckinsey/business%20functions/sustainability/our%20insights/rethinking%20future%20of%20plastics/the%20new%20plastics%20economy.pdf" TargetMode="External"/><Relationship Id="rId7" Type="http://schemas.openxmlformats.org/officeDocument/2006/relationships/hyperlink" Target="https://sustainability.pttgcgroup.com/storage/projects/circular-living-symposium/2019/presentation/rebecca-somers-bioplastic-in-action.pdf" TargetMode="External"/><Relationship Id="rId8" Type="http://schemas.openxmlformats.org/officeDocument/2006/relationships/hyperlink" Target="https://www.european-bioplastics.org/bioplastics/technology/" TargetMode="External"/><Relationship Id="rId9" Type="http://schemas.openxmlformats.org/officeDocument/2006/relationships/hyperlink" Target="https://op.europa.eu/en/publication-detail/-/publication/06d4f39d-70c9-11ed-9887-01aa75ed71a1/language-en" TargetMode="External"/><Relationship Id="rId10" Type="http://schemas.openxmlformats.org/officeDocument/2006/relationships/hyperlink" Target="https://www.nature.com/articles/s41578-021-00407-8#ref-CR69" TargetMode="External"/><Relationship Id="rId11" Type="http://schemas.openxmlformats.org/officeDocument/2006/relationships/hyperlink" Target="https://business.columbia.edu/faculty/people/gernot-wagner" TargetMode="External"/><Relationship Id="rId12" Type="http://schemas.openxmlformats.org/officeDocument/2006/relationships/hyperlink" Target="https://business.columbia.edu/insights/climate/cki" TargetMode="Externa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74.png"/><Relationship Id="rId12" Type="http://schemas.openxmlformats.org/officeDocument/2006/relationships/hyperlink" Target="https://doi.org/10.1038/s41467-025-62877-6" TargetMode="External"/><Relationship Id="rId13" Type="http://schemas.openxmlformats.org/officeDocument/2006/relationships/hyperlink" Target="https://bioplasticfeedstockalliance.org/files/backend/resources/1677816972-BFA_Fact_Sheet_Feedstocks.pdf" TargetMode="External"/><Relationship Id="rId14" Type="http://schemas.openxmlformats.org/officeDocument/2006/relationships/hyperlink" Target="https://www.sciencedirect.com/topics/engineering/generation-biofuels" TargetMode="External"/><Relationship Id="rId15" Type="http://schemas.openxmlformats.org/officeDocument/2006/relationships/hyperlink" Target="https://business.columbia.edu/faculty/people/gernot-wagner" TargetMode="External"/><Relationship Id="rId16" Type="http://schemas.openxmlformats.org/officeDocument/2006/relationships/hyperlink" Target="https://business.columbia.edu/insights/climate/cki" TargetMode="Externa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pubmed.ncbi.nlm.nih.gov/18853816/" TargetMode="External"/><Relationship Id="rId4" Type="http://schemas.openxmlformats.org/officeDocument/2006/relationships/hyperlink" Target="https://www.sciencedirect.com/science/article/pii/S0048969721037141" TargetMode="External"/><Relationship Id="rId5" Type="http://schemas.openxmlformats.org/officeDocument/2006/relationships/hyperlink" Target="https://www.sciencedirect.com/science/article/pii/S004896972406577X" TargetMode="External"/><Relationship Id="rId6" Type="http://schemas.openxmlformats.org/officeDocument/2006/relationships/hyperlink" Target="https://docs.european-bioplastics.org/publications/market_data/2024/EUBP_Market_Data_Report_2024.pdf" TargetMode="External"/><Relationship Id="rId7" Type="http://schemas.openxmlformats.org/officeDocument/2006/relationships/hyperlink" Target="https://business.columbia.edu/faculty/people/gernot-wagner" TargetMode="External"/><Relationship Id="rId8" Type="http://schemas.openxmlformats.org/officeDocument/2006/relationships/hyperlink" Target="https://business.columbia.edu/insights/climate/cki" TargetMode="Externa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businessanalytiq.com/" TargetMode="External"/><Relationship Id="rId4" Type="http://schemas.openxmlformats.org/officeDocument/2006/relationships/hyperlink" Target="https://pmc.ncbi.nlm.nih.gov/articles/PMC7600171/" TargetMode="External"/><Relationship Id="rId5" Type="http://schemas.openxmlformats.org/officeDocument/2006/relationships/hyperlink" Target="https://pmc.ncbi.nlm.nih.gov/articles/PMC7564066/" TargetMode="External"/><Relationship Id="rId6" Type="http://schemas.openxmlformats.org/officeDocument/2006/relationships/hyperlink" Target="https://pmc.ncbi.nlm.nih.gov/articles/PMC9570190/" TargetMode="External"/><Relationship Id="rId7" Type="http://schemas.openxmlformats.org/officeDocument/2006/relationships/hyperlink" Target="https://pmc.ncbi.nlm.nih.gov/articles/PMC11091039/" TargetMode="External"/><Relationship Id="rId8" Type="http://schemas.openxmlformats.org/officeDocument/2006/relationships/hyperlink" Target="https://pmc.ncbi.nlm.nih.gov/articles/PMC8877458/" TargetMode="External"/><Relationship Id="rId9" Type="http://schemas.openxmlformats.org/officeDocument/2006/relationships/hyperlink" Target="https://business.columbia.edu/faculty/people/gernot-wagner" TargetMode="External"/><Relationship Id="rId10" Type="http://schemas.openxmlformats.org/officeDocument/2006/relationships/hyperlink" Target="https://business.columbia.edu/insights/climate/cki" TargetMode="External"/><Relationship Id="rId11" Type="http://schemas.openxmlformats.org/officeDocument/2006/relationships/image" Target="../media/image75.png"/><Relationship Id="rId12" Type="http://schemas.openxmlformats.org/officeDocument/2006/relationships/image" Target="../media/image76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european-bioplastics.org/bioplastics/technology/" TargetMode="External"/><Relationship Id="rId4" Type="http://schemas.openxmlformats.org/officeDocument/2006/relationships/hyperlink" Target="https://pmc.ncbi.nlm.nih.gov/articles/PMC8069747/" TargetMode="External"/><Relationship Id="rId5" Type="http://schemas.openxmlformats.org/officeDocument/2006/relationships/hyperlink" Target="https://www.sciencedirect.com/science/chapter/edited-volume/pii/B9780128238271000079" TargetMode="External"/><Relationship Id="rId6" Type="http://schemas.openxmlformats.org/officeDocument/2006/relationships/hyperlink" Target="https://business.columbia.edu/faculty/people/gernot-wagner" TargetMode="External"/><Relationship Id="rId7" Type="http://schemas.openxmlformats.org/officeDocument/2006/relationships/hyperlink" Target="https://business.columbia.edu/insights/climate/cki" TargetMode="Externa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jp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Relationship Id="rId12" Type="http://schemas.openxmlformats.org/officeDocument/2006/relationships/image" Target="../media/image86.jpg"/><Relationship Id="rId13" Type="http://schemas.openxmlformats.org/officeDocument/2006/relationships/hyperlink" Target="https://www.enterprise.cam.ac.uk/case-studies/xampla-pioneering-a-plastic-free-future/" TargetMode="External"/><Relationship Id="rId14" Type="http://schemas.openxmlformats.org/officeDocument/2006/relationships/hyperlink" Target="https://xampla.com/" TargetMode="External"/><Relationship Id="rId15" Type="http://schemas.openxmlformats.org/officeDocument/2006/relationships/hyperlink" Target="https://www.npl.co.uk/case-studies/xampla-s-paper-coatings-have-the-functionality-of-plastics-without-the-environmental-harm" TargetMode="External"/><Relationship Id="rId16" Type="http://schemas.openxmlformats.org/officeDocument/2006/relationships/hyperlink" Target="https://www.linkedin.com/posts/xampla_choosetheplanet-activity-7368908970368876544-_NA5?utm_source=social_share_send&amp;utm_medium=member_desktop_web&amp;rcm=ACoAAAdTjPEBZMnO9_xdkZ5ohYrltMu9CztQilA" TargetMode="External"/><Relationship Id="rId17" Type="http://schemas.openxmlformats.org/officeDocument/2006/relationships/hyperlink" Target="https://business.columbia.edu/faculty/people/gernot-wagner" TargetMode="External"/><Relationship Id="rId18" Type="http://schemas.openxmlformats.org/officeDocument/2006/relationships/hyperlink" Target="https://business.columbia.edu/insights/climate/cki" TargetMode="Externa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sustainability-directory.com/question/what-challenges-hinder-widespread-bioplastic-adoption/#%3A~%3Atext%3DPolicy%20and%20regulatory%20frameworks%20around%2Cstifle%20innovation%20and%20market%20development" TargetMode="External"/><Relationship Id="rId4" Type="http://schemas.openxmlformats.org/officeDocument/2006/relationships/hyperlink" Target="https://www.european-bioplastics.org/market/applications-sectors/#%3A~%3Atext%3DThere%20is%20still%20a%20high%2Csegment%20within%20the%20bioplastics%20industry" TargetMode="External"/><Relationship Id="rId5" Type="http://schemas.openxmlformats.org/officeDocument/2006/relationships/hyperlink" Target="https://www.360researchreports.com/market-reports/biodegradable-plastics-market-201681#%3A~%3Atext%3DAgriculture%3A%C2%A0The%20agriculture%20application%20segment%20includes%2Calign%20with%20sustainable%20cultivation%20practices" TargetMode="External"/><Relationship Id="rId6" Type="http://schemas.openxmlformats.org/officeDocument/2006/relationships/hyperlink" Target="https://www.sciencedirect.com/science/article/pii/S2666790822000167" TargetMode="External"/><Relationship Id="rId7" Type="http://schemas.openxmlformats.org/officeDocument/2006/relationships/hyperlink" Target="https://news.climate.columbia.edu/2017/12/13/the-truth-about-bioplastics/" TargetMode="External"/><Relationship Id="rId8" Type="http://schemas.openxmlformats.org/officeDocument/2006/relationships/hyperlink" Target="https://business.columbia.edu/faculty/people/gernot-wagner" TargetMode="External"/><Relationship Id="rId9" Type="http://schemas.openxmlformats.org/officeDocument/2006/relationships/hyperlink" Target="https://business.columbia.edu/insights/climate/cki" TargetMode="External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0.png"/><Relationship Id="rId4" Type="http://schemas.openxmlformats.org/officeDocument/2006/relationships/hyperlink" Target="https://www.oecd.org/en/publications/policy-scenarios-for-eliminating-plastic-pollution-by-2040_76400890-en.html" TargetMode="External"/><Relationship Id="rId5" Type="http://schemas.openxmlformats.org/officeDocument/2006/relationships/hyperlink" Target="https://www.ellenmacarthurfoundation.org/plastics-and-the-circular-economy-deep-dive" TargetMode="External"/><Relationship Id="rId6" Type="http://schemas.openxmlformats.org/officeDocument/2006/relationships/hyperlink" Target="https://business.columbia.edu/faculty/people/gernot-wagner" TargetMode="External"/><Relationship Id="rId7" Type="http://schemas.openxmlformats.org/officeDocument/2006/relationships/hyperlink" Target="https://business.columbia.edu/insights/climate/cki" TargetMode="Externa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hyperlink" Target="https://www.pew.org/-/media/assets/2020/10/breakingtheplasticwave_mainreport.pdf%20(year)" TargetMode="External"/><Relationship Id="rId6" Type="http://schemas.openxmlformats.org/officeDocument/2006/relationships/hyperlink" Target="https://business.columbia.edu/faculty/people/gernot-wagner" TargetMode="External"/><Relationship Id="rId7" Type="http://schemas.openxmlformats.org/officeDocument/2006/relationships/hyperlink" Target="https://business.columbia.edu/insights/climate/cki" TargetMode="Externa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pubs.acs.org/doi/10.1021/acssuschemeng.2c05497" TargetMode="External"/><Relationship Id="rId4" Type="http://schemas.openxmlformats.org/officeDocument/2006/relationships/hyperlink" Target="https://www.systemiq.earth/wp-content/uploads/2020/07/BreakingThePlasticWave_MainReport.pdf" TargetMode="External"/><Relationship Id="rId5" Type="http://schemas.openxmlformats.org/officeDocument/2006/relationships/hyperlink" Target="https://business.columbia.edu/faculty/people/gernot-wagner" TargetMode="External"/><Relationship Id="rId6" Type="http://schemas.openxmlformats.org/officeDocument/2006/relationships/hyperlink" Target="https://business.columbia.edu/insights/climate/cki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business.columbia.edu/faculty/people/gernot-wagner" TargetMode="External"/><Relationship Id="rId4" Type="http://schemas.openxmlformats.org/officeDocument/2006/relationships/hyperlink" Target="https://business.columbia.edu/insights/climate/cki" TargetMode="Externa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hyperlink" Target="https://datacatalog.worldbank.org/search/dataset/0039597/what-a-waste-global-database" TargetMode="External"/><Relationship Id="rId6" Type="http://schemas.openxmlformats.org/officeDocument/2006/relationships/hyperlink" Target="https://www.closedlooppartners.com/wp-content/uploads/2020/02/Closed-Loop-Partners-2019-Impact-Report-1.pdf" TargetMode="External"/><Relationship Id="rId7" Type="http://schemas.openxmlformats.org/officeDocument/2006/relationships/hyperlink" Target="https://www.epa.gov/system/files/documents/2024-12/financial_assessment_of_us_recycling_system_infrastructure.pdf" TargetMode="External"/><Relationship Id="rId8" Type="http://schemas.openxmlformats.org/officeDocument/2006/relationships/hyperlink" Target="https://www.ilo.org/publications/women-and-men-informal-economy-statistical-picture-third-edition" TargetMode="External"/><Relationship Id="rId9" Type="http://schemas.openxmlformats.org/officeDocument/2006/relationships/hyperlink" Target="https://business.columbia.edu/faculty/people/gernot-wagner" TargetMode="External"/><Relationship Id="rId10" Type="http://schemas.openxmlformats.org/officeDocument/2006/relationships/hyperlink" Target="https://business.columbia.edu/insights/climate/cki" TargetMode="Externa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5.jpg"/><Relationship Id="rId4" Type="http://schemas.openxmlformats.org/officeDocument/2006/relationships/hyperlink" Target="https://www.researchgate.net/publication/350659340_Municipal_solid_waste_management_in_the_City_of_Indore-_A_case_study" TargetMode="External"/><Relationship Id="rId5" Type="http://schemas.openxmlformats.org/officeDocument/2006/relationships/hyperlink" Target="https://www.researchgate.net/publication/376390089_Solid_Waste_Management_in_Indore_Madhya_Pradesh_India_Insights_from_a_Survey_of_Literature" TargetMode="External"/><Relationship Id="rId6" Type="http://schemas.openxmlformats.org/officeDocument/2006/relationships/hyperlink" Target="https://www.indiaspend.com/how-indore-became-indias-cleanest-city-and-how-others-can-follow" TargetMode="External"/><Relationship Id="rId7" Type="http://schemas.openxmlformats.org/officeDocument/2006/relationships/hyperlink" Target="https://cdn.cseindia.org/docs/photogallery/slideshows/06_20171212_IMC-SWM-Final-Indore.pdf" TargetMode="External"/><Relationship Id="rId8" Type="http://schemas.openxmlformats.org/officeDocument/2006/relationships/hyperlink" Target="https://business.columbia.edu/faculty/people/gernot-wagner" TargetMode="External"/><Relationship Id="rId9" Type="http://schemas.openxmlformats.org/officeDocument/2006/relationships/hyperlink" Target="https://business.columbia.edu/insights/climate/cki" TargetMode="Externa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ieabioenergy.com/wp-content/uploads/2024/07/IEA-Bioenergy_-Advanced-sorting-technologies-in-the-waste-sector.pdf" TargetMode="External"/><Relationship Id="rId4" Type="http://schemas.openxmlformats.org/officeDocument/2006/relationships/hyperlink" Target="https://ampsortation.com/articles/amp-named-2025-cleantech-100" TargetMode="External"/><Relationship Id="rId5" Type="http://schemas.openxmlformats.org/officeDocument/2006/relationships/hyperlink" Target="https://tracxn.com/d/companies/amp/__9apZ-ZGobqLHW4OY2USbSC09KhkrhYN3_iWC8ywFEHM" TargetMode="External"/><Relationship Id="rId6" Type="http://schemas.openxmlformats.org/officeDocument/2006/relationships/hyperlink" Target="https://www.forbes.com/sites/kenrickcai/2020/11/12/rise-of-the-recycling-robots" TargetMode="External"/><Relationship Id="rId7" Type="http://schemas.openxmlformats.org/officeDocument/2006/relationships/hyperlink" Target="https://www.therobotreport.com/amp-robotics-ai-robots-recycling/" TargetMode="External"/><Relationship Id="rId8" Type="http://schemas.openxmlformats.org/officeDocument/2006/relationships/hyperlink" Target="https://ampsortation.com/articles/first-of-its-kind-facility-featuring-fully-integra" TargetMode="External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98.png"/><Relationship Id="rId12" Type="http://schemas.openxmlformats.org/officeDocument/2006/relationships/image" Target="../media/image99.jpg"/><Relationship Id="rId13" Type="http://schemas.openxmlformats.org/officeDocument/2006/relationships/hyperlink" Target="https://business.columbia.edu/faculty/people/gernot-wagner" TargetMode="External"/><Relationship Id="rId14" Type="http://schemas.openxmlformats.org/officeDocument/2006/relationships/hyperlink" Target="https://business.columbia.edu/insights/climate/cki" TargetMode="Externa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pubs.acs.org/doi/10.1021/acssuschemeng.2c05497" TargetMode="External"/><Relationship Id="rId4" Type="http://schemas.openxmlformats.org/officeDocument/2006/relationships/hyperlink" Target="https://www.sciencedirect.com/science/article/abs/pii/S0921344921002160" TargetMode="External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hyperlink" Target="https://business.columbia.edu/faculty/people/gernot-wagner" TargetMode="External"/><Relationship Id="rId10" Type="http://schemas.openxmlformats.org/officeDocument/2006/relationships/hyperlink" Target="https://business.columbia.edu/insights/climate/cki" TargetMode="Externa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4.png"/><Relationship Id="rId4" Type="http://schemas.openxmlformats.org/officeDocument/2006/relationships/hyperlink" Target="https://publications.jrc.ec.europa.eu/repository/handle/JRC132067" TargetMode="External"/><Relationship Id="rId5" Type="http://schemas.openxmlformats.org/officeDocument/2006/relationships/hyperlink" Target="https://www.sciencedirect.com/science/article/abs/pii/S0921344921002160" TargetMode="External"/><Relationship Id="rId6" Type="http://schemas.openxmlformats.org/officeDocument/2006/relationships/hyperlink" Target="https://business.columbia.edu/faculty/people/gernot-wagner" TargetMode="External"/><Relationship Id="rId7" Type="http://schemas.openxmlformats.org/officeDocument/2006/relationships/hyperlink" Target="https://business.columbia.edu/insights/climate/cki" TargetMode="External"/><Relationship Id="rId8" Type="http://schemas.openxmlformats.org/officeDocument/2006/relationships/image" Target="../media/image105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hyperlink" Target="https://data-explorer.oecd.org/vis?tenant=archive&amp;df%5bds%5d=DisseminateArchiveDMZ&amp;df%5bid%5d=DF_PLASTIC_WASTE_5&amp;df%5bag%5d=OECD&amp;dq=.&amp;lom=LASTNPERIODS&amp;lo=5&amp;to%5bTIME_PERIOD%5d=false" TargetMode="External"/><Relationship Id="rId6" Type="http://schemas.openxmlformats.org/officeDocument/2006/relationships/hyperlink" Target="https://www.researchgate.net/publication/371381178_Plastic_Recycling_A_Review_on_Life_Cycle_Methods_Misconceptions_and_Techno-Economic_Analysis" TargetMode="External"/><Relationship Id="rId7" Type="http://schemas.openxmlformats.org/officeDocument/2006/relationships/hyperlink" Target="https://businessanalytiq.com/procurementanalytics/index/pet-price-index/" TargetMode="External"/><Relationship Id="rId8" Type="http://schemas.openxmlformats.org/officeDocument/2006/relationships/hyperlink" Target="https://businessanalytiq.com/procurementanalytics/index/rpet-food-grade-price-index/" TargetMode="External"/><Relationship Id="rId9" Type="http://schemas.openxmlformats.org/officeDocument/2006/relationships/hyperlink" Target="https://www.mdpi.com/2071-1050/15/11/9087" TargetMode="External"/><Relationship Id="rId10" Type="http://schemas.openxmlformats.org/officeDocument/2006/relationships/hyperlink" Target="https://www.plasticstoday.com/packaging/recycled-pet-prices-trending-down-amid-weak-us-demand" TargetMode="External"/><Relationship Id="rId11" Type="http://schemas.openxmlformats.org/officeDocument/2006/relationships/image" Target="../media/image108.png"/><Relationship Id="rId12" Type="http://schemas.openxmlformats.org/officeDocument/2006/relationships/hyperlink" Target="https://business.columbia.edu/faculty/people/gernot-wagner" TargetMode="External"/><Relationship Id="rId13" Type="http://schemas.openxmlformats.org/officeDocument/2006/relationships/hyperlink" Target="https://business.columbia.edu/insights/climate/cki" TargetMode="Externa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hyperlink" Target="https://business.columbia.edu/faculty/people/gernot-wagner" TargetMode="External"/><Relationship Id="rId7" Type="http://schemas.openxmlformats.org/officeDocument/2006/relationships/hyperlink" Target="https://business.columbia.edu/insights/climate/cki" TargetMode="Externa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mckinsey.com/industries/industrials-and-electronics/our-insights/tackling-heat-electrification-to-decarbonize-industry" TargetMode="External"/><Relationship Id="rId4" Type="http://schemas.openxmlformats.org/officeDocument/2006/relationships/hyperlink" Target="https://www.bcg.com/publications/2023/can-carbon-help-decarbonize-chemicals" TargetMode="External"/><Relationship Id="rId5" Type="http://schemas.openxmlformats.org/officeDocument/2006/relationships/hyperlink" Target="https://x-energy.com/seadrift" TargetMode="External"/><Relationship Id="rId6" Type="http://schemas.openxmlformats.org/officeDocument/2006/relationships/hyperlink" Target="https://eta.lbl.gov/publications/electrification-us-manufacturing" TargetMode="External"/><Relationship Id="rId7" Type="http://schemas.openxmlformats.org/officeDocument/2006/relationships/hyperlink" Target="https://www.iea.org/data-and-statistics/charts/simplified-levelised-cost-of-petrochemicals-for-selected-feedstocks-and-regions-2017" TargetMode="External"/><Relationship Id="rId8" Type="http://schemas.openxmlformats.org/officeDocument/2006/relationships/hyperlink" Target="https://www.energy-transitions.org/wp-content/uploads/2022/07/ETC-CCUS-Report-2022.pdf" TargetMode="External"/><Relationship Id="rId9" Type="http://schemas.openxmlformats.org/officeDocument/2006/relationships/hyperlink" Target="https://business.columbia.edu/faculty/people/gernot-wagner" TargetMode="External"/><Relationship Id="rId10" Type="http://schemas.openxmlformats.org/officeDocument/2006/relationships/hyperlink" Target="https://business.columbia.edu/insights/climate/cki" TargetMode="External"/><Relationship Id="rId11" Type="http://schemas.openxmlformats.org/officeDocument/2006/relationships/image" Target="../media/image112.png"/><Relationship Id="rId12" Type="http://schemas.openxmlformats.org/officeDocument/2006/relationships/image" Target="../media/image113.png"/><Relationship Id="rId13" Type="http://schemas.openxmlformats.org/officeDocument/2006/relationships/image" Target="../media/image114.png"/><Relationship Id="rId14" Type="http://schemas.openxmlformats.org/officeDocument/2006/relationships/image" Target="../media/image115.png"/><Relationship Id="rId15" Type="http://schemas.openxmlformats.org/officeDocument/2006/relationships/image" Target="../media/image116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7.jpg"/><Relationship Id="rId4" Type="http://schemas.openxmlformats.org/officeDocument/2006/relationships/image" Target="../media/image118.jpg"/><Relationship Id="rId5" Type="http://schemas.openxmlformats.org/officeDocument/2006/relationships/hyperlink" Target="https://www.sciencedirect.com/science/article/pii/S0196890422010330#s0040" TargetMode="External"/><Relationship Id="rId6" Type="http://schemas.openxmlformats.org/officeDocument/2006/relationships/hyperlink" Target="https://www.eia.gov/outlooks/aeo/tables_ref.php" TargetMode="External"/><Relationship Id="rId7" Type="http://schemas.openxmlformats.org/officeDocument/2006/relationships/hyperlink" Target="https://www.mckinsey.com/industries/metals-and-mining/our-insights/aligning-the-value-chain-to-decarbonize-plastics?utm_source=chatgpt.com" TargetMode="External"/><Relationship Id="rId8" Type="http://schemas.openxmlformats.org/officeDocument/2006/relationships/hyperlink" Target="https://coolbrook.com/electrification-solutions/rdr-electric-cracking/" TargetMode="External"/><Relationship Id="rId9" Type="http://schemas.openxmlformats.org/officeDocument/2006/relationships/hyperlink" Target="https://coolbrook.com/elecrification-technology-pilot/" TargetMode="External"/><Relationship Id="rId10" Type="http://schemas.openxmlformats.org/officeDocument/2006/relationships/hyperlink" Target="https://business.columbia.edu/faculty/people/gernot-wagner" TargetMode="External"/><Relationship Id="rId11" Type="http://schemas.openxmlformats.org/officeDocument/2006/relationships/hyperlink" Target="https://business.columbia.edu/insights/climate/cki" TargetMode="Externa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coolbrook.com/electrification-solutions/rdr-electric-cracking/" TargetMode="External"/><Relationship Id="rId4" Type="http://schemas.openxmlformats.org/officeDocument/2006/relationships/hyperlink" Target="https://coolbrook.com/elecrification-technology-pilot/" TargetMode="External"/><Relationship Id="rId5" Type="http://schemas.openxmlformats.org/officeDocument/2006/relationships/hyperlink" Target="https://pitchbook.com/profiles/company/236031-22#investors" TargetMode="External"/><Relationship Id="rId6" Type="http://schemas.openxmlformats.org/officeDocument/2006/relationships/hyperlink" Target="https://business.columbia.edu/faculty/people/gernot-wagner" TargetMode="External"/><Relationship Id="rId7" Type="http://schemas.openxmlformats.org/officeDocument/2006/relationships/hyperlink" Target="https://business.columbia.edu/insights/climate/cki" TargetMode="External"/><Relationship Id="rId8" Type="http://schemas.openxmlformats.org/officeDocument/2006/relationships/image" Target="../media/image11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nature.com/articles/s41558-019-0459-z" TargetMode="External"/><Relationship Id="rId4" Type="http://schemas.openxmlformats.org/officeDocument/2006/relationships/hyperlink" Target="https://business.columbia.edu/faculty/people/gernot-wagner" TargetMode="External"/><Relationship Id="rId5" Type="http://schemas.openxmlformats.org/officeDocument/2006/relationships/hyperlink" Target="https://business.columbia.edu/insights/climate/cki" TargetMode="Externa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hyperlink" Target="https://www.basf.com/global/en/media/news-releases/2024/04/p-24-177" TargetMode="External"/><Relationship Id="rId7" Type="http://schemas.openxmlformats.org/officeDocument/2006/relationships/hyperlink" Target="https://industrydecarbonization.com/news/basf-starts-the-worlds-first-electric-cracker-furnace.html" TargetMode="External"/><Relationship Id="rId8" Type="http://schemas.openxmlformats.org/officeDocument/2006/relationships/hyperlink" Target="https://www.sciencedirect.com/science/article/abs/pii/S0196890422010330" TargetMode="External"/><Relationship Id="rId9" Type="http://schemas.openxmlformats.org/officeDocument/2006/relationships/hyperlink" Target="https://business.columbia.edu/faculty/people/gernot-wagner" TargetMode="External"/><Relationship Id="rId10" Type="http://schemas.openxmlformats.org/officeDocument/2006/relationships/hyperlink" Target="https://business.columbia.edu/insights/climate/cki" TargetMode="Externa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hyperlink" Target="https://business.columbia.edu/faculty/people/gernot-wagner" TargetMode="External"/><Relationship Id="rId8" Type="http://schemas.openxmlformats.org/officeDocument/2006/relationships/hyperlink" Target="https://business.columbia.edu/insights/climate/cki" TargetMode="Externa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image" Target="../media/image131.png"/><Relationship Id="rId8" Type="http://schemas.openxmlformats.org/officeDocument/2006/relationships/hyperlink" Target="https://think.ing.com/articles/how-the-plastics-industry-can-go-green-and-at-what-cost" TargetMode="External"/><Relationship Id="rId9" Type="http://schemas.openxmlformats.org/officeDocument/2006/relationships/hyperlink" Target="https://iea.blob.core.windows.net/assets/50652405-26db-4c41-82dc-c23657893059/Putting_CO2_to_Use.pdf" TargetMode="External"/><Relationship Id="rId10" Type="http://schemas.openxmlformats.org/officeDocument/2006/relationships/hyperlink" Target="https://www.mdpi.com/1996-1073/18/8/1883#B48-energies-18-01883" TargetMode="External"/><Relationship Id="rId11" Type="http://schemas.openxmlformats.org/officeDocument/2006/relationships/hyperlink" Target="https://www.idtechex.com/en/research-article/can-the-plastics-industry-become-a-carbon-capture-leader/27076" TargetMode="External"/><Relationship Id="rId12" Type="http://schemas.openxmlformats.org/officeDocument/2006/relationships/hyperlink" Target="https://pubs.rsc.org/en/content/articlelanding/2014/gc/c4gc00513a" TargetMode="External"/><Relationship Id="rId13" Type="http://schemas.openxmlformats.org/officeDocument/2006/relationships/hyperlink" Target="https://swissrecycle.ch/fileadmin/user_upload/pdfs/Gemeinden_Sammelstellen/Webinare/Praesentationen_2022/Meys2021_Achieving_net-zero_greenhouse_gas_emission_plastics_by_a_circular_carbon_economy.pdf" TargetMode="External"/><Relationship Id="rId14" Type="http://schemas.openxmlformats.org/officeDocument/2006/relationships/hyperlink" Target="https://pubs.acs.org/doi/10.1021/acssuschemeng.4c10485" TargetMode="External"/><Relationship Id="rId15" Type="http://schemas.openxmlformats.org/officeDocument/2006/relationships/hyperlink" Target="https://oamonitor.ireland.openaire.eu/national/search/publication?pid=10.1007%2Fs10098-021-02128-6" TargetMode="External"/><Relationship Id="rId16" Type="http://schemas.openxmlformats.org/officeDocument/2006/relationships/hyperlink" Target="https://www.frontiersin.org/journals/energy-research/articles/10.3389/fenrg.2020.557466/full" TargetMode="External"/><Relationship Id="rId17" Type="http://schemas.openxmlformats.org/officeDocument/2006/relationships/hyperlink" Target="https://www.sciencedirect.com/science/article/pii/S2212982024003354" TargetMode="External"/><Relationship Id="rId18" Type="http://schemas.openxmlformats.org/officeDocument/2006/relationships/hyperlink" Target="https://pubs.acs.org/doi/pdf/10.1021/acs.macromol.2c02483?ref=article_openPDF" TargetMode="External"/><Relationship Id="rId19" Type="http://schemas.openxmlformats.org/officeDocument/2006/relationships/hyperlink" Target="https://business.columbia.edu/faculty/people/gernot-wagner" TargetMode="External"/><Relationship Id="rId20" Type="http://schemas.openxmlformats.org/officeDocument/2006/relationships/hyperlink" Target="https://business.columbia.edu/insights/climate/cki" TargetMode="Externa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138.png"/><Relationship Id="rId10" Type="http://schemas.openxmlformats.org/officeDocument/2006/relationships/hyperlink" Target="https://www.expertmarketresearch.com/reports/plastic-market" TargetMode="External"/><Relationship Id="rId11" Type="http://schemas.openxmlformats.org/officeDocument/2006/relationships/hyperlink" Target="https://www.towardschemandmaterials.com/insights/plastics-market" TargetMode="External"/><Relationship Id="rId12" Type="http://schemas.openxmlformats.org/officeDocument/2006/relationships/hyperlink" Target="https://www.imarcgroup.com/co2-based-plastics-market" TargetMode="External"/><Relationship Id="rId13" Type="http://schemas.openxmlformats.org/officeDocument/2006/relationships/hyperlink" Target="https://www.insightaceanalytic.com/report/co2-based-plastics-market/3171" TargetMode="External"/><Relationship Id="rId14" Type="http://schemas.openxmlformats.org/officeDocument/2006/relationships/hyperlink" Target="https://www.mckinsey.com/capabilities/sustainability/our-insights/driving-co2-emissions-to-zero-and-beyond-with-carbon-capture-use-and-storage" TargetMode="External"/><Relationship Id="rId15" Type="http://schemas.openxmlformats.org/officeDocument/2006/relationships/hyperlink" Target="https://www.grandviewresearch.com/industry-analysis/global-plastics-market" TargetMode="External"/><Relationship Id="rId16" Type="http://schemas.openxmlformats.org/officeDocument/2006/relationships/hyperlink" Target="https://www.econic-technologies.com/" TargetMode="External"/><Relationship Id="rId17" Type="http://schemas.openxmlformats.org/officeDocument/2006/relationships/hyperlink" Target="https://lanzatech.com/twelve-and-lanzatech-partner-to-produce-the-worlds-first-polypropylene-from-co2/" TargetMode="External"/><Relationship Id="rId18" Type="http://schemas.openxmlformats.org/officeDocument/2006/relationships/hyperlink" Target="https://fairbrics.co/" TargetMode="External"/><Relationship Id="rId19" Type="http://schemas.openxmlformats.org/officeDocument/2006/relationships/hyperlink" Target="https://business.columbia.edu/faculty/people/gernot-wagner" TargetMode="External"/><Relationship Id="rId20" Type="http://schemas.openxmlformats.org/officeDocument/2006/relationships/hyperlink" Target="https://business.columbia.edu/insights/climate/cki" TargetMode="External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43.png"/><Relationship Id="rId8" Type="http://schemas.openxmlformats.org/officeDocument/2006/relationships/image" Target="../media/image144.png"/><Relationship Id="rId9" Type="http://schemas.openxmlformats.org/officeDocument/2006/relationships/hyperlink" Target="https://www.iea.org/energy-system/carbon-capture-utilisation-and-storage" TargetMode="External"/><Relationship Id="rId10" Type="http://schemas.openxmlformats.org/officeDocument/2006/relationships/hyperlink" Target="https://www.mdpi.com/2227-9717/9/5/759" TargetMode="External"/><Relationship Id="rId11" Type="http://schemas.openxmlformats.org/officeDocument/2006/relationships/hyperlink" Target="https://downloads.regulations.gov/EPA-HQ-OAR-2023-0072-8736/content.pdf" TargetMode="External"/><Relationship Id="rId12" Type="http://schemas.openxmlformats.org/officeDocument/2006/relationships/hyperlink" Target="https://www.ciel.org/wp-content/uploads/2019/05/Plastic-and-Climate-FINAL-2019.pdf" TargetMode="External"/><Relationship Id="rId13" Type="http://schemas.openxmlformats.org/officeDocument/2006/relationships/hyperlink" Target="https://www.energy.gov/fecm/pre-combustion-carbon-capture-research" TargetMode="External"/><Relationship Id="rId14" Type="http://schemas.openxmlformats.org/officeDocument/2006/relationships/hyperlink" Target="https://ccsi.columbia.edu/sites/ccsi.columbia.edu/files/content/COMET-making-plastics-emissions-transparent.pdf" TargetMode="External"/><Relationship Id="rId15" Type="http://schemas.openxmlformats.org/officeDocument/2006/relationships/hyperlink" Target="https://www.mdpi.com/1996-1073/15/3/887" TargetMode="External"/><Relationship Id="rId16" Type="http://schemas.openxmlformats.org/officeDocument/2006/relationships/hyperlink" Target="https://business.columbia.edu/faculty/people/gernot-wagner" TargetMode="External"/><Relationship Id="rId17" Type="http://schemas.openxmlformats.org/officeDocument/2006/relationships/hyperlink" Target="https://business.columbia.edu/insights/climate/cki" TargetMode="Externa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publications.ieaghg.org/technicalreports/2020-06%20CCS%20on%20Waste%20to%20Energy.pdf" TargetMode="External"/><Relationship Id="rId4" Type="http://schemas.openxmlformats.org/officeDocument/2006/relationships/hyperlink" Target="https://www.mdpi.com/1996-1073/18/8/1883" TargetMode="External"/><Relationship Id="rId5" Type="http://schemas.openxmlformats.org/officeDocument/2006/relationships/hyperlink" Target="https://www.mdpi.com/2071-1050/16/10/4117" TargetMode="External"/><Relationship Id="rId6" Type="http://schemas.openxmlformats.org/officeDocument/2006/relationships/hyperlink" Target="https://ccsi.columbia.edu/sites/ccsi.columbia.edu/files/content/COMET-making-plastics-emissions-transparent.pdf" TargetMode="External"/><Relationship Id="rId7" Type="http://schemas.openxmlformats.org/officeDocument/2006/relationships/hyperlink" Target="https://ourworldindata.org/grapher/plastic-waste-incinerated" TargetMode="External"/><Relationship Id="rId8" Type="http://schemas.openxmlformats.org/officeDocument/2006/relationships/hyperlink" Target="https://waste-management-world.com/resource-use/10-things-to-know-about-ccus-and-waste-to-energy/" TargetMode="External"/><Relationship Id="rId9" Type="http://schemas.openxmlformats.org/officeDocument/2006/relationships/hyperlink" Target="https://www.recycling-magazine.com/2024/02/01/waste-to-energy-boom-takes-a-break-new-markets-on-the-horizon/" TargetMode="External"/><Relationship Id="rId10" Type="http://schemas.openxmlformats.org/officeDocument/2006/relationships/hyperlink" Target="https://www.no-burn.org/wp-content/uploads/Pollution-Health_final-Nov-14-2019.pdf" TargetMode="External"/><Relationship Id="rId11" Type="http://schemas.openxmlformats.org/officeDocument/2006/relationships/hyperlink" Target="https://business.columbia.edu/faculty/people/gernot-wagner" TargetMode="External"/><Relationship Id="rId12" Type="http://schemas.openxmlformats.org/officeDocument/2006/relationships/hyperlink" Target="https://business.columbia.edu/insights/climate/cki" TargetMode="External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jacksonlab.stanford.edu/sites/g/files/sbiybj20871/files/media/file/cm2012.pdf" TargetMode="External"/><Relationship Id="rId4" Type="http://schemas.openxmlformats.org/officeDocument/2006/relationships/hyperlink" Target="https://www.frontiersin.org/journals/energy-research/articles/10.3389/fenrg.2020.00017/full" TargetMode="External"/><Relationship Id="rId5" Type="http://schemas.openxmlformats.org/officeDocument/2006/relationships/hyperlink" Target="https://ourworldindata.org/grapher/plastic-waste-incinerated" TargetMode="External"/><Relationship Id="rId6" Type="http://schemas.openxmlformats.org/officeDocument/2006/relationships/hyperlink" Target="https://waste-management-world.com/resource-use/10-things-to-know-about-ccus-and-waste-to-energy/" TargetMode="External"/><Relationship Id="rId7" Type="http://schemas.openxmlformats.org/officeDocument/2006/relationships/hyperlink" Target="https://www.recycling-magazine.com/2024/02/01/waste-to-energy-boom-takes-a-break-new-markets-on-the-horizon/" TargetMode="External"/><Relationship Id="rId8" Type="http://schemas.openxmlformats.org/officeDocument/2006/relationships/hyperlink" Target="https://eswet.eu/eu-funds-acknowledge-carbon-captures-potential/" TargetMode="External"/><Relationship Id="rId9" Type="http://schemas.openxmlformats.org/officeDocument/2006/relationships/hyperlink" Target="https://www.energy.gov/eere/bioenergy/articles/waste-energy-municipal-solid-wastes-report" TargetMode="External"/><Relationship Id="rId10" Type="http://schemas.openxmlformats.org/officeDocument/2006/relationships/hyperlink" Target="https://www.ieabioenergy.com/wp-content/uploads/2025/10/IEA-Bioenergy_Intertask_BECCUS_Phase2_Oslo_WtE_final-report.pdf" TargetMode="External"/><Relationship Id="rId11" Type="http://schemas.openxmlformats.org/officeDocument/2006/relationships/hyperlink" Target="https://pub.norden.org/temanord2024-524/2-legislative-frameworks-and-circular-economy-impacts.html" TargetMode="External"/><Relationship Id="rId12" Type="http://schemas.openxmlformats.org/officeDocument/2006/relationships/hyperlink" Target="https://www.wastedive.com/news/can-carbon-capture-make-incinerators-a-net-zero-solution-european-operator/626807/" TargetMode="External"/><Relationship Id="rId13" Type="http://schemas.openxmlformats.org/officeDocument/2006/relationships/hyperlink" Target="https://carboncapturecoalition.org/wp-content/uploads/2025/09/45Q-primer-Carbon-Capture-Coalition.pdf" TargetMode="External"/><Relationship Id="rId14" Type="http://schemas.openxmlformats.org/officeDocument/2006/relationships/hyperlink" Target="https://business.columbia.edu/faculty/people/gernot-wagner" TargetMode="External"/><Relationship Id="rId15" Type="http://schemas.openxmlformats.org/officeDocument/2006/relationships/hyperlink" Target="https://business.columbia.edu/insights/climate/cki" TargetMode="External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Relationship Id="rId8" Type="http://schemas.openxmlformats.org/officeDocument/2006/relationships/image" Target="../media/image150.png"/><Relationship Id="rId9" Type="http://schemas.openxmlformats.org/officeDocument/2006/relationships/image" Target="../media/image151.png"/><Relationship Id="rId10" Type="http://schemas.openxmlformats.org/officeDocument/2006/relationships/hyperlink" Target="https://www.ieabioenergy.com/wp-content/uploads/2025/10/IEA-Bioenergy_Intertask_BECCUS_Phase2_Oslo_WtE_final-report.pdf" TargetMode="External"/><Relationship Id="rId11" Type="http://schemas.openxmlformats.org/officeDocument/2006/relationships/hyperlink" Target="https://norlights.com/about-the-longship-project/" TargetMode="External"/><Relationship Id="rId12" Type="http://schemas.openxmlformats.org/officeDocument/2006/relationships/hyperlink" Target="https://ccsnorway.com/the-project/" TargetMode="External"/><Relationship Id="rId13" Type="http://schemas.openxmlformats.org/officeDocument/2006/relationships/hyperlink" Target="https://www.regjeringen.no/en/whats-new/longship-goes-into-operation-a-global-breakthrough-for-carbon-capture-and-storage/id3109272/" TargetMode="External"/><Relationship Id="rId14" Type="http://schemas.openxmlformats.org/officeDocument/2006/relationships/hyperlink" Target="https://norlights.com/news/eu-funding-awarded-nl-to-support-europe" TargetMode="External"/><Relationship Id="rId15" Type="http://schemas.openxmlformats.org/officeDocument/2006/relationships/image" Target="../media/image152.png"/><Relationship Id="rId16" Type="http://schemas.openxmlformats.org/officeDocument/2006/relationships/image" Target="../media/image153.png"/><Relationship Id="rId17" Type="http://schemas.openxmlformats.org/officeDocument/2006/relationships/hyperlink" Target="https://business.columbia.edu/faculty/people/gernot-wagner" TargetMode="External"/><Relationship Id="rId18" Type="http://schemas.openxmlformats.org/officeDocument/2006/relationships/hyperlink" Target="https://business.columbia.edu/insights/climate/cki" TargetMode="External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4.png"/><Relationship Id="rId4" Type="http://schemas.openxmlformats.org/officeDocument/2006/relationships/hyperlink" Target="https://business.columbia.edu/faculty/people/gernot-wagner" TargetMode="External"/><Relationship Id="rId5" Type="http://schemas.openxmlformats.org/officeDocument/2006/relationships/hyperlink" Target="https://business.columbia.edu/insights/climate/cki" TargetMode="External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5.jpg"/><Relationship Id="rId3" Type="http://schemas.openxmlformats.org/officeDocument/2006/relationships/image" Target="../media/image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sciencedirect.com/science/article/pii/S2352550924002823" TargetMode="External"/><Relationship Id="rId4" Type="http://schemas.openxmlformats.org/officeDocument/2006/relationships/hyperlink" Target="https://business.columbia.edu/faculty/people/gernot-wagner" TargetMode="External"/><Relationship Id="rId5" Type="http://schemas.openxmlformats.org/officeDocument/2006/relationships/hyperlink" Target="https://business.columbia.edu/insights/climate/cki" TargetMode="External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56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woodmac.com/news/opinion/Plastic-demand-reduce-30-energy-transition-scenario/" TargetMode="External"/><Relationship Id="rId4" Type="http://schemas.openxmlformats.org/officeDocument/2006/relationships/hyperlink" Target="https://business.columbia.edu/faculty/people/gernot-wagner" TargetMode="External"/><Relationship Id="rId5" Type="http://schemas.openxmlformats.org/officeDocument/2006/relationships/hyperlink" Target="https://business.columbia.edu/insights/climate/cki" TargetMode="External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business.columbia.edu/faculty/people/gernot-wagner" TargetMode="External"/><Relationship Id="rId4" Type="http://schemas.openxmlformats.org/officeDocument/2006/relationships/hyperlink" Target="https://business.columbia.edu/insights/climate/cki" TargetMode="External"/><Relationship Id="rId5" Type="http://schemas.openxmlformats.org/officeDocument/2006/relationships/image" Target="../media/image157.pn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circularitytracker.thecirculateinitiative.org/investment-categories" TargetMode="External"/><Relationship Id="rId4" Type="http://schemas.openxmlformats.org/officeDocument/2006/relationships/hyperlink" Target="https://business.columbia.edu/faculty/people/gernot-wagner" TargetMode="External"/><Relationship Id="rId5" Type="http://schemas.openxmlformats.org/officeDocument/2006/relationships/hyperlink" Target="https://business.columbia.edu/insights/climate/cki" TargetMode="External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png"/><Relationship Id="rId9" Type="http://schemas.openxmlformats.org/officeDocument/2006/relationships/image" Target="../media/image161.png"/><Relationship Id="rId10" Type="http://schemas.openxmlformats.org/officeDocument/2006/relationships/image" Target="../media/image162.png"/><Relationship Id="rId11" Type="http://schemas.openxmlformats.org/officeDocument/2006/relationships/image" Target="../media/image163.png"/><Relationship Id="rId12" Type="http://schemas.openxmlformats.org/officeDocument/2006/relationships/image" Target="../media/image164.png"/><Relationship Id="rId13" Type="http://schemas.openxmlformats.org/officeDocument/2006/relationships/image" Target="../media/image165.png"/><Relationship Id="rId14" Type="http://schemas.openxmlformats.org/officeDocument/2006/relationships/image" Target="../media/image166.png"/><Relationship Id="rId15" Type="http://schemas.openxmlformats.org/officeDocument/2006/relationships/image" Target="../media/image167.png"/><Relationship Id="rId16" Type="http://schemas.openxmlformats.org/officeDocument/2006/relationships/image" Target="../media/image168.png"/><Relationship Id="rId17" Type="http://schemas.openxmlformats.org/officeDocument/2006/relationships/image" Target="../media/image169.png"/><Relationship Id="rId18" Type="http://schemas.openxmlformats.org/officeDocument/2006/relationships/image" Target="../media/image170.png"/><Relationship Id="rId19" Type="http://schemas.openxmlformats.org/officeDocument/2006/relationships/image" Target="../media/image171.png"/><Relationship Id="rId20" Type="http://schemas.openxmlformats.org/officeDocument/2006/relationships/image" Target="../media/image172.png"/><Relationship Id="rId21" Type="http://schemas.openxmlformats.org/officeDocument/2006/relationships/image" Target="../media/image173.png"/><Relationship Id="rId22" Type="http://schemas.openxmlformats.org/officeDocument/2006/relationships/image" Target="../media/image174.png"/><Relationship Id="rId23" Type="http://schemas.openxmlformats.org/officeDocument/2006/relationships/image" Target="../media/image175.pn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business.columbia.edu/faculty/people/gernot-wagner" TargetMode="External"/><Relationship Id="rId4" Type="http://schemas.openxmlformats.org/officeDocument/2006/relationships/hyperlink" Target="https://business.columbia.edu/insights/climate/cki" TargetMode="External"/><Relationship Id="rId5" Type="http://schemas.openxmlformats.org/officeDocument/2006/relationships/image" Target="../media/image176.png"/><Relationship Id="rId6" Type="http://schemas.openxmlformats.org/officeDocument/2006/relationships/image" Target="../media/image177.pn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8.png"/><Relationship Id="rId4" Type="http://schemas.openxmlformats.org/officeDocument/2006/relationships/image" Target="../media/image179.png"/><Relationship Id="rId5" Type="http://schemas.openxmlformats.org/officeDocument/2006/relationships/image" Target="../media/image180.png"/><Relationship Id="rId6" Type="http://schemas.openxmlformats.org/officeDocument/2006/relationships/hyperlink" Target="https://calrecycle.ca.gov/packaging/packaging-epr/" TargetMode="External"/><Relationship Id="rId7" Type="http://schemas.openxmlformats.org/officeDocument/2006/relationships/hyperlink" Target="https://www.container-recycling.org/images/2025/CRI%20Impact%20Report%202024%20Final.pdf" TargetMode="External"/><Relationship Id="rId8" Type="http://schemas.openxmlformats.org/officeDocument/2006/relationships/hyperlink" Target="https://environment.ec.europa.eu/strategy/plastics-strategy_en" TargetMode="External"/><Relationship Id="rId9" Type="http://schemas.openxmlformats.org/officeDocument/2006/relationships/hyperlink" Target="https://commission.europa.eu/strategy-and-policy/priorities-2019-2024/european-green-deal_en" TargetMode="External"/><Relationship Id="rId10" Type="http://schemas.openxmlformats.org/officeDocument/2006/relationships/hyperlink" Target="https://www.sciencedirect.com/science/article/abs/pii/S0313592623000826" TargetMode="External"/><Relationship Id="rId11" Type="http://schemas.openxmlformats.org/officeDocument/2006/relationships/hyperlink" Target="https://english.mee.gov.cn/Resources/Reports/reports/202211/P020221110605466439270.pdf" TargetMode="External"/><Relationship Id="rId12" Type="http://schemas.openxmlformats.org/officeDocument/2006/relationships/hyperlink" Target="https://www.researchgate.net/publication/381390725_India_on_Track_to_Plastic_Waste_Management_-_A_Diversity_of_Challenges_and_Regulatory_Innovations" TargetMode="External"/><Relationship Id="rId13" Type="http://schemas.openxmlformats.org/officeDocument/2006/relationships/hyperlink" Target="https://business.columbia.edu/faculty/people/gernot-wagner" TargetMode="External"/><Relationship Id="rId14" Type="http://schemas.openxmlformats.org/officeDocument/2006/relationships/hyperlink" Target="https://business.columbia.edu/insights/climate/cki" TargetMode="External"/><Relationship Id="rId15" Type="http://schemas.openxmlformats.org/officeDocument/2006/relationships/image" Target="../media/image181.png"/><Relationship Id="rId16" Type="http://schemas.openxmlformats.org/officeDocument/2006/relationships/image" Target="../media/image182.png"/><Relationship Id="rId17" Type="http://schemas.openxmlformats.org/officeDocument/2006/relationships/image" Target="../media/image183.png"/><Relationship Id="rId18" Type="http://schemas.openxmlformats.org/officeDocument/2006/relationships/image" Target="../media/image184.png"/><Relationship Id="rId19" Type="http://schemas.openxmlformats.org/officeDocument/2006/relationships/image" Target="../media/image185.png"/><Relationship Id="rId20" Type="http://schemas.openxmlformats.org/officeDocument/2006/relationships/image" Target="../media/image186.png"/><Relationship Id="rId21" Type="http://schemas.openxmlformats.org/officeDocument/2006/relationships/image" Target="../media/image187.png"/><Relationship Id="rId22" Type="http://schemas.openxmlformats.org/officeDocument/2006/relationships/image" Target="../media/image188.png"/><Relationship Id="rId23" Type="http://schemas.openxmlformats.org/officeDocument/2006/relationships/image" Target="../media/image189.png"/><Relationship Id="rId24" Type="http://schemas.openxmlformats.org/officeDocument/2006/relationships/image" Target="../media/image190.png"/><Relationship Id="rId25" Type="http://schemas.openxmlformats.org/officeDocument/2006/relationships/image" Target="../media/image191.png"/><Relationship Id="rId26" Type="http://schemas.openxmlformats.org/officeDocument/2006/relationships/image" Target="../media/image192.png"/><Relationship Id="rId27" Type="http://schemas.openxmlformats.org/officeDocument/2006/relationships/image" Target="../media/image193.png"/><Relationship Id="rId28" Type="http://schemas.openxmlformats.org/officeDocument/2006/relationships/image" Target="../media/image194.png"/><Relationship Id="rId29" Type="http://schemas.openxmlformats.org/officeDocument/2006/relationships/image" Target="../media/image195.png"/><Relationship Id="rId30" Type="http://schemas.openxmlformats.org/officeDocument/2006/relationships/image" Target="../media/image196.png"/><Relationship Id="rId31" Type="http://schemas.openxmlformats.org/officeDocument/2006/relationships/image" Target="../media/image197.png"/><Relationship Id="rId32" Type="http://schemas.openxmlformats.org/officeDocument/2006/relationships/image" Target="../media/image198.png"/><Relationship Id="rId33" Type="http://schemas.openxmlformats.org/officeDocument/2006/relationships/image" Target="../media/image199.png"/><Relationship Id="rId34" Type="http://schemas.openxmlformats.org/officeDocument/2006/relationships/image" Target="../media/image200.png"/><Relationship Id="rId35" Type="http://schemas.openxmlformats.org/officeDocument/2006/relationships/image" Target="../media/image201.png"/><Relationship Id="rId36" Type="http://schemas.openxmlformats.org/officeDocument/2006/relationships/image" Target="../media/image202.png"/><Relationship Id="rId37" Type="http://schemas.openxmlformats.org/officeDocument/2006/relationships/image" Target="../media/image203.png"/><Relationship Id="rId38" Type="http://schemas.openxmlformats.org/officeDocument/2006/relationships/image" Target="../media/image204.png"/><Relationship Id="rId39" Type="http://schemas.openxmlformats.org/officeDocument/2006/relationships/image" Target="../media/image205.png"/><Relationship Id="rId40" Type="http://schemas.openxmlformats.org/officeDocument/2006/relationships/image" Target="../media/image206.png"/><Relationship Id="rId41" Type="http://schemas.openxmlformats.org/officeDocument/2006/relationships/image" Target="../media/image207.png"/><Relationship Id="rId42" Type="http://schemas.openxmlformats.org/officeDocument/2006/relationships/image" Target="../media/image208.pn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calrecycle.ca.gov/packaging/packaging-epr/" TargetMode="External"/><Relationship Id="rId4" Type="http://schemas.openxmlformats.org/officeDocument/2006/relationships/hyperlink" Target="https://www.container-recycling.org/images/2025/CRI%20Impact%20Report%202024%20Final.pdf" TargetMode="External"/><Relationship Id="rId5" Type="http://schemas.openxmlformats.org/officeDocument/2006/relationships/hyperlink" Target="https://www.proskauer.com/alert/the-2025-guide-to-epr-packaging-compliance" TargetMode="External"/><Relationship Id="rId6" Type="http://schemas.openxmlformats.org/officeDocument/2006/relationships/hyperlink" Target="https://www.whitehouse.gov/presidential-actions/2025/02/ending-procurement-and-forced-use-of-paper-straws/" TargetMode="External"/><Relationship Id="rId7" Type="http://schemas.openxmlformats.org/officeDocument/2006/relationships/hyperlink" Target="https://www.epa.gov/newsreleases/icymi-administrator-zeldin-hill-trump-epa-has-plan-unmake-plastic-waste" TargetMode="External"/><Relationship Id="rId8" Type="http://schemas.openxmlformats.org/officeDocument/2006/relationships/hyperlink" Target="https://business.columbia.edu/faculty/people/gernot-wagner" TargetMode="External"/><Relationship Id="rId9" Type="http://schemas.openxmlformats.org/officeDocument/2006/relationships/hyperlink" Target="https://business.columbia.edu/insights/climate/cki" TargetMode="External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eur-lex.europa.eu/eli/reg/2025/40/oj" TargetMode="External"/><Relationship Id="rId4" Type="http://schemas.openxmlformats.org/officeDocument/2006/relationships/hyperlink" Target="https://climate.ec.europa.eu/eu-action/carbon-markets/about-eu-ets_en" TargetMode="External"/><Relationship Id="rId5" Type="http://schemas.openxmlformats.org/officeDocument/2006/relationships/hyperlink" Target="https://taxation-customs.ec.europa.eu/carbon-border-adjustment-mechanism_en" TargetMode="External"/><Relationship Id="rId6" Type="http://schemas.openxmlformats.org/officeDocument/2006/relationships/hyperlink" Target="https://climate.ec.europa.eu/eu-action/carbon-markets/ets2-buildings-road-transport-and-additional-sectors_en" TargetMode="External"/><Relationship Id="rId7" Type="http://schemas.openxmlformats.org/officeDocument/2006/relationships/hyperlink" Target="https://business.columbia.edu/faculty/people/gernot-wagner" TargetMode="External"/><Relationship Id="rId8" Type="http://schemas.openxmlformats.org/officeDocument/2006/relationships/hyperlink" Target="https://business.columbia.edu/insights/climate/cki" TargetMode="External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nature.com/articles/s41467-020-20741-9" TargetMode="External"/><Relationship Id="rId4" Type="http://schemas.openxmlformats.org/officeDocument/2006/relationships/hyperlink" Target="https://earth.org/key-players-and-positions-in-the-global-plastic-treaty-negotiations/" TargetMode="External"/><Relationship Id="rId5" Type="http://schemas.openxmlformats.org/officeDocument/2006/relationships/hyperlink" Target="https://plasticseurope.org/knowledge-hub/plastics-the-fast-facts-2023/" TargetMode="External"/><Relationship Id="rId6" Type="http://schemas.openxmlformats.org/officeDocument/2006/relationships/hyperlink" Target="https://interactive.carbonbrief.org/the-carbon-brief-profile-china/index.html" TargetMode="External"/><Relationship Id="rId7" Type="http://schemas.openxmlformats.org/officeDocument/2006/relationships/hyperlink" Target="https://business.columbia.edu/faculty/people/gernot-wagner" TargetMode="External"/><Relationship Id="rId8" Type="http://schemas.openxmlformats.org/officeDocument/2006/relationships/hyperlink" Target="https://business.columbia.edu/insights/climate/cki" TargetMode="External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polynextconf.com/indias-plastic-waste-management-rules-2025/" TargetMode="External"/><Relationship Id="rId4" Type="http://schemas.openxmlformats.org/officeDocument/2006/relationships/hyperlink" Target="https://www.downtoearth.org.in/waste/70k-fake-certificates-major-polluters-missing-misuse-of-epr-legislation-worsening-indias-plastic-problem-shows-cse-report" TargetMode="External"/><Relationship Id="rId5" Type="http://schemas.openxmlformats.org/officeDocument/2006/relationships/hyperlink" Target="https://www.policycircle.org/environment/global-plastics-treaty-talks/" TargetMode="External"/><Relationship Id="rId6" Type="http://schemas.openxmlformats.org/officeDocument/2006/relationships/hyperlink" Target="https://business.columbia.edu/faculty/people/gernot-wagner" TargetMode="External"/><Relationship Id="rId7" Type="http://schemas.openxmlformats.org/officeDocument/2006/relationships/hyperlink" Target="https://business.columbia.edu/insights/climate/cki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nature.com/articles/s43247-025-02169-5#%3A~%3Atext%3DGlobal%20and%20regional%20plastics%20production%2CROW%20(8%25)%20(Fig" TargetMode="External"/><Relationship Id="rId4" Type="http://schemas.openxmlformats.org/officeDocument/2006/relationships/hyperlink" Target="https://business.columbia.edu/faculty/people/gernot-wagner" TargetMode="External"/><Relationship Id="rId5" Type="http://schemas.openxmlformats.org/officeDocument/2006/relationships/hyperlink" Target="https://business.columbia.edu/insights/climate/cki" TargetMode="External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09.png"/><Relationship Id="rId4" Type="http://schemas.openxmlformats.org/officeDocument/2006/relationships/image" Target="../media/image210.png"/><Relationship Id="rId5" Type="http://schemas.openxmlformats.org/officeDocument/2006/relationships/image" Target="../media/image211.png"/><Relationship Id="rId6" Type="http://schemas.openxmlformats.org/officeDocument/2006/relationships/image" Target="../media/image212.png"/><Relationship Id="rId7" Type="http://schemas.openxmlformats.org/officeDocument/2006/relationships/hyperlink" Target="mailto:arb2321@columbia.edu" TargetMode="External"/><Relationship Id="rId8" Type="http://schemas.openxmlformats.org/officeDocument/2006/relationships/image" Target="../media/image213.png"/><Relationship Id="rId9" Type="http://schemas.openxmlformats.org/officeDocument/2006/relationships/hyperlink" Target="mailto:ps3529@columbia.edu" TargetMode="External"/><Relationship Id="rId10" Type="http://schemas.openxmlformats.org/officeDocument/2006/relationships/image" Target="../media/image214.png"/><Relationship Id="rId11" Type="http://schemas.openxmlformats.org/officeDocument/2006/relationships/image" Target="../media/image215.pn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ih2428@columbia.edu" TargetMode="External"/><Relationship Id="rId3" Type="http://schemas.openxmlformats.org/officeDocument/2006/relationships/hyperlink" Target="mailto:af3487@columbia.edu" TargetMode="External"/><Relationship Id="rId4" Type="http://schemas.openxmlformats.org/officeDocument/2006/relationships/hyperlink" Target="mailto:pm3346@columbia.edu" TargetMode="External"/><Relationship Id="rId5" Type="http://schemas.openxmlformats.org/officeDocument/2006/relationships/hyperlink" Target="mailto:gwagner@columbia.edu" TargetMode="External"/><Relationship Id="rId6" Type="http://schemas.openxmlformats.org/officeDocument/2006/relationships/image" Target="../media/image216.png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17.png"/><Relationship Id="rId4" Type="http://schemas.openxmlformats.org/officeDocument/2006/relationships/image" Target="../media/image218.png"/><Relationship Id="rId5" Type="http://schemas.openxmlformats.org/officeDocument/2006/relationships/image" Target="../media/image219.png"/><Relationship Id="rId6" Type="http://schemas.openxmlformats.org/officeDocument/2006/relationships/image" Target="../media/image220.png"/><Relationship Id="rId7" Type="http://schemas.openxmlformats.org/officeDocument/2006/relationships/image" Target="../media/image221.png"/><Relationship Id="rId8" Type="http://schemas.openxmlformats.org/officeDocument/2006/relationships/image" Target="../media/image222.png"/><Relationship Id="rId9" Type="http://schemas.openxmlformats.org/officeDocument/2006/relationships/image" Target="../media/image223.png"/><Relationship Id="rId10" Type="http://schemas.openxmlformats.org/officeDocument/2006/relationships/image" Target="../media/image224.png"/><Relationship Id="rId11" Type="http://schemas.openxmlformats.org/officeDocument/2006/relationships/hyperlink" Target="https://think.ing.com/articles/how-the-plastics-industry-can-go-green-and-at-what-cost" TargetMode="External"/><Relationship Id="rId12" Type="http://schemas.openxmlformats.org/officeDocument/2006/relationships/hyperlink" Target="https://www.mckinsey.com/industries/oil-and-gas/our-insights/scaling-the-ccus-industry-to-achieve-net-zero-emissions" TargetMode="External"/><Relationship Id="rId13" Type="http://schemas.openxmlformats.org/officeDocument/2006/relationships/hyperlink" Target="https://www.mckinsey.com/industries/oil-and-gas/our-insights/global-energy-perspective-2023-ccus-outlook" TargetMode="External"/><Relationship Id="rId14" Type="http://schemas.openxmlformats.org/officeDocument/2006/relationships/hyperlink" Target="https://www.energy-transitions.org/wp-content/uploads/2020/08/ETC_MissionPossible_FullReport.pdf" TargetMode="External"/><Relationship Id="rId15" Type="http://schemas.openxmlformats.org/officeDocument/2006/relationships/hyperlink" Target="https://netl.doe.gov/research/carbon-management/energy-systems/gasification/gasifipedia/capture-approaches" TargetMode="External"/><Relationship Id="rId16" Type="http://schemas.openxmlformats.org/officeDocument/2006/relationships/hyperlink" Target="https://www.energy-transitions.org/wp-content/uploads/2022/07/ETC-CCUS-Technical-Annex.pdf" TargetMode="External"/><Relationship Id="rId17" Type="http://schemas.openxmlformats.org/officeDocument/2006/relationships/hyperlink" Target="https://business.columbia.edu/faculty/people/gernot-wagner" TargetMode="External"/><Relationship Id="rId18" Type="http://schemas.openxmlformats.org/officeDocument/2006/relationships/hyperlink" Target="https://business.columbia.edu/insights/climate/cki" TargetMode="External"/><Relationship Id="rId19" Type="http://schemas.openxmlformats.org/officeDocument/2006/relationships/image" Target="../media/image9.png"/><Relationship Id="rId20" Type="http://schemas.openxmlformats.org/officeDocument/2006/relationships/image" Target="../media/image225.png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26.png"/><Relationship Id="rId4" Type="http://schemas.openxmlformats.org/officeDocument/2006/relationships/image" Target="../media/image227.png"/><Relationship Id="rId5" Type="http://schemas.openxmlformats.org/officeDocument/2006/relationships/image" Target="../media/image228.png"/><Relationship Id="rId6" Type="http://schemas.openxmlformats.org/officeDocument/2006/relationships/image" Target="../media/image229.png"/><Relationship Id="rId7" Type="http://schemas.openxmlformats.org/officeDocument/2006/relationships/image" Target="../media/image230.png"/><Relationship Id="rId8" Type="http://schemas.openxmlformats.org/officeDocument/2006/relationships/image" Target="../media/image231.png"/><Relationship Id="rId9" Type="http://schemas.openxmlformats.org/officeDocument/2006/relationships/image" Target="../media/image232.png"/><Relationship Id="rId10" Type="http://schemas.openxmlformats.org/officeDocument/2006/relationships/image" Target="../media/image233.png"/><Relationship Id="rId11" Type="http://schemas.openxmlformats.org/officeDocument/2006/relationships/image" Target="../media/image234.png"/><Relationship Id="rId12" Type="http://schemas.openxmlformats.org/officeDocument/2006/relationships/image" Target="../media/image235.png"/><Relationship Id="rId13" Type="http://schemas.openxmlformats.org/officeDocument/2006/relationships/image" Target="../media/image236.png"/><Relationship Id="rId14" Type="http://schemas.openxmlformats.org/officeDocument/2006/relationships/image" Target="../media/image237.png"/><Relationship Id="rId15" Type="http://schemas.openxmlformats.org/officeDocument/2006/relationships/image" Target="../media/image238.png"/><Relationship Id="rId16" Type="http://schemas.openxmlformats.org/officeDocument/2006/relationships/image" Target="../media/image218.png"/><Relationship Id="rId17" Type="http://schemas.openxmlformats.org/officeDocument/2006/relationships/image" Target="../media/image239.png"/><Relationship Id="rId18" Type="http://schemas.openxmlformats.org/officeDocument/2006/relationships/image" Target="../media/image220.png"/><Relationship Id="rId19" Type="http://schemas.openxmlformats.org/officeDocument/2006/relationships/image" Target="../media/image221.png"/><Relationship Id="rId20" Type="http://schemas.openxmlformats.org/officeDocument/2006/relationships/image" Target="../media/image222.png"/><Relationship Id="rId21" Type="http://schemas.openxmlformats.org/officeDocument/2006/relationships/image" Target="../media/image223.png"/><Relationship Id="rId22" Type="http://schemas.openxmlformats.org/officeDocument/2006/relationships/image" Target="../media/image224.png"/><Relationship Id="rId23" Type="http://schemas.openxmlformats.org/officeDocument/2006/relationships/hyperlink" Target="https://www.aidic.it/cet/15/43/401.pdf" TargetMode="External"/><Relationship Id="rId24" Type="http://schemas.openxmlformats.org/officeDocument/2006/relationships/hyperlink" Target="https://www.cbo.gov/publication/59832" TargetMode="External"/><Relationship Id="rId25" Type="http://schemas.openxmlformats.org/officeDocument/2006/relationships/hyperlink" Target="https://jacksonlab.stanford.edu/sites/g/files/sbiybj20871/files/media/file/cm2012.pdf" TargetMode="External"/><Relationship Id="rId26" Type="http://schemas.openxmlformats.org/officeDocument/2006/relationships/hyperlink" Target="https://www.frontiersin.org/journals/energy-research/articles/10.3389/fenrg.2020.00017/full" TargetMode="External"/><Relationship Id="rId27" Type="http://schemas.openxmlformats.org/officeDocument/2006/relationships/hyperlink" Target="https://waste-management-world.com/resource-use/10-things-to-know-about-ccus-and-waste-to-energy/" TargetMode="External"/><Relationship Id="rId28" Type="http://schemas.openxmlformats.org/officeDocument/2006/relationships/hyperlink" Target="https://eswet.eu/eu-funds-acknowledge-carbon-captures-potential/" TargetMode="External"/><Relationship Id="rId29" Type="http://schemas.openxmlformats.org/officeDocument/2006/relationships/hyperlink" Target="https://www.epa.gov/system/files/documents/2025-01/ghg-emission-factors-hub-2025.pdf" TargetMode="External"/><Relationship Id="rId30" Type="http://schemas.openxmlformats.org/officeDocument/2006/relationships/hyperlink" Target="https://www.tno.nl/en/newsroom/2025/07/tno-estimates-co2-storage-capacity/" TargetMode="External"/><Relationship Id="rId31" Type="http://schemas.openxmlformats.org/officeDocument/2006/relationships/hyperlink" Target="https://www.nowtricity.com/country/netherlands/" TargetMode="External"/><Relationship Id="rId32" Type="http://schemas.openxmlformats.org/officeDocument/2006/relationships/hyperlink" Target="https://cea.nic.in/wp-content/uploads/baseline/2024/01/User_Guide__Version_19.0-1.pdf" TargetMode="External"/><Relationship Id="rId33" Type="http://schemas.openxmlformats.org/officeDocument/2006/relationships/hyperlink" Target="https://energy.economictimes.indiatimes.com/news/power/indias-largest-waste-to-energy-plant-to-come-up-in-gurugram/96478813" TargetMode="External"/><Relationship Id="rId34" Type="http://schemas.openxmlformats.org/officeDocument/2006/relationships/hyperlink" Target="https://bharatnama.substack.com/p/18-why-over-50-of-indias-waste-to" TargetMode="External"/><Relationship Id="rId35" Type="http://schemas.openxmlformats.org/officeDocument/2006/relationships/hyperlink" Target="https://business.columbia.edu/faculty/people/gernot-wagner" TargetMode="External"/><Relationship Id="rId36" Type="http://schemas.openxmlformats.org/officeDocument/2006/relationships/hyperlink" Target="https://business.columbia.edu/insights/climate/cki" TargetMode="External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40.png"/><Relationship Id="rId4" Type="http://schemas.openxmlformats.org/officeDocument/2006/relationships/image" Target="../media/image218.png"/><Relationship Id="rId5" Type="http://schemas.openxmlformats.org/officeDocument/2006/relationships/image" Target="../media/image241.png"/><Relationship Id="rId6" Type="http://schemas.openxmlformats.org/officeDocument/2006/relationships/image" Target="../media/image220.png"/><Relationship Id="rId7" Type="http://schemas.openxmlformats.org/officeDocument/2006/relationships/image" Target="../media/image221.png"/><Relationship Id="rId8" Type="http://schemas.openxmlformats.org/officeDocument/2006/relationships/image" Target="../media/image222.png"/><Relationship Id="rId9" Type="http://schemas.openxmlformats.org/officeDocument/2006/relationships/image" Target="../media/image223.png"/><Relationship Id="rId10" Type="http://schemas.openxmlformats.org/officeDocument/2006/relationships/image" Target="../media/image224.png"/><Relationship Id="rId11" Type="http://schemas.openxmlformats.org/officeDocument/2006/relationships/image" Target="../media/image242.png"/><Relationship Id="rId12" Type="http://schemas.openxmlformats.org/officeDocument/2006/relationships/image" Target="../media/image227.png"/><Relationship Id="rId13" Type="http://schemas.openxmlformats.org/officeDocument/2006/relationships/image" Target="../media/image243.png"/><Relationship Id="rId14" Type="http://schemas.openxmlformats.org/officeDocument/2006/relationships/image" Target="../media/image244.png"/><Relationship Id="rId15" Type="http://schemas.openxmlformats.org/officeDocument/2006/relationships/image" Target="../media/image245.png"/><Relationship Id="rId16" Type="http://schemas.openxmlformats.org/officeDocument/2006/relationships/image" Target="../media/image235.png"/><Relationship Id="rId17" Type="http://schemas.openxmlformats.org/officeDocument/2006/relationships/image" Target="../media/image246.png"/><Relationship Id="rId18" Type="http://schemas.openxmlformats.org/officeDocument/2006/relationships/image" Target="../media/image247.png"/><Relationship Id="rId19" Type="http://schemas.openxmlformats.org/officeDocument/2006/relationships/image" Target="../media/image248.png"/><Relationship Id="rId20" Type="http://schemas.openxmlformats.org/officeDocument/2006/relationships/image" Target="../media/image249.png"/><Relationship Id="rId21" Type="http://schemas.openxmlformats.org/officeDocument/2006/relationships/image" Target="../media/image250.png"/><Relationship Id="rId22" Type="http://schemas.openxmlformats.org/officeDocument/2006/relationships/image" Target="../media/image251.png"/><Relationship Id="rId23" Type="http://schemas.openxmlformats.org/officeDocument/2006/relationships/image" Target="../media/image236.png"/><Relationship Id="rId24" Type="http://schemas.openxmlformats.org/officeDocument/2006/relationships/image" Target="../media/image252.png"/><Relationship Id="rId25" Type="http://schemas.openxmlformats.org/officeDocument/2006/relationships/hyperlink" Target="https://www.eia.gov/todayinenergy/detail.php?id=55900" TargetMode="External"/><Relationship Id="rId26" Type="http://schemas.openxmlformats.org/officeDocument/2006/relationships/hyperlink" Target="https://www.aidic.it/cet/15/43/401.pdf" TargetMode="External"/><Relationship Id="rId27" Type="http://schemas.openxmlformats.org/officeDocument/2006/relationships/hyperlink" Target="https://totalenergies.com/company/projects/carbon-capture-and-storage/northern-lights-norway" TargetMode="External"/><Relationship Id="rId28" Type="http://schemas.openxmlformats.org/officeDocument/2006/relationships/hyperlink" Target="https://jacksonlab.stanford.edu/sites/g/files/sbiybj20871/files/media/file/cm2012.pdf" TargetMode="External"/><Relationship Id="rId29" Type="http://schemas.openxmlformats.org/officeDocument/2006/relationships/hyperlink" Target="https://ensure.norsar.no/wp-content/uploads/sites/2/2024/08/d3-2-report-on-public-preferences-for-behaviours-around-ccs-technology-in-different-social-and-geographical-contexts.pdf" TargetMode="External"/><Relationship Id="rId30" Type="http://schemas.openxmlformats.org/officeDocument/2006/relationships/hyperlink" Target="https://www.frontiersin.org/journals/energy-research/articles/10.3389/fenrg.2020.00017/full" TargetMode="External"/><Relationship Id="rId31" Type="http://schemas.openxmlformats.org/officeDocument/2006/relationships/hyperlink" Target="https://waste-management-world.com/resource-use/10-things-to-know-about-ccus-and-waste-to-energy/" TargetMode="External"/><Relationship Id="rId32" Type="http://schemas.openxmlformats.org/officeDocument/2006/relationships/hyperlink" Target="https://eswet.eu/eu-funds-acknowledge-carbon-captures-potential/" TargetMode="External"/><Relationship Id="rId33" Type="http://schemas.openxmlformats.org/officeDocument/2006/relationships/hyperlink" Target="https://www.epa.gov/smm/energy-recovery-combustion-municipal-solid-waste-msw" TargetMode="External"/><Relationship Id="rId34" Type="http://schemas.openxmlformats.org/officeDocument/2006/relationships/hyperlink" Target="https://haush.co.uk/waste-as-a-source-of-renewable-energy-exploring-technologies-market-trends-and-global-leaders/#%3A~%3Atext%3DThe%20Netherlands%20operates%2012%20waste%2Cin%20total%20about%20500%20ktonnes" TargetMode="External"/><Relationship Id="rId35" Type="http://schemas.openxmlformats.org/officeDocument/2006/relationships/hyperlink" Target="https://energy.economictimes.indiatimes.com/news/renewable/opinion-how-india-can-rejuvenate-its-waste-to-energy-sector/103030931" TargetMode="External"/><Relationship Id="rId36" Type="http://schemas.openxmlformats.org/officeDocument/2006/relationships/hyperlink" Target="https://scholarsmine.mst.edu/cgi/viewcontent.cgi?article=1195&amp;context=econ_facwork" TargetMode="External"/><Relationship Id="rId37" Type="http://schemas.openxmlformats.org/officeDocument/2006/relationships/hyperlink" Target="https://cpcb.nic.in/common-hw-incinerators-annexure/" TargetMode="External"/><Relationship Id="rId38" Type="http://schemas.openxmlformats.org/officeDocument/2006/relationships/hyperlink" Target="https://www.sciencedirect.com/science/article/pii/S2772656824000071" TargetMode="External"/><Relationship Id="rId39" Type="http://schemas.openxmlformats.org/officeDocument/2006/relationships/hyperlink" Target="https://www.sciencedirect.com/science/article/pii/S2352186423000135" TargetMode="External"/><Relationship Id="rId40" Type="http://schemas.openxmlformats.org/officeDocument/2006/relationships/hyperlink" Target="https://energy.economictimes.indiatimes.com/news/power/indias-largest-waste-to-energy-plant-to-come-up-in-gurugram/96478813" TargetMode="External"/><Relationship Id="rId41" Type="http://schemas.openxmlformats.org/officeDocument/2006/relationships/hyperlink" Target="https://bharatnama.substack.com/p/18-why-over-50-of-indias-waste-to" TargetMode="External"/><Relationship Id="rId42" Type="http://schemas.openxmlformats.org/officeDocument/2006/relationships/hyperlink" Target="https://business.columbia.edu/faculty/people/gernot-wagner" TargetMode="External"/><Relationship Id="rId43" Type="http://schemas.openxmlformats.org/officeDocument/2006/relationships/hyperlink" Target="https://business.columbia.edu/insights/climate/cki" TargetMode="External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mdpi.com/2071-1050/16/21/9515" TargetMode="External"/><Relationship Id="rId4" Type="http://schemas.openxmlformats.org/officeDocument/2006/relationships/hyperlink" Target="https://market.us/report/building-and-construction-plastics-market/#utm_source%3Dchatgpt.com" TargetMode="External"/><Relationship Id="rId5" Type="http://schemas.openxmlformats.org/officeDocument/2006/relationships/hyperlink" Target="https://www.sciencedirect.com/science/article/pii/S0959652624040654?utm_source=chatgpt.com" TargetMode="External"/><Relationship Id="rId6" Type="http://schemas.openxmlformats.org/officeDocument/2006/relationships/hyperlink" Target="https://pmc.ncbi.nlm.nih.gov/articles/PMC5517107/?utm_source=chatgpt.com" TargetMode="External"/><Relationship Id="rId7" Type="http://schemas.openxmlformats.org/officeDocument/2006/relationships/hyperlink" Target="https://www.thecirculateinitiative.org/wp-content/uploads/The-Private-Investment-Landscape-for-a-Global-Circular-Economy-for-Plastics_Jul-2024.pdf" TargetMode="External"/><Relationship Id="rId8" Type="http://schemas.openxmlformats.org/officeDocument/2006/relationships/hyperlink" Target="https://www.systemiq.earth/wp-content/uploads/2022/05/ReShapingPlastics-v2.1.pdf" TargetMode="External"/><Relationship Id="rId9" Type="http://schemas.openxmlformats.org/officeDocument/2006/relationships/hyperlink" Target="https://wedocs.unep.org/bitstream/handle/20.500.11822/42277/Plastic_pollution.pdf?sequence=3" TargetMode="External"/><Relationship Id="rId10" Type="http://schemas.openxmlformats.org/officeDocument/2006/relationships/hyperlink" Target="https://bioplasticsnews.com/2020/03/17/bioplastics-drawdown-project/?utm_source=chatgpt.com" TargetMode="External"/><Relationship Id="rId11" Type="http://schemas.openxmlformats.org/officeDocument/2006/relationships/hyperlink" Target="https://www.systemiq.earth/wp-content/uploads/2020/07/BreakingThePlasticWave_MainReport.pdf" TargetMode="External"/><Relationship Id="rId12" Type="http://schemas.openxmlformats.org/officeDocument/2006/relationships/hyperlink" Target="https://www.mckinsey.com/industries/metals-and-mining/our-insights/aligning-the-value-chain-to-decarbonize-plastics" TargetMode="External"/><Relationship Id="rId13" Type="http://schemas.openxmlformats.org/officeDocument/2006/relationships/hyperlink" Target="https://www.sciencedirect.com/science/article/pii/S2213138825001377#%3A~%3Atext%3DCost%20reduction%20analysis%20for%20sustainable%2Cof%20544%20M%E2%82%AC2019%20is" TargetMode="External"/><Relationship Id="rId14" Type="http://schemas.openxmlformats.org/officeDocument/2006/relationships/hyperlink" Target="https://www.europarl.europa.eu/topics/en/article/20181212STO21610/plastic-waste-and-recycling-in-the-eu-facts-and-figures)" TargetMode="External"/><Relationship Id="rId15" Type="http://schemas.openxmlformats.org/officeDocument/2006/relationships/hyperlink" Target="https://www.oecd.org/en/about/news/press-releases/2022/02/plastic-pollution-is-growing-relentlessly-as-waste-management-and-recycling-fall-short.html#%3A~%3Atext%3DGlobal%20plastic%20waste%20generation%20more%2C11%25%20from%20clothing%20and%20textiles.)3" TargetMode="External"/><Relationship Id="rId16" Type="http://schemas.openxmlformats.org/officeDocument/2006/relationships/hyperlink" Target="https://ca.dow.com/content/dam/corp/documents/ehs/066-00393-01-fort-saskatchewan-path-2-zero.pdf" TargetMode="External"/><Relationship Id="rId17" Type="http://schemas.openxmlformats.org/officeDocument/2006/relationships/hyperlink" Target="https://www.mckinsey.com/capabilities/sustainability/our-insights/driving-co2-emissions-to-zero-and-beyond-with-carbon-capture-use-and-storage" TargetMode="External"/><Relationship Id="rId18" Type="http://schemas.openxmlformats.org/officeDocument/2006/relationships/hyperlink" Target="https://iea.blob.core.windows.net/assets/13dab083-08c3-4dfd-a887-42a3ebe533bc/NetZeroRoadmap_AGlobalPathwaytoKeepthe1.5CGoalinReach-2023Update.pdf" TargetMode="External"/><Relationship Id="rId19" Type="http://schemas.openxmlformats.org/officeDocument/2006/relationships/hyperlink" Target="https://ccsnorway.com/longship-the-launch-approaches/" TargetMode="External"/><Relationship Id="rId20" Type="http://schemas.openxmlformats.org/officeDocument/2006/relationships/hyperlink" Target="https://www.mckinsey.com/industries/oil-and-gas/our-insights/scaling-the-ccus-industry-to-achieve-net-zero-emissions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nature.com/articles/s43247-025-02169-5#%3A~%3Atext%3DGlobal%20and%20regional%20plastics%20production%2CROW%20(8%25)%20(Fig" TargetMode="External"/><Relationship Id="rId4" Type="http://schemas.openxmlformats.org/officeDocument/2006/relationships/hyperlink" Target="https://www.science.org/doi/epdf/10.1126/science.adr3837" TargetMode="External"/><Relationship Id="rId5" Type="http://schemas.openxmlformats.org/officeDocument/2006/relationships/hyperlink" Target="https://business.columbia.edu/faculty/people/gernot-wagner" TargetMode="External"/><Relationship Id="rId6" Type="http://schemas.openxmlformats.org/officeDocument/2006/relationships/hyperlink" Target="https://business.columbia.edu/insights/climate/cki" TargetMode="External"/><Relationship Id="rId7" Type="http://schemas.openxmlformats.org/officeDocument/2006/relationships/image" Target="../media/image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hyperlink" Target="https://www.resourcepanel.org/global-material-flows-database" TargetMode="External"/><Relationship Id="rId9" Type="http://schemas.openxmlformats.org/officeDocument/2006/relationships/hyperlink" Target="https://worldpopulationreview.com/country-rankings/hdi-by-country" TargetMode="External"/><Relationship Id="rId10" Type="http://schemas.openxmlformats.org/officeDocument/2006/relationships/hyperlink" Target="https://wedocs.unep.org/handle/20.500.11822/9238" TargetMode="External"/><Relationship Id="rId11" Type="http://schemas.openxmlformats.org/officeDocument/2006/relationships/hyperlink" Target="https://wedocs.unep.org/items/9f4bbf43-b869-4ae9-8da6-1dae44775e25" TargetMode="External"/><Relationship Id="rId12" Type="http://schemas.openxmlformats.org/officeDocument/2006/relationships/hyperlink" Target="https://business.columbia.edu/faculty/people/gernot-wagner" TargetMode="External"/><Relationship Id="rId13" Type="http://schemas.openxmlformats.org/officeDocument/2006/relationships/hyperlink" Target="https://business.columbia.edu/insights/climate/cki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62"/>
            <a:ext cx="12189460" cy="6859905"/>
          </a:xfrm>
          <a:custGeom>
            <a:avLst/>
            <a:gdLst/>
            <a:ahLst/>
            <a:cxnLst/>
            <a:rect l="l" t="t" r="r" b="b"/>
            <a:pathLst>
              <a:path w="12189460" h="6859905">
                <a:moveTo>
                  <a:pt x="12188952" y="0"/>
                </a:moveTo>
                <a:lnTo>
                  <a:pt x="0" y="0"/>
                </a:lnTo>
                <a:lnTo>
                  <a:pt x="0" y="6859778"/>
                </a:lnTo>
                <a:lnTo>
                  <a:pt x="12188952" y="6859778"/>
                </a:lnTo>
                <a:lnTo>
                  <a:pt x="12188952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16038" y="6696554"/>
            <a:ext cx="2127885" cy="81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30"/>
              </a:lnSpc>
              <a:tabLst>
                <a:tab pos="935355" algn="l"/>
              </a:tabLst>
            </a:pPr>
            <a:r>
              <a:rPr dirty="0" sz="550" spc="-25">
                <a:solidFill>
                  <a:srgbClr val="FFFFFF"/>
                </a:solidFill>
                <a:latin typeface="Arial MT"/>
                <a:cs typeface="Arial MT"/>
              </a:rPr>
              <a:t>BOS</a:t>
            </a:r>
            <a:r>
              <a:rPr dirty="0" sz="55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dirty="0" sz="550" spc="20">
                <a:solidFill>
                  <a:srgbClr val="FFFFFF"/>
                </a:solidFill>
                <a:latin typeface="Arial MT"/>
                <a:cs typeface="Arial MT"/>
              </a:rPr>
              <a:t>CKI</a:t>
            </a:r>
            <a:r>
              <a:rPr dirty="0" sz="55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550" spc="20">
                <a:solidFill>
                  <a:srgbClr val="FFFFFF"/>
                </a:solidFill>
                <a:latin typeface="Arial MT"/>
                <a:cs typeface="Arial MT"/>
              </a:rPr>
              <a:t>Steel</a:t>
            </a:r>
            <a:r>
              <a:rPr dirty="0" sz="550" spc="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550" spc="20">
                <a:solidFill>
                  <a:srgbClr val="FFFFFF"/>
                </a:solidFill>
                <a:latin typeface="Arial MT"/>
                <a:cs typeface="Arial MT"/>
              </a:rPr>
              <a:t>Background</a:t>
            </a:r>
            <a:r>
              <a:rPr dirty="0" sz="550" spc="1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550" spc="20">
                <a:solidFill>
                  <a:srgbClr val="FFFFFF"/>
                </a:solidFill>
                <a:latin typeface="Arial MT"/>
                <a:cs typeface="Arial MT"/>
              </a:rPr>
              <a:t>v231101-</a:t>
            </a:r>
            <a:r>
              <a:rPr dirty="0" sz="550" spc="-25">
                <a:solidFill>
                  <a:srgbClr val="FFFFFF"/>
                </a:solidFill>
                <a:latin typeface="Arial MT"/>
                <a:cs typeface="Arial MT"/>
              </a:rPr>
              <a:t>GF</a:t>
            </a:r>
            <a:endParaRPr sz="55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" y="338454"/>
            <a:ext cx="2852927" cy="48475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571" y="3275710"/>
            <a:ext cx="12184380" cy="6350"/>
          </a:xfrm>
          <a:custGeom>
            <a:avLst/>
            <a:gdLst/>
            <a:ahLst/>
            <a:cxnLst/>
            <a:rect l="l" t="t" r="r" b="b"/>
            <a:pathLst>
              <a:path w="12184380" h="6350">
                <a:moveTo>
                  <a:pt x="12184380" y="0"/>
                </a:moveTo>
                <a:lnTo>
                  <a:pt x="0" y="0"/>
                </a:lnTo>
                <a:lnTo>
                  <a:pt x="0" y="6350"/>
                </a:lnTo>
                <a:lnTo>
                  <a:pt x="12184380" y="6350"/>
                </a:lnTo>
                <a:lnTo>
                  <a:pt x="12184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67728" y="6594468"/>
            <a:ext cx="2825750" cy="238125"/>
          </a:xfrm>
          <a:custGeom>
            <a:avLst/>
            <a:gdLst/>
            <a:ahLst/>
            <a:cxnLst/>
            <a:rect l="l" t="t" r="r" b="b"/>
            <a:pathLst>
              <a:path w="2825750" h="238125">
                <a:moveTo>
                  <a:pt x="2825496" y="0"/>
                </a:moveTo>
                <a:lnTo>
                  <a:pt x="0" y="0"/>
                </a:lnTo>
                <a:lnTo>
                  <a:pt x="0" y="237807"/>
                </a:lnTo>
                <a:lnTo>
                  <a:pt x="2825496" y="237807"/>
                </a:lnTo>
                <a:lnTo>
                  <a:pt x="2825496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271008" y="3120847"/>
            <a:ext cx="5662295" cy="7620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800" b="1">
                <a:solidFill>
                  <a:srgbClr val="F0F4F7"/>
                </a:solidFill>
                <a:latin typeface="Arial"/>
                <a:cs typeface="Arial"/>
              </a:rPr>
              <a:t>Rethinking</a:t>
            </a:r>
            <a:r>
              <a:rPr dirty="0" sz="4800" spc="-180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F0F4F7"/>
                </a:solidFill>
                <a:latin typeface="Arial"/>
                <a:cs typeface="Arial"/>
              </a:rPr>
              <a:t>Plastics</a:t>
            </a:r>
            <a:endParaRPr sz="4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1008" y="5217096"/>
            <a:ext cx="6292850" cy="124904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14"/>
              </a:spcBef>
            </a:pPr>
            <a:r>
              <a:rPr dirty="0" sz="2000" b="1">
                <a:solidFill>
                  <a:srgbClr val="F0F4F7"/>
                </a:solidFill>
                <a:latin typeface="Arial"/>
                <a:cs typeface="Arial"/>
              </a:rPr>
              <a:t>Gernot</a:t>
            </a:r>
            <a:r>
              <a:rPr dirty="0" sz="2000" spc="-45" b="1">
                <a:solidFill>
                  <a:srgbClr val="F0F4F7"/>
                </a:solidFill>
                <a:latin typeface="Arial"/>
                <a:cs typeface="Arial"/>
              </a:rPr>
              <a:t> Wagner,</a:t>
            </a:r>
            <a:r>
              <a:rPr dirty="0" sz="2000" spc="-114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0F4F7"/>
                </a:solidFill>
                <a:latin typeface="Arial"/>
                <a:cs typeface="Arial"/>
              </a:rPr>
              <a:t>Anika</a:t>
            </a:r>
            <a:r>
              <a:rPr dirty="0" sz="2000" spc="25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Behrndt,</a:t>
            </a:r>
            <a:r>
              <a:rPr dirty="0" sz="2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0F4F7"/>
                </a:solidFill>
                <a:latin typeface="Arial"/>
                <a:cs typeface="Arial"/>
              </a:rPr>
              <a:t>Paula</a:t>
            </a:r>
            <a:r>
              <a:rPr dirty="0" sz="2000" spc="-50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0F4F7"/>
                </a:solidFill>
                <a:latin typeface="Arial"/>
                <a:cs typeface="Arial"/>
              </a:rPr>
              <a:t>Sanchez, </a:t>
            </a:r>
            <a:r>
              <a:rPr dirty="0" sz="2000" spc="-20" b="1">
                <a:solidFill>
                  <a:srgbClr val="F0F4F7"/>
                </a:solidFill>
                <a:latin typeface="Arial"/>
                <a:cs typeface="Arial"/>
              </a:rPr>
              <a:t>Yosfat</a:t>
            </a:r>
            <a:r>
              <a:rPr dirty="0" sz="2000" spc="-100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0F4F7"/>
                </a:solidFill>
                <a:latin typeface="Arial"/>
                <a:cs typeface="Arial"/>
              </a:rPr>
              <a:t>Partogi</a:t>
            </a:r>
            <a:r>
              <a:rPr dirty="0" sz="2000" spc="5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0F4F7"/>
                </a:solidFill>
                <a:latin typeface="Arial"/>
                <a:cs typeface="Arial"/>
              </a:rPr>
              <a:t>Simbolon,</a:t>
            </a:r>
            <a:r>
              <a:rPr dirty="0" sz="2000" spc="-35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0F4F7"/>
                </a:solidFill>
                <a:latin typeface="Arial"/>
                <a:cs typeface="Arial"/>
              </a:rPr>
              <a:t>Una</a:t>
            </a:r>
            <a:r>
              <a:rPr dirty="0" sz="2000" spc="-55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0F4F7"/>
                </a:solidFill>
                <a:latin typeface="Arial"/>
                <a:cs typeface="Arial"/>
              </a:rPr>
              <a:t>Oljaca,</a:t>
            </a:r>
            <a:r>
              <a:rPr dirty="0" sz="2000" spc="-40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0F4F7"/>
                </a:solidFill>
                <a:latin typeface="Arial"/>
                <a:cs typeface="Arial"/>
              </a:rPr>
              <a:t>Mariana </a:t>
            </a:r>
            <a:r>
              <a:rPr dirty="0" sz="2000" b="1">
                <a:solidFill>
                  <a:srgbClr val="F0F4F7"/>
                </a:solidFill>
                <a:latin typeface="Arial"/>
                <a:cs typeface="Arial"/>
              </a:rPr>
              <a:t>Castaño,</a:t>
            </a:r>
            <a:r>
              <a:rPr dirty="0" sz="2000" spc="-60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0F4F7"/>
                </a:solidFill>
                <a:latin typeface="Arial"/>
                <a:cs typeface="Arial"/>
              </a:rPr>
              <a:t>Khande</a:t>
            </a:r>
            <a:r>
              <a:rPr dirty="0" sz="2000" spc="-70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0F4F7"/>
                </a:solidFill>
                <a:latin typeface="Arial"/>
                <a:cs typeface="Arial"/>
              </a:rPr>
              <a:t>Jae</a:t>
            </a:r>
            <a:r>
              <a:rPr dirty="0" sz="2000" spc="-70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0F4F7"/>
                </a:solidFill>
                <a:latin typeface="Arial"/>
                <a:cs typeface="Arial"/>
              </a:rPr>
              <a:t>Fisher,</a:t>
            </a:r>
            <a:r>
              <a:rPr dirty="0" sz="2000" spc="-55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0F4F7"/>
                </a:solidFill>
                <a:latin typeface="Arial"/>
                <a:cs typeface="Arial"/>
              </a:rPr>
              <a:t>Smarth</a:t>
            </a:r>
            <a:r>
              <a:rPr dirty="0" sz="2000" spc="-105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0F4F7"/>
                </a:solidFill>
                <a:latin typeface="Arial"/>
                <a:cs typeface="Arial"/>
              </a:rPr>
              <a:t>Galhotra,</a:t>
            </a:r>
            <a:r>
              <a:rPr dirty="0" sz="2000" spc="-60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0F4F7"/>
                </a:solidFill>
                <a:latin typeface="Arial"/>
                <a:cs typeface="Arial"/>
              </a:rPr>
              <a:t>Hyae </a:t>
            </a:r>
            <a:r>
              <a:rPr dirty="0" sz="2000" b="1">
                <a:solidFill>
                  <a:srgbClr val="F0F4F7"/>
                </a:solidFill>
                <a:latin typeface="Arial"/>
                <a:cs typeface="Arial"/>
              </a:rPr>
              <a:t>Ryung</a:t>
            </a:r>
            <a:r>
              <a:rPr dirty="0" sz="2000" spc="-85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0F4F7"/>
                </a:solidFill>
                <a:latin typeface="Arial"/>
                <a:cs typeface="Arial"/>
              </a:rPr>
              <a:t>Kim,</a:t>
            </a:r>
            <a:r>
              <a:rPr dirty="0" sz="2000" spc="-60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0F4F7"/>
                </a:solidFill>
                <a:latin typeface="Arial"/>
                <a:cs typeface="Arial"/>
              </a:rPr>
              <a:t>Isabel</a:t>
            </a:r>
            <a:r>
              <a:rPr dirty="0" sz="2000" spc="-60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0F4F7"/>
                </a:solidFill>
                <a:latin typeface="Arial"/>
                <a:cs typeface="Arial"/>
              </a:rPr>
              <a:t>Hoyos,</a:t>
            </a:r>
            <a:r>
              <a:rPr dirty="0" sz="2000" spc="5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0F4F7"/>
                </a:solidFill>
                <a:latin typeface="Arial"/>
                <a:cs typeface="Arial"/>
              </a:rPr>
              <a:t>and</a:t>
            </a:r>
            <a:r>
              <a:rPr dirty="0" sz="2000" spc="-85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0F4F7"/>
                </a:solidFill>
                <a:latin typeface="Arial"/>
                <a:cs typeface="Arial"/>
              </a:rPr>
              <a:t>Ariela</a:t>
            </a:r>
            <a:r>
              <a:rPr dirty="0" sz="2000" spc="-50" b="1">
                <a:solidFill>
                  <a:srgbClr val="F0F4F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0F4F7"/>
                </a:solidFill>
                <a:latin typeface="Arial"/>
                <a:cs typeface="Arial"/>
              </a:rPr>
              <a:t>Farchi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447" y="518604"/>
            <a:ext cx="12401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July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2026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0357" y="5910402"/>
            <a:ext cx="3994150" cy="66484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45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Cite</a:t>
            </a:r>
            <a:r>
              <a:rPr dirty="0" sz="135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as:</a:t>
            </a: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Wagner</a:t>
            </a:r>
            <a:r>
              <a:rPr dirty="0" sz="1350" spc="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350" spc="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al.,</a:t>
            </a:r>
            <a:r>
              <a:rPr dirty="0" sz="1350" spc="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“Rethinking</a:t>
            </a:r>
            <a:r>
              <a:rPr dirty="0" sz="1350" spc="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Plastics,”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Columbia</a:t>
            </a:r>
            <a:r>
              <a:rPr dirty="0" sz="1350" spc="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dirty="0" sz="1350" spc="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dirty="0" sz="1350" spc="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Climate</a:t>
            </a:r>
            <a:r>
              <a:rPr dirty="0" sz="1350" spc="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Knowledge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Initiative</a:t>
            </a:r>
            <a:r>
              <a:rPr dirty="0" sz="135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(1</a:t>
            </a:r>
            <a:r>
              <a:rPr dirty="0" sz="135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July</a:t>
            </a:r>
            <a:r>
              <a:rPr dirty="0" sz="135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2026).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10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678678" y="5307076"/>
            <a:ext cx="6181725" cy="620395"/>
            <a:chOff x="5678678" y="5307076"/>
            <a:chExt cx="6181725" cy="620395"/>
          </a:xfrm>
        </p:grpSpPr>
        <p:sp>
          <p:nvSpPr>
            <p:cNvPr id="5" name="object 5"/>
            <p:cNvSpPr/>
            <p:nvPr/>
          </p:nvSpPr>
          <p:spPr>
            <a:xfrm>
              <a:off x="5678678" y="5510149"/>
              <a:ext cx="6180455" cy="0"/>
            </a:xfrm>
            <a:custGeom>
              <a:avLst/>
              <a:gdLst/>
              <a:ahLst/>
              <a:cxnLst/>
              <a:rect l="l" t="t" r="r" b="b"/>
              <a:pathLst>
                <a:path w="6180455" h="0">
                  <a:moveTo>
                    <a:pt x="0" y="0"/>
                  </a:moveTo>
                  <a:lnTo>
                    <a:pt x="6180201" y="0"/>
                  </a:lnTo>
                </a:path>
              </a:pathLst>
            </a:custGeom>
            <a:ln w="1270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433304" y="5316601"/>
              <a:ext cx="1417320" cy="601345"/>
            </a:xfrm>
            <a:custGeom>
              <a:avLst/>
              <a:gdLst/>
              <a:ahLst/>
              <a:cxnLst/>
              <a:rect l="l" t="t" r="r" b="b"/>
              <a:pathLst>
                <a:path w="1417320" h="601345">
                  <a:moveTo>
                    <a:pt x="423164" y="0"/>
                  </a:moveTo>
                  <a:lnTo>
                    <a:pt x="236220" y="216915"/>
                  </a:lnTo>
                  <a:lnTo>
                    <a:pt x="0" y="216915"/>
                  </a:lnTo>
                  <a:lnTo>
                    <a:pt x="0" y="601040"/>
                  </a:lnTo>
                  <a:lnTo>
                    <a:pt x="1417320" y="601040"/>
                  </a:lnTo>
                  <a:lnTo>
                    <a:pt x="1417320" y="216915"/>
                  </a:lnTo>
                  <a:lnTo>
                    <a:pt x="590550" y="216915"/>
                  </a:lnTo>
                  <a:lnTo>
                    <a:pt x="423164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433304" y="5316601"/>
              <a:ext cx="1417320" cy="601345"/>
            </a:xfrm>
            <a:custGeom>
              <a:avLst/>
              <a:gdLst/>
              <a:ahLst/>
              <a:cxnLst/>
              <a:rect l="l" t="t" r="r" b="b"/>
              <a:pathLst>
                <a:path w="1417320" h="601345">
                  <a:moveTo>
                    <a:pt x="0" y="216915"/>
                  </a:moveTo>
                  <a:lnTo>
                    <a:pt x="236220" y="216915"/>
                  </a:lnTo>
                  <a:lnTo>
                    <a:pt x="423164" y="0"/>
                  </a:lnTo>
                  <a:lnTo>
                    <a:pt x="590550" y="216915"/>
                  </a:lnTo>
                  <a:lnTo>
                    <a:pt x="1417320" y="216915"/>
                  </a:lnTo>
                  <a:lnTo>
                    <a:pt x="1417320" y="280924"/>
                  </a:lnTo>
                  <a:lnTo>
                    <a:pt x="1417320" y="376961"/>
                  </a:lnTo>
                  <a:lnTo>
                    <a:pt x="1417320" y="601040"/>
                  </a:lnTo>
                  <a:lnTo>
                    <a:pt x="590550" y="601040"/>
                  </a:lnTo>
                  <a:lnTo>
                    <a:pt x="236220" y="601040"/>
                  </a:lnTo>
                  <a:lnTo>
                    <a:pt x="0" y="601040"/>
                  </a:lnTo>
                  <a:lnTo>
                    <a:pt x="0" y="376961"/>
                  </a:lnTo>
                  <a:lnTo>
                    <a:pt x="0" y="280924"/>
                  </a:lnTo>
                  <a:lnTo>
                    <a:pt x="0" y="216915"/>
                  </a:lnTo>
                  <a:close/>
                </a:path>
              </a:pathLst>
            </a:custGeom>
            <a:ln w="1905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669152" y="2048573"/>
          <a:ext cx="6275705" cy="4304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095"/>
                <a:gridCol w="1151890"/>
                <a:gridCol w="886460"/>
                <a:gridCol w="520064"/>
                <a:gridCol w="1016635"/>
                <a:gridCol w="590550"/>
                <a:gridCol w="869950"/>
              </a:tblGrid>
              <a:tr h="73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ysDash"/>
                    </a:lnB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0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Company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BDB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0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r>
                        <a:rPr dirty="0" sz="105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BDB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0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BDB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05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Cost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BDB"/>
                    </a:solidFill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0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Polypropylene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R w="19050">
                      <a:solidFill>
                        <a:srgbClr val="C00000"/>
                      </a:solidFill>
                      <a:prstDash val="sysDash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841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0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Ethylene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19050">
                      <a:solidFill>
                        <a:srgbClr val="C00000"/>
                      </a:solidFill>
                      <a:prstDash val="sysDash"/>
                    </a:lnL>
                    <a:lnT w="19050">
                      <a:solidFill>
                        <a:srgbClr val="C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349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Polyethylene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9380">
                    <a:lnR w="19050">
                      <a:solidFill>
                        <a:srgbClr val="C00000"/>
                      </a:solidFill>
                      <a:prstDash val="sysDash"/>
                    </a:lnR>
                    <a:lnT w="19050">
                      <a:solidFill>
                        <a:srgbClr val="C00000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BDB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ExxonMobil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Corpus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Christi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50" spc="-20">
                          <a:latin typeface="Arial MT"/>
                          <a:cs typeface="Arial MT"/>
                        </a:rPr>
                        <a:t>U.S.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50" spc="-20">
                          <a:latin typeface="Arial MT"/>
                          <a:cs typeface="Arial MT"/>
                        </a:rPr>
                        <a:t>$10B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C00000"/>
                      </a:solidFill>
                      <a:prstDash val="sysDash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50" spc="-50">
                          <a:latin typeface="Arial MT"/>
                          <a:cs typeface="Arial MT"/>
                        </a:rPr>
                        <a:t>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4450">
                    <a:lnL w="19050">
                      <a:solidFill>
                        <a:srgbClr val="C00000"/>
                      </a:solidFill>
                      <a:prstDash val="sysDash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  <a:solidFill>
                      <a:srgbClr val="F7D1E4">
                        <a:alpha val="6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4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50" spc="-50">
                          <a:latin typeface="Arial MT"/>
                          <a:cs typeface="Arial MT"/>
                        </a:rPr>
                        <a:t>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4450">
                    <a:lnR w="19050">
                      <a:solidFill>
                        <a:srgbClr val="C00000"/>
                      </a:solidFill>
                      <a:prstDash val="sysDash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  <a:solidFill>
                      <a:srgbClr val="F7D1E4">
                        <a:alpha val="65097"/>
                      </a:srgbClr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ExxonMobil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Baton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Rouge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50" spc="-20">
                          <a:latin typeface="Arial MT"/>
                          <a:cs typeface="Arial MT"/>
                        </a:rPr>
                        <a:t>U.S.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50" spc="-10">
                          <a:latin typeface="Arial MT"/>
                          <a:cs typeface="Arial MT"/>
                        </a:rPr>
                        <a:t>$0.5B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50" spc="-50">
                          <a:latin typeface="Arial MT"/>
                          <a:cs typeface="Arial MT"/>
                        </a:rPr>
                        <a:t>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4450">
                    <a:lnR w="19050">
                      <a:solidFill>
                        <a:srgbClr val="C00000"/>
                      </a:solidFill>
                      <a:prstDash val="sysDash"/>
                    </a:lnR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C00000"/>
                      </a:solidFill>
                      <a:prstDash val="sysDash"/>
                    </a:lnL>
                    <a:lnR w="19050">
                      <a:solidFill>
                        <a:srgbClr val="C00000"/>
                      </a:solidFill>
                      <a:prstDash val="sysDash"/>
                    </a:lnR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  <a:solidFill>
                      <a:srgbClr val="F7D1E4">
                        <a:alpha val="6509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9895"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ExxonMobil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3970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marR="72390">
                        <a:lnSpc>
                          <a:spcPct val="103099"/>
                        </a:lnSpc>
                        <a:spcBef>
                          <a:spcPts val="40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China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Petroleum Complex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5080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050" spc="-10">
                          <a:latin typeface="Arial MT"/>
                          <a:cs typeface="Arial MT"/>
                        </a:rPr>
                        <a:t>China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3970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050" spc="-20">
                          <a:latin typeface="Arial MT"/>
                          <a:cs typeface="Arial MT"/>
                        </a:rPr>
                        <a:t>$10B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3970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050" spc="-50">
                          <a:latin typeface="Arial MT"/>
                          <a:cs typeface="Arial MT"/>
                        </a:rPr>
                        <a:t>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39700">
                    <a:lnR w="19050">
                      <a:solidFill>
                        <a:srgbClr val="C00000"/>
                      </a:solidFill>
                      <a:prstDash val="sysDash"/>
                    </a:lnR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C00000"/>
                      </a:solidFill>
                      <a:prstDash val="sysDash"/>
                    </a:lnL>
                    <a:lnR w="19050">
                      <a:solidFill>
                        <a:srgbClr val="C00000"/>
                      </a:solidFill>
                      <a:prstDash val="sysDash"/>
                    </a:lnR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  <a:solidFill>
                      <a:srgbClr val="F7D1E4">
                        <a:alpha val="6509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7650"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50" spc="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Energies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Port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Arthur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953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50" spc="-20">
                          <a:latin typeface="Arial MT"/>
                          <a:cs typeface="Arial MT"/>
                        </a:rPr>
                        <a:t>U.S.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953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50" spc="-20">
                          <a:latin typeface="Arial MT"/>
                          <a:cs typeface="Arial MT"/>
                        </a:rPr>
                        <a:t>~$2B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953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C00000"/>
                      </a:solidFill>
                      <a:prstDash val="sysDash"/>
                    </a:lnR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50" spc="-50">
                          <a:latin typeface="Arial MT"/>
                          <a:cs typeface="Arial MT"/>
                        </a:rPr>
                        <a:t>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9530">
                    <a:lnL w="19050">
                      <a:solidFill>
                        <a:srgbClr val="C00000"/>
                      </a:solidFill>
                      <a:prstDash val="sysDash"/>
                    </a:lnL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  <a:solidFill>
                      <a:srgbClr val="F7D1E4">
                        <a:alpha val="6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49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50" spc="-50">
                          <a:latin typeface="Arial MT"/>
                          <a:cs typeface="Arial MT"/>
                        </a:rPr>
                        <a:t>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9530">
                    <a:lnR w="19050">
                      <a:solidFill>
                        <a:srgbClr val="C00000"/>
                      </a:solidFill>
                      <a:prstDash val="sysDash"/>
                    </a:lnR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  <a:solidFill>
                      <a:srgbClr val="F7D1E4">
                        <a:alpha val="65097"/>
                      </a:srgbClr>
                    </a:solidFill>
                  </a:tcPr>
                </a:tc>
              </a:tr>
              <a:tr h="611505">
                <a:tc>
                  <a:txBody>
                    <a:bodyPr/>
                    <a:lstStyle/>
                    <a:p>
                      <a:pPr marL="3810" marR="26034">
                        <a:lnSpc>
                          <a:spcPct val="103099"/>
                        </a:lnSpc>
                        <a:spcBef>
                          <a:spcPts val="1125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Chevron</a:t>
                      </a:r>
                      <a:r>
                        <a:rPr dirty="0" sz="1050" spc="1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Phillips Chemical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42875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33655" marR="439420">
                        <a:lnSpc>
                          <a:spcPct val="1059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Ras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Laffan Petroleum Complex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5461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411480">
                        <a:lnSpc>
                          <a:spcPct val="103099"/>
                        </a:lnSpc>
                        <a:spcBef>
                          <a:spcPts val="1125"/>
                        </a:spcBef>
                      </a:pPr>
                      <a:r>
                        <a:rPr dirty="0" sz="1050" spc="-10">
                          <a:latin typeface="Arial MT"/>
                          <a:cs typeface="Arial MT"/>
                        </a:rPr>
                        <a:t>Saudi Arabia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42875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dirty="0" sz="1050" spc="-25">
                          <a:latin typeface="Arial MT"/>
                          <a:cs typeface="Arial MT"/>
                        </a:rPr>
                        <a:t>$6B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7874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C00000"/>
                      </a:solidFill>
                      <a:prstDash val="sysDash"/>
                    </a:lnR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L="28575">
                        <a:lnSpc>
                          <a:spcPct val="100000"/>
                        </a:lnSpc>
                      </a:pPr>
                      <a:r>
                        <a:rPr dirty="0" sz="1050" spc="-50">
                          <a:latin typeface="Arial MT"/>
                          <a:cs typeface="Arial MT"/>
                        </a:rPr>
                        <a:t>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78740">
                    <a:lnL w="19050">
                      <a:solidFill>
                        <a:srgbClr val="C00000"/>
                      </a:solidFill>
                      <a:prstDash val="sysDash"/>
                    </a:lnL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  <a:solidFill>
                      <a:srgbClr val="F7D1E4">
                        <a:alpha val="6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L="34925">
                        <a:lnSpc>
                          <a:spcPct val="100000"/>
                        </a:lnSpc>
                      </a:pPr>
                      <a:r>
                        <a:rPr dirty="0" sz="1050" spc="-50">
                          <a:latin typeface="Arial MT"/>
                          <a:cs typeface="Arial MT"/>
                        </a:rPr>
                        <a:t>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78740">
                    <a:lnR w="19050">
                      <a:solidFill>
                        <a:srgbClr val="C00000"/>
                      </a:solidFill>
                      <a:prstDash val="sysDash"/>
                    </a:lnR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  <a:solidFill>
                      <a:srgbClr val="F7D1E4">
                        <a:alpha val="65097"/>
                      </a:srgbClr>
                    </a:solidFill>
                  </a:tcPr>
                </a:tc>
              </a:tr>
              <a:tr h="611505"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Chevron</a:t>
                      </a:r>
                      <a:r>
                        <a:rPr dirty="0" sz="1050" spc="1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Phillips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38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Chemical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49225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marR="120014">
                        <a:lnSpc>
                          <a:spcPct val="105800"/>
                        </a:lnSpc>
                        <a:spcBef>
                          <a:spcPts val="44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Golden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Triangle Petrochemical Company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5588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050" spc="-20">
                          <a:latin typeface="Arial MT"/>
                          <a:cs typeface="Arial MT"/>
                        </a:rPr>
                        <a:t>U.S.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79375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dirty="0" sz="1050" spc="-10">
                          <a:latin typeface="Arial MT"/>
                          <a:cs typeface="Arial MT"/>
                        </a:rPr>
                        <a:t>$8.5B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79375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C00000"/>
                      </a:solidFill>
                      <a:prstDash val="sysDash"/>
                    </a:lnR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L="28575">
                        <a:lnSpc>
                          <a:spcPct val="100000"/>
                        </a:lnSpc>
                      </a:pPr>
                      <a:r>
                        <a:rPr dirty="0" sz="1050" spc="-50">
                          <a:latin typeface="Arial MT"/>
                          <a:cs typeface="Arial MT"/>
                        </a:rPr>
                        <a:t>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79375">
                    <a:lnL w="19050">
                      <a:solidFill>
                        <a:srgbClr val="C00000"/>
                      </a:solidFill>
                      <a:prstDash val="sysDash"/>
                    </a:lnL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  <a:solidFill>
                      <a:srgbClr val="F7D1E4">
                        <a:alpha val="6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L="34925">
                        <a:lnSpc>
                          <a:spcPct val="100000"/>
                        </a:lnSpc>
                      </a:pPr>
                      <a:r>
                        <a:rPr dirty="0" sz="1050" spc="-50">
                          <a:latin typeface="Arial MT"/>
                          <a:cs typeface="Arial MT"/>
                        </a:rPr>
                        <a:t>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79375">
                    <a:lnR w="19050">
                      <a:solidFill>
                        <a:srgbClr val="C00000"/>
                      </a:solidFill>
                      <a:prstDash val="sysDash"/>
                    </a:lnR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  <a:solidFill>
                      <a:srgbClr val="F7D1E4">
                        <a:alpha val="65097"/>
                      </a:srgbClr>
                    </a:solidFill>
                  </a:tcPr>
                </a:tc>
              </a:tr>
              <a:tr h="443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Shell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T w="12700">
                      <a:solidFill>
                        <a:srgbClr val="009B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3655" marR="229870">
                        <a:lnSpc>
                          <a:spcPct val="103099"/>
                        </a:lnSpc>
                        <a:spcBef>
                          <a:spcPts val="480"/>
                        </a:spcBef>
                      </a:pPr>
                      <a:r>
                        <a:rPr dirty="0" sz="1050" spc="-10">
                          <a:latin typeface="Arial MT"/>
                          <a:cs typeface="Arial MT"/>
                        </a:rPr>
                        <a:t>Pennsylvania Petrochemical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60960">
                    <a:lnT w="12700">
                      <a:solidFill>
                        <a:srgbClr val="009B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050" spc="-20">
                          <a:latin typeface="Arial MT"/>
                          <a:cs typeface="Arial MT"/>
                        </a:rPr>
                        <a:t>U.S.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80645">
                    <a:lnT w="12700">
                      <a:solidFill>
                        <a:srgbClr val="009B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dirty="0" sz="1050" spc="-25">
                          <a:latin typeface="Arial MT"/>
                          <a:cs typeface="Arial MT"/>
                        </a:rPr>
                        <a:t>$6B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80645">
                    <a:lnT w="12700">
                      <a:solidFill>
                        <a:srgbClr val="009B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C00000"/>
                      </a:solidFill>
                      <a:prstDash val="sysDash"/>
                    </a:lnR>
                    <a:lnT w="12700">
                      <a:solidFill>
                        <a:srgbClr val="009B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L="28575">
                        <a:lnSpc>
                          <a:spcPct val="100000"/>
                        </a:lnSpc>
                      </a:pPr>
                      <a:r>
                        <a:rPr dirty="0" sz="1050" spc="-50">
                          <a:latin typeface="Arial MT"/>
                          <a:cs typeface="Arial MT"/>
                        </a:rPr>
                        <a:t>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80645">
                    <a:lnL w="19050">
                      <a:solidFill>
                        <a:srgbClr val="C00000"/>
                      </a:solidFill>
                      <a:prstDash val="sysDash"/>
                    </a:lnL>
                    <a:lnT w="12700">
                      <a:solidFill>
                        <a:srgbClr val="009BDB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ysDash"/>
                    </a:lnB>
                    <a:solidFill>
                      <a:srgbClr val="F7D1E4">
                        <a:alpha val="6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L="34925">
                        <a:lnSpc>
                          <a:spcPct val="100000"/>
                        </a:lnSpc>
                      </a:pPr>
                      <a:r>
                        <a:rPr dirty="0" sz="1050" spc="-50">
                          <a:latin typeface="Arial MT"/>
                          <a:cs typeface="Arial MT"/>
                        </a:rPr>
                        <a:t>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80645">
                    <a:lnR w="19050">
                      <a:solidFill>
                        <a:srgbClr val="C00000"/>
                      </a:solidFill>
                      <a:prstDash val="sysDash"/>
                    </a:lnR>
                    <a:lnT w="12700">
                      <a:solidFill>
                        <a:srgbClr val="009BDB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ysDash"/>
                    </a:lnB>
                    <a:solidFill>
                      <a:srgbClr val="F7D1E4">
                        <a:alpha val="65097"/>
                      </a:srgbClr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LyondellBasell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0"/>
                        </a:lnSpc>
                      </a:pPr>
                      <a:r>
                        <a:rPr dirty="0" sz="1050" spc="-25">
                          <a:latin typeface="Arial MT"/>
                          <a:cs typeface="Arial MT"/>
                        </a:rPr>
                        <a:t>Hub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33655" marR="53975">
                        <a:lnSpc>
                          <a:spcPct val="103099"/>
                        </a:lnSpc>
                        <a:spcBef>
                          <a:spcPts val="80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Thailand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Parnets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HMC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Polymers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050" spc="-10">
                          <a:latin typeface="Arial MT"/>
                          <a:cs typeface="Arial MT"/>
                        </a:rPr>
                        <a:t>Thailand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dirty="0" sz="1050" spc="-25">
                          <a:latin typeface="Arial MT"/>
                          <a:cs typeface="Arial MT"/>
                        </a:rPr>
                        <a:t>N/A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z="1050" spc="-50">
                          <a:latin typeface="Arial MT"/>
                          <a:cs typeface="Arial MT"/>
                        </a:rPr>
                        <a:t>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ts val="1175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Single-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118745">
                        <a:lnSpc>
                          <a:spcPts val="1175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applicati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8425">
                    <a:lnT w="19050">
                      <a:solidFill>
                        <a:srgbClr val="C00000"/>
                      </a:solidFill>
                      <a:prstDash val="sysDash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75"/>
                        </a:lnSpc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se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ts val="1175"/>
                        </a:lnSpc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ons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8425">
                    <a:lnT w="19050">
                      <a:solidFill>
                        <a:srgbClr val="C00000"/>
                      </a:solidFill>
                      <a:prstDash val="sysDash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LyondellBasell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42875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marR="448945">
                        <a:lnSpc>
                          <a:spcPct val="103099"/>
                        </a:lnSpc>
                        <a:spcBef>
                          <a:spcPts val="42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Ulsan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PP/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Poly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Mirae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53975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South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Korea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42875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050" spc="-10">
                          <a:latin typeface="Arial MT"/>
                          <a:cs typeface="Arial MT"/>
                        </a:rPr>
                        <a:t>$0.42M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42875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050" spc="-50">
                          <a:latin typeface="Arial MT"/>
                          <a:cs typeface="Arial MT"/>
                        </a:rPr>
                        <a:t>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42875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48260" marR="5080">
              <a:lnSpc>
                <a:spcPts val="3320"/>
              </a:lnSpc>
              <a:spcBef>
                <a:spcPts val="250"/>
              </a:spcBef>
            </a:pPr>
            <a:r>
              <a:rPr dirty="0"/>
              <a:t>Investment</a:t>
            </a:r>
            <a:r>
              <a:rPr dirty="0" spc="-100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plastics</a:t>
            </a:r>
            <a:r>
              <a:rPr dirty="0" spc="-15"/>
              <a:t> </a:t>
            </a:r>
            <a:r>
              <a:rPr dirty="0"/>
              <a:t>is</a:t>
            </a:r>
            <a:r>
              <a:rPr dirty="0" spc="-15"/>
              <a:t> </a:t>
            </a:r>
            <a:r>
              <a:rPr dirty="0"/>
              <a:t>projected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90"/>
              <a:t> </a:t>
            </a:r>
            <a:r>
              <a:rPr dirty="0"/>
              <a:t>grow,</a:t>
            </a:r>
            <a:r>
              <a:rPr dirty="0" spc="-90"/>
              <a:t> </a:t>
            </a:r>
            <a:r>
              <a:rPr dirty="0"/>
              <a:t>led</a:t>
            </a:r>
            <a:r>
              <a:rPr dirty="0" spc="-90"/>
              <a:t> </a:t>
            </a:r>
            <a:r>
              <a:rPr dirty="0"/>
              <a:t>by</a:t>
            </a:r>
            <a:r>
              <a:rPr dirty="0" spc="-10"/>
              <a:t> petrochemical </a:t>
            </a:r>
            <a:r>
              <a:rPr dirty="0"/>
              <a:t>companies</a:t>
            </a:r>
            <a:r>
              <a:rPr dirty="0" spc="-95"/>
              <a:t> </a:t>
            </a:r>
            <a:r>
              <a:rPr dirty="0"/>
              <a:t>with</a:t>
            </a:r>
            <a:r>
              <a:rPr dirty="0" spc="-30"/>
              <a:t> </a:t>
            </a:r>
            <a:r>
              <a:rPr dirty="0"/>
              <a:t>strategic</a:t>
            </a:r>
            <a:r>
              <a:rPr dirty="0" spc="-15"/>
              <a:t> </a:t>
            </a:r>
            <a:r>
              <a:rPr dirty="0"/>
              <a:t>interests</a:t>
            </a:r>
            <a:r>
              <a:rPr dirty="0" spc="-9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prolong</a:t>
            </a:r>
            <a:r>
              <a:rPr dirty="0" spc="-90"/>
              <a:t> </a:t>
            </a:r>
            <a:r>
              <a:rPr dirty="0" spc="-10"/>
              <a:t>demand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8241" y="1533588"/>
            <a:ext cx="4523105" cy="50545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20"/>
              </a:spcBef>
            </a:pPr>
            <a:r>
              <a:rPr dirty="0" sz="1550" b="1">
                <a:latin typeface="Arial"/>
                <a:cs typeface="Arial"/>
              </a:rPr>
              <a:t>Seven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firms</a:t>
            </a:r>
            <a:r>
              <a:rPr dirty="0" sz="1550" spc="9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account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for</a:t>
            </a:r>
            <a:r>
              <a:rPr dirty="0" sz="1550" spc="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~30%</a:t>
            </a:r>
            <a:r>
              <a:rPr dirty="0" sz="1550" spc="14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global</a:t>
            </a:r>
            <a:r>
              <a:rPr dirty="0" sz="1550" spc="105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plastic production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56909" y="1533588"/>
            <a:ext cx="5793105" cy="50545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20"/>
              </a:spcBef>
            </a:pPr>
            <a:r>
              <a:rPr dirty="0" sz="1550" b="1">
                <a:latin typeface="Arial"/>
                <a:cs typeface="Arial"/>
              </a:rPr>
              <a:t>Oil</a:t>
            </a:r>
            <a:r>
              <a:rPr dirty="0" sz="1550" spc="12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and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gas</a:t>
            </a:r>
            <a:r>
              <a:rPr dirty="0" sz="1550" spc="11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companies</a:t>
            </a:r>
            <a:r>
              <a:rPr dirty="0" sz="1550" spc="11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continue</a:t>
            </a:r>
            <a:r>
              <a:rPr dirty="0" sz="1550" spc="11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to</a:t>
            </a:r>
            <a:r>
              <a:rPr dirty="0" sz="1550" spc="9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invest</a:t>
            </a:r>
            <a:r>
              <a:rPr dirty="0" sz="1550" spc="19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in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new</a:t>
            </a:r>
            <a:r>
              <a:rPr dirty="0" sz="1550" spc="12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single-</a:t>
            </a:r>
            <a:r>
              <a:rPr dirty="0" sz="1550" spc="-25" b="1">
                <a:latin typeface="Arial"/>
                <a:cs typeface="Arial"/>
              </a:rPr>
              <a:t>use </a:t>
            </a:r>
            <a:r>
              <a:rPr dirty="0" sz="1550" b="1">
                <a:latin typeface="Arial"/>
                <a:cs typeface="Arial"/>
              </a:rPr>
              <a:t>plastics</a:t>
            </a:r>
            <a:r>
              <a:rPr dirty="0" sz="1550" spc="20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assets</a:t>
            </a:r>
            <a:r>
              <a:rPr dirty="0" sz="1550" spc="110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(2023)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2043" y="2053335"/>
            <a:ext cx="5114925" cy="0"/>
          </a:xfrm>
          <a:custGeom>
            <a:avLst/>
            <a:gdLst/>
            <a:ahLst/>
            <a:cxnLst/>
            <a:rect l="l" t="t" r="r" b="b"/>
            <a:pathLst>
              <a:path w="5114925" h="0">
                <a:moveTo>
                  <a:pt x="0" y="0"/>
                </a:moveTo>
                <a:lnTo>
                  <a:pt x="511441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32304" y="2378045"/>
            <a:ext cx="2066925" cy="119380"/>
          </a:xfrm>
          <a:custGeom>
            <a:avLst/>
            <a:gdLst/>
            <a:ahLst/>
            <a:cxnLst/>
            <a:rect l="l" t="t" r="r" b="b"/>
            <a:pathLst>
              <a:path w="2066925" h="119380">
                <a:moveTo>
                  <a:pt x="2066544" y="0"/>
                </a:moveTo>
                <a:lnTo>
                  <a:pt x="0" y="0"/>
                </a:lnTo>
                <a:lnTo>
                  <a:pt x="0" y="118901"/>
                </a:lnTo>
                <a:lnTo>
                  <a:pt x="2066544" y="118901"/>
                </a:lnTo>
                <a:lnTo>
                  <a:pt x="2066544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32304" y="2588356"/>
            <a:ext cx="1911350" cy="119380"/>
          </a:xfrm>
          <a:custGeom>
            <a:avLst/>
            <a:gdLst/>
            <a:ahLst/>
            <a:cxnLst/>
            <a:rect l="l" t="t" r="r" b="b"/>
            <a:pathLst>
              <a:path w="1911350" h="119380">
                <a:moveTo>
                  <a:pt x="1911095" y="0"/>
                </a:moveTo>
                <a:lnTo>
                  <a:pt x="0" y="0"/>
                </a:lnTo>
                <a:lnTo>
                  <a:pt x="0" y="118902"/>
                </a:lnTo>
                <a:lnTo>
                  <a:pt x="1911095" y="118902"/>
                </a:lnTo>
                <a:lnTo>
                  <a:pt x="1911095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32304" y="2807943"/>
            <a:ext cx="1719580" cy="109855"/>
          </a:xfrm>
          <a:custGeom>
            <a:avLst/>
            <a:gdLst/>
            <a:ahLst/>
            <a:cxnLst/>
            <a:rect l="l" t="t" r="r" b="b"/>
            <a:pathLst>
              <a:path w="1719579" h="109855">
                <a:moveTo>
                  <a:pt x="1719071" y="0"/>
                </a:moveTo>
                <a:lnTo>
                  <a:pt x="0" y="0"/>
                </a:lnTo>
                <a:lnTo>
                  <a:pt x="0" y="109754"/>
                </a:lnTo>
                <a:lnTo>
                  <a:pt x="1719071" y="109754"/>
                </a:lnTo>
                <a:lnTo>
                  <a:pt x="1719071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32304" y="3018252"/>
            <a:ext cx="1645920" cy="119380"/>
          </a:xfrm>
          <a:custGeom>
            <a:avLst/>
            <a:gdLst/>
            <a:ahLst/>
            <a:cxnLst/>
            <a:rect l="l" t="t" r="r" b="b"/>
            <a:pathLst>
              <a:path w="1645920" h="119380">
                <a:moveTo>
                  <a:pt x="1645920" y="0"/>
                </a:moveTo>
                <a:lnTo>
                  <a:pt x="0" y="0"/>
                </a:lnTo>
                <a:lnTo>
                  <a:pt x="0" y="118901"/>
                </a:lnTo>
                <a:lnTo>
                  <a:pt x="1645920" y="118901"/>
                </a:lnTo>
                <a:lnTo>
                  <a:pt x="1645920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32304" y="3228690"/>
            <a:ext cx="1600200" cy="119380"/>
          </a:xfrm>
          <a:custGeom>
            <a:avLst/>
            <a:gdLst/>
            <a:ahLst/>
            <a:cxnLst/>
            <a:rect l="l" t="t" r="r" b="b"/>
            <a:pathLst>
              <a:path w="1600200" h="119379">
                <a:moveTo>
                  <a:pt x="1600199" y="0"/>
                </a:moveTo>
                <a:lnTo>
                  <a:pt x="0" y="0"/>
                </a:lnTo>
                <a:lnTo>
                  <a:pt x="0" y="118902"/>
                </a:lnTo>
                <a:lnTo>
                  <a:pt x="1600199" y="118902"/>
                </a:lnTo>
                <a:lnTo>
                  <a:pt x="1600199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32304" y="3439003"/>
            <a:ext cx="1527175" cy="119380"/>
          </a:xfrm>
          <a:custGeom>
            <a:avLst/>
            <a:gdLst/>
            <a:ahLst/>
            <a:cxnLst/>
            <a:rect l="l" t="t" r="r" b="b"/>
            <a:pathLst>
              <a:path w="1527175" h="119379">
                <a:moveTo>
                  <a:pt x="1527047" y="0"/>
                </a:moveTo>
                <a:lnTo>
                  <a:pt x="0" y="0"/>
                </a:lnTo>
                <a:lnTo>
                  <a:pt x="0" y="118901"/>
                </a:lnTo>
                <a:lnTo>
                  <a:pt x="1527047" y="118901"/>
                </a:lnTo>
                <a:lnTo>
                  <a:pt x="1527047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32304" y="3658459"/>
            <a:ext cx="1069975" cy="119380"/>
          </a:xfrm>
          <a:custGeom>
            <a:avLst/>
            <a:gdLst/>
            <a:ahLst/>
            <a:cxnLst/>
            <a:rect l="l" t="t" r="r" b="b"/>
            <a:pathLst>
              <a:path w="1069975" h="119379">
                <a:moveTo>
                  <a:pt x="1069847" y="0"/>
                </a:moveTo>
                <a:lnTo>
                  <a:pt x="0" y="0"/>
                </a:lnTo>
                <a:lnTo>
                  <a:pt x="0" y="118901"/>
                </a:lnTo>
                <a:lnTo>
                  <a:pt x="1069847" y="118901"/>
                </a:lnTo>
                <a:lnTo>
                  <a:pt x="1069847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432304" y="3868897"/>
            <a:ext cx="878205" cy="119380"/>
          </a:xfrm>
          <a:custGeom>
            <a:avLst/>
            <a:gdLst/>
            <a:ahLst/>
            <a:cxnLst/>
            <a:rect l="l" t="t" r="r" b="b"/>
            <a:pathLst>
              <a:path w="878204" h="119379">
                <a:moveTo>
                  <a:pt x="877823" y="0"/>
                </a:moveTo>
                <a:lnTo>
                  <a:pt x="0" y="0"/>
                </a:lnTo>
                <a:lnTo>
                  <a:pt x="0" y="118902"/>
                </a:lnTo>
                <a:lnTo>
                  <a:pt x="877823" y="118902"/>
                </a:lnTo>
                <a:lnTo>
                  <a:pt x="877823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432304" y="4079209"/>
            <a:ext cx="878205" cy="119380"/>
          </a:xfrm>
          <a:custGeom>
            <a:avLst/>
            <a:gdLst/>
            <a:ahLst/>
            <a:cxnLst/>
            <a:rect l="l" t="t" r="r" b="b"/>
            <a:pathLst>
              <a:path w="878204" h="119379">
                <a:moveTo>
                  <a:pt x="877823" y="0"/>
                </a:moveTo>
                <a:lnTo>
                  <a:pt x="0" y="0"/>
                </a:lnTo>
                <a:lnTo>
                  <a:pt x="0" y="118902"/>
                </a:lnTo>
                <a:lnTo>
                  <a:pt x="877823" y="118902"/>
                </a:lnTo>
                <a:lnTo>
                  <a:pt x="877823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32304" y="4298793"/>
            <a:ext cx="878205" cy="119380"/>
          </a:xfrm>
          <a:custGeom>
            <a:avLst/>
            <a:gdLst/>
            <a:ahLst/>
            <a:cxnLst/>
            <a:rect l="l" t="t" r="r" b="b"/>
            <a:pathLst>
              <a:path w="878204" h="119379">
                <a:moveTo>
                  <a:pt x="877823" y="0"/>
                </a:moveTo>
                <a:lnTo>
                  <a:pt x="0" y="0"/>
                </a:lnTo>
                <a:lnTo>
                  <a:pt x="0" y="118901"/>
                </a:lnTo>
                <a:lnTo>
                  <a:pt x="877823" y="118901"/>
                </a:lnTo>
                <a:lnTo>
                  <a:pt x="877823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32304" y="4509104"/>
            <a:ext cx="759460" cy="119380"/>
          </a:xfrm>
          <a:custGeom>
            <a:avLst/>
            <a:gdLst/>
            <a:ahLst/>
            <a:cxnLst/>
            <a:rect l="l" t="t" r="r" b="b"/>
            <a:pathLst>
              <a:path w="759460" h="119379">
                <a:moveTo>
                  <a:pt x="758951" y="0"/>
                </a:moveTo>
                <a:lnTo>
                  <a:pt x="0" y="0"/>
                </a:lnTo>
                <a:lnTo>
                  <a:pt x="0" y="118902"/>
                </a:lnTo>
                <a:lnTo>
                  <a:pt x="758951" y="118902"/>
                </a:lnTo>
                <a:lnTo>
                  <a:pt x="758951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432304" y="4719543"/>
            <a:ext cx="685800" cy="119380"/>
          </a:xfrm>
          <a:custGeom>
            <a:avLst/>
            <a:gdLst/>
            <a:ahLst/>
            <a:cxnLst/>
            <a:rect l="l" t="t" r="r" b="b"/>
            <a:pathLst>
              <a:path w="685800" h="119379">
                <a:moveTo>
                  <a:pt x="685800" y="0"/>
                </a:moveTo>
                <a:lnTo>
                  <a:pt x="0" y="0"/>
                </a:lnTo>
                <a:lnTo>
                  <a:pt x="0" y="118902"/>
                </a:lnTo>
                <a:lnTo>
                  <a:pt x="685800" y="118902"/>
                </a:lnTo>
                <a:lnTo>
                  <a:pt x="685800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32304" y="4929855"/>
            <a:ext cx="649605" cy="119380"/>
          </a:xfrm>
          <a:custGeom>
            <a:avLst/>
            <a:gdLst/>
            <a:ahLst/>
            <a:cxnLst/>
            <a:rect l="l" t="t" r="r" b="b"/>
            <a:pathLst>
              <a:path w="649605" h="119379">
                <a:moveTo>
                  <a:pt x="649224" y="0"/>
                </a:moveTo>
                <a:lnTo>
                  <a:pt x="0" y="0"/>
                </a:lnTo>
                <a:lnTo>
                  <a:pt x="0" y="118902"/>
                </a:lnTo>
                <a:lnTo>
                  <a:pt x="649224" y="118902"/>
                </a:lnTo>
                <a:lnTo>
                  <a:pt x="649224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432304" y="5149311"/>
            <a:ext cx="612775" cy="119380"/>
          </a:xfrm>
          <a:custGeom>
            <a:avLst/>
            <a:gdLst/>
            <a:ahLst/>
            <a:cxnLst/>
            <a:rect l="l" t="t" r="r" b="b"/>
            <a:pathLst>
              <a:path w="612775" h="119379">
                <a:moveTo>
                  <a:pt x="612648" y="0"/>
                </a:moveTo>
                <a:lnTo>
                  <a:pt x="0" y="0"/>
                </a:lnTo>
                <a:lnTo>
                  <a:pt x="0" y="118902"/>
                </a:lnTo>
                <a:lnTo>
                  <a:pt x="612648" y="118902"/>
                </a:lnTo>
                <a:lnTo>
                  <a:pt x="612648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432304" y="5359750"/>
            <a:ext cx="567055" cy="119380"/>
          </a:xfrm>
          <a:custGeom>
            <a:avLst/>
            <a:gdLst/>
            <a:ahLst/>
            <a:cxnLst/>
            <a:rect l="l" t="t" r="r" b="b"/>
            <a:pathLst>
              <a:path w="567055" h="119379">
                <a:moveTo>
                  <a:pt x="566928" y="0"/>
                </a:moveTo>
                <a:lnTo>
                  <a:pt x="0" y="0"/>
                </a:lnTo>
                <a:lnTo>
                  <a:pt x="0" y="118902"/>
                </a:lnTo>
                <a:lnTo>
                  <a:pt x="566928" y="118902"/>
                </a:lnTo>
                <a:lnTo>
                  <a:pt x="566928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32304" y="5570089"/>
            <a:ext cx="530860" cy="119380"/>
          </a:xfrm>
          <a:custGeom>
            <a:avLst/>
            <a:gdLst/>
            <a:ahLst/>
            <a:cxnLst/>
            <a:rect l="l" t="t" r="r" b="b"/>
            <a:pathLst>
              <a:path w="530860" h="119379">
                <a:moveTo>
                  <a:pt x="530351" y="0"/>
                </a:moveTo>
                <a:lnTo>
                  <a:pt x="0" y="0"/>
                </a:lnTo>
                <a:lnTo>
                  <a:pt x="0" y="118901"/>
                </a:lnTo>
                <a:lnTo>
                  <a:pt x="530351" y="118901"/>
                </a:lnTo>
                <a:lnTo>
                  <a:pt x="530351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32304" y="5789594"/>
            <a:ext cx="530860" cy="119380"/>
          </a:xfrm>
          <a:custGeom>
            <a:avLst/>
            <a:gdLst/>
            <a:ahLst/>
            <a:cxnLst/>
            <a:rect l="l" t="t" r="r" b="b"/>
            <a:pathLst>
              <a:path w="530860" h="119379">
                <a:moveTo>
                  <a:pt x="530351" y="0"/>
                </a:moveTo>
                <a:lnTo>
                  <a:pt x="0" y="0"/>
                </a:lnTo>
                <a:lnTo>
                  <a:pt x="0" y="118902"/>
                </a:lnTo>
                <a:lnTo>
                  <a:pt x="530351" y="118902"/>
                </a:lnTo>
                <a:lnTo>
                  <a:pt x="530351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27430" y="5337492"/>
            <a:ext cx="35306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10">
                <a:latin typeface="Arial MT"/>
                <a:cs typeface="Arial MT"/>
              </a:rPr>
              <a:t>China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2115" y="6045987"/>
            <a:ext cx="467296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~50%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production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from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top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17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plastic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producers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globally,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38721" y="2194953"/>
            <a:ext cx="1372235" cy="193040"/>
            <a:chOff x="438721" y="2194953"/>
            <a:chExt cx="1372235" cy="193040"/>
          </a:xfrm>
        </p:grpSpPr>
        <p:sp>
          <p:nvSpPr>
            <p:cNvPr id="33" name="object 33"/>
            <p:cNvSpPr/>
            <p:nvPr/>
          </p:nvSpPr>
          <p:spPr>
            <a:xfrm>
              <a:off x="443483" y="2199716"/>
              <a:ext cx="1362710" cy="183515"/>
            </a:xfrm>
            <a:custGeom>
              <a:avLst/>
              <a:gdLst/>
              <a:ahLst/>
              <a:cxnLst/>
              <a:rect l="l" t="t" r="r" b="b"/>
              <a:pathLst>
                <a:path w="1362710" h="183514">
                  <a:moveTo>
                    <a:pt x="1362455" y="0"/>
                  </a:moveTo>
                  <a:lnTo>
                    <a:pt x="0" y="0"/>
                  </a:lnTo>
                  <a:lnTo>
                    <a:pt x="0" y="182930"/>
                  </a:lnTo>
                  <a:lnTo>
                    <a:pt x="1362455" y="182930"/>
                  </a:lnTo>
                  <a:lnTo>
                    <a:pt x="1362455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43483" y="2199716"/>
              <a:ext cx="1362710" cy="183515"/>
            </a:xfrm>
            <a:custGeom>
              <a:avLst/>
              <a:gdLst/>
              <a:ahLst/>
              <a:cxnLst/>
              <a:rect l="l" t="t" r="r" b="b"/>
              <a:pathLst>
                <a:path w="1362710" h="183514">
                  <a:moveTo>
                    <a:pt x="0" y="182930"/>
                  </a:moveTo>
                  <a:lnTo>
                    <a:pt x="1362455" y="182930"/>
                  </a:lnTo>
                  <a:lnTo>
                    <a:pt x="1362455" y="0"/>
                  </a:lnTo>
                  <a:lnTo>
                    <a:pt x="0" y="0"/>
                  </a:lnTo>
                  <a:lnTo>
                    <a:pt x="0" y="182930"/>
                  </a:lnTo>
                  <a:close/>
                </a:path>
              </a:pathLst>
            </a:custGeom>
            <a:ln w="9525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612241" y="2223833"/>
            <a:ext cx="36195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dirty="0" sz="1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4053" y="6423736"/>
            <a:ext cx="8812530" cy="384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Plastic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Waste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Makers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Index</a:t>
            </a:r>
            <a:r>
              <a:rPr dirty="0" sz="800" spc="-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(Minderoo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Foundation,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Majority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of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the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world’s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plastics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(Zero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Carbon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Analytics,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Once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Seen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as Industry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Savior,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Petrochemicals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Losing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Financia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  <a:hlinkClick r:id="rId5"/>
              </a:rPr>
              <a:t>l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35"/>
              </a:lnSpc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Appeal</a:t>
            </a:r>
            <a:r>
              <a:rPr dirty="0" sz="800" spc="-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(IEEFA,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Yosafat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Partogi,</a:t>
            </a:r>
            <a:r>
              <a:rPr dirty="0" sz="800" spc="204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666363" y="3835019"/>
            <a:ext cx="1080135" cy="1205230"/>
            <a:chOff x="3666363" y="3835019"/>
            <a:chExt cx="1080135" cy="1205230"/>
          </a:xfrm>
        </p:grpSpPr>
        <p:sp>
          <p:nvSpPr>
            <p:cNvPr id="38" name="object 38"/>
            <p:cNvSpPr/>
            <p:nvPr/>
          </p:nvSpPr>
          <p:spPr>
            <a:xfrm>
              <a:off x="3675888" y="3844544"/>
              <a:ext cx="1061085" cy="1186180"/>
            </a:xfrm>
            <a:custGeom>
              <a:avLst/>
              <a:gdLst/>
              <a:ahLst/>
              <a:cxnLst/>
              <a:rect l="l" t="t" r="r" b="b"/>
              <a:pathLst>
                <a:path w="1061085" h="1186179">
                  <a:moveTo>
                    <a:pt x="307848" y="0"/>
                  </a:moveTo>
                  <a:lnTo>
                    <a:pt x="176784" y="115823"/>
                  </a:lnTo>
                  <a:lnTo>
                    <a:pt x="0" y="115823"/>
                  </a:lnTo>
                  <a:lnTo>
                    <a:pt x="0" y="1185925"/>
                  </a:lnTo>
                  <a:lnTo>
                    <a:pt x="1060703" y="1185925"/>
                  </a:lnTo>
                  <a:lnTo>
                    <a:pt x="1060703" y="115823"/>
                  </a:lnTo>
                  <a:lnTo>
                    <a:pt x="441960" y="115823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675888" y="3844544"/>
              <a:ext cx="1061085" cy="1186180"/>
            </a:xfrm>
            <a:custGeom>
              <a:avLst/>
              <a:gdLst/>
              <a:ahLst/>
              <a:cxnLst/>
              <a:rect l="l" t="t" r="r" b="b"/>
              <a:pathLst>
                <a:path w="1061085" h="1186179">
                  <a:moveTo>
                    <a:pt x="0" y="115823"/>
                  </a:moveTo>
                  <a:lnTo>
                    <a:pt x="176784" y="115823"/>
                  </a:lnTo>
                  <a:lnTo>
                    <a:pt x="307848" y="0"/>
                  </a:lnTo>
                  <a:lnTo>
                    <a:pt x="441960" y="115823"/>
                  </a:lnTo>
                  <a:lnTo>
                    <a:pt x="1060703" y="115823"/>
                  </a:lnTo>
                  <a:lnTo>
                    <a:pt x="1060703" y="294131"/>
                  </a:lnTo>
                  <a:lnTo>
                    <a:pt x="1060703" y="561720"/>
                  </a:lnTo>
                  <a:lnTo>
                    <a:pt x="1060703" y="1185925"/>
                  </a:lnTo>
                  <a:lnTo>
                    <a:pt x="441960" y="1185925"/>
                  </a:lnTo>
                  <a:lnTo>
                    <a:pt x="176784" y="1185925"/>
                  </a:lnTo>
                  <a:lnTo>
                    <a:pt x="0" y="1185925"/>
                  </a:lnTo>
                  <a:lnTo>
                    <a:pt x="0" y="561720"/>
                  </a:lnTo>
                  <a:lnTo>
                    <a:pt x="0" y="294131"/>
                  </a:lnTo>
                  <a:lnTo>
                    <a:pt x="0" y="115823"/>
                  </a:lnTo>
                  <a:close/>
                </a:path>
              </a:pathLst>
            </a:custGeom>
            <a:ln w="1905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923163" y="2231389"/>
          <a:ext cx="3899535" cy="3702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4790"/>
                <a:gridCol w="2308860"/>
              </a:tblGrid>
              <a:tr h="140335">
                <a:tc>
                  <a:txBody>
                    <a:bodyPr/>
                    <a:lstStyle/>
                    <a:p>
                      <a:pPr marL="66040">
                        <a:lnSpc>
                          <a:spcPts val="100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producers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9BDB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9B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9BDB"/>
                      </a:solidFill>
                      <a:prstDash val="solid"/>
                    </a:lnR>
                    <a:lnT w="19050">
                      <a:solidFill>
                        <a:srgbClr val="009BDB"/>
                      </a:solidFill>
                      <a:prstDash val="solid"/>
                    </a:lnT>
                  </a:tcPr>
                </a:tc>
              </a:tr>
              <a:tr h="167005">
                <a:tc>
                  <a:txBody>
                    <a:bodyPr/>
                    <a:lstStyle/>
                    <a:p>
                      <a:pPr algn="r" marR="73025">
                        <a:lnSpc>
                          <a:spcPts val="1065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Sinopec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9050">
                      <a:solidFill>
                        <a:srgbClr val="009BDB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7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5%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9BDB"/>
                      </a:solidFill>
                      <a:prstDash val="solid"/>
                    </a:lnR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r" marR="800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ExxonMobil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19050">
                      <a:solidFill>
                        <a:srgbClr val="009BDB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5%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9BDB"/>
                      </a:solidFill>
                      <a:prstDash val="solid"/>
                    </a:lnR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LyondellBasell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L w="19050">
                      <a:solidFill>
                        <a:srgbClr val="009BDB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3416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5%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9BDB"/>
                      </a:solidFill>
                      <a:prstDash val="solid"/>
                    </a:lnR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r" marR="742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Saudi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Aramco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009BDB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4178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9BDB"/>
                      </a:solidFill>
                      <a:prstDash val="solid"/>
                    </a:lnR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r" marR="787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PetroChina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009BDB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45783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9BDB"/>
                      </a:solidFill>
                      <a:prstDash val="solid"/>
                    </a:lnR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Dow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lnL w="19050">
                      <a:solidFill>
                        <a:srgbClr val="009BDB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5340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9BDB"/>
                      </a:solidFill>
                      <a:prstDash val="solid"/>
                    </a:lnR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INEOS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6669">
                    <a:lnL w="19050">
                      <a:solidFill>
                        <a:srgbClr val="009BDB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747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6669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9BDB"/>
                      </a:solidFill>
                      <a:prstDash val="solid"/>
                    </a:lnR>
                    <a:lnB w="19050">
                      <a:solidFill>
                        <a:srgbClr val="009BDB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r" marR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Reliance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Industries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3655"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9BDB"/>
                      </a:solidFill>
                      <a:prstDash val="solid"/>
                    </a:lnT>
                  </a:tcPr>
                </a:tc>
                <a:tc rowSpan="10">
                  <a:txBody>
                    <a:bodyPr/>
                    <a:lstStyle/>
                    <a:p>
                      <a:pPr marL="9264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2%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926465">
                        <a:lnSpc>
                          <a:spcPts val="1175"/>
                        </a:lnSpc>
                        <a:spcBef>
                          <a:spcPts val="890"/>
                        </a:spcBef>
                        <a:tabLst>
                          <a:tab pos="1323975" algn="l"/>
                        </a:tabLst>
                      </a:pPr>
                      <a:r>
                        <a:rPr dirty="0" baseline="22222" sz="1500" spc="-37">
                          <a:latin typeface="Arial MT"/>
                          <a:cs typeface="Arial MT"/>
                        </a:rPr>
                        <a:t>2%</a:t>
                      </a:r>
                      <a:r>
                        <a:rPr dirty="0" baseline="22222" sz="15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Major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926465">
                        <a:lnSpc>
                          <a:spcPts val="1175"/>
                        </a:lnSpc>
                        <a:tabLst>
                          <a:tab pos="1323975" algn="l"/>
                        </a:tabLst>
                      </a:pPr>
                      <a:r>
                        <a:rPr dirty="0" baseline="-8333" sz="1500" spc="-37">
                          <a:latin typeface="Arial MT"/>
                          <a:cs typeface="Arial MT"/>
                        </a:rPr>
                        <a:t>2%</a:t>
                      </a:r>
                      <a:r>
                        <a:rPr dirty="0" baseline="-8333" sz="15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petrochemical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812165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1323975" algn="l"/>
                        </a:tabLst>
                      </a:pPr>
                      <a:r>
                        <a:rPr dirty="0" baseline="-33333" sz="1500" spc="-37">
                          <a:latin typeface="Arial MT"/>
                          <a:cs typeface="Arial MT"/>
                        </a:rPr>
                        <a:t>2%</a:t>
                      </a:r>
                      <a:r>
                        <a:rPr dirty="0" baseline="-33333" sz="15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players</a:t>
                      </a:r>
                      <a:r>
                        <a:rPr dirty="0" sz="1000" spc="-4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are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also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algn="r" marR="365125">
                        <a:lnSpc>
                          <a:spcPts val="1175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oil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gas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algn="r" marR="328930">
                        <a:lnSpc>
                          <a:spcPts val="1175"/>
                        </a:lnSpc>
                        <a:tabLst>
                          <a:tab pos="589280" algn="l"/>
                        </a:tabLst>
                      </a:pPr>
                      <a:r>
                        <a:rPr dirty="0" baseline="5555" sz="1500" spc="-37">
                          <a:latin typeface="Arial MT"/>
                          <a:cs typeface="Arial MT"/>
                        </a:rPr>
                        <a:t>2%</a:t>
                      </a:r>
                      <a:r>
                        <a:rPr dirty="0" baseline="5555" sz="15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companies.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6959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2%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6578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2%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61976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2%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8166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1%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8166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3655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9BDB"/>
                      </a:solidFill>
                      <a:prstDash val="solid"/>
                    </a:lnT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marR="806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Indorama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Ventures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9BDB"/>
                      </a:solidFill>
                      <a:prstDash val="solid"/>
                    </a:lnT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Borealis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9BDB"/>
                      </a:solidFill>
                      <a:prstDash val="solid"/>
                    </a:lnT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algn="r" marR="787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TotalEnergies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9BDB"/>
                      </a:solidFill>
                      <a:prstDash val="solid"/>
                    </a:lnT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algn="r" marR="787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Formosa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Plastics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13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9BDB"/>
                      </a:solidFill>
                      <a:prstDash val="solid"/>
                    </a:lnT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algn="r" marR="7747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Lotte</a:t>
                      </a:r>
                      <a:r>
                        <a:rPr dirty="0" sz="10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Chemical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9BDB"/>
                      </a:solidFill>
                      <a:prstDash val="solid"/>
                    </a:lnT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SIBUR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9BDB"/>
                      </a:solidFill>
                      <a:prstDash val="solid"/>
                    </a:lnT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Energy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Investment</a:t>
                      </a:r>
                      <a:r>
                        <a:rPr dirty="0" sz="10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Group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765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9BDB"/>
                      </a:solidFill>
                      <a:prstDash val="solid"/>
                    </a:lnT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algn="r" marR="749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Alpek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SAB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CV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413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9BDB"/>
                      </a:solidFill>
                      <a:prstDash val="solid"/>
                    </a:lnT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r" marR="723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PTT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9BDB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41" name="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3855" y="2378036"/>
            <a:ext cx="201168" cy="13719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3855" y="2579218"/>
            <a:ext cx="201168" cy="10060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3855" y="2780510"/>
            <a:ext cx="201168" cy="109755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3855" y="3219538"/>
            <a:ext cx="201168" cy="137198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3855" y="3448152"/>
            <a:ext cx="201168" cy="100608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4711" y="3649319"/>
            <a:ext cx="210312" cy="100609"/>
          </a:xfrm>
          <a:prstGeom prst="rect">
            <a:avLst/>
          </a:prstGeom>
        </p:spPr>
      </p:pic>
      <p:pic>
        <p:nvPicPr>
          <p:cNvPr id="47" name="object 47" descr="Saudi Arabia flag icon - Country flags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24711" y="2999955"/>
            <a:ext cx="192024" cy="1280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952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" y="338454"/>
              <a:ext cx="2852927" cy="484759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819721" y="5044884"/>
            <a:ext cx="6199505" cy="762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800">
                <a:solidFill>
                  <a:srgbClr val="FFFFFF"/>
                </a:solidFill>
              </a:rPr>
              <a:t>The</a:t>
            </a:r>
            <a:r>
              <a:rPr dirty="0" sz="4800" spc="-110">
                <a:solidFill>
                  <a:srgbClr val="FFFFFF"/>
                </a:solidFill>
              </a:rPr>
              <a:t> </a:t>
            </a:r>
            <a:r>
              <a:rPr dirty="0" sz="4800">
                <a:solidFill>
                  <a:srgbClr val="FFFFFF"/>
                </a:solidFill>
              </a:rPr>
              <a:t>Plastics</a:t>
            </a:r>
            <a:r>
              <a:rPr dirty="0" sz="4800" spc="-100">
                <a:solidFill>
                  <a:srgbClr val="FFFFFF"/>
                </a:solidFill>
              </a:rPr>
              <a:t> </a:t>
            </a:r>
            <a:r>
              <a:rPr dirty="0" sz="4800" spc="-10">
                <a:solidFill>
                  <a:srgbClr val="FFFFFF"/>
                </a:solidFill>
              </a:rPr>
              <a:t>Problem</a:t>
            </a:r>
            <a:endParaRPr sz="4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12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623" y="813993"/>
            <a:ext cx="3502152" cy="49847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0402" y="4336351"/>
            <a:ext cx="2482850" cy="875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3340"/>
              </a:lnSpc>
              <a:spcBef>
                <a:spcPts val="110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2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Messages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40"/>
              </a:lnSpc>
            </a:pP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dirty="0" sz="28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 MT"/>
                <a:cs typeface="Arial MT"/>
              </a:rPr>
              <a:t>Problem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5972" y="774636"/>
            <a:ext cx="7190105" cy="296354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279400">
              <a:lnSpc>
                <a:spcPct val="102299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Emissions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intensity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is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linked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16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dual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fossil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dependency</a:t>
            </a:r>
            <a:r>
              <a:rPr dirty="0" sz="1350" spc="16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for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feedstock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15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process </a:t>
            </a:r>
            <a:r>
              <a:rPr dirty="0" sz="1350" spc="-20" b="1">
                <a:latin typeface="Arial"/>
                <a:cs typeface="Arial"/>
              </a:rPr>
              <a:t>fuel</a:t>
            </a:r>
            <a:endParaRPr sz="1350">
              <a:latin typeface="Arial"/>
              <a:cs typeface="Arial"/>
            </a:endParaRPr>
          </a:p>
          <a:p>
            <a:pPr algn="just" marL="185420" indent="-172720">
              <a:lnSpc>
                <a:spcPct val="100000"/>
              </a:lnSpc>
              <a:spcBef>
                <a:spcPts val="550"/>
              </a:spcBef>
              <a:buChar char="•"/>
              <a:tabLst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overwhelmingly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fossil-based,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approximately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99%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derived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from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fossil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fuels.</a:t>
            </a:r>
            <a:endParaRPr sz="1200">
              <a:latin typeface="Arial MT"/>
              <a:cs typeface="Arial MT"/>
            </a:endParaRPr>
          </a:p>
          <a:p>
            <a:pPr algn="just" marL="18415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~20%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emissions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tied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upstream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feedstock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extraction/mining</a:t>
            </a:r>
            <a:endParaRPr sz="1200">
              <a:latin typeface="Arial MT"/>
              <a:cs typeface="Arial MT"/>
            </a:endParaRPr>
          </a:p>
          <a:p>
            <a:pPr algn="just" marL="184150" marR="5080" indent="-171450">
              <a:lnSpc>
                <a:spcPct val="100000"/>
              </a:lnSpc>
              <a:spcBef>
                <a:spcPts val="505"/>
              </a:spcBef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	~70%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emissions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tied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energy-</a:t>
            </a:r>
            <a:r>
              <a:rPr dirty="0" sz="1200">
                <a:latin typeface="Arial MT"/>
                <a:cs typeface="Arial MT"/>
              </a:rPr>
              <a:t>intense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production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process,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which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requires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high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temperatures. </a:t>
            </a:r>
            <a:r>
              <a:rPr dirty="0" sz="1200">
                <a:latin typeface="Arial MT"/>
                <a:cs typeface="Arial MT"/>
              </a:rPr>
              <a:t>Polymer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cracking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most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energy-intense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stage,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&gt;30%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emissions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coming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from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this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production stage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dirty="0" sz="1350" b="1">
                <a:latin typeface="Arial"/>
                <a:cs typeface="Arial"/>
              </a:rPr>
              <a:t>Plastics</a:t>
            </a:r>
            <a:r>
              <a:rPr dirty="0" sz="1350" spc="1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are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difficult</a:t>
            </a:r>
            <a:r>
              <a:rPr dirty="0" sz="1350" spc="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substitute,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driving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persistently</a:t>
            </a:r>
            <a:r>
              <a:rPr dirty="0" sz="1350" spc="1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high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consumption</a:t>
            </a:r>
            <a:endParaRPr sz="13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480"/>
              </a:spcBef>
              <a:buChar char="•"/>
              <a:tabLst>
                <a:tab pos="185420" algn="l"/>
              </a:tabLst>
            </a:pPr>
            <a:r>
              <a:rPr dirty="0" sz="1200" spc="-10">
                <a:latin typeface="Arial MT"/>
                <a:cs typeface="Arial MT"/>
              </a:rPr>
              <a:t>Plastics’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versatility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means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they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can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used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multiple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applications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across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nearly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all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industries</a:t>
            </a:r>
            <a:endParaRPr sz="1200">
              <a:latin typeface="Arial MT"/>
              <a:cs typeface="Arial MT"/>
            </a:endParaRPr>
          </a:p>
          <a:p>
            <a:pPr marL="184150" marR="113664" indent="-171450">
              <a:lnSpc>
                <a:spcPct val="100000"/>
              </a:lnSpc>
              <a:spcBef>
                <a:spcPts val="505"/>
              </a:spcBef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	Plastics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remain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substantially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cheaper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than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most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substitutes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can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outperform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many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alternatives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with </a:t>
            </a:r>
            <a:r>
              <a:rPr dirty="0" sz="1200">
                <a:latin typeface="Arial MT"/>
                <a:cs typeface="Arial MT"/>
              </a:rPr>
              <a:t>more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favorable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strength-to-</a:t>
            </a:r>
            <a:r>
              <a:rPr dirty="0" sz="1200">
                <a:latin typeface="Arial MT"/>
                <a:cs typeface="Arial MT"/>
              </a:rPr>
              <a:t>weight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ratios,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durability,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insulating</a:t>
            </a:r>
            <a:r>
              <a:rPr dirty="0" sz="1200" spc="-10">
                <a:latin typeface="Arial MT"/>
                <a:cs typeface="Arial MT"/>
              </a:rPr>
              <a:t> capacity,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0">
                <a:latin typeface="Arial MT"/>
                <a:cs typeface="Arial MT"/>
              </a:rPr>
              <a:t> resistance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0">
                <a:latin typeface="Arial MT"/>
                <a:cs typeface="Arial MT"/>
              </a:rPr>
              <a:t> breakage</a:t>
            </a:r>
            <a:endParaRPr sz="1200">
              <a:latin typeface="Arial MT"/>
              <a:cs typeface="Arial MT"/>
            </a:endParaRPr>
          </a:p>
          <a:p>
            <a:pPr marL="184150" marR="672465" indent="-171450">
              <a:lnSpc>
                <a:spcPct val="100000"/>
              </a:lnSpc>
              <a:spcBef>
                <a:spcPts val="509"/>
              </a:spcBef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	Low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cost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low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weight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enable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widespread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single-use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applications,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encouraging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“disposable” </a:t>
            </a:r>
            <a:r>
              <a:rPr dirty="0" sz="1200">
                <a:latin typeface="Arial MT"/>
                <a:cs typeface="Arial MT"/>
              </a:rPr>
              <a:t>consumption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patterns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that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lead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excessive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use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47971" y="3900932"/>
            <a:ext cx="7401559" cy="0"/>
          </a:xfrm>
          <a:custGeom>
            <a:avLst/>
            <a:gdLst/>
            <a:ahLst/>
            <a:cxnLst/>
            <a:rect l="l" t="t" r="r" b="b"/>
            <a:pathLst>
              <a:path w="7401559" h="0">
                <a:moveTo>
                  <a:pt x="0" y="0"/>
                </a:moveTo>
                <a:lnTo>
                  <a:pt x="7401433" y="0"/>
                </a:lnTo>
              </a:path>
            </a:pathLst>
          </a:custGeom>
          <a:ln w="9525">
            <a:solidFill>
              <a:srgbClr val="9F9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355972" y="4038321"/>
            <a:ext cx="7044055" cy="115506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350" b="1">
                <a:latin typeface="Arial"/>
                <a:cs typeface="Arial"/>
              </a:rPr>
              <a:t>End-of-life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systems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fail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address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plastics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management</a:t>
            </a:r>
            <a:endParaRPr sz="1350">
              <a:latin typeface="Arial"/>
              <a:cs typeface="Arial"/>
            </a:endParaRPr>
          </a:p>
          <a:p>
            <a:pPr marL="184150" marR="546100" indent="-171450">
              <a:lnSpc>
                <a:spcPct val="100000"/>
              </a:lnSpc>
              <a:spcBef>
                <a:spcPts val="480"/>
              </a:spcBef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	Structural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weaknesses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collection,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sorting,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recycling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economics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result in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avoidable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GHG </a:t>
            </a:r>
            <a:r>
              <a:rPr dirty="0" sz="1200">
                <a:latin typeface="Arial MT"/>
                <a:cs typeface="Arial MT"/>
              </a:rPr>
              <a:t>emissions,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loss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material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value,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widespread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terrestrial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marine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pollution</a:t>
            </a:r>
            <a:endParaRPr sz="1200">
              <a:latin typeface="Arial MT"/>
              <a:cs typeface="Arial MT"/>
            </a:endParaRPr>
          </a:p>
          <a:p>
            <a:pPr marL="184150" marR="5080" indent="-171450">
              <a:lnSpc>
                <a:spcPct val="100000"/>
              </a:lnSpc>
              <a:spcBef>
                <a:spcPts val="505"/>
              </a:spcBef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10">
                <a:latin typeface="Arial MT"/>
                <a:cs typeface="Arial MT"/>
              </a:rPr>
              <a:t>Globally,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~23% of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landfilled,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~19% are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incinerated,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~49%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mismanaged,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&gt;10%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are </a:t>
            </a:r>
            <a:r>
              <a:rPr dirty="0" sz="1200" spc="-10">
                <a:latin typeface="Arial MT"/>
                <a:cs typeface="Arial MT"/>
              </a:rPr>
              <a:t>recycled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47971" y="2346070"/>
            <a:ext cx="7425055" cy="0"/>
          </a:xfrm>
          <a:custGeom>
            <a:avLst/>
            <a:gdLst/>
            <a:ahLst/>
            <a:cxnLst/>
            <a:rect l="l" t="t" r="r" b="b"/>
            <a:pathLst>
              <a:path w="7425055" h="0">
                <a:moveTo>
                  <a:pt x="0" y="0"/>
                </a:moveTo>
                <a:lnTo>
                  <a:pt x="7424928" y="0"/>
                </a:lnTo>
              </a:path>
            </a:pathLst>
          </a:custGeom>
          <a:ln w="9525">
            <a:solidFill>
              <a:srgbClr val="9F9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47971" y="5272785"/>
            <a:ext cx="7510145" cy="0"/>
          </a:xfrm>
          <a:custGeom>
            <a:avLst/>
            <a:gdLst/>
            <a:ahLst/>
            <a:cxnLst/>
            <a:rect l="l" t="t" r="r" b="b"/>
            <a:pathLst>
              <a:path w="7510145" h="0">
                <a:moveTo>
                  <a:pt x="0" y="0"/>
                </a:moveTo>
                <a:lnTo>
                  <a:pt x="7509891" y="0"/>
                </a:lnTo>
              </a:path>
            </a:pathLst>
          </a:custGeom>
          <a:ln w="9525">
            <a:solidFill>
              <a:srgbClr val="9F9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351782" y="5306317"/>
            <a:ext cx="6936740" cy="97155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350" b="1">
                <a:latin typeface="Arial"/>
                <a:cs typeface="Arial"/>
              </a:rPr>
              <a:t>Uncontrolled</a:t>
            </a:r>
            <a:r>
              <a:rPr dirty="0" sz="1350" spc="1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pollution</a:t>
            </a:r>
            <a:r>
              <a:rPr dirty="0" sz="1350" spc="1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deteriorates</a:t>
            </a:r>
            <a:r>
              <a:rPr dirty="0" sz="1350" spc="1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environmental</a:t>
            </a:r>
            <a:r>
              <a:rPr dirty="0" sz="1350" spc="20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health</a:t>
            </a:r>
            <a:endParaRPr sz="1350">
              <a:latin typeface="Arial"/>
              <a:cs typeface="Arial"/>
            </a:endParaRPr>
          </a:p>
          <a:p>
            <a:pPr marL="184150" marR="5080" indent="-172085">
              <a:lnSpc>
                <a:spcPct val="100000"/>
              </a:lnSpc>
              <a:spcBef>
                <a:spcPts val="480"/>
              </a:spcBef>
              <a:buChar char="•"/>
              <a:tabLst>
                <a:tab pos="184150" algn="l"/>
              </a:tabLst>
            </a:pPr>
            <a:r>
              <a:rPr dirty="0" sz="1200">
                <a:latin typeface="Arial MT"/>
                <a:cs typeface="Arial MT"/>
              </a:rPr>
              <a:t>~50%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global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</a:t>
            </a:r>
            <a:r>
              <a:rPr dirty="0" sz="1200" spc="-10">
                <a:latin typeface="Arial MT"/>
                <a:cs typeface="Arial MT"/>
              </a:rPr>
              <a:t> mismanaged </a:t>
            </a:r>
            <a:r>
              <a:rPr dirty="0" sz="1200">
                <a:latin typeface="Arial MT"/>
                <a:cs typeface="Arial MT"/>
              </a:rPr>
              <a:t>at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life,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leading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0">
                <a:latin typeface="Arial MT"/>
                <a:cs typeface="Arial MT"/>
              </a:rPr>
              <a:t> significant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pollution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across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different ecosystems</a:t>
            </a:r>
            <a:endParaRPr sz="12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spcBef>
                <a:spcPts val="509"/>
              </a:spcBef>
              <a:buChar char="•"/>
              <a:tabLst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Microplastics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impair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plants’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photosynthesis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ocean’s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carbon-</a:t>
            </a:r>
            <a:r>
              <a:rPr dirty="0" sz="1200" spc="-10">
                <a:latin typeface="Arial MT"/>
                <a:cs typeface="Arial MT"/>
              </a:rPr>
              <a:t>sequestration capacity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13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8703310" cy="635"/>
          </a:xfrm>
          <a:custGeom>
            <a:avLst/>
            <a:gdLst/>
            <a:ahLst/>
            <a:cxnLst/>
            <a:rect l="l" t="t" r="r" b="b"/>
            <a:pathLst>
              <a:path w="8703310" h="635">
                <a:moveTo>
                  <a:pt x="0" y="253"/>
                </a:moveTo>
                <a:lnTo>
                  <a:pt x="8702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308592" y="1545780"/>
            <a:ext cx="2551430" cy="4801870"/>
          </a:xfrm>
          <a:prstGeom prst="rect">
            <a:avLst/>
          </a:prstGeom>
          <a:solidFill>
            <a:srgbClr val="E3E8EE"/>
          </a:solidFill>
        </p:spPr>
        <p:txBody>
          <a:bodyPr wrap="square" lIns="0" tIns="137160" rIns="0" bIns="0" rtlCol="0" vert="horz">
            <a:spAutoFit/>
          </a:bodyPr>
          <a:lstStyle/>
          <a:p>
            <a:pPr marL="141605" marR="835660">
              <a:lnSpc>
                <a:spcPct val="105100"/>
              </a:lnSpc>
              <a:spcBef>
                <a:spcPts val="1080"/>
              </a:spcBef>
            </a:pPr>
            <a:r>
              <a:rPr dirty="0" sz="1200" b="1">
                <a:latin typeface="Arial"/>
                <a:cs typeface="Arial"/>
              </a:rPr>
              <a:t>Key</a:t>
            </a:r>
            <a:r>
              <a:rPr dirty="0" sz="1200" spc="11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Decarbonization Challenges</a:t>
            </a:r>
            <a:endParaRPr sz="1200">
              <a:latin typeface="Arial"/>
              <a:cs typeface="Arial"/>
            </a:endParaRPr>
          </a:p>
          <a:p>
            <a:pPr marL="322580" marR="273685" indent="-180975">
              <a:lnSpc>
                <a:spcPct val="100200"/>
              </a:lnSpc>
              <a:spcBef>
                <a:spcPts val="585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 sz="1050" b="1">
                <a:latin typeface="Arial"/>
                <a:cs typeface="Arial"/>
              </a:rPr>
              <a:t>Stage</a:t>
            </a:r>
            <a:r>
              <a:rPr dirty="0" sz="1050" spc="-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1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(upstream):</a:t>
            </a:r>
            <a:r>
              <a:rPr dirty="0" sz="1050" spc="15" b="1">
                <a:latin typeface="Arial"/>
                <a:cs typeface="Arial"/>
              </a:rPr>
              <a:t> </a:t>
            </a:r>
            <a:r>
              <a:rPr dirty="0" sz="1050" spc="-10">
                <a:latin typeface="Arial MT"/>
                <a:cs typeface="Arial MT"/>
              </a:rPr>
              <a:t>Around </a:t>
            </a:r>
            <a:r>
              <a:rPr dirty="0" sz="1050">
                <a:latin typeface="Arial MT"/>
                <a:cs typeface="Arial MT"/>
              </a:rPr>
              <a:t>18%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emissions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come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from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the </a:t>
            </a:r>
            <a:r>
              <a:rPr dirty="0" sz="1050">
                <a:latin typeface="Arial MT"/>
                <a:cs typeface="Arial MT"/>
              </a:rPr>
              <a:t>extraction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fossil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fuels,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used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as </a:t>
            </a:r>
            <a:r>
              <a:rPr dirty="0" sz="1050">
                <a:latin typeface="Arial MT"/>
                <a:cs typeface="Arial MT"/>
              </a:rPr>
              <a:t>feedstock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fuel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energy </a:t>
            </a:r>
            <a:r>
              <a:rPr dirty="0" sz="1050">
                <a:latin typeface="Arial MT"/>
                <a:cs typeface="Arial MT"/>
              </a:rPr>
              <a:t>sources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production. </a:t>
            </a:r>
            <a:r>
              <a:rPr dirty="0" sz="1050">
                <a:latin typeface="Arial MT"/>
                <a:cs typeface="Arial MT"/>
              </a:rPr>
              <a:t>Extraction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fossil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fuels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causes </a:t>
            </a:r>
            <a:r>
              <a:rPr dirty="0" sz="1050">
                <a:latin typeface="Arial MT"/>
                <a:cs typeface="Arial MT"/>
              </a:rPr>
              <a:t>direct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emissions,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like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CH</a:t>
            </a:r>
            <a:r>
              <a:rPr dirty="0" baseline="-15873" sz="1050" spc="-37">
                <a:latin typeface="Arial MT"/>
                <a:cs typeface="Arial MT"/>
              </a:rPr>
              <a:t>4</a:t>
            </a:r>
            <a:r>
              <a:rPr dirty="0" baseline="-15873" sz="1050" spc="7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leakage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flaring,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along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with </a:t>
            </a:r>
            <a:r>
              <a:rPr dirty="0" sz="1050">
                <a:latin typeface="Arial MT"/>
                <a:cs typeface="Arial MT"/>
              </a:rPr>
              <a:t>emissions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from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fuel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combustion</a:t>
            </a:r>
            <a:endParaRPr sz="1050">
              <a:latin typeface="Arial MT"/>
              <a:cs typeface="Arial MT"/>
            </a:endParaRPr>
          </a:p>
          <a:p>
            <a:pPr marL="322580" marR="411480" indent="-180975">
              <a:lnSpc>
                <a:spcPct val="100099"/>
              </a:lnSpc>
              <a:spcBef>
                <a:spcPts val="610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 sz="1050" b="1">
                <a:latin typeface="Arial"/>
                <a:cs typeface="Arial"/>
              </a:rPr>
              <a:t>Stage</a:t>
            </a:r>
            <a:r>
              <a:rPr dirty="0" sz="1050" spc="-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2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(production):</a:t>
            </a:r>
            <a:r>
              <a:rPr dirty="0" sz="1050" spc="10" b="1">
                <a:latin typeface="Arial"/>
                <a:cs typeface="Arial"/>
              </a:rPr>
              <a:t> </a:t>
            </a:r>
            <a:r>
              <a:rPr dirty="0" sz="1050" spc="-10">
                <a:latin typeface="Arial MT"/>
                <a:cs typeface="Arial MT"/>
              </a:rPr>
              <a:t>Around </a:t>
            </a:r>
            <a:r>
              <a:rPr dirty="0" sz="1050">
                <a:latin typeface="Arial MT"/>
                <a:cs typeface="Arial MT"/>
              </a:rPr>
              <a:t>71%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</a:t>
            </a:r>
            <a:r>
              <a:rPr dirty="0" baseline="-15873" sz="1050">
                <a:latin typeface="Arial MT"/>
                <a:cs typeface="Arial MT"/>
              </a:rPr>
              <a:t>2</a:t>
            </a:r>
            <a:r>
              <a:rPr dirty="0" baseline="-15873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emissions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are </a:t>
            </a:r>
            <a:r>
              <a:rPr dirty="0" sz="1050">
                <a:latin typeface="Arial MT"/>
                <a:cs typeface="Arial MT"/>
              </a:rPr>
              <a:t>generated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production </a:t>
            </a:r>
            <a:r>
              <a:rPr dirty="0" sz="1050">
                <a:latin typeface="Arial MT"/>
                <a:cs typeface="Arial MT"/>
              </a:rPr>
              <a:t>phase,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where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fossil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fuels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are </a:t>
            </a:r>
            <a:r>
              <a:rPr dirty="0" sz="1050">
                <a:latin typeface="Arial MT"/>
                <a:cs typeface="Arial MT"/>
              </a:rPr>
              <a:t>burnt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achieve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high </a:t>
            </a:r>
            <a:r>
              <a:rPr dirty="0" sz="1050">
                <a:latin typeface="Arial MT"/>
                <a:cs typeface="Arial MT"/>
              </a:rPr>
              <a:t>temperatures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needed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the </a:t>
            </a:r>
            <a:r>
              <a:rPr dirty="0" sz="1050">
                <a:latin typeface="Arial MT"/>
                <a:cs typeface="Arial MT"/>
              </a:rPr>
              <a:t>production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monomers</a:t>
            </a:r>
            <a:r>
              <a:rPr dirty="0" sz="1050" spc="2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 </a:t>
            </a:r>
            <a:r>
              <a:rPr dirty="0" sz="1050">
                <a:latin typeface="Arial MT"/>
                <a:cs typeface="Arial MT"/>
              </a:rPr>
              <a:t>subsequent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final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plastics materials</a:t>
            </a:r>
            <a:endParaRPr sz="1050">
              <a:latin typeface="Arial MT"/>
              <a:cs typeface="Arial MT"/>
            </a:endParaRPr>
          </a:p>
          <a:p>
            <a:pPr marL="322580" marR="463550" indent="-180975">
              <a:lnSpc>
                <a:spcPct val="100200"/>
              </a:lnSpc>
              <a:spcBef>
                <a:spcPts val="615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 sz="1050" b="1">
                <a:latin typeface="Arial"/>
                <a:cs typeface="Arial"/>
              </a:rPr>
              <a:t>Stage</a:t>
            </a:r>
            <a:r>
              <a:rPr dirty="0" sz="1050" spc="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3</a:t>
            </a:r>
            <a:r>
              <a:rPr dirty="0" sz="1050" spc="2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(downstream):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-25">
                <a:latin typeface="Arial MT"/>
                <a:cs typeface="Arial MT"/>
              </a:rPr>
              <a:t>The </a:t>
            </a:r>
            <a:r>
              <a:rPr dirty="0" sz="1050">
                <a:latin typeface="Arial MT"/>
                <a:cs typeface="Arial MT"/>
              </a:rPr>
              <a:t>remaining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emissions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come </a:t>
            </a:r>
            <a:r>
              <a:rPr dirty="0" sz="1050">
                <a:latin typeface="Arial MT"/>
                <a:cs typeface="Arial MT"/>
              </a:rPr>
              <a:t>from </a:t>
            </a:r>
            <a:r>
              <a:rPr dirty="0" sz="1050" spc="-10">
                <a:latin typeface="Arial MT"/>
                <a:cs typeface="Arial MT"/>
              </a:rPr>
              <a:t>end-of-</a:t>
            </a:r>
            <a:r>
              <a:rPr dirty="0" sz="1050">
                <a:latin typeface="Arial MT"/>
                <a:cs typeface="Arial MT"/>
              </a:rPr>
              <a:t>life</a:t>
            </a:r>
            <a:r>
              <a:rPr dirty="0" sz="1050" spc="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management,</a:t>
            </a:r>
            <a:endParaRPr sz="1050">
              <a:latin typeface="Arial MT"/>
              <a:cs typeface="Arial MT"/>
            </a:endParaRPr>
          </a:p>
          <a:p>
            <a:pPr marL="322580">
              <a:lnSpc>
                <a:spcPts val="1225"/>
              </a:lnSpc>
            </a:pPr>
            <a:r>
              <a:rPr dirty="0" sz="1050">
                <a:latin typeface="Arial MT"/>
                <a:cs typeface="Arial MT"/>
              </a:rPr>
              <a:t>primarily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from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incinerating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plastic</a:t>
            </a:r>
            <a:endParaRPr sz="1050">
              <a:latin typeface="Arial MT"/>
              <a:cs typeface="Arial MT"/>
            </a:endParaRPr>
          </a:p>
          <a:p>
            <a:pPr marL="322580">
              <a:lnSpc>
                <a:spcPts val="1240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waste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using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fossil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fuels,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-20">
                <a:latin typeface="Arial MT"/>
                <a:cs typeface="Arial MT"/>
              </a:rPr>
              <a:t> most</a:t>
            </a:r>
            <a:endParaRPr sz="1050">
              <a:latin typeface="Arial MT"/>
              <a:cs typeface="Arial MT"/>
            </a:endParaRPr>
          </a:p>
          <a:p>
            <a:pPr marL="322580">
              <a:lnSpc>
                <a:spcPts val="1240"/>
              </a:lnSpc>
            </a:pPr>
            <a:r>
              <a:rPr dirty="0" sz="1050">
                <a:latin typeface="Arial MT"/>
                <a:cs typeface="Arial MT"/>
              </a:rPr>
              <a:t>common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disposal</a:t>
            </a:r>
            <a:r>
              <a:rPr dirty="0" sz="1050" spc="-10">
                <a:latin typeface="Arial MT"/>
                <a:cs typeface="Arial MT"/>
              </a:rPr>
              <a:t> method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48260" marR="5080">
              <a:lnSpc>
                <a:spcPts val="3320"/>
              </a:lnSpc>
              <a:spcBef>
                <a:spcPts val="250"/>
              </a:spcBef>
            </a:pPr>
            <a:r>
              <a:rPr dirty="0"/>
              <a:t>~70%</a:t>
            </a:r>
            <a:r>
              <a:rPr dirty="0" spc="-85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plastic</a:t>
            </a:r>
            <a:r>
              <a:rPr dirty="0" spc="-85"/>
              <a:t> </a:t>
            </a:r>
            <a:r>
              <a:rPr dirty="0"/>
              <a:t>lifecycle</a:t>
            </a:r>
            <a:r>
              <a:rPr dirty="0" spc="-15"/>
              <a:t> </a:t>
            </a:r>
            <a:r>
              <a:rPr dirty="0"/>
              <a:t>emissions</a:t>
            </a:r>
            <a:r>
              <a:rPr dirty="0" spc="-20"/>
              <a:t> </a:t>
            </a:r>
            <a:r>
              <a:rPr dirty="0"/>
              <a:t>come</a:t>
            </a:r>
            <a:r>
              <a:rPr dirty="0" spc="-80"/>
              <a:t> </a:t>
            </a:r>
            <a:r>
              <a:rPr dirty="0"/>
              <a:t>from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 spc="-10"/>
              <a:t>production </a:t>
            </a:r>
            <a:r>
              <a:rPr dirty="0"/>
              <a:t>process,</a:t>
            </a:r>
            <a:r>
              <a:rPr dirty="0" spc="-15"/>
              <a:t> </a:t>
            </a:r>
            <a:r>
              <a:rPr dirty="0"/>
              <a:t>~20%</a:t>
            </a:r>
            <a:r>
              <a:rPr dirty="0" spc="-75"/>
              <a:t> </a:t>
            </a:r>
            <a:r>
              <a:rPr dirty="0"/>
              <a:t>from</a:t>
            </a:r>
            <a:r>
              <a:rPr dirty="0" spc="-5"/>
              <a:t> </a:t>
            </a:r>
            <a:r>
              <a:rPr dirty="0"/>
              <a:t>fossil</a:t>
            </a:r>
            <a:r>
              <a:rPr dirty="0" spc="-80"/>
              <a:t> </a:t>
            </a:r>
            <a:r>
              <a:rPr dirty="0"/>
              <a:t>feedstocks,</a:t>
            </a:r>
            <a:r>
              <a:rPr dirty="0" spc="-80"/>
              <a:t> </a:t>
            </a:r>
            <a:r>
              <a:rPr dirty="0"/>
              <a:t>~10%</a:t>
            </a:r>
            <a:r>
              <a:rPr dirty="0" spc="-5"/>
              <a:t> </a:t>
            </a:r>
            <a:r>
              <a:rPr dirty="0"/>
              <a:t>from</a:t>
            </a:r>
            <a:r>
              <a:rPr dirty="0" spc="-75"/>
              <a:t> </a:t>
            </a:r>
            <a:r>
              <a:rPr dirty="0"/>
              <a:t>end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 spc="-20"/>
              <a:t>life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02145" y="3542601"/>
            <a:ext cx="8074659" cy="2092325"/>
            <a:chOff x="402145" y="3542601"/>
            <a:chExt cx="8074659" cy="2092325"/>
          </a:xfrm>
        </p:grpSpPr>
        <p:sp>
          <p:nvSpPr>
            <p:cNvPr id="8" name="object 8"/>
            <p:cNvSpPr/>
            <p:nvPr/>
          </p:nvSpPr>
          <p:spPr>
            <a:xfrm>
              <a:off x="1193291" y="3544189"/>
              <a:ext cx="5495290" cy="1673860"/>
            </a:xfrm>
            <a:custGeom>
              <a:avLst/>
              <a:gdLst/>
              <a:ahLst/>
              <a:cxnLst/>
              <a:rect l="l" t="t" r="r" b="b"/>
              <a:pathLst>
                <a:path w="5495290" h="1673860">
                  <a:moveTo>
                    <a:pt x="0" y="1673733"/>
                  </a:moveTo>
                  <a:lnTo>
                    <a:pt x="447547" y="1673733"/>
                  </a:lnTo>
                </a:path>
                <a:path w="5495290" h="1673860">
                  <a:moveTo>
                    <a:pt x="1014984" y="1335405"/>
                  </a:moveTo>
                  <a:lnTo>
                    <a:pt x="1462532" y="1335405"/>
                  </a:lnTo>
                </a:path>
                <a:path w="5495290" h="1673860">
                  <a:moveTo>
                    <a:pt x="2020824" y="1070102"/>
                  </a:moveTo>
                  <a:lnTo>
                    <a:pt x="2468372" y="1070102"/>
                  </a:lnTo>
                </a:path>
                <a:path w="5495290" h="1673860">
                  <a:moveTo>
                    <a:pt x="4032504" y="356743"/>
                  </a:moveTo>
                  <a:lnTo>
                    <a:pt x="4480052" y="356743"/>
                  </a:lnTo>
                </a:path>
                <a:path w="5495290" h="1673860">
                  <a:moveTo>
                    <a:pt x="5047488" y="0"/>
                  </a:moveTo>
                  <a:lnTo>
                    <a:pt x="5495036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06908" y="5629541"/>
              <a:ext cx="8065134" cy="0"/>
            </a:xfrm>
            <a:custGeom>
              <a:avLst/>
              <a:gdLst/>
              <a:ahLst/>
              <a:cxnLst/>
              <a:rect l="l" t="t" r="r" b="b"/>
              <a:pathLst>
                <a:path w="8065134" h="0">
                  <a:moveTo>
                    <a:pt x="0" y="0"/>
                  </a:moveTo>
                  <a:lnTo>
                    <a:pt x="806500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30936" y="5213387"/>
            <a:ext cx="558165" cy="412115"/>
          </a:xfrm>
          <a:prstGeom prst="rect">
            <a:avLst/>
          </a:prstGeom>
          <a:solidFill>
            <a:srgbClr val="D0217B"/>
          </a:solidFill>
        </p:spPr>
        <p:txBody>
          <a:bodyPr wrap="square" lIns="0" tIns="10477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825"/>
              </a:spcBef>
            </a:pPr>
            <a:r>
              <a:rPr dirty="0" sz="1350" spc="-25">
                <a:solidFill>
                  <a:srgbClr val="FFFFFF"/>
                </a:solidFill>
                <a:latin typeface="Arial MT"/>
                <a:cs typeface="Arial MT"/>
              </a:rPr>
              <a:t>18%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36776" y="4879594"/>
            <a:ext cx="558165" cy="334010"/>
          </a:xfrm>
          <a:prstGeom prst="rect">
            <a:avLst/>
          </a:prstGeom>
          <a:solidFill>
            <a:srgbClr val="34A297"/>
          </a:solidFill>
        </p:spPr>
        <p:txBody>
          <a:bodyPr wrap="square" lIns="0" tIns="64135" rIns="0" bIns="0" rtlCol="0" vert="horz">
            <a:spAutoFit/>
          </a:bodyPr>
          <a:lstStyle/>
          <a:p>
            <a:pPr marL="105410">
              <a:lnSpc>
                <a:spcPct val="100000"/>
              </a:lnSpc>
              <a:spcBef>
                <a:spcPts val="505"/>
              </a:spcBef>
            </a:pPr>
            <a:r>
              <a:rPr dirty="0" sz="1350" spc="-25">
                <a:solidFill>
                  <a:srgbClr val="FFFFFF"/>
                </a:solidFill>
                <a:latin typeface="Arial MT"/>
                <a:cs typeface="Arial MT"/>
              </a:rPr>
              <a:t>14%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51760" y="4614290"/>
            <a:ext cx="558165" cy="265430"/>
          </a:xfrm>
          <a:prstGeom prst="rect">
            <a:avLst/>
          </a:prstGeom>
          <a:solidFill>
            <a:srgbClr val="34A297"/>
          </a:solidFill>
        </p:spPr>
        <p:txBody>
          <a:bodyPr wrap="square" lIns="0" tIns="26034" rIns="0" bIns="0" rtlCol="0" vert="horz">
            <a:spAutoFit/>
          </a:bodyPr>
          <a:lstStyle/>
          <a:p>
            <a:pPr marL="99060">
              <a:lnSpc>
                <a:spcPct val="100000"/>
              </a:lnSpc>
              <a:spcBef>
                <a:spcPts val="204"/>
              </a:spcBef>
            </a:pPr>
            <a:r>
              <a:rPr dirty="0" sz="1350" spc="-25">
                <a:solidFill>
                  <a:srgbClr val="FFFFFF"/>
                </a:solidFill>
                <a:latin typeface="Arial MT"/>
                <a:cs typeface="Arial MT"/>
              </a:rPr>
              <a:t>12%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57600" y="4060939"/>
            <a:ext cx="558165" cy="553720"/>
          </a:xfrm>
          <a:prstGeom prst="rect">
            <a:avLst/>
          </a:prstGeom>
          <a:solidFill>
            <a:srgbClr val="34A297"/>
          </a:solidFill>
        </p:spPr>
        <p:txBody>
          <a:bodyPr wrap="square" lIns="0" tIns="172085" rIns="0" bIns="0" rtlCol="0" vert="horz">
            <a:spAutoFit/>
          </a:bodyPr>
          <a:lstStyle/>
          <a:p>
            <a:pPr marL="102870">
              <a:lnSpc>
                <a:spcPct val="100000"/>
              </a:lnSpc>
              <a:spcBef>
                <a:spcPts val="1355"/>
              </a:spcBef>
            </a:pPr>
            <a:r>
              <a:rPr dirty="0" sz="1350" spc="-25">
                <a:solidFill>
                  <a:srgbClr val="FFFFFF"/>
                </a:solidFill>
                <a:latin typeface="Arial MT"/>
                <a:cs typeface="Arial MT"/>
              </a:rPr>
              <a:t>23%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63440" y="3900932"/>
            <a:ext cx="558165" cy="160020"/>
          </a:xfrm>
          <a:prstGeom prst="rect">
            <a:avLst/>
          </a:prstGeom>
          <a:solidFill>
            <a:srgbClr val="34A297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u="dashLong" sz="1350" spc="3495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sz="1350" spc="4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50" spc="-25">
                <a:solidFill>
                  <a:srgbClr val="FFFFFF"/>
                </a:solidFill>
                <a:latin typeface="Arial MT"/>
                <a:cs typeface="Arial MT"/>
              </a:rPr>
              <a:t>7%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69279" y="3539655"/>
            <a:ext cx="567055" cy="361315"/>
          </a:xfrm>
          <a:prstGeom prst="rect">
            <a:avLst/>
          </a:prstGeom>
          <a:solidFill>
            <a:srgbClr val="34A297"/>
          </a:solidFill>
        </p:spPr>
        <p:txBody>
          <a:bodyPr wrap="square" lIns="0" tIns="76835" rIns="0" bIns="0" rtlCol="0" vert="horz">
            <a:spAutoFit/>
          </a:bodyPr>
          <a:lstStyle/>
          <a:p>
            <a:pPr marL="109220">
              <a:lnSpc>
                <a:spcPct val="100000"/>
              </a:lnSpc>
              <a:spcBef>
                <a:spcPts val="605"/>
              </a:spcBef>
            </a:pPr>
            <a:r>
              <a:rPr dirty="0" sz="1350" spc="-25">
                <a:solidFill>
                  <a:srgbClr val="FFFFFF"/>
                </a:solidFill>
                <a:latin typeface="Arial MT"/>
                <a:cs typeface="Arial MT"/>
              </a:rPr>
              <a:t>15%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84264" y="3283521"/>
            <a:ext cx="558165" cy="256540"/>
          </a:xfrm>
          <a:prstGeom prst="rect">
            <a:avLst/>
          </a:prstGeom>
          <a:solidFill>
            <a:srgbClr val="009BDB"/>
          </a:solidFill>
        </p:spPr>
        <p:txBody>
          <a:bodyPr wrap="square" lIns="0" tIns="27940" rIns="0" bIns="0" rtlCol="0" vert="horz">
            <a:spAutoFit/>
          </a:bodyPr>
          <a:lstStyle/>
          <a:p>
            <a:pPr marL="110489">
              <a:lnSpc>
                <a:spcPct val="100000"/>
              </a:lnSpc>
              <a:spcBef>
                <a:spcPts val="220"/>
              </a:spcBef>
            </a:pPr>
            <a:r>
              <a:rPr dirty="0" sz="1350" spc="-25">
                <a:solidFill>
                  <a:srgbClr val="FFFFFF"/>
                </a:solidFill>
                <a:latin typeface="Arial MT"/>
                <a:cs typeface="Arial MT"/>
              </a:rPr>
              <a:t>11%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90104" y="3310902"/>
            <a:ext cx="558165" cy="2314575"/>
          </a:xfrm>
          <a:prstGeom prst="rect">
            <a:avLst/>
          </a:prstGeom>
          <a:solidFill>
            <a:srgbClr val="805BC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350">
              <a:latin typeface="Times New Roman"/>
              <a:cs typeface="Times New Roman"/>
            </a:endParaRPr>
          </a:p>
          <a:p>
            <a:pPr marL="42545">
              <a:lnSpc>
                <a:spcPct val="100000"/>
              </a:lnSpc>
            </a:pPr>
            <a:r>
              <a:rPr dirty="0" sz="1350">
                <a:solidFill>
                  <a:srgbClr val="FFFFFF"/>
                </a:solidFill>
                <a:latin typeface="Arial MT"/>
                <a:cs typeface="Arial MT"/>
              </a:rPr>
              <a:t>2.3</a:t>
            </a:r>
            <a:r>
              <a:rPr dirty="0" sz="1350" spc="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50" spc="-25">
                <a:solidFill>
                  <a:srgbClr val="FFFFFF"/>
                </a:solidFill>
                <a:latin typeface="Arial MT"/>
                <a:cs typeface="Arial MT"/>
              </a:rPr>
              <a:t>Gt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26557" y="2350160"/>
            <a:ext cx="6963409" cy="3833495"/>
            <a:chOff x="626557" y="2350160"/>
            <a:chExt cx="6963409" cy="3833495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557" y="4551442"/>
              <a:ext cx="532670" cy="55254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8571" y="4213187"/>
              <a:ext cx="593200" cy="5829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0593" y="3942661"/>
              <a:ext cx="605307" cy="5902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3342" y="3396044"/>
              <a:ext cx="581094" cy="6071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0288" y="3164662"/>
              <a:ext cx="859536" cy="73169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5325" y="2877782"/>
              <a:ext cx="599511" cy="59504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688836" y="2720975"/>
              <a:ext cx="567055" cy="585470"/>
            </a:xfrm>
            <a:custGeom>
              <a:avLst/>
              <a:gdLst/>
              <a:ahLst/>
              <a:cxnLst/>
              <a:rect l="l" t="t" r="r" b="b"/>
              <a:pathLst>
                <a:path w="567054" h="585470">
                  <a:moveTo>
                    <a:pt x="283464" y="0"/>
                  </a:moveTo>
                  <a:lnTo>
                    <a:pt x="237475" y="3831"/>
                  </a:lnTo>
                  <a:lnTo>
                    <a:pt x="193852" y="14924"/>
                  </a:lnTo>
                  <a:lnTo>
                    <a:pt x="153179" y="32674"/>
                  </a:lnTo>
                  <a:lnTo>
                    <a:pt x="116037" y="56481"/>
                  </a:lnTo>
                  <a:lnTo>
                    <a:pt x="83010" y="85740"/>
                  </a:lnTo>
                  <a:lnTo>
                    <a:pt x="54681" y="119850"/>
                  </a:lnTo>
                  <a:lnTo>
                    <a:pt x="31632" y="158207"/>
                  </a:lnTo>
                  <a:lnTo>
                    <a:pt x="14447" y="200208"/>
                  </a:lnTo>
                  <a:lnTo>
                    <a:pt x="3709" y="245252"/>
                  </a:lnTo>
                  <a:lnTo>
                    <a:pt x="0" y="292735"/>
                  </a:lnTo>
                  <a:lnTo>
                    <a:pt x="3709" y="340217"/>
                  </a:lnTo>
                  <a:lnTo>
                    <a:pt x="14447" y="385261"/>
                  </a:lnTo>
                  <a:lnTo>
                    <a:pt x="31632" y="427262"/>
                  </a:lnTo>
                  <a:lnTo>
                    <a:pt x="54681" y="465619"/>
                  </a:lnTo>
                  <a:lnTo>
                    <a:pt x="83010" y="499729"/>
                  </a:lnTo>
                  <a:lnTo>
                    <a:pt x="116037" y="528988"/>
                  </a:lnTo>
                  <a:lnTo>
                    <a:pt x="153179" y="552795"/>
                  </a:lnTo>
                  <a:lnTo>
                    <a:pt x="193852" y="570545"/>
                  </a:lnTo>
                  <a:lnTo>
                    <a:pt x="237475" y="581638"/>
                  </a:lnTo>
                  <a:lnTo>
                    <a:pt x="283464" y="585470"/>
                  </a:lnTo>
                  <a:lnTo>
                    <a:pt x="329452" y="581638"/>
                  </a:lnTo>
                  <a:lnTo>
                    <a:pt x="373075" y="570545"/>
                  </a:lnTo>
                  <a:lnTo>
                    <a:pt x="413748" y="552795"/>
                  </a:lnTo>
                  <a:lnTo>
                    <a:pt x="450890" y="528988"/>
                  </a:lnTo>
                  <a:lnTo>
                    <a:pt x="483917" y="499729"/>
                  </a:lnTo>
                  <a:lnTo>
                    <a:pt x="512246" y="465619"/>
                  </a:lnTo>
                  <a:lnTo>
                    <a:pt x="535295" y="427262"/>
                  </a:lnTo>
                  <a:lnTo>
                    <a:pt x="552480" y="385261"/>
                  </a:lnTo>
                  <a:lnTo>
                    <a:pt x="563218" y="340217"/>
                  </a:lnTo>
                  <a:lnTo>
                    <a:pt x="566928" y="292735"/>
                  </a:lnTo>
                  <a:lnTo>
                    <a:pt x="563218" y="245252"/>
                  </a:lnTo>
                  <a:lnTo>
                    <a:pt x="552480" y="200208"/>
                  </a:lnTo>
                  <a:lnTo>
                    <a:pt x="535295" y="158207"/>
                  </a:lnTo>
                  <a:lnTo>
                    <a:pt x="512246" y="119850"/>
                  </a:lnTo>
                  <a:lnTo>
                    <a:pt x="483917" y="85740"/>
                  </a:lnTo>
                  <a:lnTo>
                    <a:pt x="450890" y="56481"/>
                  </a:lnTo>
                  <a:lnTo>
                    <a:pt x="413748" y="32674"/>
                  </a:lnTo>
                  <a:lnTo>
                    <a:pt x="373075" y="14924"/>
                  </a:lnTo>
                  <a:lnTo>
                    <a:pt x="329452" y="3831"/>
                  </a:lnTo>
                  <a:lnTo>
                    <a:pt x="283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688836" y="2720975"/>
              <a:ext cx="567055" cy="585470"/>
            </a:xfrm>
            <a:custGeom>
              <a:avLst/>
              <a:gdLst/>
              <a:ahLst/>
              <a:cxnLst/>
              <a:rect l="l" t="t" r="r" b="b"/>
              <a:pathLst>
                <a:path w="567054" h="585470">
                  <a:moveTo>
                    <a:pt x="0" y="292735"/>
                  </a:moveTo>
                  <a:lnTo>
                    <a:pt x="3709" y="245252"/>
                  </a:lnTo>
                  <a:lnTo>
                    <a:pt x="14447" y="200208"/>
                  </a:lnTo>
                  <a:lnTo>
                    <a:pt x="31632" y="158207"/>
                  </a:lnTo>
                  <a:lnTo>
                    <a:pt x="54681" y="119850"/>
                  </a:lnTo>
                  <a:lnTo>
                    <a:pt x="83010" y="85740"/>
                  </a:lnTo>
                  <a:lnTo>
                    <a:pt x="116037" y="56481"/>
                  </a:lnTo>
                  <a:lnTo>
                    <a:pt x="153179" y="32674"/>
                  </a:lnTo>
                  <a:lnTo>
                    <a:pt x="193852" y="14924"/>
                  </a:lnTo>
                  <a:lnTo>
                    <a:pt x="237475" y="3831"/>
                  </a:lnTo>
                  <a:lnTo>
                    <a:pt x="283464" y="0"/>
                  </a:lnTo>
                  <a:lnTo>
                    <a:pt x="329452" y="3831"/>
                  </a:lnTo>
                  <a:lnTo>
                    <a:pt x="373075" y="14924"/>
                  </a:lnTo>
                  <a:lnTo>
                    <a:pt x="413748" y="32674"/>
                  </a:lnTo>
                  <a:lnTo>
                    <a:pt x="450890" y="56481"/>
                  </a:lnTo>
                  <a:lnTo>
                    <a:pt x="483917" y="85740"/>
                  </a:lnTo>
                  <a:lnTo>
                    <a:pt x="512246" y="119850"/>
                  </a:lnTo>
                  <a:lnTo>
                    <a:pt x="535295" y="158207"/>
                  </a:lnTo>
                  <a:lnTo>
                    <a:pt x="552480" y="200208"/>
                  </a:lnTo>
                  <a:lnTo>
                    <a:pt x="563218" y="245252"/>
                  </a:lnTo>
                  <a:lnTo>
                    <a:pt x="566928" y="292735"/>
                  </a:lnTo>
                  <a:lnTo>
                    <a:pt x="563218" y="340217"/>
                  </a:lnTo>
                  <a:lnTo>
                    <a:pt x="552480" y="385261"/>
                  </a:lnTo>
                  <a:lnTo>
                    <a:pt x="535295" y="427262"/>
                  </a:lnTo>
                  <a:lnTo>
                    <a:pt x="512246" y="465619"/>
                  </a:lnTo>
                  <a:lnTo>
                    <a:pt x="483917" y="499729"/>
                  </a:lnTo>
                  <a:lnTo>
                    <a:pt x="450890" y="528988"/>
                  </a:lnTo>
                  <a:lnTo>
                    <a:pt x="413748" y="552795"/>
                  </a:lnTo>
                  <a:lnTo>
                    <a:pt x="373075" y="570545"/>
                  </a:lnTo>
                  <a:lnTo>
                    <a:pt x="329452" y="581638"/>
                  </a:lnTo>
                  <a:lnTo>
                    <a:pt x="283464" y="585470"/>
                  </a:lnTo>
                  <a:lnTo>
                    <a:pt x="237475" y="581638"/>
                  </a:lnTo>
                  <a:lnTo>
                    <a:pt x="193852" y="570545"/>
                  </a:lnTo>
                  <a:lnTo>
                    <a:pt x="153179" y="552795"/>
                  </a:lnTo>
                  <a:lnTo>
                    <a:pt x="116037" y="528988"/>
                  </a:lnTo>
                  <a:lnTo>
                    <a:pt x="83010" y="499729"/>
                  </a:lnTo>
                  <a:lnTo>
                    <a:pt x="54681" y="465619"/>
                  </a:lnTo>
                  <a:lnTo>
                    <a:pt x="31632" y="427262"/>
                  </a:lnTo>
                  <a:lnTo>
                    <a:pt x="14447" y="385261"/>
                  </a:lnTo>
                  <a:lnTo>
                    <a:pt x="3709" y="340217"/>
                  </a:lnTo>
                  <a:lnTo>
                    <a:pt x="0" y="292735"/>
                  </a:lnTo>
                  <a:close/>
                </a:path>
              </a:pathLst>
            </a:custGeom>
            <a:ln w="12700">
              <a:solidFill>
                <a:srgbClr val="9F9F9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May include: A black trash can icon with a lid and vertical lines on the front.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75703" y="2789567"/>
              <a:ext cx="384048" cy="43902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481327" y="2359685"/>
              <a:ext cx="5020310" cy="3814445"/>
            </a:xfrm>
            <a:custGeom>
              <a:avLst/>
              <a:gdLst/>
              <a:ahLst/>
              <a:cxnLst/>
              <a:rect l="l" t="t" r="r" b="b"/>
              <a:pathLst>
                <a:path w="5020310" h="3814445">
                  <a:moveTo>
                    <a:pt x="0" y="3814064"/>
                  </a:moveTo>
                  <a:lnTo>
                    <a:pt x="5020056" y="3814064"/>
                  </a:lnTo>
                  <a:lnTo>
                    <a:pt x="5020056" y="0"/>
                  </a:lnTo>
                  <a:lnTo>
                    <a:pt x="0" y="0"/>
                  </a:lnTo>
                  <a:lnTo>
                    <a:pt x="0" y="3814064"/>
                  </a:lnTo>
                  <a:close/>
                </a:path>
              </a:pathLst>
            </a:custGeom>
            <a:ln w="19050">
              <a:solidFill>
                <a:srgbClr val="34A297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547103" y="2359685"/>
              <a:ext cx="1033780" cy="3814445"/>
            </a:xfrm>
            <a:custGeom>
              <a:avLst/>
              <a:gdLst/>
              <a:ahLst/>
              <a:cxnLst/>
              <a:rect l="l" t="t" r="r" b="b"/>
              <a:pathLst>
                <a:path w="1033779" h="3814445">
                  <a:moveTo>
                    <a:pt x="0" y="3814064"/>
                  </a:moveTo>
                  <a:lnTo>
                    <a:pt x="1033272" y="3814064"/>
                  </a:lnTo>
                  <a:lnTo>
                    <a:pt x="1033272" y="0"/>
                  </a:lnTo>
                  <a:lnTo>
                    <a:pt x="0" y="0"/>
                  </a:lnTo>
                  <a:lnTo>
                    <a:pt x="0" y="3814064"/>
                  </a:lnTo>
                  <a:close/>
                </a:path>
              </a:pathLst>
            </a:custGeom>
            <a:ln w="19049">
              <a:solidFill>
                <a:srgbClr val="009BDB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6533768" y="5789638"/>
            <a:ext cx="1037590" cy="3556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13664" marR="55880">
              <a:lnSpc>
                <a:spcPct val="103099"/>
              </a:lnSpc>
              <a:spcBef>
                <a:spcPts val="90"/>
              </a:spcBef>
            </a:pPr>
            <a:r>
              <a:rPr dirty="0" sz="1050" b="1">
                <a:latin typeface="Arial"/>
                <a:cs typeface="Arial"/>
              </a:rPr>
              <a:t>End-of-</a:t>
            </a:r>
            <a:r>
              <a:rPr dirty="0" sz="1050" spc="-20" b="1">
                <a:latin typeface="Arial"/>
                <a:cs typeface="Arial"/>
              </a:rPr>
              <a:t>life </a:t>
            </a:r>
            <a:r>
              <a:rPr dirty="0" sz="1050" spc="-10" b="1">
                <a:latin typeface="Arial"/>
                <a:cs typeface="Arial"/>
              </a:rPr>
              <a:t>management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48055" y="2368943"/>
            <a:ext cx="996950" cy="3804920"/>
          </a:xfrm>
          <a:custGeom>
            <a:avLst/>
            <a:gdLst/>
            <a:ahLst/>
            <a:cxnLst/>
            <a:rect l="l" t="t" r="r" b="b"/>
            <a:pathLst>
              <a:path w="996950" h="3804920">
                <a:moveTo>
                  <a:pt x="0" y="3804792"/>
                </a:moveTo>
                <a:lnTo>
                  <a:pt x="996696" y="3804792"/>
                </a:lnTo>
                <a:lnTo>
                  <a:pt x="996696" y="0"/>
                </a:lnTo>
                <a:lnTo>
                  <a:pt x="0" y="0"/>
                </a:lnTo>
                <a:lnTo>
                  <a:pt x="0" y="3804792"/>
                </a:lnTo>
                <a:close/>
              </a:path>
            </a:pathLst>
          </a:custGeom>
          <a:ln w="19050">
            <a:solidFill>
              <a:srgbClr val="D0217B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32790" y="2391854"/>
            <a:ext cx="1678939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103630" algn="l"/>
              </a:tabLst>
            </a:pPr>
            <a:r>
              <a:rPr dirty="0" sz="1050" b="1">
                <a:latin typeface="Arial"/>
                <a:cs typeface="Arial"/>
              </a:rPr>
              <a:t>0.4</a:t>
            </a:r>
            <a:r>
              <a:rPr dirty="0" sz="1050" spc="35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GtC0</a:t>
            </a:r>
            <a:r>
              <a:rPr dirty="0" sz="1050" b="1">
                <a:latin typeface="Arial"/>
                <a:cs typeface="Arial"/>
              </a:rPr>
              <a:t>	1.6</a:t>
            </a:r>
            <a:r>
              <a:rPr dirty="0" sz="1050" spc="25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GtC0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34988" y="2391854"/>
            <a:ext cx="58610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b="1">
                <a:latin typeface="Arial"/>
                <a:cs typeface="Arial"/>
              </a:rPr>
              <a:t>0.3</a:t>
            </a:r>
            <a:r>
              <a:rPr dirty="0" sz="1050" spc="35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GtC0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98143" y="2465009"/>
            <a:ext cx="617918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103630" algn="l"/>
                <a:tab pos="6114415" algn="l"/>
              </a:tabLst>
            </a:pPr>
            <a:r>
              <a:rPr dirty="0" sz="700" spc="-50" b="1">
                <a:latin typeface="Arial"/>
                <a:cs typeface="Arial"/>
              </a:rPr>
              <a:t>2</a:t>
            </a:r>
            <a:r>
              <a:rPr dirty="0" sz="700" b="1">
                <a:latin typeface="Arial"/>
                <a:cs typeface="Arial"/>
              </a:rPr>
              <a:t>	</a:t>
            </a:r>
            <a:r>
              <a:rPr dirty="0" sz="700" spc="-50" b="1">
                <a:latin typeface="Arial"/>
                <a:cs typeface="Arial"/>
              </a:rPr>
              <a:t>2</a:t>
            </a:r>
            <a:r>
              <a:rPr dirty="0" sz="700" b="1">
                <a:latin typeface="Arial"/>
                <a:cs typeface="Arial"/>
              </a:rPr>
              <a:t>	</a:t>
            </a:r>
            <a:r>
              <a:rPr dirty="0" sz="700" spc="-60" b="1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8241" y="1747075"/>
            <a:ext cx="7920355" cy="6083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b="1">
                <a:latin typeface="Arial"/>
                <a:cs typeface="Arial"/>
              </a:rPr>
              <a:t>Breakdown</a:t>
            </a:r>
            <a:r>
              <a:rPr dirty="0" sz="1550" spc="19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21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emissions</a:t>
            </a:r>
            <a:r>
              <a:rPr dirty="0" sz="1550" spc="22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by</a:t>
            </a:r>
            <a:r>
              <a:rPr dirty="0" sz="1550" spc="12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lifecycle</a:t>
            </a:r>
            <a:r>
              <a:rPr dirty="0" sz="1550" spc="12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stage</a:t>
            </a:r>
            <a:r>
              <a:rPr dirty="0" sz="1550" spc="12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in</a:t>
            </a:r>
            <a:r>
              <a:rPr dirty="0" sz="1550" spc="10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traditional</a:t>
            </a:r>
            <a:r>
              <a:rPr dirty="0" sz="1550" spc="14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fossil</a:t>
            </a:r>
            <a:r>
              <a:rPr dirty="0" sz="1550" spc="23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fuel-based</a:t>
            </a:r>
            <a:r>
              <a:rPr dirty="0" sz="1550" spc="105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plastics</a:t>
            </a:r>
            <a:endParaRPr sz="1550">
              <a:latin typeface="Arial"/>
              <a:cs typeface="Arial"/>
            </a:endParaRPr>
          </a:p>
          <a:p>
            <a:pPr marL="125095">
              <a:lnSpc>
                <a:spcPct val="100000"/>
              </a:lnSpc>
              <a:spcBef>
                <a:spcPts val="1245"/>
              </a:spcBef>
              <a:tabLst>
                <a:tab pos="1130935" algn="l"/>
                <a:tab pos="6122670" algn="l"/>
              </a:tabLst>
            </a:pPr>
            <a:r>
              <a:rPr dirty="0" baseline="2314" sz="1800" spc="-15" b="1">
                <a:latin typeface="Arial"/>
                <a:cs typeface="Arial"/>
              </a:rPr>
              <a:t>Upstream</a:t>
            </a:r>
            <a:r>
              <a:rPr dirty="0" baseline="2314" sz="1800" b="1">
                <a:latin typeface="Arial"/>
                <a:cs typeface="Arial"/>
              </a:rPr>
              <a:t>	</a:t>
            </a:r>
            <a:r>
              <a:rPr dirty="0" sz="1200" spc="-10" b="1">
                <a:latin typeface="Arial"/>
                <a:cs typeface="Arial"/>
              </a:rPr>
              <a:t>Production</a:t>
            </a:r>
            <a:r>
              <a:rPr dirty="0" sz="1200" b="1">
                <a:latin typeface="Arial"/>
                <a:cs typeface="Arial"/>
              </a:rPr>
              <a:t>	</a:t>
            </a:r>
            <a:r>
              <a:rPr dirty="0" baseline="4629" sz="1800" spc="-15" b="1">
                <a:latin typeface="Arial"/>
                <a:cs typeface="Arial"/>
              </a:rPr>
              <a:t>Downstream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36776" y="5277408"/>
            <a:ext cx="4599940" cy="311150"/>
          </a:xfrm>
          <a:prstGeom prst="rect">
            <a:avLst/>
          </a:prstGeom>
          <a:solidFill>
            <a:srgbClr val="34A297"/>
          </a:solidFill>
        </p:spPr>
        <p:txBody>
          <a:bodyPr wrap="square" lIns="0" tIns="49530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390"/>
              </a:spcBef>
            </a:pPr>
            <a:r>
              <a:rPr dirty="0" sz="1350" spc="-25">
                <a:solidFill>
                  <a:srgbClr val="FFFFFF"/>
                </a:solidFill>
                <a:latin typeface="Arial MT"/>
                <a:cs typeface="Arial MT"/>
              </a:rPr>
              <a:t>71%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636585" y="3836923"/>
            <a:ext cx="4591050" cy="1513205"/>
            <a:chOff x="1636585" y="3836923"/>
            <a:chExt cx="4591050" cy="1513205"/>
          </a:xfrm>
        </p:grpSpPr>
        <p:sp>
          <p:nvSpPr>
            <p:cNvPr id="38" name="object 38"/>
            <p:cNvSpPr/>
            <p:nvPr/>
          </p:nvSpPr>
          <p:spPr>
            <a:xfrm>
              <a:off x="1641348" y="5199633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w="0" h="150495">
                  <a:moveTo>
                    <a:pt x="0" y="0"/>
                  </a:moveTo>
                  <a:lnTo>
                    <a:pt x="0" y="15024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222492" y="3836923"/>
              <a:ext cx="0" cy="1478915"/>
            </a:xfrm>
            <a:custGeom>
              <a:avLst/>
              <a:gdLst/>
              <a:ahLst/>
              <a:cxnLst/>
              <a:rect l="l" t="t" r="r" b="b"/>
              <a:pathLst>
                <a:path w="0" h="1478914">
                  <a:moveTo>
                    <a:pt x="0" y="0"/>
                  </a:moveTo>
                  <a:lnTo>
                    <a:pt x="0" y="1478914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5705221" y="5789638"/>
            <a:ext cx="544830" cy="3556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R="5080">
              <a:lnSpc>
                <a:spcPct val="103099"/>
              </a:lnSpc>
              <a:spcBef>
                <a:spcPts val="90"/>
              </a:spcBef>
            </a:pPr>
            <a:r>
              <a:rPr dirty="0" sz="1050" spc="-10" b="1">
                <a:latin typeface="Arial"/>
                <a:cs typeface="Arial"/>
              </a:rPr>
              <a:t>Product shaping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24786" y="5620003"/>
            <a:ext cx="3731260" cy="5308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050" b="1">
                <a:latin typeface="Arial"/>
                <a:cs typeface="Arial"/>
              </a:rPr>
              <a:t>Hydrocarbon</a:t>
            </a:r>
            <a:r>
              <a:rPr dirty="0" sz="1050" spc="305" b="1">
                <a:latin typeface="Arial"/>
                <a:cs typeface="Arial"/>
              </a:rPr>
              <a:t>  </a:t>
            </a:r>
            <a:r>
              <a:rPr dirty="0" sz="1050" spc="-20" b="1">
                <a:latin typeface="Arial"/>
                <a:cs typeface="Arial"/>
              </a:rPr>
              <a:t>Other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tabLst>
                <a:tab pos="989330" algn="l"/>
                <a:tab pos="1895475" algn="l"/>
              </a:tabLst>
            </a:pPr>
            <a:r>
              <a:rPr dirty="0" baseline="2645" sz="1575" b="1">
                <a:latin typeface="Arial"/>
                <a:cs typeface="Arial"/>
              </a:rPr>
              <a:t>refining</a:t>
            </a:r>
            <a:r>
              <a:rPr dirty="0" baseline="2645" sz="1575" spc="217" b="1">
                <a:latin typeface="Arial"/>
                <a:cs typeface="Arial"/>
              </a:rPr>
              <a:t> </a:t>
            </a:r>
            <a:r>
              <a:rPr dirty="0" baseline="2645" sz="1575" spc="-37" b="1">
                <a:latin typeface="Arial"/>
                <a:cs typeface="Arial"/>
              </a:rPr>
              <a:t>and</a:t>
            </a:r>
            <a:r>
              <a:rPr dirty="0" baseline="2645" sz="1575" b="1">
                <a:latin typeface="Arial"/>
                <a:cs typeface="Arial"/>
              </a:rPr>
              <a:t>	</a:t>
            </a:r>
            <a:r>
              <a:rPr dirty="0" baseline="2645" sz="1575" spc="-15" b="1">
                <a:latin typeface="Arial"/>
                <a:cs typeface="Arial"/>
              </a:rPr>
              <a:t>chemical</a:t>
            </a:r>
            <a:r>
              <a:rPr dirty="0" baseline="2645" sz="1575" b="1">
                <a:latin typeface="Arial"/>
                <a:cs typeface="Arial"/>
              </a:rPr>
              <a:t>	</a:t>
            </a:r>
            <a:r>
              <a:rPr dirty="0" sz="1050" spc="-10" b="1">
                <a:latin typeface="Arial"/>
                <a:cs typeface="Arial"/>
              </a:rPr>
              <a:t>Monomer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tabLst>
                <a:tab pos="989330" algn="l"/>
                <a:tab pos="1895475" algn="l"/>
              </a:tabLst>
            </a:pPr>
            <a:r>
              <a:rPr dirty="0" sz="1050" spc="-10" b="1">
                <a:latin typeface="Arial"/>
                <a:cs typeface="Arial"/>
              </a:rPr>
              <a:t>processing</a:t>
            </a:r>
            <a:r>
              <a:rPr dirty="0" sz="1050" b="1">
                <a:latin typeface="Arial"/>
                <a:cs typeface="Arial"/>
              </a:rPr>
              <a:t>	</a:t>
            </a:r>
            <a:r>
              <a:rPr dirty="0" sz="1050" spc="-10" b="1">
                <a:latin typeface="Arial"/>
                <a:cs typeface="Arial"/>
              </a:rPr>
              <a:t>production</a:t>
            </a:r>
            <a:r>
              <a:rPr dirty="0" sz="1050" b="1">
                <a:latin typeface="Arial"/>
                <a:cs typeface="Arial"/>
              </a:rPr>
              <a:t>	</a:t>
            </a:r>
            <a:r>
              <a:rPr dirty="0" baseline="2645" sz="1575" b="1">
                <a:latin typeface="Arial"/>
                <a:cs typeface="Arial"/>
              </a:rPr>
              <a:t>production</a:t>
            </a:r>
            <a:r>
              <a:rPr dirty="0" baseline="2645" sz="1575" spc="337" b="1">
                <a:latin typeface="Arial"/>
                <a:cs typeface="Arial"/>
              </a:rPr>
              <a:t>  </a:t>
            </a:r>
            <a:r>
              <a:rPr dirty="0" sz="1050" spc="-10" b="1">
                <a:latin typeface="Arial"/>
                <a:cs typeface="Arial"/>
              </a:rPr>
              <a:t>Polymerization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7580" y="5959906"/>
            <a:ext cx="99631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82880">
              <a:lnSpc>
                <a:spcPct val="100000"/>
              </a:lnSpc>
              <a:spcBef>
                <a:spcPts val="130"/>
              </a:spcBef>
            </a:pPr>
            <a:r>
              <a:rPr dirty="0" sz="1050" spc="-10" b="1">
                <a:latin typeface="Arial"/>
                <a:cs typeface="Arial"/>
              </a:rPr>
              <a:t>Extracting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2478" y="6469456"/>
            <a:ext cx="6536690" cy="265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Source: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Strategies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to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reduce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global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carbon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footprint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of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plastics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(Zheng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and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Suh,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2019).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Share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14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48260" marR="5080">
              <a:lnSpc>
                <a:spcPts val="3320"/>
              </a:lnSpc>
              <a:spcBef>
                <a:spcPts val="250"/>
              </a:spcBef>
            </a:pPr>
            <a:r>
              <a:rPr dirty="0"/>
              <a:t>PE,</a:t>
            </a:r>
            <a:r>
              <a:rPr dirty="0" spc="-80"/>
              <a:t> </a:t>
            </a:r>
            <a:r>
              <a:rPr dirty="0" spc="-120"/>
              <a:t>PP,</a:t>
            </a:r>
            <a:r>
              <a:rPr dirty="0" spc="-75"/>
              <a:t> </a:t>
            </a:r>
            <a:r>
              <a:rPr dirty="0" spc="-55"/>
              <a:t>PET,</a:t>
            </a:r>
            <a:r>
              <a:rPr dirty="0" spc="-75"/>
              <a:t> </a:t>
            </a:r>
            <a:r>
              <a:rPr dirty="0"/>
              <a:t>PVC,</a:t>
            </a:r>
            <a:r>
              <a:rPr dirty="0" spc="-5"/>
              <a:t>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/>
              <a:t>PS</a:t>
            </a:r>
            <a:r>
              <a:rPr dirty="0" spc="-25"/>
              <a:t> </a:t>
            </a:r>
            <a:r>
              <a:rPr dirty="0"/>
              <a:t>are</a:t>
            </a:r>
            <a:r>
              <a:rPr dirty="0" spc="-6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dominant</a:t>
            </a:r>
            <a:r>
              <a:rPr dirty="0" spc="-85"/>
              <a:t> </a:t>
            </a:r>
            <a:r>
              <a:rPr dirty="0"/>
              <a:t>types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 spc="-10"/>
              <a:t>plastic </a:t>
            </a:r>
            <a:r>
              <a:rPr dirty="0"/>
              <a:t>polymers</a:t>
            </a:r>
            <a:r>
              <a:rPr dirty="0" spc="-35"/>
              <a:t> </a:t>
            </a:r>
            <a:r>
              <a:rPr dirty="0"/>
              <a:t>produced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have</a:t>
            </a:r>
            <a:r>
              <a:rPr dirty="0" spc="-20"/>
              <a:t> </a:t>
            </a:r>
            <a:r>
              <a:rPr dirty="0"/>
              <a:t>common</a:t>
            </a:r>
            <a:r>
              <a:rPr dirty="0" spc="-95"/>
              <a:t> </a:t>
            </a:r>
            <a:r>
              <a:rPr dirty="0"/>
              <a:t>uses</a:t>
            </a:r>
            <a:r>
              <a:rPr dirty="0" spc="-90"/>
              <a:t> </a:t>
            </a:r>
            <a:r>
              <a:rPr dirty="0"/>
              <a:t>across</a:t>
            </a:r>
            <a:r>
              <a:rPr dirty="0" spc="-20"/>
              <a:t> </a:t>
            </a:r>
            <a:r>
              <a:rPr dirty="0" spc="-10"/>
              <a:t>industries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193291" y="2817075"/>
            <a:ext cx="1115695" cy="3037205"/>
            <a:chOff x="1193291" y="2817075"/>
            <a:chExt cx="1115695" cy="3037205"/>
          </a:xfrm>
        </p:grpSpPr>
        <p:sp>
          <p:nvSpPr>
            <p:cNvPr id="6" name="object 6"/>
            <p:cNvSpPr/>
            <p:nvPr/>
          </p:nvSpPr>
          <p:spPr>
            <a:xfrm>
              <a:off x="1444751" y="4801793"/>
              <a:ext cx="612775" cy="1052195"/>
            </a:xfrm>
            <a:custGeom>
              <a:avLst/>
              <a:gdLst/>
              <a:ahLst/>
              <a:cxnLst/>
              <a:rect l="l" t="t" r="r" b="b"/>
              <a:pathLst>
                <a:path w="612775" h="1052195">
                  <a:moveTo>
                    <a:pt x="612647" y="0"/>
                  </a:moveTo>
                  <a:lnTo>
                    <a:pt x="0" y="0"/>
                  </a:lnTo>
                  <a:lnTo>
                    <a:pt x="0" y="1051826"/>
                  </a:lnTo>
                  <a:lnTo>
                    <a:pt x="612647" y="1051826"/>
                  </a:lnTo>
                  <a:lnTo>
                    <a:pt x="612647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44751" y="4682841"/>
              <a:ext cx="612775" cy="119380"/>
            </a:xfrm>
            <a:custGeom>
              <a:avLst/>
              <a:gdLst/>
              <a:ahLst/>
              <a:cxnLst/>
              <a:rect l="l" t="t" r="r" b="b"/>
              <a:pathLst>
                <a:path w="612775" h="119379">
                  <a:moveTo>
                    <a:pt x="612647" y="0"/>
                  </a:moveTo>
                  <a:lnTo>
                    <a:pt x="0" y="0"/>
                  </a:lnTo>
                  <a:lnTo>
                    <a:pt x="0" y="118901"/>
                  </a:lnTo>
                  <a:lnTo>
                    <a:pt x="612647" y="118901"/>
                  </a:lnTo>
                  <a:lnTo>
                    <a:pt x="612647" y="0"/>
                  </a:lnTo>
                  <a:close/>
                </a:path>
              </a:pathLst>
            </a:custGeom>
            <a:solidFill>
              <a:srgbClr val="D021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44751" y="4381042"/>
              <a:ext cx="612775" cy="302260"/>
            </a:xfrm>
            <a:custGeom>
              <a:avLst/>
              <a:gdLst/>
              <a:ahLst/>
              <a:cxnLst/>
              <a:rect l="l" t="t" r="r" b="b"/>
              <a:pathLst>
                <a:path w="612775" h="302260">
                  <a:moveTo>
                    <a:pt x="612647" y="0"/>
                  </a:moveTo>
                  <a:lnTo>
                    <a:pt x="0" y="0"/>
                  </a:lnTo>
                  <a:lnTo>
                    <a:pt x="0" y="301828"/>
                  </a:lnTo>
                  <a:lnTo>
                    <a:pt x="612647" y="301828"/>
                  </a:lnTo>
                  <a:lnTo>
                    <a:pt x="612647" y="0"/>
                  </a:lnTo>
                  <a:close/>
                </a:path>
              </a:pathLst>
            </a:custGeom>
            <a:solidFill>
              <a:srgbClr val="A73C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44751" y="3887216"/>
              <a:ext cx="612775" cy="494030"/>
            </a:xfrm>
            <a:custGeom>
              <a:avLst/>
              <a:gdLst/>
              <a:ahLst/>
              <a:cxnLst/>
              <a:rect l="l" t="t" r="r" b="b"/>
              <a:pathLst>
                <a:path w="612775" h="494029">
                  <a:moveTo>
                    <a:pt x="612647" y="0"/>
                  </a:moveTo>
                  <a:lnTo>
                    <a:pt x="0" y="0"/>
                  </a:lnTo>
                  <a:lnTo>
                    <a:pt x="0" y="493903"/>
                  </a:lnTo>
                  <a:lnTo>
                    <a:pt x="612647" y="493903"/>
                  </a:lnTo>
                  <a:lnTo>
                    <a:pt x="612647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44751" y="3457333"/>
              <a:ext cx="612775" cy="429895"/>
            </a:xfrm>
            <a:custGeom>
              <a:avLst/>
              <a:gdLst/>
              <a:ahLst/>
              <a:cxnLst/>
              <a:rect l="l" t="t" r="r" b="b"/>
              <a:pathLst>
                <a:path w="612775" h="429895">
                  <a:moveTo>
                    <a:pt x="612647" y="0"/>
                  </a:moveTo>
                  <a:lnTo>
                    <a:pt x="0" y="0"/>
                  </a:lnTo>
                  <a:lnTo>
                    <a:pt x="0" y="429882"/>
                  </a:lnTo>
                  <a:lnTo>
                    <a:pt x="612647" y="429882"/>
                  </a:lnTo>
                  <a:lnTo>
                    <a:pt x="612647" y="0"/>
                  </a:lnTo>
                  <a:close/>
                </a:path>
              </a:pathLst>
            </a:custGeom>
            <a:solidFill>
              <a:srgbClr val="002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44751" y="2817075"/>
              <a:ext cx="612775" cy="640715"/>
            </a:xfrm>
            <a:custGeom>
              <a:avLst/>
              <a:gdLst/>
              <a:ahLst/>
              <a:cxnLst/>
              <a:rect l="l" t="t" r="r" b="b"/>
              <a:pathLst>
                <a:path w="612775" h="640714">
                  <a:moveTo>
                    <a:pt x="612647" y="0"/>
                  </a:moveTo>
                  <a:lnTo>
                    <a:pt x="0" y="0"/>
                  </a:lnTo>
                  <a:lnTo>
                    <a:pt x="0" y="640245"/>
                  </a:lnTo>
                  <a:lnTo>
                    <a:pt x="612647" y="640245"/>
                  </a:lnTo>
                  <a:lnTo>
                    <a:pt x="612647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93291" y="5849048"/>
              <a:ext cx="1115695" cy="0"/>
            </a:xfrm>
            <a:custGeom>
              <a:avLst/>
              <a:gdLst/>
              <a:ahLst/>
              <a:cxnLst/>
              <a:rect l="l" t="t" r="r" b="b"/>
              <a:pathLst>
                <a:path w="1115695" h="0">
                  <a:moveTo>
                    <a:pt x="0" y="0"/>
                  </a:moveTo>
                  <a:lnTo>
                    <a:pt x="111556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618487" y="4655515"/>
              <a:ext cx="265430" cy="183515"/>
            </a:xfrm>
            <a:custGeom>
              <a:avLst/>
              <a:gdLst/>
              <a:ahLst/>
              <a:cxnLst/>
              <a:rect l="l" t="t" r="r" b="b"/>
              <a:pathLst>
                <a:path w="265430" h="183514">
                  <a:moveTo>
                    <a:pt x="265175" y="0"/>
                  </a:moveTo>
                  <a:lnTo>
                    <a:pt x="0" y="0"/>
                  </a:lnTo>
                  <a:lnTo>
                    <a:pt x="0" y="182930"/>
                  </a:lnTo>
                  <a:lnTo>
                    <a:pt x="265175" y="182930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D0217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408241" y="1744154"/>
            <a:ext cx="6196965" cy="7861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b="1">
                <a:latin typeface="Arial"/>
                <a:cs typeface="Arial"/>
              </a:rPr>
              <a:t>+50%</a:t>
            </a:r>
            <a:r>
              <a:rPr dirty="0" sz="1550" spc="10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13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global</a:t>
            </a:r>
            <a:r>
              <a:rPr dirty="0" sz="1550" spc="14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plastics</a:t>
            </a:r>
            <a:r>
              <a:rPr dirty="0" sz="1550" spc="14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production</a:t>
            </a:r>
            <a:r>
              <a:rPr dirty="0" sz="1550" spc="12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comes</a:t>
            </a:r>
            <a:r>
              <a:rPr dirty="0" sz="1550" spc="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from</a:t>
            </a:r>
            <a:r>
              <a:rPr dirty="0" sz="1550" spc="11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PE,</a:t>
            </a:r>
            <a:r>
              <a:rPr dirty="0" sz="1550" spc="65" b="1">
                <a:latin typeface="Arial"/>
                <a:cs typeface="Arial"/>
              </a:rPr>
              <a:t> </a:t>
            </a:r>
            <a:r>
              <a:rPr dirty="0" sz="1550" spc="-25" b="1">
                <a:latin typeface="Arial"/>
                <a:cs typeface="Arial"/>
              </a:rPr>
              <a:t>PP,</a:t>
            </a:r>
            <a:r>
              <a:rPr dirty="0" sz="1550" spc="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and</a:t>
            </a:r>
            <a:r>
              <a:rPr dirty="0" sz="1550" spc="120" b="1">
                <a:latin typeface="Arial"/>
                <a:cs typeface="Arial"/>
              </a:rPr>
              <a:t> </a:t>
            </a:r>
            <a:r>
              <a:rPr dirty="0" sz="1550" spc="-25" b="1">
                <a:latin typeface="Arial"/>
                <a:cs typeface="Arial"/>
              </a:rPr>
              <a:t>PET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polymer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type,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2019)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6801" y="6354355"/>
            <a:ext cx="7404100" cy="384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0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sz="800">
                <a:latin typeface="Arial MT"/>
                <a:cs typeface="Arial MT"/>
              </a:rPr>
              <a:t>Include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fibers.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baseline="22222" sz="750">
                <a:latin typeface="Arial MT"/>
                <a:cs typeface="Arial MT"/>
              </a:rPr>
              <a:t>2</a:t>
            </a:r>
            <a:r>
              <a:rPr dirty="0" baseline="22222" sz="750" spc="22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Include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marine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road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marking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coatings,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elastomers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tires,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AB,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ASA,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SAN,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PUR,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bioplastics,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among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other </a:t>
            </a:r>
            <a:r>
              <a:rPr dirty="0" sz="800" spc="-10">
                <a:latin typeface="Arial MT"/>
                <a:cs typeface="Arial MT"/>
              </a:rPr>
              <a:t>polymers.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35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Plastic Use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by Polymer</a:t>
            </a:r>
            <a:r>
              <a:rPr dirty="0" sz="800" spc="-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(OECD,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2019);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How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Plastic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Is Made</a:t>
            </a:r>
            <a:r>
              <a:rPr dirty="0" sz="800">
                <a:latin typeface="Arial MT"/>
                <a:cs typeface="Arial MT"/>
              </a:rPr>
              <a:t>,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(British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 Federation,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2025).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Mariana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Castaño,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Ariela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Gernot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Share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with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08598" y="2574067"/>
            <a:ext cx="436314" cy="43210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08598" y="3169278"/>
            <a:ext cx="436314" cy="43982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08598" y="3781329"/>
            <a:ext cx="436314" cy="43210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08598" y="4376667"/>
            <a:ext cx="436314" cy="43982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08598" y="4979574"/>
            <a:ext cx="436314" cy="43210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08598" y="5602216"/>
            <a:ext cx="436314" cy="43982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303628" y="2574791"/>
            <a:ext cx="444106" cy="439823"/>
          </a:xfrm>
          <a:prstGeom prst="rect">
            <a:avLst/>
          </a:prstGeom>
        </p:spPr>
      </p:pic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306324" y="2057717"/>
          <a:ext cx="11625580" cy="401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06185"/>
                <a:gridCol w="2480944"/>
                <a:gridCol w="2760979"/>
              </a:tblGrid>
              <a:tr h="37782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690"/>
                        </a:spcBef>
                        <a:tabLst>
                          <a:tab pos="459359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(%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global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primary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plastic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production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baseline="-4629" sz="1800" spc="-30" b="1">
                          <a:latin typeface="Arial"/>
                          <a:cs typeface="Arial"/>
                        </a:rPr>
                        <a:t>Type</a:t>
                      </a:r>
                      <a:r>
                        <a:rPr dirty="0" baseline="-4629" sz="1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4629" sz="18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baseline="-4629" sz="18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4629" sz="1800" spc="-15" b="1">
                          <a:latin typeface="Arial"/>
                          <a:cs typeface="Arial"/>
                        </a:rPr>
                        <a:t>plastic</a:t>
                      </a:r>
                      <a:endParaRPr baseline="-4629" sz="18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Common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uses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795"/>
                        </a:spcBef>
                        <a:tabLst>
                          <a:tab pos="1637664" algn="l"/>
                        </a:tabLst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Classification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Identification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4593590" marR="68326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(all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types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of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polyethylene)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5255"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98425" marR="2355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Food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packaging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films,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shopping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bags,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insulation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layers,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shampoo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bottles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9075">
                        <a:lnSpc>
                          <a:spcPct val="100000"/>
                        </a:lnSpc>
                        <a:tabLst>
                          <a:tab pos="1809750" algn="l"/>
                          <a:tab pos="241173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Single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use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baseline="-24305" sz="1200" spc="-75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-24305" sz="1200" b="1"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-24305" sz="1200" spc="-75" b="1">
                          <a:latin typeface="Arial"/>
                          <a:cs typeface="Arial"/>
                        </a:rPr>
                        <a:t>4</a:t>
                      </a:r>
                      <a:endParaRPr baseline="-24305" sz="12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1291590">
                        <a:lnSpc>
                          <a:spcPts val="1185"/>
                        </a:lnSpc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21%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459359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PP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(polypropylene)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marL="98425" marR="16891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Rigid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containers,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automotive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parts,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construction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materials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3980">
                    <a:lnT w="9525">
                      <a:solidFill>
                        <a:srgbClr val="00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2255">
                        <a:lnSpc>
                          <a:spcPct val="100000"/>
                        </a:lnSpc>
                        <a:tabLst>
                          <a:tab pos="1809750" algn="l"/>
                        </a:tabLst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Durable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baseline="-13888" sz="1200" spc="-75" b="1">
                          <a:latin typeface="Arial"/>
                          <a:cs typeface="Arial"/>
                        </a:rPr>
                        <a:t>5</a:t>
                      </a:r>
                      <a:endParaRPr baseline="-13888" sz="1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T w="9525">
                      <a:solidFill>
                        <a:srgbClr val="000000"/>
                      </a:solidFill>
                      <a:prstDash val="sysDash"/>
                    </a:lnT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476884">
                <a:tc>
                  <a:txBody>
                    <a:bodyPr/>
                    <a:lstStyle/>
                    <a:p>
                      <a:pPr marL="1291590">
                        <a:lnSpc>
                          <a:spcPts val="675"/>
                        </a:lnSpc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14%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4593590">
                        <a:lnSpc>
                          <a:spcPts val="1335"/>
                        </a:lnSpc>
                        <a:spcBef>
                          <a:spcPts val="96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PET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(polyester</a:t>
                      </a:r>
                      <a:r>
                        <a:rPr dirty="0" baseline="24305" sz="1200" spc="-15">
                          <a:latin typeface="Arial MT"/>
                          <a:cs typeface="Arial MT"/>
                        </a:rPr>
                        <a:t>1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)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1291590">
                        <a:lnSpc>
                          <a:spcPts val="685"/>
                        </a:lnSpc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16%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Beverages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bottles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textile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8425">
                        <a:lnSpc>
                          <a:spcPts val="13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fibers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6839">
                    <a:lnT w="9525">
                      <a:solidFill>
                        <a:srgbClr val="00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2255">
                        <a:lnSpc>
                          <a:spcPct val="100000"/>
                        </a:lnSpc>
                        <a:tabLst>
                          <a:tab pos="1809750" algn="l"/>
                        </a:tabLst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Durable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baseline="-13888" sz="1200" spc="-75" b="1">
                          <a:latin typeface="Arial"/>
                          <a:cs typeface="Arial"/>
                        </a:rPr>
                        <a:t>1</a:t>
                      </a:r>
                      <a:endParaRPr baseline="-13888" sz="12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T w="9525">
                      <a:solidFill>
                        <a:srgbClr val="000000"/>
                      </a:solidFill>
                      <a:prstDash val="sysDash"/>
                    </a:lnT>
                  </a:tcPr>
                </a:tc>
              </a:tr>
              <a:tr h="121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102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ysDash"/>
                    </a:lnT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1291590">
                        <a:lnSpc>
                          <a:spcPts val="1375"/>
                        </a:lnSpc>
                        <a:spcBef>
                          <a:spcPts val="840"/>
                        </a:spcBef>
                        <a:tabLst>
                          <a:tab pos="4593590" algn="l"/>
                        </a:tabLst>
                      </a:pPr>
                      <a:r>
                        <a:rPr dirty="0" baseline="16203" sz="1800" spc="-37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baseline="16203" sz="18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PVC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(polyvinyl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chloride)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1332230">
                        <a:lnSpc>
                          <a:spcPts val="994"/>
                        </a:lnSpc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4%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6680"/>
                </a:tc>
                <a:tc>
                  <a:txBody>
                    <a:bodyPr/>
                    <a:lstStyle/>
                    <a:p>
                      <a:pPr marL="98425" marR="5549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Pipes, window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frames,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medical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tubing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840"/>
                        </a:spcBef>
                        <a:tabLst>
                          <a:tab pos="1809750" algn="l"/>
                        </a:tabLst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Durable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baseline="-31250" sz="1200" spc="-75" b="1">
                          <a:latin typeface="Arial"/>
                          <a:cs typeface="Arial"/>
                        </a:rPr>
                        <a:t>3</a:t>
                      </a:r>
                      <a:endParaRPr baseline="-31250" sz="1200">
                        <a:latin typeface="Arial"/>
                        <a:cs typeface="Arial"/>
                      </a:endParaRPr>
                    </a:p>
                  </a:txBody>
                  <a:tcPr marL="0" marR="0" marB="0" marT="106680"/>
                </a:tc>
              </a:tr>
              <a:tr h="75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593590">
                        <a:lnSpc>
                          <a:spcPts val="1305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PS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(polystyrene)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1291590">
                        <a:lnSpc>
                          <a:spcPts val="1305"/>
                        </a:lnSpc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35%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T w="9525">
                      <a:solidFill>
                        <a:srgbClr val="000000"/>
                      </a:solidFill>
                      <a:prstDash val="sysDash"/>
                    </a:lnT>
                    <a:lnB w="9525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98425" marR="22479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Food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disposable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packaging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insulation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3825">
                    <a:lnT w="9525">
                      <a:solidFill>
                        <a:srgbClr val="000000"/>
                      </a:solidFill>
                      <a:prstDash val="sysDash"/>
                    </a:lnT>
                    <a:lnB w="9525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Durable/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1809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00" spc="-50" b="1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26225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Single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use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7625">
                    <a:lnT w="9525">
                      <a:solidFill>
                        <a:srgbClr val="000000"/>
                      </a:solidFill>
                      <a:prstDash val="sysDash"/>
                    </a:lnT>
                    <a:lnB w="9525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ysDash"/>
                    </a:lnT>
                  </a:tcPr>
                </a:tc>
              </a:tr>
              <a:tr h="467359">
                <a:tc>
                  <a:txBody>
                    <a:bodyPr/>
                    <a:lstStyle/>
                    <a:p>
                      <a:pPr marL="45935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Other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polymers</a:t>
                      </a:r>
                      <a:r>
                        <a:rPr dirty="0" baseline="24305" sz="1200" spc="-15">
                          <a:latin typeface="Arial MT"/>
                          <a:cs typeface="Arial MT"/>
                        </a:rPr>
                        <a:t>2</a:t>
                      </a:r>
                      <a:endParaRPr baseline="24305" sz="1200">
                        <a:latin typeface="Arial MT"/>
                        <a:cs typeface="Arial MT"/>
                      </a:endParaRPr>
                    </a:p>
                    <a:p>
                      <a:pPr marL="1273810">
                        <a:lnSpc>
                          <a:spcPts val="1310"/>
                        </a:lnSpc>
                        <a:spcBef>
                          <a:spcPts val="204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2019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80010">
                    <a:lnB w="9525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35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Foams,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engineering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plastics,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specialty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coatings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630"/>
                        </a:spcBef>
                        <a:tabLst>
                          <a:tab pos="180975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Single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use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baseline="-13888" sz="1200" spc="-75" b="1">
                          <a:latin typeface="Arial"/>
                          <a:cs typeface="Arial"/>
                        </a:rPr>
                        <a:t>7</a:t>
                      </a:r>
                      <a:endParaRPr baseline="-13888" sz="12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B w="9525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11783568" y="4273803"/>
            <a:ext cx="0" cy="1218565"/>
          </a:xfrm>
          <a:custGeom>
            <a:avLst/>
            <a:gdLst/>
            <a:ahLst/>
            <a:cxnLst/>
            <a:rect l="l" t="t" r="r" b="b"/>
            <a:pathLst>
              <a:path w="0" h="1218564">
                <a:moveTo>
                  <a:pt x="0" y="0"/>
                </a:moveTo>
                <a:lnTo>
                  <a:pt x="0" y="12181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5" name="object 25"/>
          <p:cNvGrpSpPr/>
          <p:nvPr/>
        </p:nvGrpSpPr>
        <p:grpSpPr>
          <a:xfrm>
            <a:off x="4178617" y="3274186"/>
            <a:ext cx="485140" cy="284480"/>
            <a:chOff x="4178617" y="3274186"/>
            <a:chExt cx="485140" cy="284480"/>
          </a:xfrm>
        </p:grpSpPr>
        <p:sp>
          <p:nvSpPr>
            <p:cNvPr id="26" name="object 26"/>
            <p:cNvSpPr/>
            <p:nvPr/>
          </p:nvSpPr>
          <p:spPr>
            <a:xfrm>
              <a:off x="4183379" y="3278949"/>
              <a:ext cx="475615" cy="274955"/>
            </a:xfrm>
            <a:custGeom>
              <a:avLst/>
              <a:gdLst/>
              <a:ahLst/>
              <a:cxnLst/>
              <a:rect l="l" t="t" r="r" b="b"/>
              <a:pathLst>
                <a:path w="475614" h="274954">
                  <a:moveTo>
                    <a:pt x="475488" y="0"/>
                  </a:moveTo>
                  <a:lnTo>
                    <a:pt x="0" y="0"/>
                  </a:lnTo>
                  <a:lnTo>
                    <a:pt x="0" y="274383"/>
                  </a:lnTo>
                  <a:lnTo>
                    <a:pt x="475488" y="274383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0020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183379" y="3278949"/>
              <a:ext cx="475615" cy="274955"/>
            </a:xfrm>
            <a:custGeom>
              <a:avLst/>
              <a:gdLst/>
              <a:ahLst/>
              <a:cxnLst/>
              <a:rect l="l" t="t" r="r" b="b"/>
              <a:pathLst>
                <a:path w="475614" h="274954">
                  <a:moveTo>
                    <a:pt x="0" y="274383"/>
                  </a:moveTo>
                  <a:lnTo>
                    <a:pt x="475488" y="274383"/>
                  </a:lnTo>
                  <a:lnTo>
                    <a:pt x="475488" y="0"/>
                  </a:lnTo>
                  <a:lnTo>
                    <a:pt x="0" y="0"/>
                  </a:lnTo>
                  <a:lnTo>
                    <a:pt x="0" y="2743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4178617" y="2652267"/>
            <a:ext cx="485140" cy="284480"/>
            <a:chOff x="4178617" y="2652267"/>
            <a:chExt cx="485140" cy="284480"/>
          </a:xfrm>
        </p:grpSpPr>
        <p:sp>
          <p:nvSpPr>
            <p:cNvPr id="29" name="object 29"/>
            <p:cNvSpPr/>
            <p:nvPr/>
          </p:nvSpPr>
          <p:spPr>
            <a:xfrm>
              <a:off x="4183379" y="2657030"/>
              <a:ext cx="475615" cy="274955"/>
            </a:xfrm>
            <a:custGeom>
              <a:avLst/>
              <a:gdLst/>
              <a:ahLst/>
              <a:cxnLst/>
              <a:rect l="l" t="t" r="r" b="b"/>
              <a:pathLst>
                <a:path w="475614" h="274955">
                  <a:moveTo>
                    <a:pt x="475488" y="0"/>
                  </a:moveTo>
                  <a:lnTo>
                    <a:pt x="0" y="0"/>
                  </a:lnTo>
                  <a:lnTo>
                    <a:pt x="0" y="274383"/>
                  </a:lnTo>
                  <a:lnTo>
                    <a:pt x="475488" y="274383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183379" y="2657030"/>
              <a:ext cx="475615" cy="274955"/>
            </a:xfrm>
            <a:custGeom>
              <a:avLst/>
              <a:gdLst/>
              <a:ahLst/>
              <a:cxnLst/>
              <a:rect l="l" t="t" r="r" b="b"/>
              <a:pathLst>
                <a:path w="475614" h="274955">
                  <a:moveTo>
                    <a:pt x="0" y="274383"/>
                  </a:moveTo>
                  <a:lnTo>
                    <a:pt x="475488" y="274383"/>
                  </a:lnTo>
                  <a:lnTo>
                    <a:pt x="475488" y="0"/>
                  </a:lnTo>
                  <a:lnTo>
                    <a:pt x="0" y="0"/>
                  </a:lnTo>
                  <a:lnTo>
                    <a:pt x="0" y="2743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4178617" y="3877817"/>
            <a:ext cx="485140" cy="284480"/>
            <a:chOff x="4178617" y="3877817"/>
            <a:chExt cx="485140" cy="284480"/>
          </a:xfrm>
        </p:grpSpPr>
        <p:sp>
          <p:nvSpPr>
            <p:cNvPr id="32" name="object 32"/>
            <p:cNvSpPr/>
            <p:nvPr/>
          </p:nvSpPr>
          <p:spPr>
            <a:xfrm>
              <a:off x="4183379" y="3882580"/>
              <a:ext cx="475615" cy="274955"/>
            </a:xfrm>
            <a:custGeom>
              <a:avLst/>
              <a:gdLst/>
              <a:ahLst/>
              <a:cxnLst/>
              <a:rect l="l" t="t" r="r" b="b"/>
              <a:pathLst>
                <a:path w="475614" h="274954">
                  <a:moveTo>
                    <a:pt x="475488" y="0"/>
                  </a:moveTo>
                  <a:lnTo>
                    <a:pt x="0" y="0"/>
                  </a:lnTo>
                  <a:lnTo>
                    <a:pt x="0" y="274383"/>
                  </a:lnTo>
                  <a:lnTo>
                    <a:pt x="475488" y="274383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183379" y="3882580"/>
              <a:ext cx="475615" cy="274955"/>
            </a:xfrm>
            <a:custGeom>
              <a:avLst/>
              <a:gdLst/>
              <a:ahLst/>
              <a:cxnLst/>
              <a:rect l="l" t="t" r="r" b="b"/>
              <a:pathLst>
                <a:path w="475614" h="274954">
                  <a:moveTo>
                    <a:pt x="0" y="274383"/>
                  </a:moveTo>
                  <a:lnTo>
                    <a:pt x="475488" y="274383"/>
                  </a:lnTo>
                  <a:lnTo>
                    <a:pt x="475488" y="0"/>
                  </a:lnTo>
                  <a:lnTo>
                    <a:pt x="0" y="0"/>
                  </a:lnTo>
                  <a:lnTo>
                    <a:pt x="0" y="2743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4178617" y="4454016"/>
            <a:ext cx="485140" cy="284480"/>
            <a:chOff x="4178617" y="4454016"/>
            <a:chExt cx="485140" cy="284480"/>
          </a:xfrm>
        </p:grpSpPr>
        <p:sp>
          <p:nvSpPr>
            <p:cNvPr id="35" name="object 35"/>
            <p:cNvSpPr/>
            <p:nvPr/>
          </p:nvSpPr>
          <p:spPr>
            <a:xfrm>
              <a:off x="4183379" y="4458779"/>
              <a:ext cx="475615" cy="274955"/>
            </a:xfrm>
            <a:custGeom>
              <a:avLst/>
              <a:gdLst/>
              <a:ahLst/>
              <a:cxnLst/>
              <a:rect l="l" t="t" r="r" b="b"/>
              <a:pathLst>
                <a:path w="475614" h="274954">
                  <a:moveTo>
                    <a:pt x="475488" y="0"/>
                  </a:moveTo>
                  <a:lnTo>
                    <a:pt x="0" y="0"/>
                  </a:lnTo>
                  <a:lnTo>
                    <a:pt x="0" y="274383"/>
                  </a:lnTo>
                  <a:lnTo>
                    <a:pt x="475488" y="274383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D021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183379" y="4458779"/>
              <a:ext cx="475615" cy="274955"/>
            </a:xfrm>
            <a:custGeom>
              <a:avLst/>
              <a:gdLst/>
              <a:ahLst/>
              <a:cxnLst/>
              <a:rect l="l" t="t" r="r" b="b"/>
              <a:pathLst>
                <a:path w="475614" h="274954">
                  <a:moveTo>
                    <a:pt x="0" y="274383"/>
                  </a:moveTo>
                  <a:lnTo>
                    <a:pt x="475488" y="274383"/>
                  </a:lnTo>
                  <a:lnTo>
                    <a:pt x="475488" y="0"/>
                  </a:lnTo>
                  <a:lnTo>
                    <a:pt x="0" y="0"/>
                  </a:lnTo>
                  <a:lnTo>
                    <a:pt x="0" y="2743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/>
          <p:cNvGrpSpPr/>
          <p:nvPr/>
        </p:nvGrpSpPr>
        <p:grpSpPr>
          <a:xfrm>
            <a:off x="4178617" y="5048503"/>
            <a:ext cx="485140" cy="284480"/>
            <a:chOff x="4178617" y="5048503"/>
            <a:chExt cx="485140" cy="284480"/>
          </a:xfrm>
        </p:grpSpPr>
        <p:sp>
          <p:nvSpPr>
            <p:cNvPr id="38" name="object 38"/>
            <p:cNvSpPr/>
            <p:nvPr/>
          </p:nvSpPr>
          <p:spPr>
            <a:xfrm>
              <a:off x="4183379" y="5053266"/>
              <a:ext cx="475615" cy="274955"/>
            </a:xfrm>
            <a:custGeom>
              <a:avLst/>
              <a:gdLst/>
              <a:ahLst/>
              <a:cxnLst/>
              <a:rect l="l" t="t" r="r" b="b"/>
              <a:pathLst>
                <a:path w="475614" h="274954">
                  <a:moveTo>
                    <a:pt x="475488" y="0"/>
                  </a:moveTo>
                  <a:lnTo>
                    <a:pt x="0" y="0"/>
                  </a:lnTo>
                  <a:lnTo>
                    <a:pt x="0" y="274383"/>
                  </a:lnTo>
                  <a:lnTo>
                    <a:pt x="475488" y="274383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A73C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183379" y="5053266"/>
              <a:ext cx="475615" cy="274955"/>
            </a:xfrm>
            <a:custGeom>
              <a:avLst/>
              <a:gdLst/>
              <a:ahLst/>
              <a:cxnLst/>
              <a:rect l="l" t="t" r="r" b="b"/>
              <a:pathLst>
                <a:path w="475614" h="274954">
                  <a:moveTo>
                    <a:pt x="0" y="274383"/>
                  </a:moveTo>
                  <a:lnTo>
                    <a:pt x="475488" y="274383"/>
                  </a:lnTo>
                  <a:lnTo>
                    <a:pt x="475488" y="0"/>
                  </a:lnTo>
                  <a:lnTo>
                    <a:pt x="0" y="0"/>
                  </a:lnTo>
                  <a:lnTo>
                    <a:pt x="0" y="2743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/>
          <p:cNvGrpSpPr/>
          <p:nvPr/>
        </p:nvGrpSpPr>
        <p:grpSpPr>
          <a:xfrm>
            <a:off x="4178617" y="5643079"/>
            <a:ext cx="485140" cy="284480"/>
            <a:chOff x="4178617" y="5643079"/>
            <a:chExt cx="485140" cy="284480"/>
          </a:xfrm>
        </p:grpSpPr>
        <p:sp>
          <p:nvSpPr>
            <p:cNvPr id="41" name="object 41"/>
            <p:cNvSpPr/>
            <p:nvPr/>
          </p:nvSpPr>
          <p:spPr>
            <a:xfrm>
              <a:off x="4183379" y="5647842"/>
              <a:ext cx="475615" cy="274955"/>
            </a:xfrm>
            <a:custGeom>
              <a:avLst/>
              <a:gdLst/>
              <a:ahLst/>
              <a:cxnLst/>
              <a:rect l="l" t="t" r="r" b="b"/>
              <a:pathLst>
                <a:path w="475614" h="274954">
                  <a:moveTo>
                    <a:pt x="475488" y="0"/>
                  </a:moveTo>
                  <a:lnTo>
                    <a:pt x="0" y="0"/>
                  </a:lnTo>
                  <a:lnTo>
                    <a:pt x="0" y="274383"/>
                  </a:lnTo>
                  <a:lnTo>
                    <a:pt x="475488" y="274383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183379" y="5647842"/>
              <a:ext cx="475615" cy="274955"/>
            </a:xfrm>
            <a:custGeom>
              <a:avLst/>
              <a:gdLst/>
              <a:ahLst/>
              <a:cxnLst/>
              <a:rect l="l" t="t" r="r" b="b"/>
              <a:pathLst>
                <a:path w="475614" h="274954">
                  <a:moveTo>
                    <a:pt x="0" y="274383"/>
                  </a:moveTo>
                  <a:lnTo>
                    <a:pt x="475488" y="274383"/>
                  </a:lnTo>
                  <a:lnTo>
                    <a:pt x="475488" y="0"/>
                  </a:lnTo>
                  <a:lnTo>
                    <a:pt x="0" y="0"/>
                  </a:lnTo>
                  <a:lnTo>
                    <a:pt x="0" y="2743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15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48260" marR="5080">
              <a:lnSpc>
                <a:spcPts val="3320"/>
              </a:lnSpc>
              <a:spcBef>
                <a:spcPts val="250"/>
              </a:spcBef>
            </a:pPr>
            <a:r>
              <a:rPr dirty="0"/>
              <a:t>Packaging</a:t>
            </a:r>
            <a:r>
              <a:rPr dirty="0" spc="-30"/>
              <a:t> </a:t>
            </a:r>
            <a:r>
              <a:rPr dirty="0"/>
              <a:t>has</a:t>
            </a:r>
            <a:r>
              <a:rPr dirty="0" spc="-80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largest</a:t>
            </a:r>
            <a:r>
              <a:rPr dirty="0" spc="-40"/>
              <a:t> </a:t>
            </a:r>
            <a:r>
              <a:rPr dirty="0"/>
              <a:t>share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100"/>
              <a:t> </a:t>
            </a:r>
            <a:r>
              <a:rPr dirty="0"/>
              <a:t>plastic</a:t>
            </a:r>
            <a:r>
              <a:rPr dirty="0" spc="-15"/>
              <a:t> </a:t>
            </a:r>
            <a:r>
              <a:rPr dirty="0"/>
              <a:t>waste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 spc="-10"/>
              <a:t>consumption; </a:t>
            </a:r>
            <a:r>
              <a:rPr dirty="0"/>
              <a:t>textiles</a:t>
            </a:r>
            <a:r>
              <a:rPr dirty="0" spc="-80"/>
              <a:t> </a:t>
            </a:r>
            <a:r>
              <a:rPr dirty="0"/>
              <a:t>and</a:t>
            </a:r>
            <a:r>
              <a:rPr dirty="0" spc="-85"/>
              <a:t> </a:t>
            </a:r>
            <a:r>
              <a:rPr dirty="0"/>
              <a:t>construction</a:t>
            </a:r>
            <a:r>
              <a:rPr dirty="0" spc="-15"/>
              <a:t> </a:t>
            </a:r>
            <a:r>
              <a:rPr dirty="0"/>
              <a:t>have</a:t>
            </a:r>
            <a:r>
              <a:rPr dirty="0" spc="-75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/>
              <a:t>highest</a:t>
            </a:r>
            <a:r>
              <a:rPr dirty="0" spc="-30"/>
              <a:t> </a:t>
            </a:r>
            <a:r>
              <a:rPr dirty="0"/>
              <a:t>associated</a:t>
            </a:r>
            <a:r>
              <a:rPr dirty="0" spc="-85"/>
              <a:t> </a:t>
            </a:r>
            <a:r>
              <a:rPr dirty="0" spc="-10"/>
              <a:t>emissions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696521" y="3402266"/>
            <a:ext cx="256540" cy="1089025"/>
            <a:chOff x="5696521" y="3402266"/>
            <a:chExt cx="256540" cy="1089025"/>
          </a:xfrm>
        </p:grpSpPr>
        <p:sp>
          <p:nvSpPr>
            <p:cNvPr id="6" name="object 6"/>
            <p:cNvSpPr/>
            <p:nvPr/>
          </p:nvSpPr>
          <p:spPr>
            <a:xfrm>
              <a:off x="5696712" y="4070146"/>
              <a:ext cx="256540" cy="302260"/>
            </a:xfrm>
            <a:custGeom>
              <a:avLst/>
              <a:gdLst/>
              <a:ahLst/>
              <a:cxnLst/>
              <a:rect l="l" t="t" r="r" b="b"/>
              <a:pathLst>
                <a:path w="256539" h="302260">
                  <a:moveTo>
                    <a:pt x="256032" y="0"/>
                  </a:moveTo>
                  <a:lnTo>
                    <a:pt x="0" y="0"/>
                  </a:lnTo>
                  <a:lnTo>
                    <a:pt x="0" y="301828"/>
                  </a:lnTo>
                  <a:lnTo>
                    <a:pt x="256032" y="301828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701284" y="3407028"/>
              <a:ext cx="0" cy="1079500"/>
            </a:xfrm>
            <a:custGeom>
              <a:avLst/>
              <a:gdLst/>
              <a:ahLst/>
              <a:cxnLst/>
              <a:rect l="l" t="t" r="r" b="b"/>
              <a:pathLst>
                <a:path w="0" h="1079500">
                  <a:moveTo>
                    <a:pt x="0" y="0"/>
                  </a:moveTo>
                  <a:lnTo>
                    <a:pt x="0" y="107924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989828" y="4115625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latin typeface="Arial MT"/>
                <a:cs typeface="Arial MT"/>
              </a:rPr>
              <a:t>3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3001" y="2506052"/>
            <a:ext cx="1253490" cy="3576954"/>
            <a:chOff x="393001" y="2506052"/>
            <a:chExt cx="1253490" cy="3576954"/>
          </a:xfrm>
        </p:grpSpPr>
        <p:sp>
          <p:nvSpPr>
            <p:cNvPr id="10" name="object 10"/>
            <p:cNvSpPr/>
            <p:nvPr/>
          </p:nvSpPr>
          <p:spPr>
            <a:xfrm>
              <a:off x="676655" y="4929847"/>
              <a:ext cx="685800" cy="1143635"/>
            </a:xfrm>
            <a:custGeom>
              <a:avLst/>
              <a:gdLst/>
              <a:ahLst/>
              <a:cxnLst/>
              <a:rect l="l" t="t" r="r" b="b"/>
              <a:pathLst>
                <a:path w="685800" h="1143635">
                  <a:moveTo>
                    <a:pt x="685800" y="0"/>
                  </a:moveTo>
                  <a:lnTo>
                    <a:pt x="0" y="0"/>
                  </a:lnTo>
                  <a:lnTo>
                    <a:pt x="0" y="1143292"/>
                  </a:lnTo>
                  <a:lnTo>
                    <a:pt x="685800" y="1143292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6655" y="4243920"/>
              <a:ext cx="685800" cy="686435"/>
            </a:xfrm>
            <a:custGeom>
              <a:avLst/>
              <a:gdLst/>
              <a:ahLst/>
              <a:cxnLst/>
              <a:rect l="l" t="t" r="r" b="b"/>
              <a:pathLst>
                <a:path w="685800" h="686435">
                  <a:moveTo>
                    <a:pt x="685800" y="0"/>
                  </a:moveTo>
                  <a:lnTo>
                    <a:pt x="0" y="0"/>
                  </a:lnTo>
                  <a:lnTo>
                    <a:pt x="0" y="685965"/>
                  </a:lnTo>
                  <a:lnTo>
                    <a:pt x="685800" y="685965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76655" y="3740784"/>
              <a:ext cx="685800" cy="503555"/>
            </a:xfrm>
            <a:custGeom>
              <a:avLst/>
              <a:gdLst/>
              <a:ahLst/>
              <a:cxnLst/>
              <a:rect l="l" t="t" r="r" b="b"/>
              <a:pathLst>
                <a:path w="685800" h="503554">
                  <a:moveTo>
                    <a:pt x="685800" y="0"/>
                  </a:moveTo>
                  <a:lnTo>
                    <a:pt x="0" y="0"/>
                  </a:lnTo>
                  <a:lnTo>
                    <a:pt x="0" y="503046"/>
                  </a:lnTo>
                  <a:lnTo>
                    <a:pt x="685800" y="503046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76655" y="3365792"/>
              <a:ext cx="685800" cy="375285"/>
            </a:xfrm>
            <a:custGeom>
              <a:avLst/>
              <a:gdLst/>
              <a:ahLst/>
              <a:cxnLst/>
              <a:rect l="l" t="t" r="r" b="b"/>
              <a:pathLst>
                <a:path w="685800" h="375285">
                  <a:moveTo>
                    <a:pt x="685800" y="0"/>
                  </a:moveTo>
                  <a:lnTo>
                    <a:pt x="0" y="0"/>
                  </a:lnTo>
                  <a:lnTo>
                    <a:pt x="0" y="374992"/>
                  </a:lnTo>
                  <a:lnTo>
                    <a:pt x="685800" y="374992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73C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76655" y="3009176"/>
              <a:ext cx="685800" cy="356870"/>
            </a:xfrm>
            <a:custGeom>
              <a:avLst/>
              <a:gdLst/>
              <a:ahLst/>
              <a:cxnLst/>
              <a:rect l="l" t="t" r="r" b="b"/>
              <a:pathLst>
                <a:path w="685800" h="356870">
                  <a:moveTo>
                    <a:pt x="685800" y="0"/>
                  </a:moveTo>
                  <a:lnTo>
                    <a:pt x="0" y="0"/>
                  </a:lnTo>
                  <a:lnTo>
                    <a:pt x="0" y="356704"/>
                  </a:lnTo>
                  <a:lnTo>
                    <a:pt x="685800" y="356704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D021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76655" y="2643289"/>
              <a:ext cx="685800" cy="366395"/>
            </a:xfrm>
            <a:custGeom>
              <a:avLst/>
              <a:gdLst/>
              <a:ahLst/>
              <a:cxnLst/>
              <a:rect l="l" t="t" r="r" b="b"/>
              <a:pathLst>
                <a:path w="685800" h="366394">
                  <a:moveTo>
                    <a:pt x="685800" y="0"/>
                  </a:moveTo>
                  <a:lnTo>
                    <a:pt x="0" y="0"/>
                  </a:lnTo>
                  <a:lnTo>
                    <a:pt x="0" y="365848"/>
                  </a:lnTo>
                  <a:lnTo>
                    <a:pt x="685800" y="365848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D5D6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76655" y="2506052"/>
              <a:ext cx="685800" cy="137795"/>
            </a:xfrm>
            <a:custGeom>
              <a:avLst/>
              <a:gdLst/>
              <a:ahLst/>
              <a:cxnLst/>
              <a:rect l="l" t="t" r="r" b="b"/>
              <a:pathLst>
                <a:path w="685800" h="137794">
                  <a:moveTo>
                    <a:pt x="685800" y="0"/>
                  </a:moveTo>
                  <a:lnTo>
                    <a:pt x="0" y="0"/>
                  </a:lnTo>
                  <a:lnTo>
                    <a:pt x="0" y="137198"/>
                  </a:lnTo>
                  <a:lnTo>
                    <a:pt x="685800" y="137198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DFE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97763" y="6077711"/>
              <a:ext cx="1243965" cy="0"/>
            </a:xfrm>
            <a:custGeom>
              <a:avLst/>
              <a:gdLst/>
              <a:ahLst/>
              <a:cxnLst/>
              <a:rect l="l" t="t" r="r" b="b"/>
              <a:pathLst>
                <a:path w="1243964" h="0">
                  <a:moveTo>
                    <a:pt x="0" y="0"/>
                  </a:moveTo>
                  <a:lnTo>
                    <a:pt x="12435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854405" y="5397119"/>
            <a:ext cx="32512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32%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4405" y="4479226"/>
            <a:ext cx="3251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19%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75613" y="5397119"/>
            <a:ext cx="73342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latin typeface="Arial MT"/>
                <a:cs typeface="Arial MT"/>
              </a:rPr>
              <a:t>Packaging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75613" y="4479226"/>
            <a:ext cx="87947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Construction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86967" y="2478608"/>
            <a:ext cx="265430" cy="183515"/>
          </a:xfrm>
          <a:custGeom>
            <a:avLst/>
            <a:gdLst/>
            <a:ahLst/>
            <a:cxnLst/>
            <a:rect l="l" t="t" r="r" b="b"/>
            <a:pathLst>
              <a:path w="265430" h="183514">
                <a:moveTo>
                  <a:pt x="265175" y="0"/>
                </a:moveTo>
                <a:lnTo>
                  <a:pt x="0" y="0"/>
                </a:lnTo>
                <a:lnTo>
                  <a:pt x="0" y="182930"/>
                </a:lnTo>
                <a:lnTo>
                  <a:pt x="265175" y="182930"/>
                </a:lnTo>
                <a:lnTo>
                  <a:pt x="265175" y="0"/>
                </a:lnTo>
                <a:close/>
              </a:path>
            </a:pathLst>
          </a:custGeom>
          <a:solidFill>
            <a:srgbClr val="DFE4EE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835355" y="2302596"/>
          <a:ext cx="2090420" cy="1939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050"/>
                <a:gridCol w="1487170"/>
              </a:tblGrid>
              <a:tr h="175895">
                <a:tc>
                  <a:txBody>
                    <a:bodyPr/>
                    <a:lstStyle/>
                    <a:p>
                      <a:pPr marL="57150">
                        <a:lnSpc>
                          <a:spcPts val="1285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474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637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4%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solidFill>
                      <a:srgbClr val="DFE4EE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360"/>
                        </a:lnSpc>
                        <a:spcBef>
                          <a:spcPts val="16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Electronics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0955"/>
                </a:tc>
              </a:tr>
              <a:tr h="3238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10%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solidFill>
                      <a:srgbClr val="D5D6D9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Other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0165"/>
                </a:tc>
              </a:tr>
              <a:tr h="3149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88265">
                    <a:solidFill>
                      <a:srgbClr val="D0217B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Textile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88265"/>
                </a:tc>
              </a:tr>
              <a:tr h="40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021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7465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11%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5885">
                    <a:solidFill>
                      <a:srgbClr val="A73CA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Consumer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products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5885"/>
                </a:tc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805B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886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14%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6990">
                    <a:solidFill>
                      <a:srgbClr val="805BC8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Transportation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6990"/>
                </a:tc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418960" y="1593151"/>
            <a:ext cx="2450465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Global</a:t>
            </a:r>
            <a:r>
              <a:rPr dirty="0" sz="1350" spc="14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plastics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consumption </a:t>
            </a:r>
            <a:r>
              <a:rPr dirty="0" sz="1350" b="1">
                <a:latin typeface="Arial"/>
                <a:cs typeface="Arial"/>
              </a:rPr>
              <a:t>by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industrial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sector</a:t>
            </a:r>
            <a:r>
              <a:rPr dirty="0" sz="1350" spc="15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(Mt/year)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7763" y="2062479"/>
            <a:ext cx="2538095" cy="0"/>
          </a:xfrm>
          <a:custGeom>
            <a:avLst/>
            <a:gdLst/>
            <a:ahLst/>
            <a:cxnLst/>
            <a:rect l="l" t="t" r="r" b="b"/>
            <a:pathLst>
              <a:path w="2538095" h="0">
                <a:moveTo>
                  <a:pt x="0" y="0"/>
                </a:moveTo>
                <a:lnTo>
                  <a:pt x="253784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294253" y="1638617"/>
            <a:ext cx="161290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Main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types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plastics consumed*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05555" y="2062479"/>
            <a:ext cx="1842135" cy="3175"/>
          </a:xfrm>
          <a:custGeom>
            <a:avLst/>
            <a:gdLst/>
            <a:ahLst/>
            <a:cxnLst/>
            <a:rect l="l" t="t" r="r" b="b"/>
            <a:pathLst>
              <a:path w="1842135" h="3175">
                <a:moveTo>
                  <a:pt x="0" y="0"/>
                </a:moveTo>
                <a:lnTo>
                  <a:pt x="1842135" y="279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512180" y="1638617"/>
            <a:ext cx="157226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Avg.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emissions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(kg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</a:t>
            </a:r>
            <a:r>
              <a:rPr dirty="0" sz="1200">
                <a:latin typeface="Cambria Math"/>
                <a:cs typeface="Cambria Math"/>
              </a:rPr>
              <a:t>₂</a:t>
            </a:r>
            <a:r>
              <a:rPr dirty="0" sz="1200" b="1">
                <a:latin typeface="Arial"/>
                <a:cs typeface="Arial"/>
              </a:rPr>
              <a:t>e/kg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material)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00115" y="2062479"/>
            <a:ext cx="1552575" cy="0"/>
          </a:xfrm>
          <a:custGeom>
            <a:avLst/>
            <a:gdLst/>
            <a:ahLst/>
            <a:cxnLst/>
            <a:rect l="l" t="t" r="r" b="b"/>
            <a:pathLst>
              <a:path w="1552575" h="0">
                <a:moveTo>
                  <a:pt x="0" y="0"/>
                </a:moveTo>
                <a:lnTo>
                  <a:pt x="155244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0" name="object 30"/>
          <p:cNvGrpSpPr/>
          <p:nvPr/>
        </p:nvGrpSpPr>
        <p:grpSpPr>
          <a:xfrm>
            <a:off x="1508569" y="2853689"/>
            <a:ext cx="10159365" cy="2094864"/>
            <a:chOff x="1508569" y="2853689"/>
            <a:chExt cx="10159365" cy="2094864"/>
          </a:xfrm>
        </p:grpSpPr>
        <p:sp>
          <p:nvSpPr>
            <p:cNvPr id="31" name="object 31"/>
            <p:cNvSpPr/>
            <p:nvPr/>
          </p:nvSpPr>
          <p:spPr>
            <a:xfrm>
              <a:off x="1513332" y="3324732"/>
              <a:ext cx="10149840" cy="1619250"/>
            </a:xfrm>
            <a:custGeom>
              <a:avLst/>
              <a:gdLst/>
              <a:ahLst/>
              <a:cxnLst/>
              <a:rect l="l" t="t" r="r" b="b"/>
              <a:pathLst>
                <a:path w="10149840" h="1619250">
                  <a:moveTo>
                    <a:pt x="0" y="0"/>
                  </a:moveTo>
                  <a:lnTo>
                    <a:pt x="10149459" y="0"/>
                  </a:lnTo>
                </a:path>
                <a:path w="10149840" h="1619250">
                  <a:moveTo>
                    <a:pt x="0" y="530478"/>
                  </a:moveTo>
                  <a:lnTo>
                    <a:pt x="10149459" y="530478"/>
                  </a:lnTo>
                </a:path>
                <a:path w="10149840" h="1619250">
                  <a:moveTo>
                    <a:pt x="0" y="1088389"/>
                  </a:moveTo>
                  <a:lnTo>
                    <a:pt x="10149459" y="1088389"/>
                  </a:lnTo>
                </a:path>
                <a:path w="10149840" h="1619250">
                  <a:moveTo>
                    <a:pt x="0" y="1618868"/>
                  </a:moveTo>
                  <a:lnTo>
                    <a:pt x="10149459" y="1618868"/>
                  </a:lnTo>
                </a:path>
              </a:pathLst>
            </a:custGeom>
            <a:ln w="9525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264408" y="2853689"/>
              <a:ext cx="494030" cy="429895"/>
            </a:xfrm>
            <a:custGeom>
              <a:avLst/>
              <a:gdLst/>
              <a:ahLst/>
              <a:cxnLst/>
              <a:rect l="l" t="t" r="r" b="b"/>
              <a:pathLst>
                <a:path w="494029" h="429895">
                  <a:moveTo>
                    <a:pt x="246887" y="0"/>
                  </a:moveTo>
                  <a:lnTo>
                    <a:pt x="197118" y="4362"/>
                  </a:lnTo>
                  <a:lnTo>
                    <a:pt x="150768" y="16877"/>
                  </a:lnTo>
                  <a:lnTo>
                    <a:pt x="108830" y="36680"/>
                  </a:lnTo>
                  <a:lnTo>
                    <a:pt x="72294" y="62912"/>
                  </a:lnTo>
                  <a:lnTo>
                    <a:pt x="42152" y="94710"/>
                  </a:lnTo>
                  <a:lnTo>
                    <a:pt x="19395" y="131212"/>
                  </a:lnTo>
                  <a:lnTo>
                    <a:pt x="5014" y="171557"/>
                  </a:lnTo>
                  <a:lnTo>
                    <a:pt x="0" y="214884"/>
                  </a:lnTo>
                  <a:lnTo>
                    <a:pt x="5014" y="258210"/>
                  </a:lnTo>
                  <a:lnTo>
                    <a:pt x="19395" y="298555"/>
                  </a:lnTo>
                  <a:lnTo>
                    <a:pt x="42152" y="335057"/>
                  </a:lnTo>
                  <a:lnTo>
                    <a:pt x="72294" y="366855"/>
                  </a:lnTo>
                  <a:lnTo>
                    <a:pt x="108830" y="393087"/>
                  </a:lnTo>
                  <a:lnTo>
                    <a:pt x="150768" y="412890"/>
                  </a:lnTo>
                  <a:lnTo>
                    <a:pt x="197118" y="425405"/>
                  </a:lnTo>
                  <a:lnTo>
                    <a:pt x="246887" y="429768"/>
                  </a:lnTo>
                  <a:lnTo>
                    <a:pt x="296657" y="425405"/>
                  </a:lnTo>
                  <a:lnTo>
                    <a:pt x="343007" y="412890"/>
                  </a:lnTo>
                  <a:lnTo>
                    <a:pt x="384945" y="393087"/>
                  </a:lnTo>
                  <a:lnTo>
                    <a:pt x="421481" y="366855"/>
                  </a:lnTo>
                  <a:lnTo>
                    <a:pt x="451623" y="335057"/>
                  </a:lnTo>
                  <a:lnTo>
                    <a:pt x="474380" y="298555"/>
                  </a:lnTo>
                  <a:lnTo>
                    <a:pt x="488761" y="258210"/>
                  </a:lnTo>
                  <a:lnTo>
                    <a:pt x="493775" y="214884"/>
                  </a:lnTo>
                  <a:lnTo>
                    <a:pt x="488761" y="171557"/>
                  </a:lnTo>
                  <a:lnTo>
                    <a:pt x="474380" y="131212"/>
                  </a:lnTo>
                  <a:lnTo>
                    <a:pt x="451623" y="94710"/>
                  </a:lnTo>
                  <a:lnTo>
                    <a:pt x="421481" y="62912"/>
                  </a:lnTo>
                  <a:lnTo>
                    <a:pt x="384945" y="36680"/>
                  </a:lnTo>
                  <a:lnTo>
                    <a:pt x="343007" y="16877"/>
                  </a:lnTo>
                  <a:lnTo>
                    <a:pt x="296657" y="4362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D0217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3379978" y="2981451"/>
            <a:ext cx="26543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PET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886200" y="2853689"/>
            <a:ext cx="494030" cy="429895"/>
          </a:xfrm>
          <a:custGeom>
            <a:avLst/>
            <a:gdLst/>
            <a:ahLst/>
            <a:cxnLst/>
            <a:rect l="l" t="t" r="r" b="b"/>
            <a:pathLst>
              <a:path w="494029" h="429895">
                <a:moveTo>
                  <a:pt x="246887" y="0"/>
                </a:moveTo>
                <a:lnTo>
                  <a:pt x="197118" y="4362"/>
                </a:lnTo>
                <a:lnTo>
                  <a:pt x="150768" y="16877"/>
                </a:lnTo>
                <a:lnTo>
                  <a:pt x="108830" y="36680"/>
                </a:lnTo>
                <a:lnTo>
                  <a:pt x="72294" y="62912"/>
                </a:lnTo>
                <a:lnTo>
                  <a:pt x="42152" y="94710"/>
                </a:lnTo>
                <a:lnTo>
                  <a:pt x="19395" y="131212"/>
                </a:lnTo>
                <a:lnTo>
                  <a:pt x="5014" y="171557"/>
                </a:lnTo>
                <a:lnTo>
                  <a:pt x="0" y="214884"/>
                </a:lnTo>
                <a:lnTo>
                  <a:pt x="5014" y="258210"/>
                </a:lnTo>
                <a:lnTo>
                  <a:pt x="19395" y="298555"/>
                </a:lnTo>
                <a:lnTo>
                  <a:pt x="42152" y="335057"/>
                </a:lnTo>
                <a:lnTo>
                  <a:pt x="72294" y="366855"/>
                </a:lnTo>
                <a:lnTo>
                  <a:pt x="108830" y="393087"/>
                </a:lnTo>
                <a:lnTo>
                  <a:pt x="150768" y="412890"/>
                </a:lnTo>
                <a:lnTo>
                  <a:pt x="197118" y="425405"/>
                </a:lnTo>
                <a:lnTo>
                  <a:pt x="246887" y="429768"/>
                </a:lnTo>
                <a:lnTo>
                  <a:pt x="296657" y="425405"/>
                </a:lnTo>
                <a:lnTo>
                  <a:pt x="343007" y="412890"/>
                </a:lnTo>
                <a:lnTo>
                  <a:pt x="384945" y="393087"/>
                </a:lnTo>
                <a:lnTo>
                  <a:pt x="421481" y="366855"/>
                </a:lnTo>
                <a:lnTo>
                  <a:pt x="451623" y="335057"/>
                </a:lnTo>
                <a:lnTo>
                  <a:pt x="474380" y="298555"/>
                </a:lnTo>
                <a:lnTo>
                  <a:pt x="488761" y="258210"/>
                </a:lnTo>
                <a:lnTo>
                  <a:pt x="493775" y="214884"/>
                </a:lnTo>
                <a:lnTo>
                  <a:pt x="488761" y="171557"/>
                </a:lnTo>
                <a:lnTo>
                  <a:pt x="474380" y="131212"/>
                </a:lnTo>
                <a:lnTo>
                  <a:pt x="451623" y="94710"/>
                </a:lnTo>
                <a:lnTo>
                  <a:pt x="421481" y="62912"/>
                </a:lnTo>
                <a:lnTo>
                  <a:pt x="384945" y="36680"/>
                </a:lnTo>
                <a:lnTo>
                  <a:pt x="343007" y="16877"/>
                </a:lnTo>
                <a:lnTo>
                  <a:pt x="296657" y="4362"/>
                </a:lnTo>
                <a:lnTo>
                  <a:pt x="246887" y="0"/>
                </a:lnTo>
                <a:close/>
              </a:path>
            </a:pathLst>
          </a:custGeom>
          <a:solidFill>
            <a:srgbClr val="D021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982339" y="2981451"/>
            <a:ext cx="30099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ACR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498847" y="2853689"/>
            <a:ext cx="485140" cy="429895"/>
          </a:xfrm>
          <a:custGeom>
            <a:avLst/>
            <a:gdLst/>
            <a:ahLst/>
            <a:cxnLst/>
            <a:rect l="l" t="t" r="r" b="b"/>
            <a:pathLst>
              <a:path w="485139" h="429895">
                <a:moveTo>
                  <a:pt x="242315" y="0"/>
                </a:moveTo>
                <a:lnTo>
                  <a:pt x="193472" y="4362"/>
                </a:lnTo>
                <a:lnTo>
                  <a:pt x="147982" y="16877"/>
                </a:lnTo>
                <a:lnTo>
                  <a:pt x="106821" y="36680"/>
                </a:lnTo>
                <a:lnTo>
                  <a:pt x="70961" y="62912"/>
                </a:lnTo>
                <a:lnTo>
                  <a:pt x="41375" y="94710"/>
                </a:lnTo>
                <a:lnTo>
                  <a:pt x="19038" y="131212"/>
                </a:lnTo>
                <a:lnTo>
                  <a:pt x="4921" y="171557"/>
                </a:lnTo>
                <a:lnTo>
                  <a:pt x="0" y="214884"/>
                </a:lnTo>
                <a:lnTo>
                  <a:pt x="4921" y="258210"/>
                </a:lnTo>
                <a:lnTo>
                  <a:pt x="19038" y="298555"/>
                </a:lnTo>
                <a:lnTo>
                  <a:pt x="41375" y="335057"/>
                </a:lnTo>
                <a:lnTo>
                  <a:pt x="70961" y="366855"/>
                </a:lnTo>
                <a:lnTo>
                  <a:pt x="106821" y="393087"/>
                </a:lnTo>
                <a:lnTo>
                  <a:pt x="147982" y="412890"/>
                </a:lnTo>
                <a:lnTo>
                  <a:pt x="193472" y="425405"/>
                </a:lnTo>
                <a:lnTo>
                  <a:pt x="242315" y="429768"/>
                </a:lnTo>
                <a:lnTo>
                  <a:pt x="291159" y="425405"/>
                </a:lnTo>
                <a:lnTo>
                  <a:pt x="336649" y="412890"/>
                </a:lnTo>
                <a:lnTo>
                  <a:pt x="377810" y="393087"/>
                </a:lnTo>
                <a:lnTo>
                  <a:pt x="413670" y="366855"/>
                </a:lnTo>
                <a:lnTo>
                  <a:pt x="443256" y="335057"/>
                </a:lnTo>
                <a:lnTo>
                  <a:pt x="465593" y="298555"/>
                </a:lnTo>
                <a:lnTo>
                  <a:pt x="479710" y="258210"/>
                </a:lnTo>
                <a:lnTo>
                  <a:pt x="484631" y="214884"/>
                </a:lnTo>
                <a:lnTo>
                  <a:pt x="479710" y="171557"/>
                </a:lnTo>
                <a:lnTo>
                  <a:pt x="465593" y="131212"/>
                </a:lnTo>
                <a:lnTo>
                  <a:pt x="443256" y="94710"/>
                </a:lnTo>
                <a:lnTo>
                  <a:pt x="413670" y="62912"/>
                </a:lnTo>
                <a:lnTo>
                  <a:pt x="377810" y="36680"/>
                </a:lnTo>
                <a:lnTo>
                  <a:pt x="336649" y="16877"/>
                </a:lnTo>
                <a:lnTo>
                  <a:pt x="291159" y="4362"/>
                </a:lnTo>
                <a:lnTo>
                  <a:pt x="242315" y="0"/>
                </a:lnTo>
                <a:close/>
              </a:path>
            </a:pathLst>
          </a:custGeom>
          <a:solidFill>
            <a:srgbClr val="D021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605909" y="2981451"/>
            <a:ext cx="27813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NYL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264408" y="3384169"/>
            <a:ext cx="494030" cy="429895"/>
          </a:xfrm>
          <a:custGeom>
            <a:avLst/>
            <a:gdLst/>
            <a:ahLst/>
            <a:cxnLst/>
            <a:rect l="l" t="t" r="r" b="b"/>
            <a:pathLst>
              <a:path w="494029" h="429895">
                <a:moveTo>
                  <a:pt x="246887" y="0"/>
                </a:moveTo>
                <a:lnTo>
                  <a:pt x="197118" y="4362"/>
                </a:lnTo>
                <a:lnTo>
                  <a:pt x="150768" y="16877"/>
                </a:lnTo>
                <a:lnTo>
                  <a:pt x="108830" y="36680"/>
                </a:lnTo>
                <a:lnTo>
                  <a:pt x="72294" y="62912"/>
                </a:lnTo>
                <a:lnTo>
                  <a:pt x="42152" y="94710"/>
                </a:lnTo>
                <a:lnTo>
                  <a:pt x="19395" y="131212"/>
                </a:lnTo>
                <a:lnTo>
                  <a:pt x="5014" y="171557"/>
                </a:lnTo>
                <a:lnTo>
                  <a:pt x="0" y="214883"/>
                </a:lnTo>
                <a:lnTo>
                  <a:pt x="5014" y="258215"/>
                </a:lnTo>
                <a:lnTo>
                  <a:pt x="19395" y="298575"/>
                </a:lnTo>
                <a:lnTo>
                  <a:pt x="42152" y="335097"/>
                </a:lnTo>
                <a:lnTo>
                  <a:pt x="72294" y="366918"/>
                </a:lnTo>
                <a:lnTo>
                  <a:pt x="108830" y="393173"/>
                </a:lnTo>
                <a:lnTo>
                  <a:pt x="150768" y="412998"/>
                </a:lnTo>
                <a:lnTo>
                  <a:pt x="197118" y="425526"/>
                </a:lnTo>
                <a:lnTo>
                  <a:pt x="246887" y="429894"/>
                </a:lnTo>
                <a:lnTo>
                  <a:pt x="296657" y="425526"/>
                </a:lnTo>
                <a:lnTo>
                  <a:pt x="343007" y="412998"/>
                </a:lnTo>
                <a:lnTo>
                  <a:pt x="384945" y="393173"/>
                </a:lnTo>
                <a:lnTo>
                  <a:pt x="421481" y="366918"/>
                </a:lnTo>
                <a:lnTo>
                  <a:pt x="451623" y="335097"/>
                </a:lnTo>
                <a:lnTo>
                  <a:pt x="474380" y="298575"/>
                </a:lnTo>
                <a:lnTo>
                  <a:pt x="488761" y="258215"/>
                </a:lnTo>
                <a:lnTo>
                  <a:pt x="493775" y="214883"/>
                </a:lnTo>
                <a:lnTo>
                  <a:pt x="488761" y="171557"/>
                </a:lnTo>
                <a:lnTo>
                  <a:pt x="474380" y="131212"/>
                </a:lnTo>
                <a:lnTo>
                  <a:pt x="451623" y="94710"/>
                </a:lnTo>
                <a:lnTo>
                  <a:pt x="421481" y="62912"/>
                </a:lnTo>
                <a:lnTo>
                  <a:pt x="384945" y="36680"/>
                </a:lnTo>
                <a:lnTo>
                  <a:pt x="343007" y="16877"/>
                </a:lnTo>
                <a:lnTo>
                  <a:pt x="296657" y="4362"/>
                </a:lnTo>
                <a:lnTo>
                  <a:pt x="246887" y="0"/>
                </a:lnTo>
                <a:close/>
              </a:path>
            </a:pathLst>
          </a:custGeom>
          <a:solidFill>
            <a:srgbClr val="A73C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418840" y="3517519"/>
            <a:ext cx="19113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PE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886200" y="3384169"/>
            <a:ext cx="485140" cy="429895"/>
          </a:xfrm>
          <a:custGeom>
            <a:avLst/>
            <a:gdLst/>
            <a:ahLst/>
            <a:cxnLst/>
            <a:rect l="l" t="t" r="r" b="b"/>
            <a:pathLst>
              <a:path w="485139" h="429895">
                <a:moveTo>
                  <a:pt x="242315" y="0"/>
                </a:moveTo>
                <a:lnTo>
                  <a:pt x="193472" y="4362"/>
                </a:lnTo>
                <a:lnTo>
                  <a:pt x="147982" y="16877"/>
                </a:lnTo>
                <a:lnTo>
                  <a:pt x="106821" y="36680"/>
                </a:lnTo>
                <a:lnTo>
                  <a:pt x="70961" y="62912"/>
                </a:lnTo>
                <a:lnTo>
                  <a:pt x="41375" y="94710"/>
                </a:lnTo>
                <a:lnTo>
                  <a:pt x="19038" y="131212"/>
                </a:lnTo>
                <a:lnTo>
                  <a:pt x="4921" y="171557"/>
                </a:lnTo>
                <a:lnTo>
                  <a:pt x="0" y="214883"/>
                </a:lnTo>
                <a:lnTo>
                  <a:pt x="4921" y="258215"/>
                </a:lnTo>
                <a:lnTo>
                  <a:pt x="19038" y="298575"/>
                </a:lnTo>
                <a:lnTo>
                  <a:pt x="41375" y="335097"/>
                </a:lnTo>
                <a:lnTo>
                  <a:pt x="70961" y="366918"/>
                </a:lnTo>
                <a:lnTo>
                  <a:pt x="106821" y="393173"/>
                </a:lnTo>
                <a:lnTo>
                  <a:pt x="147982" y="412998"/>
                </a:lnTo>
                <a:lnTo>
                  <a:pt x="193472" y="425526"/>
                </a:lnTo>
                <a:lnTo>
                  <a:pt x="242315" y="429894"/>
                </a:lnTo>
                <a:lnTo>
                  <a:pt x="291159" y="425526"/>
                </a:lnTo>
                <a:lnTo>
                  <a:pt x="336649" y="412998"/>
                </a:lnTo>
                <a:lnTo>
                  <a:pt x="377810" y="393173"/>
                </a:lnTo>
                <a:lnTo>
                  <a:pt x="413670" y="366918"/>
                </a:lnTo>
                <a:lnTo>
                  <a:pt x="443256" y="335097"/>
                </a:lnTo>
                <a:lnTo>
                  <a:pt x="465593" y="298575"/>
                </a:lnTo>
                <a:lnTo>
                  <a:pt x="479710" y="258215"/>
                </a:lnTo>
                <a:lnTo>
                  <a:pt x="484632" y="214883"/>
                </a:lnTo>
                <a:lnTo>
                  <a:pt x="479710" y="171557"/>
                </a:lnTo>
                <a:lnTo>
                  <a:pt x="465593" y="131212"/>
                </a:lnTo>
                <a:lnTo>
                  <a:pt x="443256" y="94710"/>
                </a:lnTo>
                <a:lnTo>
                  <a:pt x="413670" y="62912"/>
                </a:lnTo>
                <a:lnTo>
                  <a:pt x="377810" y="36680"/>
                </a:lnTo>
                <a:lnTo>
                  <a:pt x="336649" y="16877"/>
                </a:lnTo>
                <a:lnTo>
                  <a:pt x="291159" y="4362"/>
                </a:lnTo>
                <a:lnTo>
                  <a:pt x="242315" y="0"/>
                </a:lnTo>
                <a:close/>
              </a:path>
            </a:pathLst>
          </a:custGeom>
          <a:solidFill>
            <a:srgbClr val="A73C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4036567" y="3517519"/>
            <a:ext cx="19050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PP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498847" y="3384169"/>
            <a:ext cx="485140" cy="429895"/>
          </a:xfrm>
          <a:custGeom>
            <a:avLst/>
            <a:gdLst/>
            <a:ahLst/>
            <a:cxnLst/>
            <a:rect l="l" t="t" r="r" b="b"/>
            <a:pathLst>
              <a:path w="485139" h="429895">
                <a:moveTo>
                  <a:pt x="242315" y="0"/>
                </a:moveTo>
                <a:lnTo>
                  <a:pt x="193472" y="4362"/>
                </a:lnTo>
                <a:lnTo>
                  <a:pt x="147982" y="16877"/>
                </a:lnTo>
                <a:lnTo>
                  <a:pt x="106821" y="36680"/>
                </a:lnTo>
                <a:lnTo>
                  <a:pt x="70961" y="62912"/>
                </a:lnTo>
                <a:lnTo>
                  <a:pt x="41375" y="94710"/>
                </a:lnTo>
                <a:lnTo>
                  <a:pt x="19038" y="131212"/>
                </a:lnTo>
                <a:lnTo>
                  <a:pt x="4921" y="171557"/>
                </a:lnTo>
                <a:lnTo>
                  <a:pt x="0" y="214883"/>
                </a:lnTo>
                <a:lnTo>
                  <a:pt x="4921" y="258215"/>
                </a:lnTo>
                <a:lnTo>
                  <a:pt x="19038" y="298575"/>
                </a:lnTo>
                <a:lnTo>
                  <a:pt x="41375" y="335097"/>
                </a:lnTo>
                <a:lnTo>
                  <a:pt x="70961" y="366918"/>
                </a:lnTo>
                <a:lnTo>
                  <a:pt x="106821" y="393173"/>
                </a:lnTo>
                <a:lnTo>
                  <a:pt x="147982" y="412998"/>
                </a:lnTo>
                <a:lnTo>
                  <a:pt x="193472" y="425526"/>
                </a:lnTo>
                <a:lnTo>
                  <a:pt x="242315" y="429894"/>
                </a:lnTo>
                <a:lnTo>
                  <a:pt x="291159" y="425526"/>
                </a:lnTo>
                <a:lnTo>
                  <a:pt x="336649" y="412998"/>
                </a:lnTo>
                <a:lnTo>
                  <a:pt x="377810" y="393173"/>
                </a:lnTo>
                <a:lnTo>
                  <a:pt x="413670" y="366918"/>
                </a:lnTo>
                <a:lnTo>
                  <a:pt x="443256" y="335097"/>
                </a:lnTo>
                <a:lnTo>
                  <a:pt x="465593" y="298575"/>
                </a:lnTo>
                <a:lnTo>
                  <a:pt x="479710" y="258215"/>
                </a:lnTo>
                <a:lnTo>
                  <a:pt x="484631" y="214883"/>
                </a:lnTo>
                <a:lnTo>
                  <a:pt x="479710" y="171557"/>
                </a:lnTo>
                <a:lnTo>
                  <a:pt x="465593" y="131212"/>
                </a:lnTo>
                <a:lnTo>
                  <a:pt x="443256" y="94710"/>
                </a:lnTo>
                <a:lnTo>
                  <a:pt x="413670" y="62912"/>
                </a:lnTo>
                <a:lnTo>
                  <a:pt x="377810" y="36680"/>
                </a:lnTo>
                <a:lnTo>
                  <a:pt x="336649" y="16877"/>
                </a:lnTo>
                <a:lnTo>
                  <a:pt x="291159" y="4362"/>
                </a:lnTo>
                <a:lnTo>
                  <a:pt x="242315" y="0"/>
                </a:lnTo>
                <a:close/>
              </a:path>
            </a:pathLst>
          </a:custGeom>
          <a:solidFill>
            <a:srgbClr val="A73C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610100" y="3517519"/>
            <a:ext cx="26543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PET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264408" y="3932935"/>
            <a:ext cx="494030" cy="439420"/>
          </a:xfrm>
          <a:custGeom>
            <a:avLst/>
            <a:gdLst/>
            <a:ahLst/>
            <a:cxnLst/>
            <a:rect l="l" t="t" r="r" b="b"/>
            <a:pathLst>
              <a:path w="494029" h="439420">
                <a:moveTo>
                  <a:pt x="246887" y="0"/>
                </a:moveTo>
                <a:lnTo>
                  <a:pt x="197118" y="4460"/>
                </a:lnTo>
                <a:lnTo>
                  <a:pt x="150768" y="17252"/>
                </a:lnTo>
                <a:lnTo>
                  <a:pt x="108830" y="37491"/>
                </a:lnTo>
                <a:lnTo>
                  <a:pt x="72294" y="64293"/>
                </a:lnTo>
                <a:lnTo>
                  <a:pt x="42152" y="96775"/>
                </a:lnTo>
                <a:lnTo>
                  <a:pt x="19395" y="134052"/>
                </a:lnTo>
                <a:lnTo>
                  <a:pt x="5014" y="175240"/>
                </a:lnTo>
                <a:lnTo>
                  <a:pt x="0" y="219456"/>
                </a:lnTo>
                <a:lnTo>
                  <a:pt x="5014" y="263713"/>
                </a:lnTo>
                <a:lnTo>
                  <a:pt x="19395" y="304932"/>
                </a:lnTo>
                <a:lnTo>
                  <a:pt x="42152" y="342232"/>
                </a:lnTo>
                <a:lnTo>
                  <a:pt x="72294" y="374729"/>
                </a:lnTo>
                <a:lnTo>
                  <a:pt x="108830" y="401541"/>
                </a:lnTo>
                <a:lnTo>
                  <a:pt x="150768" y="421784"/>
                </a:lnTo>
                <a:lnTo>
                  <a:pt x="197118" y="434578"/>
                </a:lnTo>
                <a:lnTo>
                  <a:pt x="246887" y="439038"/>
                </a:lnTo>
                <a:lnTo>
                  <a:pt x="296657" y="434578"/>
                </a:lnTo>
                <a:lnTo>
                  <a:pt x="343007" y="421784"/>
                </a:lnTo>
                <a:lnTo>
                  <a:pt x="384945" y="401541"/>
                </a:lnTo>
                <a:lnTo>
                  <a:pt x="421481" y="374729"/>
                </a:lnTo>
                <a:lnTo>
                  <a:pt x="451623" y="342232"/>
                </a:lnTo>
                <a:lnTo>
                  <a:pt x="474380" y="304932"/>
                </a:lnTo>
                <a:lnTo>
                  <a:pt x="488761" y="263713"/>
                </a:lnTo>
                <a:lnTo>
                  <a:pt x="493775" y="219456"/>
                </a:lnTo>
                <a:lnTo>
                  <a:pt x="488761" y="175240"/>
                </a:lnTo>
                <a:lnTo>
                  <a:pt x="474380" y="134052"/>
                </a:lnTo>
                <a:lnTo>
                  <a:pt x="451623" y="96775"/>
                </a:lnTo>
                <a:lnTo>
                  <a:pt x="421481" y="64293"/>
                </a:lnTo>
                <a:lnTo>
                  <a:pt x="384945" y="37491"/>
                </a:lnTo>
                <a:lnTo>
                  <a:pt x="343007" y="17252"/>
                </a:lnTo>
                <a:lnTo>
                  <a:pt x="296657" y="4460"/>
                </a:lnTo>
                <a:lnTo>
                  <a:pt x="246887" y="0"/>
                </a:lnTo>
                <a:close/>
              </a:path>
            </a:pathLst>
          </a:custGeom>
          <a:solidFill>
            <a:srgbClr val="805B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3418840" y="4071239"/>
            <a:ext cx="19113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PP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877055" y="3932935"/>
            <a:ext cx="502920" cy="439420"/>
          </a:xfrm>
          <a:custGeom>
            <a:avLst/>
            <a:gdLst/>
            <a:ahLst/>
            <a:cxnLst/>
            <a:rect l="l" t="t" r="r" b="b"/>
            <a:pathLst>
              <a:path w="502920" h="439420">
                <a:moveTo>
                  <a:pt x="251460" y="0"/>
                </a:moveTo>
                <a:lnTo>
                  <a:pt x="200764" y="4460"/>
                </a:lnTo>
                <a:lnTo>
                  <a:pt x="153554" y="17252"/>
                </a:lnTo>
                <a:lnTo>
                  <a:pt x="110839" y="37491"/>
                </a:lnTo>
                <a:lnTo>
                  <a:pt x="73628" y="64293"/>
                </a:lnTo>
                <a:lnTo>
                  <a:pt x="42929" y="96775"/>
                </a:lnTo>
                <a:lnTo>
                  <a:pt x="19752" y="134052"/>
                </a:lnTo>
                <a:lnTo>
                  <a:pt x="5106" y="175240"/>
                </a:lnTo>
                <a:lnTo>
                  <a:pt x="0" y="219456"/>
                </a:lnTo>
                <a:lnTo>
                  <a:pt x="5106" y="263713"/>
                </a:lnTo>
                <a:lnTo>
                  <a:pt x="19752" y="304932"/>
                </a:lnTo>
                <a:lnTo>
                  <a:pt x="42929" y="342232"/>
                </a:lnTo>
                <a:lnTo>
                  <a:pt x="73628" y="374729"/>
                </a:lnTo>
                <a:lnTo>
                  <a:pt x="110839" y="401541"/>
                </a:lnTo>
                <a:lnTo>
                  <a:pt x="153554" y="421784"/>
                </a:lnTo>
                <a:lnTo>
                  <a:pt x="200764" y="434578"/>
                </a:lnTo>
                <a:lnTo>
                  <a:pt x="251460" y="439038"/>
                </a:lnTo>
                <a:lnTo>
                  <a:pt x="302155" y="434578"/>
                </a:lnTo>
                <a:lnTo>
                  <a:pt x="349365" y="421784"/>
                </a:lnTo>
                <a:lnTo>
                  <a:pt x="392080" y="401541"/>
                </a:lnTo>
                <a:lnTo>
                  <a:pt x="429291" y="374729"/>
                </a:lnTo>
                <a:lnTo>
                  <a:pt x="459990" y="342232"/>
                </a:lnTo>
                <a:lnTo>
                  <a:pt x="483167" y="304932"/>
                </a:lnTo>
                <a:lnTo>
                  <a:pt x="497813" y="263713"/>
                </a:lnTo>
                <a:lnTo>
                  <a:pt x="502920" y="219456"/>
                </a:lnTo>
                <a:lnTo>
                  <a:pt x="497813" y="175240"/>
                </a:lnTo>
                <a:lnTo>
                  <a:pt x="483167" y="134052"/>
                </a:lnTo>
                <a:lnTo>
                  <a:pt x="459990" y="96775"/>
                </a:lnTo>
                <a:lnTo>
                  <a:pt x="429291" y="64293"/>
                </a:lnTo>
                <a:lnTo>
                  <a:pt x="392080" y="37491"/>
                </a:lnTo>
                <a:lnTo>
                  <a:pt x="349365" y="17252"/>
                </a:lnTo>
                <a:lnTo>
                  <a:pt x="302155" y="4460"/>
                </a:lnTo>
                <a:lnTo>
                  <a:pt x="251460" y="0"/>
                </a:lnTo>
                <a:close/>
              </a:path>
            </a:pathLst>
          </a:custGeom>
          <a:solidFill>
            <a:srgbClr val="805B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3986403" y="4071239"/>
            <a:ext cx="29210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PUR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498847" y="3932935"/>
            <a:ext cx="485140" cy="439420"/>
          </a:xfrm>
          <a:custGeom>
            <a:avLst/>
            <a:gdLst/>
            <a:ahLst/>
            <a:cxnLst/>
            <a:rect l="l" t="t" r="r" b="b"/>
            <a:pathLst>
              <a:path w="485139" h="439420">
                <a:moveTo>
                  <a:pt x="242315" y="0"/>
                </a:moveTo>
                <a:lnTo>
                  <a:pt x="193472" y="4460"/>
                </a:lnTo>
                <a:lnTo>
                  <a:pt x="147982" y="17252"/>
                </a:lnTo>
                <a:lnTo>
                  <a:pt x="106821" y="37491"/>
                </a:lnTo>
                <a:lnTo>
                  <a:pt x="70961" y="64293"/>
                </a:lnTo>
                <a:lnTo>
                  <a:pt x="41375" y="96775"/>
                </a:lnTo>
                <a:lnTo>
                  <a:pt x="19038" y="134052"/>
                </a:lnTo>
                <a:lnTo>
                  <a:pt x="4921" y="175240"/>
                </a:lnTo>
                <a:lnTo>
                  <a:pt x="0" y="219456"/>
                </a:lnTo>
                <a:lnTo>
                  <a:pt x="4921" y="263713"/>
                </a:lnTo>
                <a:lnTo>
                  <a:pt x="19038" y="304932"/>
                </a:lnTo>
                <a:lnTo>
                  <a:pt x="41375" y="342232"/>
                </a:lnTo>
                <a:lnTo>
                  <a:pt x="70961" y="374729"/>
                </a:lnTo>
                <a:lnTo>
                  <a:pt x="106821" y="401541"/>
                </a:lnTo>
                <a:lnTo>
                  <a:pt x="147982" y="421784"/>
                </a:lnTo>
                <a:lnTo>
                  <a:pt x="193472" y="434578"/>
                </a:lnTo>
                <a:lnTo>
                  <a:pt x="242315" y="439038"/>
                </a:lnTo>
                <a:lnTo>
                  <a:pt x="291159" y="434578"/>
                </a:lnTo>
                <a:lnTo>
                  <a:pt x="336649" y="421784"/>
                </a:lnTo>
                <a:lnTo>
                  <a:pt x="377810" y="401541"/>
                </a:lnTo>
                <a:lnTo>
                  <a:pt x="413670" y="374729"/>
                </a:lnTo>
                <a:lnTo>
                  <a:pt x="443256" y="342232"/>
                </a:lnTo>
                <a:lnTo>
                  <a:pt x="465593" y="304932"/>
                </a:lnTo>
                <a:lnTo>
                  <a:pt x="479710" y="263713"/>
                </a:lnTo>
                <a:lnTo>
                  <a:pt x="484631" y="219456"/>
                </a:lnTo>
                <a:lnTo>
                  <a:pt x="479710" y="175240"/>
                </a:lnTo>
                <a:lnTo>
                  <a:pt x="465593" y="134052"/>
                </a:lnTo>
                <a:lnTo>
                  <a:pt x="443256" y="96775"/>
                </a:lnTo>
                <a:lnTo>
                  <a:pt x="413670" y="64293"/>
                </a:lnTo>
                <a:lnTo>
                  <a:pt x="377810" y="37491"/>
                </a:lnTo>
                <a:lnTo>
                  <a:pt x="336649" y="17252"/>
                </a:lnTo>
                <a:lnTo>
                  <a:pt x="291159" y="4460"/>
                </a:lnTo>
                <a:lnTo>
                  <a:pt x="242315" y="0"/>
                </a:lnTo>
                <a:close/>
              </a:path>
            </a:pathLst>
          </a:custGeom>
          <a:solidFill>
            <a:srgbClr val="805B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4645025" y="4071239"/>
            <a:ext cx="19748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PA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264408" y="4472559"/>
            <a:ext cx="494030" cy="439420"/>
          </a:xfrm>
          <a:custGeom>
            <a:avLst/>
            <a:gdLst/>
            <a:ahLst/>
            <a:cxnLst/>
            <a:rect l="l" t="t" r="r" b="b"/>
            <a:pathLst>
              <a:path w="494029" h="439420">
                <a:moveTo>
                  <a:pt x="246887" y="0"/>
                </a:moveTo>
                <a:lnTo>
                  <a:pt x="197118" y="4460"/>
                </a:lnTo>
                <a:lnTo>
                  <a:pt x="150768" y="17252"/>
                </a:lnTo>
                <a:lnTo>
                  <a:pt x="108830" y="37491"/>
                </a:lnTo>
                <a:lnTo>
                  <a:pt x="72294" y="64293"/>
                </a:lnTo>
                <a:lnTo>
                  <a:pt x="42152" y="96775"/>
                </a:lnTo>
                <a:lnTo>
                  <a:pt x="19395" y="134052"/>
                </a:lnTo>
                <a:lnTo>
                  <a:pt x="5014" y="175240"/>
                </a:lnTo>
                <a:lnTo>
                  <a:pt x="0" y="219456"/>
                </a:lnTo>
                <a:lnTo>
                  <a:pt x="5014" y="263713"/>
                </a:lnTo>
                <a:lnTo>
                  <a:pt x="19395" y="304932"/>
                </a:lnTo>
                <a:lnTo>
                  <a:pt x="42152" y="342232"/>
                </a:lnTo>
                <a:lnTo>
                  <a:pt x="72294" y="374729"/>
                </a:lnTo>
                <a:lnTo>
                  <a:pt x="108830" y="401541"/>
                </a:lnTo>
                <a:lnTo>
                  <a:pt x="150768" y="421784"/>
                </a:lnTo>
                <a:lnTo>
                  <a:pt x="197118" y="434578"/>
                </a:lnTo>
                <a:lnTo>
                  <a:pt x="246887" y="439039"/>
                </a:lnTo>
                <a:lnTo>
                  <a:pt x="296657" y="434578"/>
                </a:lnTo>
                <a:lnTo>
                  <a:pt x="343007" y="421784"/>
                </a:lnTo>
                <a:lnTo>
                  <a:pt x="384945" y="401541"/>
                </a:lnTo>
                <a:lnTo>
                  <a:pt x="421481" y="374729"/>
                </a:lnTo>
                <a:lnTo>
                  <a:pt x="451623" y="342232"/>
                </a:lnTo>
                <a:lnTo>
                  <a:pt x="474380" y="304932"/>
                </a:lnTo>
                <a:lnTo>
                  <a:pt x="488761" y="263713"/>
                </a:lnTo>
                <a:lnTo>
                  <a:pt x="493775" y="219456"/>
                </a:lnTo>
                <a:lnTo>
                  <a:pt x="488761" y="175240"/>
                </a:lnTo>
                <a:lnTo>
                  <a:pt x="474380" y="134052"/>
                </a:lnTo>
                <a:lnTo>
                  <a:pt x="451623" y="96775"/>
                </a:lnTo>
                <a:lnTo>
                  <a:pt x="421481" y="64293"/>
                </a:lnTo>
                <a:lnTo>
                  <a:pt x="384945" y="37491"/>
                </a:lnTo>
                <a:lnTo>
                  <a:pt x="343007" y="17252"/>
                </a:lnTo>
                <a:lnTo>
                  <a:pt x="296657" y="4460"/>
                </a:lnTo>
                <a:lnTo>
                  <a:pt x="246887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3376929" y="4609782"/>
            <a:ext cx="2724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PVS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886200" y="4472559"/>
            <a:ext cx="494030" cy="439420"/>
          </a:xfrm>
          <a:custGeom>
            <a:avLst/>
            <a:gdLst/>
            <a:ahLst/>
            <a:cxnLst/>
            <a:rect l="l" t="t" r="r" b="b"/>
            <a:pathLst>
              <a:path w="494029" h="439420">
                <a:moveTo>
                  <a:pt x="246887" y="0"/>
                </a:moveTo>
                <a:lnTo>
                  <a:pt x="197118" y="4460"/>
                </a:lnTo>
                <a:lnTo>
                  <a:pt x="150768" y="17252"/>
                </a:lnTo>
                <a:lnTo>
                  <a:pt x="108830" y="37491"/>
                </a:lnTo>
                <a:lnTo>
                  <a:pt x="72294" y="64293"/>
                </a:lnTo>
                <a:lnTo>
                  <a:pt x="42152" y="96775"/>
                </a:lnTo>
                <a:lnTo>
                  <a:pt x="19395" y="134052"/>
                </a:lnTo>
                <a:lnTo>
                  <a:pt x="5014" y="175240"/>
                </a:lnTo>
                <a:lnTo>
                  <a:pt x="0" y="219456"/>
                </a:lnTo>
                <a:lnTo>
                  <a:pt x="5014" y="263713"/>
                </a:lnTo>
                <a:lnTo>
                  <a:pt x="19395" y="304932"/>
                </a:lnTo>
                <a:lnTo>
                  <a:pt x="42152" y="342232"/>
                </a:lnTo>
                <a:lnTo>
                  <a:pt x="72294" y="374729"/>
                </a:lnTo>
                <a:lnTo>
                  <a:pt x="108830" y="401541"/>
                </a:lnTo>
                <a:lnTo>
                  <a:pt x="150768" y="421784"/>
                </a:lnTo>
                <a:lnTo>
                  <a:pt x="197118" y="434578"/>
                </a:lnTo>
                <a:lnTo>
                  <a:pt x="246887" y="439039"/>
                </a:lnTo>
                <a:lnTo>
                  <a:pt x="296657" y="434578"/>
                </a:lnTo>
                <a:lnTo>
                  <a:pt x="343007" y="421784"/>
                </a:lnTo>
                <a:lnTo>
                  <a:pt x="384945" y="401541"/>
                </a:lnTo>
                <a:lnTo>
                  <a:pt x="421481" y="374729"/>
                </a:lnTo>
                <a:lnTo>
                  <a:pt x="451623" y="342232"/>
                </a:lnTo>
                <a:lnTo>
                  <a:pt x="474380" y="304932"/>
                </a:lnTo>
                <a:lnTo>
                  <a:pt x="488761" y="263713"/>
                </a:lnTo>
                <a:lnTo>
                  <a:pt x="493775" y="219456"/>
                </a:lnTo>
                <a:lnTo>
                  <a:pt x="488761" y="175240"/>
                </a:lnTo>
                <a:lnTo>
                  <a:pt x="474380" y="134052"/>
                </a:lnTo>
                <a:lnTo>
                  <a:pt x="451623" y="96775"/>
                </a:lnTo>
                <a:lnTo>
                  <a:pt x="421481" y="64293"/>
                </a:lnTo>
                <a:lnTo>
                  <a:pt x="384945" y="37491"/>
                </a:lnTo>
                <a:lnTo>
                  <a:pt x="343007" y="17252"/>
                </a:lnTo>
                <a:lnTo>
                  <a:pt x="296657" y="4460"/>
                </a:lnTo>
                <a:lnTo>
                  <a:pt x="246887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4036567" y="4609782"/>
            <a:ext cx="19050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PP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507991" y="4472559"/>
            <a:ext cx="475615" cy="439420"/>
          </a:xfrm>
          <a:custGeom>
            <a:avLst/>
            <a:gdLst/>
            <a:ahLst/>
            <a:cxnLst/>
            <a:rect l="l" t="t" r="r" b="b"/>
            <a:pathLst>
              <a:path w="475614" h="439420">
                <a:moveTo>
                  <a:pt x="237744" y="0"/>
                </a:moveTo>
                <a:lnTo>
                  <a:pt x="189825" y="4460"/>
                </a:lnTo>
                <a:lnTo>
                  <a:pt x="145196" y="17252"/>
                </a:lnTo>
                <a:lnTo>
                  <a:pt x="104812" y="37491"/>
                </a:lnTo>
                <a:lnTo>
                  <a:pt x="69627" y="64293"/>
                </a:lnTo>
                <a:lnTo>
                  <a:pt x="40598" y="96775"/>
                </a:lnTo>
                <a:lnTo>
                  <a:pt x="18680" y="134052"/>
                </a:lnTo>
                <a:lnTo>
                  <a:pt x="4829" y="175240"/>
                </a:lnTo>
                <a:lnTo>
                  <a:pt x="0" y="219456"/>
                </a:lnTo>
                <a:lnTo>
                  <a:pt x="4829" y="263713"/>
                </a:lnTo>
                <a:lnTo>
                  <a:pt x="18680" y="304932"/>
                </a:lnTo>
                <a:lnTo>
                  <a:pt x="40598" y="342232"/>
                </a:lnTo>
                <a:lnTo>
                  <a:pt x="69627" y="374729"/>
                </a:lnTo>
                <a:lnTo>
                  <a:pt x="104812" y="401541"/>
                </a:lnTo>
                <a:lnTo>
                  <a:pt x="145196" y="421784"/>
                </a:lnTo>
                <a:lnTo>
                  <a:pt x="189825" y="434578"/>
                </a:lnTo>
                <a:lnTo>
                  <a:pt x="237744" y="439039"/>
                </a:lnTo>
                <a:lnTo>
                  <a:pt x="285662" y="434578"/>
                </a:lnTo>
                <a:lnTo>
                  <a:pt x="330291" y="421784"/>
                </a:lnTo>
                <a:lnTo>
                  <a:pt x="370675" y="401541"/>
                </a:lnTo>
                <a:lnTo>
                  <a:pt x="405860" y="374729"/>
                </a:lnTo>
                <a:lnTo>
                  <a:pt x="434889" y="342232"/>
                </a:lnTo>
                <a:lnTo>
                  <a:pt x="456807" y="304932"/>
                </a:lnTo>
                <a:lnTo>
                  <a:pt x="470658" y="263713"/>
                </a:lnTo>
                <a:lnTo>
                  <a:pt x="475488" y="219456"/>
                </a:lnTo>
                <a:lnTo>
                  <a:pt x="470658" y="175240"/>
                </a:lnTo>
                <a:lnTo>
                  <a:pt x="456807" y="134052"/>
                </a:lnTo>
                <a:lnTo>
                  <a:pt x="434889" y="96775"/>
                </a:lnTo>
                <a:lnTo>
                  <a:pt x="405860" y="64293"/>
                </a:lnTo>
                <a:lnTo>
                  <a:pt x="370675" y="37491"/>
                </a:lnTo>
                <a:lnTo>
                  <a:pt x="330291" y="17252"/>
                </a:lnTo>
                <a:lnTo>
                  <a:pt x="285662" y="4460"/>
                </a:lnTo>
                <a:lnTo>
                  <a:pt x="237744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4606925" y="4609782"/>
            <a:ext cx="2724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EPS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264408" y="5295646"/>
            <a:ext cx="494030" cy="430530"/>
          </a:xfrm>
          <a:custGeom>
            <a:avLst/>
            <a:gdLst/>
            <a:ahLst/>
            <a:cxnLst/>
            <a:rect l="l" t="t" r="r" b="b"/>
            <a:pathLst>
              <a:path w="494029" h="430529">
                <a:moveTo>
                  <a:pt x="246887" y="0"/>
                </a:moveTo>
                <a:lnTo>
                  <a:pt x="197118" y="4368"/>
                </a:lnTo>
                <a:lnTo>
                  <a:pt x="150768" y="16896"/>
                </a:lnTo>
                <a:lnTo>
                  <a:pt x="108830" y="36721"/>
                </a:lnTo>
                <a:lnTo>
                  <a:pt x="72294" y="62976"/>
                </a:lnTo>
                <a:lnTo>
                  <a:pt x="42152" y="94797"/>
                </a:lnTo>
                <a:lnTo>
                  <a:pt x="19395" y="131319"/>
                </a:lnTo>
                <a:lnTo>
                  <a:pt x="5014" y="171679"/>
                </a:lnTo>
                <a:lnTo>
                  <a:pt x="0" y="215010"/>
                </a:lnTo>
                <a:lnTo>
                  <a:pt x="5014" y="258320"/>
                </a:lnTo>
                <a:lnTo>
                  <a:pt x="19395" y="298661"/>
                </a:lnTo>
                <a:lnTo>
                  <a:pt x="42152" y="335168"/>
                </a:lnTo>
                <a:lnTo>
                  <a:pt x="72294" y="366977"/>
                </a:lnTo>
                <a:lnTo>
                  <a:pt x="108830" y="393223"/>
                </a:lnTo>
                <a:lnTo>
                  <a:pt x="150768" y="413041"/>
                </a:lnTo>
                <a:lnTo>
                  <a:pt x="197118" y="425565"/>
                </a:lnTo>
                <a:lnTo>
                  <a:pt x="246887" y="429933"/>
                </a:lnTo>
                <a:lnTo>
                  <a:pt x="296657" y="425565"/>
                </a:lnTo>
                <a:lnTo>
                  <a:pt x="343007" y="413041"/>
                </a:lnTo>
                <a:lnTo>
                  <a:pt x="384945" y="393223"/>
                </a:lnTo>
                <a:lnTo>
                  <a:pt x="421481" y="366977"/>
                </a:lnTo>
                <a:lnTo>
                  <a:pt x="451623" y="335168"/>
                </a:lnTo>
                <a:lnTo>
                  <a:pt x="474380" y="298661"/>
                </a:lnTo>
                <a:lnTo>
                  <a:pt x="488761" y="258320"/>
                </a:lnTo>
                <a:lnTo>
                  <a:pt x="493775" y="215010"/>
                </a:lnTo>
                <a:lnTo>
                  <a:pt x="488761" y="171679"/>
                </a:lnTo>
                <a:lnTo>
                  <a:pt x="474380" y="131319"/>
                </a:lnTo>
                <a:lnTo>
                  <a:pt x="451623" y="94797"/>
                </a:lnTo>
                <a:lnTo>
                  <a:pt x="421481" y="62976"/>
                </a:lnTo>
                <a:lnTo>
                  <a:pt x="384945" y="36721"/>
                </a:lnTo>
                <a:lnTo>
                  <a:pt x="343007" y="16896"/>
                </a:lnTo>
                <a:lnTo>
                  <a:pt x="296657" y="4368"/>
                </a:lnTo>
                <a:lnTo>
                  <a:pt x="246887" y="0"/>
                </a:lnTo>
                <a:close/>
              </a:path>
            </a:pathLst>
          </a:custGeom>
          <a:solidFill>
            <a:srgbClr val="34A2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3367404" y="5448112"/>
            <a:ext cx="294005" cy="146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20" b="1">
                <a:solidFill>
                  <a:srgbClr val="FFFFFF"/>
                </a:solidFill>
                <a:latin typeface="Arial"/>
                <a:cs typeface="Arial"/>
              </a:rPr>
              <a:t>LDPE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886200" y="5295646"/>
            <a:ext cx="494030" cy="430530"/>
          </a:xfrm>
          <a:custGeom>
            <a:avLst/>
            <a:gdLst/>
            <a:ahLst/>
            <a:cxnLst/>
            <a:rect l="l" t="t" r="r" b="b"/>
            <a:pathLst>
              <a:path w="494029" h="430529">
                <a:moveTo>
                  <a:pt x="246887" y="0"/>
                </a:moveTo>
                <a:lnTo>
                  <a:pt x="197118" y="4368"/>
                </a:lnTo>
                <a:lnTo>
                  <a:pt x="150768" y="16896"/>
                </a:lnTo>
                <a:lnTo>
                  <a:pt x="108830" y="36721"/>
                </a:lnTo>
                <a:lnTo>
                  <a:pt x="72294" y="62976"/>
                </a:lnTo>
                <a:lnTo>
                  <a:pt x="42152" y="94797"/>
                </a:lnTo>
                <a:lnTo>
                  <a:pt x="19395" y="131319"/>
                </a:lnTo>
                <a:lnTo>
                  <a:pt x="5014" y="171679"/>
                </a:lnTo>
                <a:lnTo>
                  <a:pt x="0" y="215010"/>
                </a:lnTo>
                <a:lnTo>
                  <a:pt x="5014" y="258320"/>
                </a:lnTo>
                <a:lnTo>
                  <a:pt x="19395" y="298661"/>
                </a:lnTo>
                <a:lnTo>
                  <a:pt x="42152" y="335168"/>
                </a:lnTo>
                <a:lnTo>
                  <a:pt x="72294" y="366977"/>
                </a:lnTo>
                <a:lnTo>
                  <a:pt x="108830" y="393223"/>
                </a:lnTo>
                <a:lnTo>
                  <a:pt x="150768" y="413041"/>
                </a:lnTo>
                <a:lnTo>
                  <a:pt x="197118" y="425565"/>
                </a:lnTo>
                <a:lnTo>
                  <a:pt x="246887" y="429933"/>
                </a:lnTo>
                <a:lnTo>
                  <a:pt x="296657" y="425565"/>
                </a:lnTo>
                <a:lnTo>
                  <a:pt x="343007" y="413041"/>
                </a:lnTo>
                <a:lnTo>
                  <a:pt x="384945" y="393223"/>
                </a:lnTo>
                <a:lnTo>
                  <a:pt x="421481" y="366977"/>
                </a:lnTo>
                <a:lnTo>
                  <a:pt x="451623" y="335168"/>
                </a:lnTo>
                <a:lnTo>
                  <a:pt x="474380" y="298661"/>
                </a:lnTo>
                <a:lnTo>
                  <a:pt x="488761" y="258320"/>
                </a:lnTo>
                <a:lnTo>
                  <a:pt x="493775" y="215010"/>
                </a:lnTo>
                <a:lnTo>
                  <a:pt x="488761" y="171679"/>
                </a:lnTo>
                <a:lnTo>
                  <a:pt x="474380" y="131319"/>
                </a:lnTo>
                <a:lnTo>
                  <a:pt x="451623" y="94797"/>
                </a:lnTo>
                <a:lnTo>
                  <a:pt x="421481" y="62976"/>
                </a:lnTo>
                <a:lnTo>
                  <a:pt x="384945" y="36721"/>
                </a:lnTo>
                <a:lnTo>
                  <a:pt x="343007" y="16896"/>
                </a:lnTo>
                <a:lnTo>
                  <a:pt x="296657" y="4368"/>
                </a:lnTo>
                <a:lnTo>
                  <a:pt x="246887" y="0"/>
                </a:lnTo>
                <a:close/>
              </a:path>
            </a:pathLst>
          </a:custGeom>
          <a:solidFill>
            <a:srgbClr val="34A2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4036567" y="5432996"/>
            <a:ext cx="19050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PP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507991" y="5295646"/>
            <a:ext cx="466725" cy="430530"/>
          </a:xfrm>
          <a:custGeom>
            <a:avLst/>
            <a:gdLst/>
            <a:ahLst/>
            <a:cxnLst/>
            <a:rect l="l" t="t" r="r" b="b"/>
            <a:pathLst>
              <a:path w="466725" h="430529">
                <a:moveTo>
                  <a:pt x="233172" y="0"/>
                </a:moveTo>
                <a:lnTo>
                  <a:pt x="186179" y="4368"/>
                </a:lnTo>
                <a:lnTo>
                  <a:pt x="142410" y="16896"/>
                </a:lnTo>
                <a:lnTo>
                  <a:pt x="102803" y="36721"/>
                </a:lnTo>
                <a:lnTo>
                  <a:pt x="68294" y="62976"/>
                </a:lnTo>
                <a:lnTo>
                  <a:pt x="39821" y="94797"/>
                </a:lnTo>
                <a:lnTo>
                  <a:pt x="18323" y="131319"/>
                </a:lnTo>
                <a:lnTo>
                  <a:pt x="4737" y="171679"/>
                </a:lnTo>
                <a:lnTo>
                  <a:pt x="0" y="215010"/>
                </a:lnTo>
                <a:lnTo>
                  <a:pt x="4737" y="258320"/>
                </a:lnTo>
                <a:lnTo>
                  <a:pt x="18323" y="298661"/>
                </a:lnTo>
                <a:lnTo>
                  <a:pt x="39821" y="335168"/>
                </a:lnTo>
                <a:lnTo>
                  <a:pt x="68294" y="366977"/>
                </a:lnTo>
                <a:lnTo>
                  <a:pt x="102803" y="393223"/>
                </a:lnTo>
                <a:lnTo>
                  <a:pt x="142410" y="413041"/>
                </a:lnTo>
                <a:lnTo>
                  <a:pt x="186179" y="425565"/>
                </a:lnTo>
                <a:lnTo>
                  <a:pt x="233172" y="429933"/>
                </a:lnTo>
                <a:lnTo>
                  <a:pt x="280164" y="425565"/>
                </a:lnTo>
                <a:lnTo>
                  <a:pt x="323933" y="413041"/>
                </a:lnTo>
                <a:lnTo>
                  <a:pt x="363540" y="393223"/>
                </a:lnTo>
                <a:lnTo>
                  <a:pt x="398049" y="366977"/>
                </a:lnTo>
                <a:lnTo>
                  <a:pt x="426522" y="335168"/>
                </a:lnTo>
                <a:lnTo>
                  <a:pt x="448020" y="298661"/>
                </a:lnTo>
                <a:lnTo>
                  <a:pt x="461606" y="258320"/>
                </a:lnTo>
                <a:lnTo>
                  <a:pt x="466344" y="215010"/>
                </a:lnTo>
                <a:lnTo>
                  <a:pt x="461606" y="171679"/>
                </a:lnTo>
                <a:lnTo>
                  <a:pt x="448020" y="131319"/>
                </a:lnTo>
                <a:lnTo>
                  <a:pt x="426522" y="94797"/>
                </a:lnTo>
                <a:lnTo>
                  <a:pt x="398049" y="62976"/>
                </a:lnTo>
                <a:lnTo>
                  <a:pt x="363540" y="36721"/>
                </a:lnTo>
                <a:lnTo>
                  <a:pt x="323933" y="16896"/>
                </a:lnTo>
                <a:lnTo>
                  <a:pt x="280164" y="4368"/>
                </a:lnTo>
                <a:lnTo>
                  <a:pt x="233172" y="0"/>
                </a:lnTo>
                <a:close/>
              </a:path>
            </a:pathLst>
          </a:custGeom>
          <a:solidFill>
            <a:srgbClr val="34A2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4610100" y="5432996"/>
            <a:ext cx="26543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PET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2" name="object 6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8415" y="2185923"/>
            <a:ext cx="1911096" cy="228726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300088" y="6189764"/>
            <a:ext cx="9173845" cy="6318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Projections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Use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(OECD,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2019);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Microfibres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from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apparel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and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home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textiles</a:t>
            </a:r>
            <a:r>
              <a:rPr dirty="0" sz="800" spc="-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(Beverley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2019);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Carbon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Footprint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of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Textile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and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Clothing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Products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(Rana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2015)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Deployment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o</a:t>
            </a:r>
            <a:r>
              <a:rPr dirty="0" sz="800" spc="-25">
                <a:solidFill>
                  <a:srgbClr val="46637A"/>
                </a:solidFill>
                <a:latin typeface="Arial MT"/>
                <a:cs typeface="Arial MT"/>
                <a:hlinkClick r:id="rId6"/>
              </a:rPr>
              <a:t>f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mechanical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and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chemical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recycling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in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European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automotive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plastics</a:t>
            </a:r>
            <a:r>
              <a:rPr dirty="0" sz="800" spc="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(Arca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Life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Cycle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Assessment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of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Polypropylene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Production</a:t>
            </a:r>
            <a:r>
              <a:rPr dirty="0" sz="800" spc="3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(Alsabri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2021);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Building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and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Construction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Plastics</a:t>
            </a:r>
            <a:r>
              <a:rPr dirty="0" sz="800" spc="50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Market</a:t>
            </a:r>
            <a:r>
              <a:rPr dirty="0" u="sng" sz="800" spc="-6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Size</a:t>
            </a:r>
            <a:r>
              <a:rPr dirty="0" sz="800">
                <a:latin typeface="Arial MT"/>
                <a:cs typeface="Arial MT"/>
              </a:rPr>
              <a:t>;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All</a:t>
            </a:r>
            <a:r>
              <a:rPr dirty="0" u="sng" sz="800" spc="-6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Plastics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Aren’t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Created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Equal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(Market.us,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Assessment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of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carbon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emission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potential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of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polyvinyl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chloride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plastics</a:t>
            </a:r>
            <a:r>
              <a:rPr dirty="0" sz="800" spc="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(Liang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2023);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u="sng" sz="800" spc="-17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Production,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use,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and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fate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of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plastics</a:t>
            </a:r>
            <a:r>
              <a:rPr dirty="0" sz="800" spc="-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(Geyer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et</a:t>
            </a:r>
            <a:r>
              <a:rPr dirty="0" sz="800">
                <a:latin typeface="Arial MT"/>
                <a:cs typeface="Arial MT"/>
              </a:rPr>
              <a:t> al.,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2017);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Factors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Influencing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the</a:t>
            </a:r>
            <a:r>
              <a:rPr dirty="0" u="sng" sz="800" spc="17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Recycling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of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Plastic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and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Composite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Packaging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Waste</a:t>
            </a:r>
            <a:r>
              <a:rPr dirty="0" sz="800" spc="4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(Torkelis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Clean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Energy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101: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All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Plastics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Aren't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Created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Equa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9"/>
              </a:rPr>
              <a:t>l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(Rocky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Mountains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Institute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2023).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4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Gernot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5696521" y="2826067"/>
            <a:ext cx="1207770" cy="2113280"/>
            <a:chOff x="5696521" y="2826067"/>
            <a:chExt cx="1207770" cy="2113280"/>
          </a:xfrm>
        </p:grpSpPr>
        <p:sp>
          <p:nvSpPr>
            <p:cNvPr id="65" name="object 65"/>
            <p:cNvSpPr/>
            <p:nvPr/>
          </p:nvSpPr>
          <p:spPr>
            <a:xfrm>
              <a:off x="5696712" y="2945066"/>
              <a:ext cx="1207135" cy="265430"/>
            </a:xfrm>
            <a:custGeom>
              <a:avLst/>
              <a:gdLst/>
              <a:ahLst/>
              <a:cxnLst/>
              <a:rect l="l" t="t" r="r" b="b"/>
              <a:pathLst>
                <a:path w="1207134" h="265430">
                  <a:moveTo>
                    <a:pt x="1207008" y="0"/>
                  </a:moveTo>
                  <a:lnTo>
                    <a:pt x="0" y="0"/>
                  </a:lnTo>
                  <a:lnTo>
                    <a:pt x="0" y="265239"/>
                  </a:lnTo>
                  <a:lnTo>
                    <a:pt x="1207008" y="265239"/>
                  </a:lnTo>
                  <a:lnTo>
                    <a:pt x="1207008" y="0"/>
                  </a:lnTo>
                  <a:close/>
                </a:path>
              </a:pathLst>
            </a:custGeom>
            <a:solidFill>
              <a:srgbClr val="D021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5701284" y="2830829"/>
              <a:ext cx="0" cy="494030"/>
            </a:xfrm>
            <a:custGeom>
              <a:avLst/>
              <a:gdLst/>
              <a:ahLst/>
              <a:cxnLst/>
              <a:rect l="l" t="t" r="r" b="b"/>
              <a:pathLst>
                <a:path w="0" h="494029">
                  <a:moveTo>
                    <a:pt x="0" y="0"/>
                  </a:moveTo>
                  <a:lnTo>
                    <a:pt x="0" y="49390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5696712" y="3448100"/>
              <a:ext cx="146685" cy="302260"/>
            </a:xfrm>
            <a:custGeom>
              <a:avLst/>
              <a:gdLst/>
              <a:ahLst/>
              <a:cxnLst/>
              <a:rect l="l" t="t" r="r" b="b"/>
              <a:pathLst>
                <a:path w="146685" h="302260">
                  <a:moveTo>
                    <a:pt x="146303" y="0"/>
                  </a:moveTo>
                  <a:lnTo>
                    <a:pt x="0" y="0"/>
                  </a:lnTo>
                  <a:lnTo>
                    <a:pt x="0" y="301828"/>
                  </a:lnTo>
                  <a:lnTo>
                    <a:pt x="146303" y="301828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A73C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5701284" y="3324732"/>
              <a:ext cx="0" cy="549275"/>
            </a:xfrm>
            <a:custGeom>
              <a:avLst/>
              <a:gdLst/>
              <a:ahLst/>
              <a:cxnLst/>
              <a:rect l="l" t="t" r="r" b="b"/>
              <a:pathLst>
                <a:path w="0" h="549275">
                  <a:moveTo>
                    <a:pt x="0" y="0"/>
                  </a:moveTo>
                  <a:lnTo>
                    <a:pt x="0" y="54876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5696712" y="4545761"/>
              <a:ext cx="485140" cy="283845"/>
            </a:xfrm>
            <a:custGeom>
              <a:avLst/>
              <a:gdLst/>
              <a:ahLst/>
              <a:cxnLst/>
              <a:rect l="l" t="t" r="r" b="b"/>
              <a:pathLst>
                <a:path w="485139" h="283845">
                  <a:moveTo>
                    <a:pt x="484632" y="0"/>
                  </a:moveTo>
                  <a:lnTo>
                    <a:pt x="0" y="0"/>
                  </a:lnTo>
                  <a:lnTo>
                    <a:pt x="0" y="283540"/>
                  </a:lnTo>
                  <a:lnTo>
                    <a:pt x="484632" y="283540"/>
                  </a:lnTo>
                  <a:lnTo>
                    <a:pt x="484632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5701284" y="4440554"/>
              <a:ext cx="0" cy="494030"/>
            </a:xfrm>
            <a:custGeom>
              <a:avLst/>
              <a:gdLst/>
              <a:ahLst/>
              <a:cxnLst/>
              <a:rect l="l" t="t" r="r" b="b"/>
              <a:pathLst>
                <a:path w="0" h="494029">
                  <a:moveTo>
                    <a:pt x="0" y="0"/>
                  </a:moveTo>
                  <a:lnTo>
                    <a:pt x="0" y="49390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/>
          <p:cNvSpPr txBox="1"/>
          <p:nvPr/>
        </p:nvSpPr>
        <p:spPr>
          <a:xfrm>
            <a:off x="6942708" y="2973260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21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885179" y="3493198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latin typeface="Arial MT"/>
                <a:cs typeface="Arial MT"/>
              </a:rPr>
              <a:t>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217792" y="4585525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latin typeface="Arial MT"/>
                <a:cs typeface="Arial MT"/>
              </a:rPr>
              <a:t>7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5696521" y="4646104"/>
            <a:ext cx="192405" cy="1189990"/>
            <a:chOff x="5696521" y="4646104"/>
            <a:chExt cx="192405" cy="1189990"/>
          </a:xfrm>
        </p:grpSpPr>
        <p:sp>
          <p:nvSpPr>
            <p:cNvPr id="75" name="object 75"/>
            <p:cNvSpPr/>
            <p:nvPr/>
          </p:nvSpPr>
          <p:spPr>
            <a:xfrm>
              <a:off x="5696712" y="5368861"/>
              <a:ext cx="192405" cy="329565"/>
            </a:xfrm>
            <a:custGeom>
              <a:avLst/>
              <a:gdLst/>
              <a:ahLst/>
              <a:cxnLst/>
              <a:rect l="l" t="t" r="r" b="b"/>
              <a:pathLst>
                <a:path w="192404" h="329564">
                  <a:moveTo>
                    <a:pt x="192024" y="0"/>
                  </a:moveTo>
                  <a:lnTo>
                    <a:pt x="0" y="0"/>
                  </a:lnTo>
                  <a:lnTo>
                    <a:pt x="0" y="329272"/>
                  </a:lnTo>
                  <a:lnTo>
                    <a:pt x="192024" y="329272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5701284" y="4650866"/>
              <a:ext cx="0" cy="1180465"/>
            </a:xfrm>
            <a:custGeom>
              <a:avLst/>
              <a:gdLst/>
              <a:ahLst/>
              <a:cxnLst/>
              <a:rect l="l" t="t" r="r" b="b"/>
              <a:pathLst>
                <a:path w="0" h="1180464">
                  <a:moveTo>
                    <a:pt x="0" y="0"/>
                  </a:moveTo>
                  <a:lnTo>
                    <a:pt x="0" y="117989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/>
          <p:cNvSpPr txBox="1"/>
          <p:nvPr/>
        </p:nvSpPr>
        <p:spPr>
          <a:xfrm>
            <a:off x="5923279" y="5435866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latin typeface="Arial MT"/>
                <a:cs typeface="Arial MT"/>
              </a:rPr>
              <a:t>2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7406449" y="2853499"/>
            <a:ext cx="887730" cy="1647189"/>
            <a:chOff x="7406449" y="2853499"/>
            <a:chExt cx="887730" cy="1647189"/>
          </a:xfrm>
        </p:grpSpPr>
        <p:sp>
          <p:nvSpPr>
            <p:cNvPr id="79" name="object 79"/>
            <p:cNvSpPr/>
            <p:nvPr/>
          </p:nvSpPr>
          <p:spPr>
            <a:xfrm>
              <a:off x="7406639" y="4079290"/>
              <a:ext cx="201295" cy="292735"/>
            </a:xfrm>
            <a:custGeom>
              <a:avLst/>
              <a:gdLst/>
              <a:ahLst/>
              <a:cxnLst/>
              <a:rect l="l" t="t" r="r" b="b"/>
              <a:pathLst>
                <a:path w="201295" h="292735">
                  <a:moveTo>
                    <a:pt x="201168" y="0"/>
                  </a:moveTo>
                  <a:lnTo>
                    <a:pt x="0" y="0"/>
                  </a:lnTo>
                  <a:lnTo>
                    <a:pt x="0" y="292684"/>
                  </a:lnTo>
                  <a:lnTo>
                    <a:pt x="201168" y="292684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7411211" y="3416172"/>
              <a:ext cx="0" cy="1079500"/>
            </a:xfrm>
            <a:custGeom>
              <a:avLst/>
              <a:gdLst/>
              <a:ahLst/>
              <a:cxnLst/>
              <a:rect l="l" t="t" r="r" b="b"/>
              <a:pathLst>
                <a:path w="0" h="1079500">
                  <a:moveTo>
                    <a:pt x="0" y="0"/>
                  </a:moveTo>
                  <a:lnTo>
                    <a:pt x="0" y="107924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7406639" y="2972498"/>
              <a:ext cx="887094" cy="265430"/>
            </a:xfrm>
            <a:custGeom>
              <a:avLst/>
              <a:gdLst/>
              <a:ahLst/>
              <a:cxnLst/>
              <a:rect l="l" t="t" r="r" b="b"/>
              <a:pathLst>
                <a:path w="887095" h="265430">
                  <a:moveTo>
                    <a:pt x="886968" y="0"/>
                  </a:moveTo>
                  <a:lnTo>
                    <a:pt x="0" y="0"/>
                  </a:lnTo>
                  <a:lnTo>
                    <a:pt x="0" y="265239"/>
                  </a:lnTo>
                  <a:lnTo>
                    <a:pt x="886968" y="265239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021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7411211" y="2858261"/>
              <a:ext cx="0" cy="494030"/>
            </a:xfrm>
            <a:custGeom>
              <a:avLst/>
              <a:gdLst/>
              <a:ahLst/>
              <a:cxnLst/>
              <a:rect l="l" t="t" r="r" b="b"/>
              <a:pathLst>
                <a:path w="0" h="494029">
                  <a:moveTo>
                    <a:pt x="0" y="0"/>
                  </a:moveTo>
                  <a:lnTo>
                    <a:pt x="0" y="49390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/>
          <p:cNvSpPr txBox="1"/>
          <p:nvPr/>
        </p:nvSpPr>
        <p:spPr>
          <a:xfrm>
            <a:off x="7652511" y="4119816"/>
            <a:ext cx="27241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103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330438" y="3000755"/>
            <a:ext cx="28575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666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7406449" y="3347402"/>
            <a:ext cx="347980" cy="540385"/>
            <a:chOff x="7406449" y="3347402"/>
            <a:chExt cx="347980" cy="540385"/>
          </a:xfrm>
        </p:grpSpPr>
        <p:sp>
          <p:nvSpPr>
            <p:cNvPr id="86" name="object 86"/>
            <p:cNvSpPr/>
            <p:nvPr/>
          </p:nvSpPr>
          <p:spPr>
            <a:xfrm>
              <a:off x="7406639" y="3466388"/>
              <a:ext cx="347980" cy="292735"/>
            </a:xfrm>
            <a:custGeom>
              <a:avLst/>
              <a:gdLst/>
              <a:ahLst/>
              <a:cxnLst/>
              <a:rect l="l" t="t" r="r" b="b"/>
              <a:pathLst>
                <a:path w="347979" h="292735">
                  <a:moveTo>
                    <a:pt x="347472" y="0"/>
                  </a:moveTo>
                  <a:lnTo>
                    <a:pt x="0" y="0"/>
                  </a:lnTo>
                  <a:lnTo>
                    <a:pt x="0" y="292684"/>
                  </a:lnTo>
                  <a:lnTo>
                    <a:pt x="347472" y="292684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A73C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7411211" y="3352165"/>
              <a:ext cx="0" cy="530860"/>
            </a:xfrm>
            <a:custGeom>
              <a:avLst/>
              <a:gdLst/>
              <a:ahLst/>
              <a:cxnLst/>
              <a:rect l="l" t="t" r="r" b="b"/>
              <a:pathLst>
                <a:path w="0" h="530860">
                  <a:moveTo>
                    <a:pt x="0" y="0"/>
                  </a:moveTo>
                  <a:lnTo>
                    <a:pt x="0" y="53047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8" name="object 88"/>
          <p:cNvSpPr txBox="1"/>
          <p:nvPr/>
        </p:nvSpPr>
        <p:spPr>
          <a:xfrm>
            <a:off x="7790560" y="3506152"/>
            <a:ext cx="27241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224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7406449" y="4444936"/>
            <a:ext cx="1326515" cy="503555"/>
            <a:chOff x="7406449" y="4444936"/>
            <a:chExt cx="1326515" cy="503555"/>
          </a:xfrm>
        </p:grpSpPr>
        <p:sp>
          <p:nvSpPr>
            <p:cNvPr id="90" name="object 90"/>
            <p:cNvSpPr/>
            <p:nvPr/>
          </p:nvSpPr>
          <p:spPr>
            <a:xfrm>
              <a:off x="7406639" y="4554905"/>
              <a:ext cx="1325880" cy="283845"/>
            </a:xfrm>
            <a:custGeom>
              <a:avLst/>
              <a:gdLst/>
              <a:ahLst/>
              <a:cxnLst/>
              <a:rect l="l" t="t" r="r" b="b"/>
              <a:pathLst>
                <a:path w="1325879" h="283845">
                  <a:moveTo>
                    <a:pt x="1325879" y="0"/>
                  </a:moveTo>
                  <a:lnTo>
                    <a:pt x="0" y="0"/>
                  </a:lnTo>
                  <a:lnTo>
                    <a:pt x="0" y="283540"/>
                  </a:lnTo>
                  <a:lnTo>
                    <a:pt x="1325879" y="283540"/>
                  </a:lnTo>
                  <a:lnTo>
                    <a:pt x="1325879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7411211" y="4449698"/>
              <a:ext cx="0" cy="494030"/>
            </a:xfrm>
            <a:custGeom>
              <a:avLst/>
              <a:gdLst/>
              <a:ahLst/>
              <a:cxnLst/>
              <a:rect l="l" t="t" r="r" b="b"/>
              <a:pathLst>
                <a:path w="0" h="494029">
                  <a:moveTo>
                    <a:pt x="0" y="0"/>
                  </a:moveTo>
                  <a:lnTo>
                    <a:pt x="0" y="49390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/>
          <p:cNvSpPr txBox="1"/>
          <p:nvPr/>
        </p:nvSpPr>
        <p:spPr>
          <a:xfrm>
            <a:off x="8769604" y="4593399"/>
            <a:ext cx="28575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995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5682996" y="2816923"/>
            <a:ext cx="5895975" cy="3014345"/>
            <a:chOff x="5682996" y="2816923"/>
            <a:chExt cx="5895975" cy="3014345"/>
          </a:xfrm>
        </p:grpSpPr>
        <p:sp>
          <p:nvSpPr>
            <p:cNvPr id="94" name="object 94"/>
            <p:cNvSpPr/>
            <p:nvPr/>
          </p:nvSpPr>
          <p:spPr>
            <a:xfrm>
              <a:off x="7406640" y="5378018"/>
              <a:ext cx="594360" cy="320675"/>
            </a:xfrm>
            <a:custGeom>
              <a:avLst/>
              <a:gdLst/>
              <a:ahLst/>
              <a:cxnLst/>
              <a:rect l="l" t="t" r="r" b="b"/>
              <a:pathLst>
                <a:path w="594359" h="320675">
                  <a:moveTo>
                    <a:pt x="594359" y="0"/>
                  </a:moveTo>
                  <a:lnTo>
                    <a:pt x="0" y="0"/>
                  </a:lnTo>
                  <a:lnTo>
                    <a:pt x="0" y="320116"/>
                  </a:lnTo>
                  <a:lnTo>
                    <a:pt x="594359" y="320116"/>
                  </a:lnTo>
                  <a:lnTo>
                    <a:pt x="594359" y="0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7411212" y="4660010"/>
              <a:ext cx="0" cy="1170940"/>
            </a:xfrm>
            <a:custGeom>
              <a:avLst/>
              <a:gdLst/>
              <a:ahLst/>
              <a:cxnLst/>
              <a:rect l="l" t="t" r="r" b="b"/>
              <a:pathLst>
                <a:path w="0" h="1170939">
                  <a:moveTo>
                    <a:pt x="0" y="0"/>
                  </a:moveTo>
                  <a:lnTo>
                    <a:pt x="0" y="117074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9235440" y="4097578"/>
              <a:ext cx="502920" cy="292735"/>
            </a:xfrm>
            <a:custGeom>
              <a:avLst/>
              <a:gdLst/>
              <a:ahLst/>
              <a:cxnLst/>
              <a:rect l="l" t="t" r="r" b="b"/>
              <a:pathLst>
                <a:path w="502920" h="292735">
                  <a:moveTo>
                    <a:pt x="502920" y="0"/>
                  </a:moveTo>
                  <a:lnTo>
                    <a:pt x="0" y="0"/>
                  </a:lnTo>
                  <a:lnTo>
                    <a:pt x="0" y="292684"/>
                  </a:lnTo>
                  <a:lnTo>
                    <a:pt x="502920" y="292684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9230867" y="3434460"/>
              <a:ext cx="0" cy="1079500"/>
            </a:xfrm>
            <a:custGeom>
              <a:avLst/>
              <a:gdLst/>
              <a:ahLst/>
              <a:cxnLst/>
              <a:rect l="l" t="t" r="r" b="b"/>
              <a:pathLst>
                <a:path w="0" h="1079500">
                  <a:moveTo>
                    <a:pt x="0" y="0"/>
                  </a:moveTo>
                  <a:lnTo>
                    <a:pt x="0" y="107924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9235440" y="3009074"/>
              <a:ext cx="421005" cy="265430"/>
            </a:xfrm>
            <a:custGeom>
              <a:avLst/>
              <a:gdLst/>
              <a:ahLst/>
              <a:cxnLst/>
              <a:rect l="l" t="t" r="r" b="b"/>
              <a:pathLst>
                <a:path w="421004" h="265429">
                  <a:moveTo>
                    <a:pt x="420624" y="0"/>
                  </a:moveTo>
                  <a:lnTo>
                    <a:pt x="0" y="0"/>
                  </a:lnTo>
                  <a:lnTo>
                    <a:pt x="0" y="265239"/>
                  </a:lnTo>
                  <a:lnTo>
                    <a:pt x="420624" y="265239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D021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9230867" y="2894837"/>
              <a:ext cx="0" cy="494030"/>
            </a:xfrm>
            <a:custGeom>
              <a:avLst/>
              <a:gdLst/>
              <a:ahLst/>
              <a:cxnLst/>
              <a:rect l="l" t="t" r="r" b="b"/>
              <a:pathLst>
                <a:path w="0" h="494029">
                  <a:moveTo>
                    <a:pt x="0" y="0"/>
                  </a:moveTo>
                  <a:lnTo>
                    <a:pt x="0" y="49390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9235440" y="3502964"/>
              <a:ext cx="485140" cy="283845"/>
            </a:xfrm>
            <a:custGeom>
              <a:avLst/>
              <a:gdLst/>
              <a:ahLst/>
              <a:cxnLst/>
              <a:rect l="l" t="t" r="r" b="b"/>
              <a:pathLst>
                <a:path w="485140" h="283845">
                  <a:moveTo>
                    <a:pt x="484631" y="0"/>
                  </a:moveTo>
                  <a:lnTo>
                    <a:pt x="0" y="0"/>
                  </a:lnTo>
                  <a:lnTo>
                    <a:pt x="0" y="283540"/>
                  </a:lnTo>
                  <a:lnTo>
                    <a:pt x="484631" y="283540"/>
                  </a:lnTo>
                  <a:lnTo>
                    <a:pt x="484631" y="0"/>
                  </a:lnTo>
                  <a:close/>
                </a:path>
              </a:pathLst>
            </a:custGeom>
            <a:solidFill>
              <a:srgbClr val="A73C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9230867" y="3388740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w="0" h="512445">
                  <a:moveTo>
                    <a:pt x="0" y="0"/>
                  </a:moveTo>
                  <a:lnTo>
                    <a:pt x="0" y="51219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9235440" y="4573206"/>
              <a:ext cx="365760" cy="274955"/>
            </a:xfrm>
            <a:custGeom>
              <a:avLst/>
              <a:gdLst/>
              <a:ahLst/>
              <a:cxnLst/>
              <a:rect l="l" t="t" r="r" b="b"/>
              <a:pathLst>
                <a:path w="365759" h="274954">
                  <a:moveTo>
                    <a:pt x="365759" y="0"/>
                  </a:moveTo>
                  <a:lnTo>
                    <a:pt x="0" y="0"/>
                  </a:lnTo>
                  <a:lnTo>
                    <a:pt x="0" y="274383"/>
                  </a:lnTo>
                  <a:lnTo>
                    <a:pt x="365759" y="274383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9230867" y="4467986"/>
              <a:ext cx="0" cy="494030"/>
            </a:xfrm>
            <a:custGeom>
              <a:avLst/>
              <a:gdLst/>
              <a:ahLst/>
              <a:cxnLst/>
              <a:rect l="l" t="t" r="r" b="b"/>
              <a:pathLst>
                <a:path w="0" h="494029">
                  <a:moveTo>
                    <a:pt x="0" y="0"/>
                  </a:moveTo>
                  <a:lnTo>
                    <a:pt x="0" y="49390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9235440" y="5387162"/>
              <a:ext cx="1499870" cy="320675"/>
            </a:xfrm>
            <a:custGeom>
              <a:avLst/>
              <a:gdLst/>
              <a:ahLst/>
              <a:cxnLst/>
              <a:rect l="l" t="t" r="r" b="b"/>
              <a:pathLst>
                <a:path w="1499870" h="320675">
                  <a:moveTo>
                    <a:pt x="1499616" y="0"/>
                  </a:moveTo>
                  <a:lnTo>
                    <a:pt x="0" y="0"/>
                  </a:lnTo>
                  <a:lnTo>
                    <a:pt x="0" y="320116"/>
                  </a:lnTo>
                  <a:lnTo>
                    <a:pt x="1499616" y="320116"/>
                  </a:lnTo>
                  <a:lnTo>
                    <a:pt x="1499616" y="0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9230867" y="4678298"/>
              <a:ext cx="0" cy="1152525"/>
            </a:xfrm>
            <a:custGeom>
              <a:avLst/>
              <a:gdLst/>
              <a:ahLst/>
              <a:cxnLst/>
              <a:rect l="l" t="t" r="r" b="b"/>
              <a:pathLst>
                <a:path w="0" h="1152525">
                  <a:moveTo>
                    <a:pt x="0" y="0"/>
                  </a:moveTo>
                  <a:lnTo>
                    <a:pt x="0" y="115246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5682996" y="2821685"/>
              <a:ext cx="5895975" cy="0"/>
            </a:xfrm>
            <a:custGeom>
              <a:avLst/>
              <a:gdLst/>
              <a:ahLst/>
              <a:cxnLst/>
              <a:rect l="l" t="t" r="r" b="b"/>
              <a:pathLst>
                <a:path w="5895975" h="0">
                  <a:moveTo>
                    <a:pt x="0" y="0"/>
                  </a:moveTo>
                  <a:lnTo>
                    <a:pt x="5895721" y="0"/>
                  </a:lnTo>
                </a:path>
              </a:pathLst>
            </a:custGeom>
            <a:ln w="9525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7" name="object 107"/>
          <p:cNvSpPr txBox="1"/>
          <p:nvPr/>
        </p:nvSpPr>
        <p:spPr>
          <a:xfrm>
            <a:off x="8044688" y="5437746"/>
            <a:ext cx="28575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364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397368" y="1630362"/>
            <a:ext cx="132842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Annual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emissions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latin typeface="Arial"/>
                <a:cs typeface="Arial"/>
              </a:rPr>
              <a:t>(MtCo2e)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392923" y="2053335"/>
            <a:ext cx="1447165" cy="6985"/>
          </a:xfrm>
          <a:custGeom>
            <a:avLst/>
            <a:gdLst/>
            <a:ahLst/>
            <a:cxnLst/>
            <a:rect l="l" t="t" r="r" b="b"/>
            <a:pathLst>
              <a:path w="1447165" h="6985">
                <a:moveTo>
                  <a:pt x="0" y="0"/>
                </a:moveTo>
                <a:lnTo>
                  <a:pt x="1447165" y="673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 txBox="1"/>
          <p:nvPr/>
        </p:nvSpPr>
        <p:spPr>
          <a:xfrm>
            <a:off x="3316604" y="2475992"/>
            <a:ext cx="30607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0" b="1">
                <a:latin typeface="Arial"/>
                <a:cs typeface="Arial"/>
              </a:rPr>
              <a:t>High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707003" y="2480500"/>
            <a:ext cx="145478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86180" algn="l"/>
              </a:tabLst>
            </a:pPr>
            <a:r>
              <a:rPr dirty="0" sz="1000">
                <a:latin typeface="Arial MT"/>
                <a:cs typeface="Arial MT"/>
              </a:rPr>
              <a:t>Share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materials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5" b="1">
                <a:latin typeface="Arial"/>
                <a:cs typeface="Arial"/>
              </a:rPr>
              <a:t>Low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779254" y="4137469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48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150477" y="1642300"/>
            <a:ext cx="153924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Estimated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annual </a:t>
            </a:r>
            <a:r>
              <a:rPr dirty="0" sz="1200" b="1">
                <a:latin typeface="Arial"/>
                <a:cs typeface="Arial"/>
              </a:rPr>
              <a:t>waste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generated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(Mt)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9139428" y="2071623"/>
            <a:ext cx="1825625" cy="0"/>
          </a:xfrm>
          <a:custGeom>
            <a:avLst/>
            <a:gdLst/>
            <a:ahLst/>
            <a:cxnLst/>
            <a:rect l="l" t="t" r="r" b="b"/>
            <a:pathLst>
              <a:path w="1825625" h="0">
                <a:moveTo>
                  <a:pt x="0" y="0"/>
                </a:moveTo>
                <a:lnTo>
                  <a:pt x="182511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 txBox="1"/>
          <p:nvPr/>
        </p:nvSpPr>
        <p:spPr>
          <a:xfrm>
            <a:off x="9695053" y="3033839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43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758426" y="3538029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47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639554" y="4606226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38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0776584" y="5439638"/>
            <a:ext cx="27241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156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1243818" y="5410898"/>
            <a:ext cx="36957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~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0.5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1236959" y="4587938"/>
            <a:ext cx="28575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~35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1236959" y="4073397"/>
            <a:ext cx="28575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~13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1236959" y="3565715"/>
            <a:ext cx="20447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~3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1236959" y="3024949"/>
            <a:ext cx="20447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~5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1141456" y="1647761"/>
            <a:ext cx="69850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Lifetime </a:t>
            </a:r>
            <a:r>
              <a:rPr dirty="0" sz="1200" b="1">
                <a:latin typeface="Arial"/>
                <a:cs typeface="Arial"/>
              </a:rPr>
              <a:t>(in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years)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1151107" y="2062479"/>
            <a:ext cx="706120" cy="2540"/>
          </a:xfrm>
          <a:custGeom>
            <a:avLst/>
            <a:gdLst/>
            <a:ahLst/>
            <a:cxnLst/>
            <a:rect l="l" t="t" r="r" b="b"/>
            <a:pathLst>
              <a:path w="706120" h="2539">
                <a:moveTo>
                  <a:pt x="0" y="2412"/>
                </a:moveTo>
                <a:lnTo>
                  <a:pt x="70599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16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7593965" cy="0"/>
          </a:xfrm>
          <a:custGeom>
            <a:avLst/>
            <a:gdLst/>
            <a:ahLst/>
            <a:cxnLst/>
            <a:rect l="l" t="t" r="r" b="b"/>
            <a:pathLst>
              <a:path w="7593965" h="0">
                <a:moveTo>
                  <a:pt x="0" y="0"/>
                </a:moveTo>
                <a:lnTo>
                  <a:pt x="759371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97595" y="2053335"/>
            <a:ext cx="3656965" cy="635"/>
          </a:xfrm>
          <a:custGeom>
            <a:avLst/>
            <a:gdLst/>
            <a:ahLst/>
            <a:cxnLst/>
            <a:rect l="l" t="t" r="r" b="b"/>
            <a:pathLst>
              <a:path w="3656965" h="635">
                <a:moveTo>
                  <a:pt x="0" y="253"/>
                </a:moveTo>
                <a:lnTo>
                  <a:pt x="365671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48260" marR="5080">
              <a:lnSpc>
                <a:spcPts val="3320"/>
              </a:lnSpc>
              <a:spcBef>
                <a:spcPts val="250"/>
              </a:spcBef>
            </a:pPr>
            <a:r>
              <a:rPr dirty="0"/>
              <a:t>Plastics</a:t>
            </a:r>
            <a:r>
              <a:rPr dirty="0" spc="-20"/>
              <a:t> </a:t>
            </a:r>
            <a:r>
              <a:rPr dirty="0"/>
              <a:t>remain</a:t>
            </a:r>
            <a:r>
              <a:rPr dirty="0" spc="-90"/>
              <a:t> </a:t>
            </a:r>
            <a:r>
              <a:rPr dirty="0"/>
              <a:t>difficult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90"/>
              <a:t> </a:t>
            </a:r>
            <a:r>
              <a:rPr dirty="0"/>
              <a:t>replace</a:t>
            </a:r>
            <a:r>
              <a:rPr dirty="0" spc="-80"/>
              <a:t> </a:t>
            </a:r>
            <a:r>
              <a:rPr dirty="0"/>
              <a:t>because</a:t>
            </a:r>
            <a:r>
              <a:rPr dirty="0" spc="-8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significant</a:t>
            </a:r>
            <a:r>
              <a:rPr dirty="0" spc="-40"/>
              <a:t> </a:t>
            </a:r>
            <a:r>
              <a:rPr dirty="0" spc="-10"/>
              <a:t>material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cost</a:t>
            </a:r>
            <a:r>
              <a:rPr dirty="0" spc="-40"/>
              <a:t> </a:t>
            </a:r>
            <a:r>
              <a:rPr dirty="0"/>
              <a:t>advantages</a:t>
            </a:r>
            <a:r>
              <a:rPr dirty="0" spc="-80"/>
              <a:t> </a:t>
            </a:r>
            <a:r>
              <a:rPr dirty="0"/>
              <a:t>compared</a:t>
            </a:r>
            <a:r>
              <a:rPr dirty="0" spc="-90"/>
              <a:t> </a:t>
            </a:r>
            <a:r>
              <a:rPr dirty="0"/>
              <a:t>with</a:t>
            </a:r>
            <a:r>
              <a:rPr dirty="0" spc="-25"/>
              <a:t> </a:t>
            </a:r>
            <a:r>
              <a:rPr dirty="0"/>
              <a:t>alternative</a:t>
            </a:r>
            <a:r>
              <a:rPr dirty="0" spc="-80"/>
              <a:t> </a:t>
            </a:r>
            <a:r>
              <a:rPr dirty="0" spc="-10"/>
              <a:t>materials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8241" y="1502981"/>
            <a:ext cx="6616065" cy="50545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20"/>
              </a:spcBef>
            </a:pPr>
            <a:r>
              <a:rPr dirty="0" sz="1550" b="1">
                <a:latin typeface="Arial"/>
                <a:cs typeface="Arial"/>
              </a:rPr>
              <a:t>Plastics</a:t>
            </a:r>
            <a:r>
              <a:rPr dirty="0" sz="1550" spc="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have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higher</a:t>
            </a:r>
            <a:r>
              <a:rPr dirty="0" sz="1550" spc="15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insulating</a:t>
            </a:r>
            <a:r>
              <a:rPr dirty="0" sz="1550" spc="16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capacity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and</a:t>
            </a:r>
            <a:r>
              <a:rPr dirty="0" sz="1550" spc="16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are</a:t>
            </a:r>
            <a:r>
              <a:rPr dirty="0" sz="1550" spc="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significantly</a:t>
            </a:r>
            <a:r>
              <a:rPr dirty="0" sz="1550" spc="90" b="1">
                <a:latin typeface="Arial"/>
                <a:cs typeface="Arial"/>
              </a:rPr>
              <a:t> </a:t>
            </a:r>
            <a:r>
              <a:rPr dirty="0" sz="1550" spc="-20" b="1">
                <a:latin typeface="Arial"/>
                <a:cs typeface="Arial"/>
              </a:rPr>
              <a:t>more </a:t>
            </a:r>
            <a:r>
              <a:rPr dirty="0" sz="1550" b="1">
                <a:latin typeface="Arial"/>
                <a:cs typeface="Arial"/>
              </a:rPr>
              <a:t>resistant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and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lighter</a:t>
            </a:r>
            <a:r>
              <a:rPr dirty="0" sz="1550" spc="14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than</a:t>
            </a:r>
            <a:r>
              <a:rPr dirty="0" sz="1550" spc="19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alternative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materials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82431" y="1502981"/>
            <a:ext cx="3683000" cy="50545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20"/>
              </a:spcBef>
            </a:pPr>
            <a:r>
              <a:rPr dirty="0" sz="1550" b="1">
                <a:latin typeface="Arial"/>
                <a:cs typeface="Arial"/>
              </a:rPr>
              <a:t>Plastics</a:t>
            </a:r>
            <a:r>
              <a:rPr dirty="0" sz="1550" spc="4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are</a:t>
            </a:r>
            <a:r>
              <a:rPr dirty="0" sz="1550" spc="13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2</a:t>
            </a:r>
            <a:r>
              <a:rPr dirty="0" sz="1550" spc="5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to</a:t>
            </a:r>
            <a:r>
              <a:rPr dirty="0" sz="1550" spc="11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3x</a:t>
            </a:r>
            <a:r>
              <a:rPr dirty="0" sz="1550" spc="13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cheaper</a:t>
            </a:r>
            <a:r>
              <a:rPr dirty="0" sz="1550" spc="100" b="1">
                <a:latin typeface="Arial"/>
                <a:cs typeface="Arial"/>
              </a:rPr>
              <a:t> </a:t>
            </a:r>
            <a:r>
              <a:rPr dirty="0" sz="1550" spc="-20" b="1">
                <a:latin typeface="Arial"/>
                <a:cs typeface="Arial"/>
              </a:rPr>
              <a:t>than</a:t>
            </a:r>
            <a:r>
              <a:rPr dirty="0" sz="1550" spc="50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other</a:t>
            </a:r>
            <a:r>
              <a:rPr dirty="0" sz="1550" spc="14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materials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with</a:t>
            </a:r>
            <a:r>
              <a:rPr dirty="0" sz="1550" spc="15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similar</a:t>
            </a:r>
            <a:r>
              <a:rPr dirty="0" sz="1550" spc="15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use</a:t>
            </a:r>
            <a:r>
              <a:rPr dirty="0" sz="1550" spc="80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cases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241" y="2064575"/>
            <a:ext cx="619696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Relative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behavior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selected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chemical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capabilities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other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materials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compared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plastics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8176" y="2740850"/>
            <a:ext cx="730250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350" spc="-10" b="1">
                <a:latin typeface="Arial"/>
                <a:cs typeface="Arial"/>
              </a:rPr>
              <a:t>Weight</a:t>
            </a:r>
            <a:r>
              <a:rPr dirty="0" baseline="27777" sz="1350" spc="-15" b="1">
                <a:latin typeface="Arial"/>
                <a:cs typeface="Arial"/>
              </a:rPr>
              <a:t>3</a:t>
            </a:r>
            <a:endParaRPr baseline="27777"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30190" y="2607246"/>
            <a:ext cx="953769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 indent="43180">
              <a:lnSpc>
                <a:spcPct val="102299"/>
              </a:lnSpc>
              <a:spcBef>
                <a:spcPts val="80"/>
              </a:spcBef>
            </a:pPr>
            <a:r>
              <a:rPr dirty="0" sz="1350" spc="-10" b="1">
                <a:latin typeface="Arial"/>
                <a:cs typeface="Arial"/>
              </a:rPr>
              <a:t>Corrosion Resistance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94738" y="2599372"/>
            <a:ext cx="85344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60960" marR="5080" indent="-48260">
              <a:lnSpc>
                <a:spcPct val="102299"/>
              </a:lnSpc>
              <a:spcBef>
                <a:spcPts val="80"/>
              </a:spcBef>
            </a:pPr>
            <a:r>
              <a:rPr dirty="0" sz="1350" spc="-10" b="1">
                <a:latin typeface="Arial"/>
                <a:cs typeface="Arial"/>
              </a:rPr>
              <a:t>Insulating Capacity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51036" y="2635187"/>
            <a:ext cx="222885" cy="410209"/>
          </a:xfrm>
          <a:custGeom>
            <a:avLst/>
            <a:gdLst/>
            <a:ahLst/>
            <a:cxnLst/>
            <a:rect l="l" t="t" r="r" b="b"/>
            <a:pathLst>
              <a:path w="222884" h="410210">
                <a:moveTo>
                  <a:pt x="187769" y="0"/>
                </a:moveTo>
                <a:lnTo>
                  <a:pt x="35024" y="0"/>
                </a:lnTo>
                <a:lnTo>
                  <a:pt x="2765" y="21589"/>
                </a:lnTo>
                <a:lnTo>
                  <a:pt x="0" y="35559"/>
                </a:lnTo>
                <a:lnTo>
                  <a:pt x="0" y="374649"/>
                </a:lnTo>
                <a:lnTo>
                  <a:pt x="21391" y="407669"/>
                </a:lnTo>
                <a:lnTo>
                  <a:pt x="187760" y="410210"/>
                </a:lnTo>
                <a:lnTo>
                  <a:pt x="201380" y="407670"/>
                </a:lnTo>
                <a:lnTo>
                  <a:pt x="212505" y="400050"/>
                </a:lnTo>
                <a:lnTo>
                  <a:pt x="213339" y="398780"/>
                </a:lnTo>
                <a:lnTo>
                  <a:pt x="35025" y="398780"/>
                </a:lnTo>
                <a:lnTo>
                  <a:pt x="26138" y="396240"/>
                </a:lnTo>
                <a:lnTo>
                  <a:pt x="18883" y="391159"/>
                </a:lnTo>
                <a:lnTo>
                  <a:pt x="13989" y="383539"/>
                </a:lnTo>
                <a:lnTo>
                  <a:pt x="12191" y="374649"/>
                </a:lnTo>
                <a:lnTo>
                  <a:pt x="12191" y="35559"/>
                </a:lnTo>
                <a:lnTo>
                  <a:pt x="13989" y="26669"/>
                </a:lnTo>
                <a:lnTo>
                  <a:pt x="18882" y="19049"/>
                </a:lnTo>
                <a:lnTo>
                  <a:pt x="26138" y="13969"/>
                </a:lnTo>
                <a:lnTo>
                  <a:pt x="35024" y="12700"/>
                </a:lnTo>
                <a:lnTo>
                  <a:pt x="214177" y="12700"/>
                </a:lnTo>
                <a:lnTo>
                  <a:pt x="212509" y="10160"/>
                </a:lnTo>
                <a:lnTo>
                  <a:pt x="201387" y="2540"/>
                </a:lnTo>
                <a:lnTo>
                  <a:pt x="187769" y="0"/>
                </a:lnTo>
                <a:close/>
              </a:path>
              <a:path w="222884" h="410210">
                <a:moveTo>
                  <a:pt x="214177" y="12700"/>
                </a:moveTo>
                <a:lnTo>
                  <a:pt x="187769" y="12700"/>
                </a:lnTo>
                <a:lnTo>
                  <a:pt x="196655" y="13970"/>
                </a:lnTo>
                <a:lnTo>
                  <a:pt x="203912" y="19050"/>
                </a:lnTo>
                <a:lnTo>
                  <a:pt x="208808" y="26670"/>
                </a:lnTo>
                <a:lnTo>
                  <a:pt x="210611" y="35560"/>
                </a:lnTo>
                <a:lnTo>
                  <a:pt x="210611" y="374650"/>
                </a:lnTo>
                <a:lnTo>
                  <a:pt x="208808" y="383540"/>
                </a:lnTo>
                <a:lnTo>
                  <a:pt x="203912" y="391160"/>
                </a:lnTo>
                <a:lnTo>
                  <a:pt x="196655" y="396240"/>
                </a:lnTo>
                <a:lnTo>
                  <a:pt x="187769" y="398780"/>
                </a:lnTo>
                <a:lnTo>
                  <a:pt x="213339" y="398780"/>
                </a:lnTo>
                <a:lnTo>
                  <a:pt x="220011" y="388620"/>
                </a:lnTo>
                <a:lnTo>
                  <a:pt x="222776" y="374650"/>
                </a:lnTo>
                <a:lnTo>
                  <a:pt x="222776" y="35560"/>
                </a:lnTo>
                <a:lnTo>
                  <a:pt x="220013" y="21590"/>
                </a:lnTo>
                <a:lnTo>
                  <a:pt x="214177" y="12700"/>
                </a:lnTo>
                <a:close/>
              </a:path>
              <a:path w="222884" h="410210">
                <a:moveTo>
                  <a:pt x="111397" y="74930"/>
                </a:moveTo>
                <a:lnTo>
                  <a:pt x="99214" y="76200"/>
                </a:lnTo>
                <a:lnTo>
                  <a:pt x="89237" y="83820"/>
                </a:lnTo>
                <a:lnTo>
                  <a:pt x="82465" y="93980"/>
                </a:lnTo>
                <a:lnTo>
                  <a:pt x="79899" y="106680"/>
                </a:lnTo>
                <a:lnTo>
                  <a:pt x="79899" y="292100"/>
                </a:lnTo>
                <a:lnTo>
                  <a:pt x="68789" y="304800"/>
                </a:lnTo>
                <a:lnTo>
                  <a:pt x="61966" y="318770"/>
                </a:lnTo>
                <a:lnTo>
                  <a:pt x="59764" y="335280"/>
                </a:lnTo>
                <a:lnTo>
                  <a:pt x="62517" y="351790"/>
                </a:lnTo>
                <a:lnTo>
                  <a:pt x="70050" y="365760"/>
                </a:lnTo>
                <a:lnTo>
                  <a:pt x="81337" y="377190"/>
                </a:lnTo>
                <a:lnTo>
                  <a:pt x="95433" y="384810"/>
                </a:lnTo>
                <a:lnTo>
                  <a:pt x="111397" y="387350"/>
                </a:lnTo>
                <a:lnTo>
                  <a:pt x="127357" y="384810"/>
                </a:lnTo>
                <a:lnTo>
                  <a:pt x="141453" y="377190"/>
                </a:lnTo>
                <a:lnTo>
                  <a:pt x="143962" y="374650"/>
                </a:lnTo>
                <a:lnTo>
                  <a:pt x="111388" y="374650"/>
                </a:lnTo>
                <a:lnTo>
                  <a:pt x="98882" y="372110"/>
                </a:lnTo>
                <a:lnTo>
                  <a:pt x="87909" y="367030"/>
                </a:lnTo>
                <a:lnTo>
                  <a:pt x="79241" y="358140"/>
                </a:lnTo>
                <a:lnTo>
                  <a:pt x="73646" y="346710"/>
                </a:lnTo>
                <a:lnTo>
                  <a:pt x="71945" y="332740"/>
                </a:lnTo>
                <a:lnTo>
                  <a:pt x="74215" y="321310"/>
                </a:lnTo>
                <a:lnTo>
                  <a:pt x="80135" y="309880"/>
                </a:lnTo>
                <a:lnTo>
                  <a:pt x="89382" y="300990"/>
                </a:lnTo>
                <a:lnTo>
                  <a:pt x="91063" y="299720"/>
                </a:lnTo>
                <a:lnTo>
                  <a:pt x="92073" y="297180"/>
                </a:lnTo>
                <a:lnTo>
                  <a:pt x="92073" y="106680"/>
                </a:lnTo>
                <a:lnTo>
                  <a:pt x="111388" y="86360"/>
                </a:lnTo>
                <a:lnTo>
                  <a:pt x="135246" y="86360"/>
                </a:lnTo>
                <a:lnTo>
                  <a:pt x="133553" y="83820"/>
                </a:lnTo>
                <a:lnTo>
                  <a:pt x="123578" y="76200"/>
                </a:lnTo>
                <a:lnTo>
                  <a:pt x="111397" y="74930"/>
                </a:lnTo>
                <a:close/>
              </a:path>
              <a:path w="222884" h="410210">
                <a:moveTo>
                  <a:pt x="135246" y="86360"/>
                </a:moveTo>
                <a:lnTo>
                  <a:pt x="111388" y="86360"/>
                </a:lnTo>
                <a:lnTo>
                  <a:pt x="118848" y="87630"/>
                </a:lnTo>
                <a:lnTo>
                  <a:pt x="124962" y="92710"/>
                </a:lnTo>
                <a:lnTo>
                  <a:pt x="129120" y="99060"/>
                </a:lnTo>
                <a:lnTo>
                  <a:pt x="130712" y="106680"/>
                </a:lnTo>
                <a:lnTo>
                  <a:pt x="130712" y="297180"/>
                </a:lnTo>
                <a:lnTo>
                  <a:pt x="131722" y="299720"/>
                </a:lnTo>
                <a:lnTo>
                  <a:pt x="133403" y="300990"/>
                </a:lnTo>
                <a:lnTo>
                  <a:pt x="142649" y="309880"/>
                </a:lnTo>
                <a:lnTo>
                  <a:pt x="148569" y="321310"/>
                </a:lnTo>
                <a:lnTo>
                  <a:pt x="150840" y="332740"/>
                </a:lnTo>
                <a:lnTo>
                  <a:pt x="149139" y="346710"/>
                </a:lnTo>
                <a:lnTo>
                  <a:pt x="143544" y="358140"/>
                </a:lnTo>
                <a:lnTo>
                  <a:pt x="134874" y="367030"/>
                </a:lnTo>
                <a:lnTo>
                  <a:pt x="123899" y="372110"/>
                </a:lnTo>
                <a:lnTo>
                  <a:pt x="111388" y="374650"/>
                </a:lnTo>
                <a:lnTo>
                  <a:pt x="143962" y="374650"/>
                </a:lnTo>
                <a:lnTo>
                  <a:pt x="152742" y="365760"/>
                </a:lnTo>
                <a:lnTo>
                  <a:pt x="160277" y="351790"/>
                </a:lnTo>
                <a:lnTo>
                  <a:pt x="163029" y="335280"/>
                </a:lnTo>
                <a:lnTo>
                  <a:pt x="160824" y="318770"/>
                </a:lnTo>
                <a:lnTo>
                  <a:pt x="154000" y="304800"/>
                </a:lnTo>
                <a:lnTo>
                  <a:pt x="142895" y="292100"/>
                </a:lnTo>
                <a:lnTo>
                  <a:pt x="142895" y="106680"/>
                </a:lnTo>
                <a:lnTo>
                  <a:pt x="140324" y="93980"/>
                </a:lnTo>
                <a:lnTo>
                  <a:pt x="135246" y="86360"/>
                </a:lnTo>
                <a:close/>
              </a:path>
              <a:path w="222884" h="410210">
                <a:moveTo>
                  <a:pt x="114758" y="190500"/>
                </a:moveTo>
                <a:lnTo>
                  <a:pt x="108035" y="190500"/>
                </a:lnTo>
                <a:lnTo>
                  <a:pt x="105301" y="194310"/>
                </a:lnTo>
                <a:lnTo>
                  <a:pt x="105301" y="304800"/>
                </a:lnTo>
                <a:lnTo>
                  <a:pt x="95340" y="309880"/>
                </a:lnTo>
                <a:lnTo>
                  <a:pt x="87775" y="316230"/>
                </a:lnTo>
                <a:lnTo>
                  <a:pt x="83241" y="326390"/>
                </a:lnTo>
                <a:lnTo>
                  <a:pt x="82372" y="337820"/>
                </a:lnTo>
                <a:lnTo>
                  <a:pt x="85468" y="347980"/>
                </a:lnTo>
                <a:lnTo>
                  <a:pt x="91870" y="356870"/>
                </a:lnTo>
                <a:lnTo>
                  <a:pt x="100778" y="361950"/>
                </a:lnTo>
                <a:lnTo>
                  <a:pt x="111388" y="364490"/>
                </a:lnTo>
                <a:lnTo>
                  <a:pt x="122003" y="361950"/>
                </a:lnTo>
                <a:lnTo>
                  <a:pt x="130913" y="356870"/>
                </a:lnTo>
                <a:lnTo>
                  <a:pt x="134572" y="351790"/>
                </a:lnTo>
                <a:lnTo>
                  <a:pt x="102000" y="351790"/>
                </a:lnTo>
                <a:lnTo>
                  <a:pt x="94398" y="344170"/>
                </a:lnTo>
                <a:lnTo>
                  <a:pt x="94398" y="325120"/>
                </a:lnTo>
                <a:lnTo>
                  <a:pt x="102009" y="317500"/>
                </a:lnTo>
                <a:lnTo>
                  <a:pt x="135579" y="317500"/>
                </a:lnTo>
                <a:lnTo>
                  <a:pt x="135013" y="316230"/>
                </a:lnTo>
                <a:lnTo>
                  <a:pt x="127448" y="309880"/>
                </a:lnTo>
                <a:lnTo>
                  <a:pt x="117484" y="304800"/>
                </a:lnTo>
                <a:lnTo>
                  <a:pt x="117484" y="194310"/>
                </a:lnTo>
                <a:lnTo>
                  <a:pt x="114758" y="190500"/>
                </a:lnTo>
                <a:close/>
              </a:path>
              <a:path w="222884" h="410210">
                <a:moveTo>
                  <a:pt x="135579" y="317500"/>
                </a:moveTo>
                <a:lnTo>
                  <a:pt x="120784" y="317500"/>
                </a:lnTo>
                <a:lnTo>
                  <a:pt x="128395" y="325120"/>
                </a:lnTo>
                <a:lnTo>
                  <a:pt x="128387" y="344170"/>
                </a:lnTo>
                <a:lnTo>
                  <a:pt x="120776" y="351790"/>
                </a:lnTo>
                <a:lnTo>
                  <a:pt x="134572" y="351790"/>
                </a:lnTo>
                <a:lnTo>
                  <a:pt x="137317" y="347980"/>
                </a:lnTo>
                <a:lnTo>
                  <a:pt x="140413" y="337820"/>
                </a:lnTo>
                <a:lnTo>
                  <a:pt x="139545" y="326390"/>
                </a:lnTo>
                <a:lnTo>
                  <a:pt x="135579" y="317500"/>
                </a:lnTo>
                <a:close/>
              </a:path>
              <a:path w="222884" h="410210">
                <a:moveTo>
                  <a:pt x="62491" y="273050"/>
                </a:moveTo>
                <a:lnTo>
                  <a:pt x="39231" y="273050"/>
                </a:lnTo>
                <a:lnTo>
                  <a:pt x="36505" y="275590"/>
                </a:lnTo>
                <a:lnTo>
                  <a:pt x="36505" y="283210"/>
                </a:lnTo>
                <a:lnTo>
                  <a:pt x="39231" y="285750"/>
                </a:lnTo>
                <a:lnTo>
                  <a:pt x="62491" y="285750"/>
                </a:lnTo>
                <a:lnTo>
                  <a:pt x="65225" y="283210"/>
                </a:lnTo>
                <a:lnTo>
                  <a:pt x="65225" y="275590"/>
                </a:lnTo>
                <a:lnTo>
                  <a:pt x="62491" y="273050"/>
                </a:lnTo>
                <a:close/>
              </a:path>
              <a:path w="222884" h="410210">
                <a:moveTo>
                  <a:pt x="62491" y="245110"/>
                </a:moveTo>
                <a:lnTo>
                  <a:pt x="39231" y="245110"/>
                </a:lnTo>
                <a:lnTo>
                  <a:pt x="36505" y="248920"/>
                </a:lnTo>
                <a:lnTo>
                  <a:pt x="36496" y="254000"/>
                </a:lnTo>
                <a:lnTo>
                  <a:pt x="37141" y="255270"/>
                </a:lnTo>
                <a:lnTo>
                  <a:pt x="39422" y="257810"/>
                </a:lnTo>
                <a:lnTo>
                  <a:pt x="62491" y="257810"/>
                </a:lnTo>
                <a:lnTo>
                  <a:pt x="65225" y="255270"/>
                </a:lnTo>
                <a:lnTo>
                  <a:pt x="65225" y="248920"/>
                </a:lnTo>
                <a:lnTo>
                  <a:pt x="62491" y="245110"/>
                </a:lnTo>
                <a:close/>
              </a:path>
              <a:path w="222884" h="410210">
                <a:moveTo>
                  <a:pt x="62491" y="218440"/>
                </a:moveTo>
                <a:lnTo>
                  <a:pt x="39231" y="218440"/>
                </a:lnTo>
                <a:lnTo>
                  <a:pt x="36505" y="220980"/>
                </a:lnTo>
                <a:lnTo>
                  <a:pt x="36496" y="226060"/>
                </a:lnTo>
                <a:lnTo>
                  <a:pt x="37141" y="227330"/>
                </a:lnTo>
                <a:lnTo>
                  <a:pt x="39422" y="229870"/>
                </a:lnTo>
                <a:lnTo>
                  <a:pt x="40972" y="231140"/>
                </a:lnTo>
                <a:lnTo>
                  <a:pt x="62491" y="231140"/>
                </a:lnTo>
                <a:lnTo>
                  <a:pt x="65225" y="227330"/>
                </a:lnTo>
                <a:lnTo>
                  <a:pt x="65225" y="220980"/>
                </a:lnTo>
                <a:lnTo>
                  <a:pt x="62491" y="218440"/>
                </a:lnTo>
                <a:close/>
              </a:path>
              <a:path w="222884" h="410210">
                <a:moveTo>
                  <a:pt x="62491" y="190500"/>
                </a:moveTo>
                <a:lnTo>
                  <a:pt x="39231" y="190500"/>
                </a:lnTo>
                <a:lnTo>
                  <a:pt x="36505" y="194310"/>
                </a:lnTo>
                <a:lnTo>
                  <a:pt x="36496" y="200660"/>
                </a:lnTo>
                <a:lnTo>
                  <a:pt x="39231" y="203200"/>
                </a:lnTo>
                <a:lnTo>
                  <a:pt x="62491" y="203200"/>
                </a:lnTo>
                <a:lnTo>
                  <a:pt x="65225" y="200660"/>
                </a:lnTo>
                <a:lnTo>
                  <a:pt x="65225" y="194310"/>
                </a:lnTo>
                <a:lnTo>
                  <a:pt x="62491" y="190500"/>
                </a:lnTo>
                <a:close/>
              </a:path>
              <a:path w="222884" h="410210">
                <a:moveTo>
                  <a:pt x="62491" y="163830"/>
                </a:moveTo>
                <a:lnTo>
                  <a:pt x="39231" y="163830"/>
                </a:lnTo>
                <a:lnTo>
                  <a:pt x="36505" y="166370"/>
                </a:lnTo>
                <a:lnTo>
                  <a:pt x="36496" y="172720"/>
                </a:lnTo>
                <a:lnTo>
                  <a:pt x="39231" y="176530"/>
                </a:lnTo>
                <a:lnTo>
                  <a:pt x="62491" y="176530"/>
                </a:lnTo>
                <a:lnTo>
                  <a:pt x="65225" y="172720"/>
                </a:lnTo>
                <a:lnTo>
                  <a:pt x="65225" y="166370"/>
                </a:lnTo>
                <a:lnTo>
                  <a:pt x="62491" y="163830"/>
                </a:lnTo>
                <a:close/>
              </a:path>
              <a:path w="222884" h="410210">
                <a:moveTo>
                  <a:pt x="62491" y="135890"/>
                </a:moveTo>
                <a:lnTo>
                  <a:pt x="39231" y="135890"/>
                </a:lnTo>
                <a:lnTo>
                  <a:pt x="36505" y="138430"/>
                </a:lnTo>
                <a:lnTo>
                  <a:pt x="36505" y="146050"/>
                </a:lnTo>
                <a:lnTo>
                  <a:pt x="39231" y="148590"/>
                </a:lnTo>
                <a:lnTo>
                  <a:pt x="62491" y="148590"/>
                </a:lnTo>
                <a:lnTo>
                  <a:pt x="65225" y="146050"/>
                </a:lnTo>
                <a:lnTo>
                  <a:pt x="65225" y="138430"/>
                </a:lnTo>
                <a:lnTo>
                  <a:pt x="62491" y="135890"/>
                </a:lnTo>
                <a:close/>
              </a:path>
              <a:path w="222884" h="410210">
                <a:moveTo>
                  <a:pt x="62491" y="109220"/>
                </a:moveTo>
                <a:lnTo>
                  <a:pt x="39231" y="109220"/>
                </a:lnTo>
                <a:lnTo>
                  <a:pt x="36505" y="111760"/>
                </a:lnTo>
                <a:lnTo>
                  <a:pt x="36505" y="118110"/>
                </a:lnTo>
                <a:lnTo>
                  <a:pt x="39231" y="121920"/>
                </a:lnTo>
                <a:lnTo>
                  <a:pt x="62491" y="121920"/>
                </a:lnTo>
                <a:lnTo>
                  <a:pt x="65225" y="118110"/>
                </a:lnTo>
                <a:lnTo>
                  <a:pt x="65225" y="111760"/>
                </a:lnTo>
                <a:lnTo>
                  <a:pt x="62491" y="109220"/>
                </a:lnTo>
                <a:close/>
              </a:path>
              <a:path w="222884" h="410210">
                <a:moveTo>
                  <a:pt x="174166" y="66040"/>
                </a:moveTo>
                <a:lnTo>
                  <a:pt x="165912" y="67310"/>
                </a:lnTo>
                <a:lnTo>
                  <a:pt x="159186" y="72390"/>
                </a:lnTo>
                <a:lnTo>
                  <a:pt x="154651" y="78740"/>
                </a:lnTo>
                <a:lnTo>
                  <a:pt x="152988" y="87630"/>
                </a:lnTo>
                <a:lnTo>
                  <a:pt x="154651" y="96520"/>
                </a:lnTo>
                <a:lnTo>
                  <a:pt x="159186" y="102870"/>
                </a:lnTo>
                <a:lnTo>
                  <a:pt x="165912" y="107950"/>
                </a:lnTo>
                <a:lnTo>
                  <a:pt x="174149" y="109220"/>
                </a:lnTo>
                <a:lnTo>
                  <a:pt x="182391" y="107950"/>
                </a:lnTo>
                <a:lnTo>
                  <a:pt x="189120" y="102870"/>
                </a:lnTo>
                <a:lnTo>
                  <a:pt x="193656" y="96520"/>
                </a:lnTo>
                <a:lnTo>
                  <a:pt x="169185" y="96520"/>
                </a:lnTo>
                <a:lnTo>
                  <a:pt x="165162" y="92710"/>
                </a:lnTo>
                <a:lnTo>
                  <a:pt x="165162" y="82550"/>
                </a:lnTo>
                <a:lnTo>
                  <a:pt x="169194" y="78740"/>
                </a:lnTo>
                <a:lnTo>
                  <a:pt x="193654" y="78740"/>
                </a:lnTo>
                <a:lnTo>
                  <a:pt x="189122" y="72390"/>
                </a:lnTo>
                <a:lnTo>
                  <a:pt x="182400" y="67310"/>
                </a:lnTo>
                <a:lnTo>
                  <a:pt x="174166" y="66040"/>
                </a:lnTo>
                <a:close/>
              </a:path>
              <a:path w="222884" h="410210">
                <a:moveTo>
                  <a:pt x="193654" y="78740"/>
                </a:moveTo>
                <a:lnTo>
                  <a:pt x="179121" y="78740"/>
                </a:lnTo>
                <a:lnTo>
                  <a:pt x="183145" y="82550"/>
                </a:lnTo>
                <a:lnTo>
                  <a:pt x="183127" y="92710"/>
                </a:lnTo>
                <a:lnTo>
                  <a:pt x="179121" y="96520"/>
                </a:lnTo>
                <a:lnTo>
                  <a:pt x="193656" y="96520"/>
                </a:lnTo>
                <a:lnTo>
                  <a:pt x="195319" y="87630"/>
                </a:lnTo>
                <a:lnTo>
                  <a:pt x="193654" y="78740"/>
                </a:lnTo>
                <a:close/>
              </a:path>
              <a:path w="222884" h="410210">
                <a:moveTo>
                  <a:pt x="62491" y="81280"/>
                </a:moveTo>
                <a:lnTo>
                  <a:pt x="39231" y="81280"/>
                </a:lnTo>
                <a:lnTo>
                  <a:pt x="36505" y="83820"/>
                </a:lnTo>
                <a:lnTo>
                  <a:pt x="36505" y="91440"/>
                </a:lnTo>
                <a:lnTo>
                  <a:pt x="39231" y="93980"/>
                </a:lnTo>
                <a:lnTo>
                  <a:pt x="62491" y="93980"/>
                </a:lnTo>
                <a:lnTo>
                  <a:pt x="65225" y="91440"/>
                </a:lnTo>
                <a:lnTo>
                  <a:pt x="65225" y="83820"/>
                </a:lnTo>
                <a:lnTo>
                  <a:pt x="62491" y="81280"/>
                </a:lnTo>
                <a:close/>
              </a:path>
              <a:path w="222884" h="410210">
                <a:moveTo>
                  <a:pt x="135867" y="21590"/>
                </a:moveTo>
                <a:lnTo>
                  <a:pt x="106738" y="44450"/>
                </a:lnTo>
                <a:lnTo>
                  <a:pt x="108727" y="53340"/>
                </a:lnTo>
                <a:lnTo>
                  <a:pt x="113651" y="59690"/>
                </a:lnTo>
                <a:lnTo>
                  <a:pt x="120807" y="64770"/>
                </a:lnTo>
                <a:lnTo>
                  <a:pt x="129493" y="66040"/>
                </a:lnTo>
                <a:lnTo>
                  <a:pt x="135876" y="66040"/>
                </a:lnTo>
                <a:lnTo>
                  <a:pt x="141980" y="63500"/>
                </a:lnTo>
                <a:lnTo>
                  <a:pt x="146334" y="59690"/>
                </a:lnTo>
                <a:lnTo>
                  <a:pt x="143783" y="57150"/>
                </a:lnTo>
                <a:lnTo>
                  <a:pt x="122813" y="57150"/>
                </a:lnTo>
                <a:lnTo>
                  <a:pt x="117527" y="50800"/>
                </a:lnTo>
                <a:lnTo>
                  <a:pt x="117527" y="36830"/>
                </a:lnTo>
                <a:lnTo>
                  <a:pt x="122813" y="31750"/>
                </a:lnTo>
                <a:lnTo>
                  <a:pt x="143763" y="31750"/>
                </a:lnTo>
                <a:lnTo>
                  <a:pt x="146334" y="29210"/>
                </a:lnTo>
                <a:lnTo>
                  <a:pt x="141954" y="24130"/>
                </a:lnTo>
                <a:lnTo>
                  <a:pt x="135867" y="21590"/>
                </a:lnTo>
                <a:close/>
              </a:path>
              <a:path w="222884" h="410210">
                <a:moveTo>
                  <a:pt x="138680" y="52070"/>
                </a:moveTo>
                <a:lnTo>
                  <a:pt x="136459" y="54610"/>
                </a:lnTo>
                <a:lnTo>
                  <a:pt x="133080" y="57150"/>
                </a:lnTo>
                <a:lnTo>
                  <a:pt x="143783" y="57150"/>
                </a:lnTo>
                <a:lnTo>
                  <a:pt x="138680" y="52070"/>
                </a:lnTo>
                <a:close/>
              </a:path>
              <a:path w="222884" h="410210">
                <a:moveTo>
                  <a:pt x="96976" y="19050"/>
                </a:moveTo>
                <a:lnTo>
                  <a:pt x="82650" y="19050"/>
                </a:lnTo>
                <a:lnTo>
                  <a:pt x="76772" y="25400"/>
                </a:lnTo>
                <a:lnTo>
                  <a:pt x="76729" y="39370"/>
                </a:lnTo>
                <a:lnTo>
                  <a:pt x="82616" y="45720"/>
                </a:lnTo>
                <a:lnTo>
                  <a:pt x="96976" y="45720"/>
                </a:lnTo>
                <a:lnTo>
                  <a:pt x="101706" y="40640"/>
                </a:lnTo>
                <a:lnTo>
                  <a:pt x="90035" y="40640"/>
                </a:lnTo>
                <a:lnTo>
                  <a:pt x="84584" y="38100"/>
                </a:lnTo>
                <a:lnTo>
                  <a:pt x="82807" y="35560"/>
                </a:lnTo>
                <a:lnTo>
                  <a:pt x="82816" y="27940"/>
                </a:lnTo>
                <a:lnTo>
                  <a:pt x="85899" y="25400"/>
                </a:lnTo>
                <a:lnTo>
                  <a:pt x="89791" y="25400"/>
                </a:lnTo>
                <a:lnTo>
                  <a:pt x="92735" y="24130"/>
                </a:lnTo>
                <a:lnTo>
                  <a:pt x="101678" y="24130"/>
                </a:lnTo>
                <a:lnTo>
                  <a:pt x="96976" y="19050"/>
                </a:lnTo>
                <a:close/>
              </a:path>
              <a:path w="222884" h="410210">
                <a:moveTo>
                  <a:pt x="101678" y="24130"/>
                </a:moveTo>
                <a:lnTo>
                  <a:pt x="92735" y="24130"/>
                </a:lnTo>
                <a:lnTo>
                  <a:pt x="95443" y="26670"/>
                </a:lnTo>
                <a:lnTo>
                  <a:pt x="97820" y="31750"/>
                </a:lnTo>
                <a:lnTo>
                  <a:pt x="97263" y="35560"/>
                </a:lnTo>
                <a:lnTo>
                  <a:pt x="93161" y="39370"/>
                </a:lnTo>
                <a:lnTo>
                  <a:pt x="90035" y="40640"/>
                </a:lnTo>
                <a:lnTo>
                  <a:pt x="101706" y="40640"/>
                </a:lnTo>
                <a:lnTo>
                  <a:pt x="102889" y="39370"/>
                </a:lnTo>
                <a:lnTo>
                  <a:pt x="102854" y="25400"/>
                </a:lnTo>
                <a:lnTo>
                  <a:pt x="101678" y="24130"/>
                </a:lnTo>
                <a:close/>
              </a:path>
              <a:path w="222884" h="410210">
                <a:moveTo>
                  <a:pt x="143763" y="31750"/>
                </a:moveTo>
                <a:lnTo>
                  <a:pt x="133063" y="31750"/>
                </a:lnTo>
                <a:lnTo>
                  <a:pt x="136424" y="33020"/>
                </a:lnTo>
                <a:lnTo>
                  <a:pt x="138619" y="36830"/>
                </a:lnTo>
                <a:lnTo>
                  <a:pt x="143763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07008" y="3155442"/>
            <a:ext cx="1508760" cy="1399540"/>
          </a:xfrm>
          <a:custGeom>
            <a:avLst/>
            <a:gdLst/>
            <a:ahLst/>
            <a:cxnLst/>
            <a:rect l="l" t="t" r="r" b="b"/>
            <a:pathLst>
              <a:path w="1508760" h="1399539">
                <a:moveTo>
                  <a:pt x="1508760" y="0"/>
                </a:moveTo>
                <a:lnTo>
                  <a:pt x="0" y="0"/>
                </a:lnTo>
                <a:lnTo>
                  <a:pt x="0" y="1399412"/>
                </a:lnTo>
                <a:lnTo>
                  <a:pt x="1508760" y="1399412"/>
                </a:lnTo>
                <a:lnTo>
                  <a:pt x="1508760" y="0"/>
                </a:lnTo>
                <a:close/>
              </a:path>
            </a:pathLst>
          </a:custGeom>
          <a:solidFill>
            <a:srgbClr val="D2F0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288922" y="3178238"/>
            <a:ext cx="1348105" cy="11283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Poor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conductivity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of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make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it</a:t>
            </a:r>
            <a:r>
              <a:rPr dirty="0" sz="1200" spc="-50">
                <a:latin typeface="Arial MT"/>
                <a:cs typeface="Arial MT"/>
              </a:rPr>
              <a:t> a </a:t>
            </a:r>
            <a:r>
              <a:rPr dirty="0" sz="1200">
                <a:latin typeface="Arial MT"/>
                <a:cs typeface="Arial MT"/>
              </a:rPr>
              <a:t>good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thermal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and </a:t>
            </a:r>
            <a:r>
              <a:rPr dirty="0" sz="1200">
                <a:latin typeface="Arial MT"/>
                <a:cs typeface="Arial MT"/>
              </a:rPr>
              <a:t>electrical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insulator, </a:t>
            </a:r>
            <a:r>
              <a:rPr dirty="0" sz="1200">
                <a:latin typeface="Arial MT"/>
                <a:cs typeface="Arial MT"/>
              </a:rPr>
              <a:t>increasing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design flexibility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07008" y="4618875"/>
            <a:ext cx="1508760" cy="1180465"/>
          </a:xfrm>
          <a:custGeom>
            <a:avLst/>
            <a:gdLst/>
            <a:ahLst/>
            <a:cxnLst/>
            <a:rect l="l" t="t" r="r" b="b"/>
            <a:pathLst>
              <a:path w="1508760" h="1180464">
                <a:moveTo>
                  <a:pt x="1508760" y="0"/>
                </a:moveTo>
                <a:lnTo>
                  <a:pt x="0" y="0"/>
                </a:lnTo>
                <a:lnTo>
                  <a:pt x="0" y="1179868"/>
                </a:lnTo>
                <a:lnTo>
                  <a:pt x="1508760" y="1179868"/>
                </a:lnTo>
                <a:lnTo>
                  <a:pt x="1508760" y="0"/>
                </a:lnTo>
                <a:close/>
              </a:path>
            </a:pathLst>
          </a:custGeom>
          <a:solidFill>
            <a:srgbClr val="F7D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98321" y="4641024"/>
            <a:ext cx="1336675" cy="9455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700" marR="5080" indent="3175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Metals,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paper,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and </a:t>
            </a:r>
            <a:r>
              <a:rPr dirty="0" sz="1200">
                <a:latin typeface="Arial MT"/>
                <a:cs typeface="Arial MT"/>
              </a:rPr>
              <a:t>glass do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not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have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same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insulating </a:t>
            </a:r>
            <a:r>
              <a:rPr dirty="0" sz="1200">
                <a:latin typeface="Arial MT"/>
                <a:cs typeface="Arial MT"/>
              </a:rPr>
              <a:t>capabilities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as </a:t>
            </a:r>
            <a:r>
              <a:rPr dirty="0" sz="1200" spc="-10">
                <a:latin typeface="Arial MT"/>
                <a:cs typeface="Arial MT"/>
              </a:rPr>
              <a:t>plastics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7895" y="3672839"/>
            <a:ext cx="161290" cy="365125"/>
          </a:xfrm>
          <a:custGeom>
            <a:avLst/>
            <a:gdLst/>
            <a:ahLst/>
            <a:cxnLst/>
            <a:rect l="l" t="t" r="r" b="b"/>
            <a:pathLst>
              <a:path w="161290" h="365125">
                <a:moveTo>
                  <a:pt x="110274" y="3797"/>
                </a:moveTo>
                <a:lnTo>
                  <a:pt x="106476" y="0"/>
                </a:lnTo>
                <a:lnTo>
                  <a:pt x="54686" y="0"/>
                </a:lnTo>
                <a:lnTo>
                  <a:pt x="50888" y="3797"/>
                </a:lnTo>
                <a:lnTo>
                  <a:pt x="50888" y="38176"/>
                </a:lnTo>
                <a:lnTo>
                  <a:pt x="110274" y="38176"/>
                </a:lnTo>
                <a:lnTo>
                  <a:pt x="110274" y="8483"/>
                </a:lnTo>
                <a:lnTo>
                  <a:pt x="110274" y="3797"/>
                </a:lnTo>
                <a:close/>
              </a:path>
              <a:path w="161290" h="365125">
                <a:moveTo>
                  <a:pt x="161163" y="170218"/>
                </a:moveTo>
                <a:lnTo>
                  <a:pt x="156565" y="132016"/>
                </a:lnTo>
                <a:lnTo>
                  <a:pt x="135724" y="92583"/>
                </a:lnTo>
                <a:lnTo>
                  <a:pt x="135724" y="166839"/>
                </a:lnTo>
                <a:lnTo>
                  <a:pt x="132867" y="169684"/>
                </a:lnTo>
                <a:lnTo>
                  <a:pt x="114515" y="169684"/>
                </a:lnTo>
                <a:lnTo>
                  <a:pt x="114515" y="195135"/>
                </a:lnTo>
                <a:lnTo>
                  <a:pt x="132867" y="195135"/>
                </a:lnTo>
                <a:lnTo>
                  <a:pt x="135724" y="197993"/>
                </a:lnTo>
                <a:lnTo>
                  <a:pt x="135724" y="209257"/>
                </a:lnTo>
                <a:lnTo>
                  <a:pt x="132867" y="212102"/>
                </a:lnTo>
                <a:lnTo>
                  <a:pt x="114515" y="212102"/>
                </a:lnTo>
                <a:lnTo>
                  <a:pt x="114515" y="237566"/>
                </a:lnTo>
                <a:lnTo>
                  <a:pt x="132867" y="237566"/>
                </a:lnTo>
                <a:lnTo>
                  <a:pt x="135724" y="240411"/>
                </a:lnTo>
                <a:lnTo>
                  <a:pt x="135724" y="251675"/>
                </a:lnTo>
                <a:lnTo>
                  <a:pt x="132867" y="254533"/>
                </a:lnTo>
                <a:lnTo>
                  <a:pt x="114515" y="254533"/>
                </a:lnTo>
                <a:lnTo>
                  <a:pt x="114515" y="279984"/>
                </a:lnTo>
                <a:lnTo>
                  <a:pt x="132867" y="279984"/>
                </a:lnTo>
                <a:lnTo>
                  <a:pt x="135724" y="282841"/>
                </a:lnTo>
                <a:lnTo>
                  <a:pt x="135724" y="333679"/>
                </a:lnTo>
                <a:lnTo>
                  <a:pt x="130022" y="339382"/>
                </a:lnTo>
                <a:lnTo>
                  <a:pt x="31140" y="339382"/>
                </a:lnTo>
                <a:lnTo>
                  <a:pt x="25438" y="333679"/>
                </a:lnTo>
                <a:lnTo>
                  <a:pt x="25438" y="282841"/>
                </a:lnTo>
                <a:lnTo>
                  <a:pt x="28282" y="279984"/>
                </a:lnTo>
                <a:lnTo>
                  <a:pt x="46647" y="279984"/>
                </a:lnTo>
                <a:lnTo>
                  <a:pt x="46647" y="254533"/>
                </a:lnTo>
                <a:lnTo>
                  <a:pt x="28282" y="254533"/>
                </a:lnTo>
                <a:lnTo>
                  <a:pt x="25438" y="251675"/>
                </a:lnTo>
                <a:lnTo>
                  <a:pt x="25438" y="240411"/>
                </a:lnTo>
                <a:lnTo>
                  <a:pt x="28282" y="237566"/>
                </a:lnTo>
                <a:lnTo>
                  <a:pt x="46647" y="237566"/>
                </a:lnTo>
                <a:lnTo>
                  <a:pt x="46647" y="212102"/>
                </a:lnTo>
                <a:lnTo>
                  <a:pt x="28282" y="212102"/>
                </a:lnTo>
                <a:lnTo>
                  <a:pt x="25438" y="209257"/>
                </a:lnTo>
                <a:lnTo>
                  <a:pt x="25438" y="197993"/>
                </a:lnTo>
                <a:lnTo>
                  <a:pt x="28282" y="195135"/>
                </a:lnTo>
                <a:lnTo>
                  <a:pt x="46647" y="195135"/>
                </a:lnTo>
                <a:lnTo>
                  <a:pt x="46647" y="169684"/>
                </a:lnTo>
                <a:lnTo>
                  <a:pt x="28282" y="169684"/>
                </a:lnTo>
                <a:lnTo>
                  <a:pt x="25438" y="166839"/>
                </a:lnTo>
                <a:lnTo>
                  <a:pt x="25438" y="148704"/>
                </a:lnTo>
                <a:lnTo>
                  <a:pt x="25996" y="146189"/>
                </a:lnTo>
                <a:lnTo>
                  <a:pt x="27101" y="143903"/>
                </a:lnTo>
                <a:lnTo>
                  <a:pt x="62801" y="76352"/>
                </a:lnTo>
                <a:lnTo>
                  <a:pt x="98361" y="76352"/>
                </a:lnTo>
                <a:lnTo>
                  <a:pt x="133921" y="143649"/>
                </a:lnTo>
                <a:lnTo>
                  <a:pt x="135102" y="146011"/>
                </a:lnTo>
                <a:lnTo>
                  <a:pt x="135712" y="148704"/>
                </a:lnTo>
                <a:lnTo>
                  <a:pt x="135724" y="166839"/>
                </a:lnTo>
                <a:lnTo>
                  <a:pt x="135724" y="92583"/>
                </a:lnTo>
                <a:lnTo>
                  <a:pt x="127152" y="76352"/>
                </a:lnTo>
                <a:lnTo>
                  <a:pt x="113703" y="50901"/>
                </a:lnTo>
                <a:lnTo>
                  <a:pt x="47459" y="50901"/>
                </a:lnTo>
                <a:lnTo>
                  <a:pt x="4470" y="132270"/>
                </a:lnTo>
                <a:lnTo>
                  <a:pt x="1625" y="137972"/>
                </a:lnTo>
                <a:lnTo>
                  <a:pt x="1536" y="138163"/>
                </a:lnTo>
                <a:lnTo>
                  <a:pt x="0" y="144653"/>
                </a:lnTo>
                <a:lnTo>
                  <a:pt x="0" y="170218"/>
                </a:lnTo>
                <a:lnTo>
                  <a:pt x="2247" y="176923"/>
                </a:lnTo>
                <a:lnTo>
                  <a:pt x="6413" y="182410"/>
                </a:lnTo>
                <a:lnTo>
                  <a:pt x="2247" y="187909"/>
                </a:lnTo>
                <a:lnTo>
                  <a:pt x="0" y="194602"/>
                </a:lnTo>
                <a:lnTo>
                  <a:pt x="0" y="212636"/>
                </a:lnTo>
                <a:lnTo>
                  <a:pt x="2247" y="219341"/>
                </a:lnTo>
                <a:lnTo>
                  <a:pt x="6413" y="224840"/>
                </a:lnTo>
                <a:lnTo>
                  <a:pt x="2247" y="230327"/>
                </a:lnTo>
                <a:lnTo>
                  <a:pt x="0" y="237032"/>
                </a:lnTo>
                <a:lnTo>
                  <a:pt x="0" y="255066"/>
                </a:lnTo>
                <a:lnTo>
                  <a:pt x="2247" y="261772"/>
                </a:lnTo>
                <a:lnTo>
                  <a:pt x="6413" y="267258"/>
                </a:lnTo>
                <a:lnTo>
                  <a:pt x="2247" y="272745"/>
                </a:lnTo>
                <a:lnTo>
                  <a:pt x="0" y="279450"/>
                </a:lnTo>
                <a:lnTo>
                  <a:pt x="0" y="326656"/>
                </a:lnTo>
                <a:lnTo>
                  <a:pt x="3009" y="341503"/>
                </a:lnTo>
                <a:lnTo>
                  <a:pt x="11188" y="353631"/>
                </a:lnTo>
                <a:lnTo>
                  <a:pt x="23317" y="361823"/>
                </a:lnTo>
                <a:lnTo>
                  <a:pt x="38163" y="364832"/>
                </a:lnTo>
                <a:lnTo>
                  <a:pt x="122999" y="364832"/>
                </a:lnTo>
                <a:lnTo>
                  <a:pt x="158153" y="341503"/>
                </a:lnTo>
                <a:lnTo>
                  <a:pt x="161163" y="326656"/>
                </a:lnTo>
                <a:lnTo>
                  <a:pt x="161163" y="279450"/>
                </a:lnTo>
                <a:lnTo>
                  <a:pt x="158915" y="272745"/>
                </a:lnTo>
                <a:lnTo>
                  <a:pt x="154749" y="267258"/>
                </a:lnTo>
                <a:lnTo>
                  <a:pt x="158915" y="261772"/>
                </a:lnTo>
                <a:lnTo>
                  <a:pt x="161163" y="255066"/>
                </a:lnTo>
                <a:lnTo>
                  <a:pt x="161163" y="237032"/>
                </a:lnTo>
                <a:lnTo>
                  <a:pt x="158915" y="230327"/>
                </a:lnTo>
                <a:lnTo>
                  <a:pt x="154749" y="224840"/>
                </a:lnTo>
                <a:lnTo>
                  <a:pt x="158915" y="219341"/>
                </a:lnTo>
                <a:lnTo>
                  <a:pt x="161163" y="212636"/>
                </a:lnTo>
                <a:lnTo>
                  <a:pt x="161163" y="194602"/>
                </a:lnTo>
                <a:lnTo>
                  <a:pt x="158915" y="187909"/>
                </a:lnTo>
                <a:lnTo>
                  <a:pt x="154749" y="182410"/>
                </a:lnTo>
                <a:lnTo>
                  <a:pt x="158915" y="176923"/>
                </a:lnTo>
                <a:lnTo>
                  <a:pt x="161163" y="170218"/>
                </a:lnTo>
                <a:close/>
              </a:path>
            </a:pathLst>
          </a:custGeom>
          <a:solidFill>
            <a:srgbClr val="34A2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4581" y="5002542"/>
            <a:ext cx="459105" cy="459105"/>
          </a:xfrm>
          <a:custGeom>
            <a:avLst/>
            <a:gdLst/>
            <a:ahLst/>
            <a:cxnLst/>
            <a:rect l="l" t="t" r="r" b="b"/>
            <a:pathLst>
              <a:path w="459105" h="459104">
                <a:moveTo>
                  <a:pt x="263588" y="46075"/>
                </a:moveTo>
                <a:lnTo>
                  <a:pt x="259791" y="42278"/>
                </a:lnTo>
                <a:lnTo>
                  <a:pt x="208000" y="42278"/>
                </a:lnTo>
                <a:lnTo>
                  <a:pt x="204203" y="46075"/>
                </a:lnTo>
                <a:lnTo>
                  <a:pt x="204203" y="80454"/>
                </a:lnTo>
                <a:lnTo>
                  <a:pt x="263588" y="80454"/>
                </a:lnTo>
                <a:lnTo>
                  <a:pt x="263588" y="50761"/>
                </a:lnTo>
                <a:lnTo>
                  <a:pt x="263588" y="46075"/>
                </a:lnTo>
                <a:close/>
              </a:path>
              <a:path w="459105" h="459104">
                <a:moveTo>
                  <a:pt x="458571" y="229273"/>
                </a:moveTo>
                <a:lnTo>
                  <a:pt x="453961" y="183146"/>
                </a:lnTo>
                <a:lnTo>
                  <a:pt x="445287" y="155155"/>
                </a:lnTo>
                <a:lnTo>
                  <a:pt x="445287" y="206248"/>
                </a:lnTo>
                <a:lnTo>
                  <a:pt x="445287" y="252209"/>
                </a:lnTo>
                <a:lnTo>
                  <a:pt x="435584" y="297332"/>
                </a:lnTo>
                <a:lnTo>
                  <a:pt x="416179" y="339979"/>
                </a:lnTo>
                <a:lnTo>
                  <a:pt x="387070" y="378485"/>
                </a:lnTo>
                <a:lnTo>
                  <a:pt x="378536" y="369951"/>
                </a:lnTo>
                <a:lnTo>
                  <a:pt x="378536" y="387007"/>
                </a:lnTo>
                <a:lnTo>
                  <a:pt x="346062" y="412470"/>
                </a:lnTo>
                <a:lnTo>
                  <a:pt x="309689" y="431177"/>
                </a:lnTo>
                <a:lnTo>
                  <a:pt x="270446" y="442696"/>
                </a:lnTo>
                <a:lnTo>
                  <a:pt x="229362" y="446608"/>
                </a:lnTo>
                <a:lnTo>
                  <a:pt x="179590" y="440905"/>
                </a:lnTo>
                <a:lnTo>
                  <a:pt x="133896" y="424599"/>
                </a:lnTo>
                <a:lnTo>
                  <a:pt x="93573" y="398983"/>
                </a:lnTo>
                <a:lnTo>
                  <a:pt x="59944" y="365391"/>
                </a:lnTo>
                <a:lnTo>
                  <a:pt x="34290" y="325094"/>
                </a:lnTo>
                <a:lnTo>
                  <a:pt x="17932" y="279400"/>
                </a:lnTo>
                <a:lnTo>
                  <a:pt x="12179" y="229616"/>
                </a:lnTo>
                <a:lnTo>
                  <a:pt x="16090" y="188480"/>
                </a:lnTo>
                <a:lnTo>
                  <a:pt x="27584" y="149148"/>
                </a:lnTo>
                <a:lnTo>
                  <a:pt x="46266" y="112687"/>
                </a:lnTo>
                <a:lnTo>
                  <a:pt x="71716" y="80124"/>
                </a:lnTo>
                <a:lnTo>
                  <a:pt x="160655" y="169100"/>
                </a:lnTo>
                <a:lnTo>
                  <a:pt x="157784" y="174548"/>
                </a:lnTo>
                <a:lnTo>
                  <a:pt x="154940" y="180251"/>
                </a:lnTo>
                <a:lnTo>
                  <a:pt x="154851" y="180441"/>
                </a:lnTo>
                <a:lnTo>
                  <a:pt x="153314" y="186931"/>
                </a:lnTo>
                <a:lnTo>
                  <a:pt x="153314" y="212496"/>
                </a:lnTo>
                <a:lnTo>
                  <a:pt x="155562" y="219202"/>
                </a:lnTo>
                <a:lnTo>
                  <a:pt x="159727" y="224688"/>
                </a:lnTo>
                <a:lnTo>
                  <a:pt x="155562" y="230187"/>
                </a:lnTo>
                <a:lnTo>
                  <a:pt x="153314" y="236880"/>
                </a:lnTo>
                <a:lnTo>
                  <a:pt x="153314" y="254914"/>
                </a:lnTo>
                <a:lnTo>
                  <a:pt x="155562" y="261620"/>
                </a:lnTo>
                <a:lnTo>
                  <a:pt x="159727" y="267119"/>
                </a:lnTo>
                <a:lnTo>
                  <a:pt x="155562" y="272605"/>
                </a:lnTo>
                <a:lnTo>
                  <a:pt x="153314" y="279311"/>
                </a:lnTo>
                <a:lnTo>
                  <a:pt x="153314" y="297345"/>
                </a:lnTo>
                <a:lnTo>
                  <a:pt x="155562" y="304050"/>
                </a:lnTo>
                <a:lnTo>
                  <a:pt x="159727" y="309537"/>
                </a:lnTo>
                <a:lnTo>
                  <a:pt x="155562" y="315023"/>
                </a:lnTo>
                <a:lnTo>
                  <a:pt x="153314" y="321729"/>
                </a:lnTo>
                <a:lnTo>
                  <a:pt x="153314" y="368935"/>
                </a:lnTo>
                <a:lnTo>
                  <a:pt x="156324" y="383781"/>
                </a:lnTo>
                <a:lnTo>
                  <a:pt x="164503" y="395909"/>
                </a:lnTo>
                <a:lnTo>
                  <a:pt x="176631" y="404101"/>
                </a:lnTo>
                <a:lnTo>
                  <a:pt x="191477" y="407111"/>
                </a:lnTo>
                <a:lnTo>
                  <a:pt x="276313" y="407111"/>
                </a:lnTo>
                <a:lnTo>
                  <a:pt x="311467" y="383781"/>
                </a:lnTo>
                <a:lnTo>
                  <a:pt x="314477" y="368935"/>
                </a:lnTo>
                <a:lnTo>
                  <a:pt x="314477" y="322935"/>
                </a:lnTo>
                <a:lnTo>
                  <a:pt x="378536" y="387007"/>
                </a:lnTo>
                <a:lnTo>
                  <a:pt x="378536" y="369951"/>
                </a:lnTo>
                <a:lnTo>
                  <a:pt x="312331" y="303745"/>
                </a:lnTo>
                <a:lnTo>
                  <a:pt x="314477" y="297345"/>
                </a:lnTo>
                <a:lnTo>
                  <a:pt x="314477" y="279311"/>
                </a:lnTo>
                <a:lnTo>
                  <a:pt x="312229" y="272605"/>
                </a:lnTo>
                <a:lnTo>
                  <a:pt x="308063" y="267119"/>
                </a:lnTo>
                <a:lnTo>
                  <a:pt x="312229" y="261620"/>
                </a:lnTo>
                <a:lnTo>
                  <a:pt x="314477" y="254914"/>
                </a:lnTo>
                <a:lnTo>
                  <a:pt x="314477" y="236880"/>
                </a:lnTo>
                <a:lnTo>
                  <a:pt x="312229" y="230187"/>
                </a:lnTo>
                <a:lnTo>
                  <a:pt x="308063" y="224688"/>
                </a:lnTo>
                <a:lnTo>
                  <a:pt x="312229" y="219202"/>
                </a:lnTo>
                <a:lnTo>
                  <a:pt x="314477" y="212496"/>
                </a:lnTo>
                <a:lnTo>
                  <a:pt x="314464" y="186931"/>
                </a:lnTo>
                <a:lnTo>
                  <a:pt x="314299" y="186194"/>
                </a:lnTo>
                <a:lnTo>
                  <a:pt x="312928" y="180441"/>
                </a:lnTo>
                <a:lnTo>
                  <a:pt x="312877" y="180251"/>
                </a:lnTo>
                <a:lnTo>
                  <a:pt x="309880" y="174294"/>
                </a:lnTo>
                <a:lnTo>
                  <a:pt x="289039" y="134861"/>
                </a:lnTo>
                <a:lnTo>
                  <a:pt x="289039" y="209118"/>
                </a:lnTo>
                <a:lnTo>
                  <a:pt x="286181" y="211963"/>
                </a:lnTo>
                <a:lnTo>
                  <a:pt x="267830" y="211963"/>
                </a:lnTo>
                <a:lnTo>
                  <a:pt x="267830" y="237413"/>
                </a:lnTo>
                <a:lnTo>
                  <a:pt x="286181" y="237413"/>
                </a:lnTo>
                <a:lnTo>
                  <a:pt x="289039" y="240271"/>
                </a:lnTo>
                <a:lnTo>
                  <a:pt x="289039" y="251536"/>
                </a:lnTo>
                <a:lnTo>
                  <a:pt x="289039" y="325120"/>
                </a:lnTo>
                <a:lnTo>
                  <a:pt x="289039" y="375958"/>
                </a:lnTo>
                <a:lnTo>
                  <a:pt x="283337" y="381660"/>
                </a:lnTo>
                <a:lnTo>
                  <a:pt x="184454" y="381660"/>
                </a:lnTo>
                <a:lnTo>
                  <a:pt x="178752" y="375958"/>
                </a:lnTo>
                <a:lnTo>
                  <a:pt x="178752" y="325120"/>
                </a:lnTo>
                <a:lnTo>
                  <a:pt x="181597" y="322262"/>
                </a:lnTo>
                <a:lnTo>
                  <a:pt x="199961" y="322262"/>
                </a:lnTo>
                <a:lnTo>
                  <a:pt x="199961" y="296811"/>
                </a:lnTo>
                <a:lnTo>
                  <a:pt x="181597" y="296811"/>
                </a:lnTo>
                <a:lnTo>
                  <a:pt x="178752" y="293954"/>
                </a:lnTo>
                <a:lnTo>
                  <a:pt x="178752" y="282689"/>
                </a:lnTo>
                <a:lnTo>
                  <a:pt x="181597" y="279844"/>
                </a:lnTo>
                <a:lnTo>
                  <a:pt x="199961" y="279844"/>
                </a:lnTo>
                <a:lnTo>
                  <a:pt x="199961" y="254381"/>
                </a:lnTo>
                <a:lnTo>
                  <a:pt x="181597" y="254381"/>
                </a:lnTo>
                <a:lnTo>
                  <a:pt x="178752" y="251536"/>
                </a:lnTo>
                <a:lnTo>
                  <a:pt x="178752" y="240271"/>
                </a:lnTo>
                <a:lnTo>
                  <a:pt x="181597" y="237413"/>
                </a:lnTo>
                <a:lnTo>
                  <a:pt x="199961" y="237413"/>
                </a:lnTo>
                <a:lnTo>
                  <a:pt x="199961" y="211963"/>
                </a:lnTo>
                <a:lnTo>
                  <a:pt x="181597" y="211963"/>
                </a:lnTo>
                <a:lnTo>
                  <a:pt x="178752" y="209118"/>
                </a:lnTo>
                <a:lnTo>
                  <a:pt x="178752" y="190982"/>
                </a:lnTo>
                <a:lnTo>
                  <a:pt x="179311" y="188468"/>
                </a:lnTo>
                <a:lnTo>
                  <a:pt x="179539" y="187985"/>
                </a:lnTo>
                <a:lnTo>
                  <a:pt x="267830" y="276288"/>
                </a:lnTo>
                <a:lnTo>
                  <a:pt x="267830" y="279844"/>
                </a:lnTo>
                <a:lnTo>
                  <a:pt x="271386" y="279844"/>
                </a:lnTo>
                <a:lnTo>
                  <a:pt x="287261" y="295732"/>
                </a:lnTo>
                <a:lnTo>
                  <a:pt x="286181" y="296811"/>
                </a:lnTo>
                <a:lnTo>
                  <a:pt x="267830" y="296811"/>
                </a:lnTo>
                <a:lnTo>
                  <a:pt x="267830" y="322262"/>
                </a:lnTo>
                <a:lnTo>
                  <a:pt x="286181" y="322262"/>
                </a:lnTo>
                <a:lnTo>
                  <a:pt x="289039" y="325120"/>
                </a:lnTo>
                <a:lnTo>
                  <a:pt x="289039" y="251536"/>
                </a:lnTo>
                <a:lnTo>
                  <a:pt x="286181" y="254381"/>
                </a:lnTo>
                <a:lnTo>
                  <a:pt x="267830" y="254381"/>
                </a:lnTo>
                <a:lnTo>
                  <a:pt x="267830" y="259232"/>
                </a:lnTo>
                <a:lnTo>
                  <a:pt x="185394" y="176771"/>
                </a:lnTo>
                <a:lnTo>
                  <a:pt x="216115" y="118630"/>
                </a:lnTo>
                <a:lnTo>
                  <a:pt x="251675" y="118630"/>
                </a:lnTo>
                <a:lnTo>
                  <a:pt x="287235" y="185928"/>
                </a:lnTo>
                <a:lnTo>
                  <a:pt x="288417" y="188290"/>
                </a:lnTo>
                <a:lnTo>
                  <a:pt x="289026" y="190982"/>
                </a:lnTo>
                <a:lnTo>
                  <a:pt x="289039" y="209118"/>
                </a:lnTo>
                <a:lnTo>
                  <a:pt x="289039" y="134861"/>
                </a:lnTo>
                <a:lnTo>
                  <a:pt x="280466" y="118630"/>
                </a:lnTo>
                <a:lnTo>
                  <a:pt x="267017" y="93179"/>
                </a:lnTo>
                <a:lnTo>
                  <a:pt x="200774" y="93179"/>
                </a:lnTo>
                <a:lnTo>
                  <a:pt x="166560" y="157937"/>
                </a:lnTo>
                <a:lnTo>
                  <a:pt x="88773" y="80124"/>
                </a:lnTo>
                <a:lnTo>
                  <a:pt x="80251" y="71602"/>
                </a:lnTo>
                <a:lnTo>
                  <a:pt x="120319" y="41541"/>
                </a:lnTo>
                <a:lnTo>
                  <a:pt x="164719" y="21983"/>
                </a:lnTo>
                <a:lnTo>
                  <a:pt x="211594" y="12877"/>
                </a:lnTo>
                <a:lnTo>
                  <a:pt x="259118" y="14173"/>
                </a:lnTo>
                <a:lnTo>
                  <a:pt x="305422" y="25831"/>
                </a:lnTo>
                <a:lnTo>
                  <a:pt x="348691" y="47777"/>
                </a:lnTo>
                <a:lnTo>
                  <a:pt x="387070" y="79984"/>
                </a:lnTo>
                <a:lnTo>
                  <a:pt x="416179" y="118478"/>
                </a:lnTo>
                <a:lnTo>
                  <a:pt x="435584" y="161124"/>
                </a:lnTo>
                <a:lnTo>
                  <a:pt x="445287" y="206248"/>
                </a:lnTo>
                <a:lnTo>
                  <a:pt x="445287" y="155155"/>
                </a:lnTo>
                <a:lnTo>
                  <a:pt x="419519" y="101168"/>
                </a:lnTo>
                <a:lnTo>
                  <a:pt x="391553" y="67233"/>
                </a:lnTo>
                <a:lnTo>
                  <a:pt x="357657" y="39217"/>
                </a:lnTo>
                <a:lnTo>
                  <a:pt x="318744" y="18072"/>
                </a:lnTo>
                <a:lnTo>
                  <a:pt x="275729" y="4686"/>
                </a:lnTo>
                <a:lnTo>
                  <a:pt x="229552" y="0"/>
                </a:lnTo>
                <a:lnTo>
                  <a:pt x="229362" y="0"/>
                </a:lnTo>
                <a:lnTo>
                  <a:pt x="182791" y="4686"/>
                </a:lnTo>
                <a:lnTo>
                  <a:pt x="183032" y="4686"/>
                </a:lnTo>
                <a:lnTo>
                  <a:pt x="139992" y="18072"/>
                </a:lnTo>
                <a:lnTo>
                  <a:pt x="101041" y="39217"/>
                </a:lnTo>
                <a:lnTo>
                  <a:pt x="67132" y="67233"/>
                </a:lnTo>
                <a:lnTo>
                  <a:pt x="39141" y="101168"/>
                </a:lnTo>
                <a:lnTo>
                  <a:pt x="18021" y="140106"/>
                </a:lnTo>
                <a:lnTo>
                  <a:pt x="4660" y="183146"/>
                </a:lnTo>
                <a:lnTo>
                  <a:pt x="0" y="229273"/>
                </a:lnTo>
                <a:lnTo>
                  <a:pt x="4648" y="275501"/>
                </a:lnTo>
                <a:lnTo>
                  <a:pt x="18059" y="318668"/>
                </a:lnTo>
                <a:lnTo>
                  <a:pt x="39217" y="357619"/>
                </a:lnTo>
                <a:lnTo>
                  <a:pt x="67221" y="391553"/>
                </a:lnTo>
                <a:lnTo>
                  <a:pt x="101180" y="419557"/>
                </a:lnTo>
                <a:lnTo>
                  <a:pt x="140144" y="440690"/>
                </a:lnTo>
                <a:lnTo>
                  <a:pt x="183108" y="454037"/>
                </a:lnTo>
                <a:lnTo>
                  <a:pt x="183286" y="454037"/>
                </a:lnTo>
                <a:lnTo>
                  <a:pt x="229222" y="458685"/>
                </a:lnTo>
                <a:lnTo>
                  <a:pt x="275437" y="454037"/>
                </a:lnTo>
                <a:lnTo>
                  <a:pt x="299389" y="446608"/>
                </a:lnTo>
                <a:lnTo>
                  <a:pt x="318490" y="440690"/>
                </a:lnTo>
                <a:lnTo>
                  <a:pt x="357441" y="419557"/>
                </a:lnTo>
                <a:lnTo>
                  <a:pt x="391388" y="391553"/>
                </a:lnTo>
                <a:lnTo>
                  <a:pt x="402170" y="378485"/>
                </a:lnTo>
                <a:lnTo>
                  <a:pt x="419392" y="357619"/>
                </a:lnTo>
                <a:lnTo>
                  <a:pt x="440550" y="318668"/>
                </a:lnTo>
                <a:lnTo>
                  <a:pt x="453923" y="275628"/>
                </a:lnTo>
                <a:lnTo>
                  <a:pt x="458571" y="229616"/>
                </a:lnTo>
                <a:lnTo>
                  <a:pt x="458571" y="229273"/>
                </a:lnTo>
                <a:close/>
              </a:path>
            </a:pathLst>
          </a:custGeom>
          <a:solidFill>
            <a:srgbClr val="D021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202813" y="2622042"/>
            <a:ext cx="1015365" cy="4445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 indent="210820">
              <a:lnSpc>
                <a:spcPct val="102299"/>
              </a:lnSpc>
              <a:spcBef>
                <a:spcPts val="80"/>
              </a:spcBef>
            </a:pPr>
            <a:r>
              <a:rPr dirty="0" sz="1350" spc="-10" b="1">
                <a:latin typeface="Arial"/>
                <a:cs typeface="Arial"/>
              </a:rPr>
              <a:t>Impact Resistance²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818672" y="2618326"/>
            <a:ext cx="352425" cy="422909"/>
            <a:chOff x="2818672" y="2618326"/>
            <a:chExt cx="352425" cy="422909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4875" y="2775354"/>
              <a:ext cx="144979" cy="9911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818663" y="2618333"/>
              <a:ext cx="352425" cy="422909"/>
            </a:xfrm>
            <a:custGeom>
              <a:avLst/>
              <a:gdLst/>
              <a:ahLst/>
              <a:cxnLst/>
              <a:rect l="l" t="t" r="r" b="b"/>
              <a:pathLst>
                <a:path w="352425" h="422910">
                  <a:moveTo>
                    <a:pt x="310845" y="116103"/>
                  </a:moveTo>
                  <a:lnTo>
                    <a:pt x="300482" y="113665"/>
                  </a:lnTo>
                  <a:lnTo>
                    <a:pt x="300482" y="124815"/>
                  </a:lnTo>
                  <a:lnTo>
                    <a:pt x="300482" y="147358"/>
                  </a:lnTo>
                  <a:lnTo>
                    <a:pt x="295033" y="194678"/>
                  </a:lnTo>
                  <a:lnTo>
                    <a:pt x="279184" y="241071"/>
                  </a:lnTo>
                  <a:lnTo>
                    <a:pt x="253619" y="285369"/>
                  </a:lnTo>
                  <a:lnTo>
                    <a:pt x="219036" y="326364"/>
                  </a:lnTo>
                  <a:lnTo>
                    <a:pt x="176174" y="362877"/>
                  </a:lnTo>
                  <a:lnTo>
                    <a:pt x="133311" y="326364"/>
                  </a:lnTo>
                  <a:lnTo>
                    <a:pt x="98742" y="285369"/>
                  </a:lnTo>
                  <a:lnTo>
                    <a:pt x="73164" y="241071"/>
                  </a:lnTo>
                  <a:lnTo>
                    <a:pt x="57302" y="194678"/>
                  </a:lnTo>
                  <a:lnTo>
                    <a:pt x="51854" y="147358"/>
                  </a:lnTo>
                  <a:lnTo>
                    <a:pt x="51841" y="124815"/>
                  </a:lnTo>
                  <a:lnTo>
                    <a:pt x="51714" y="124815"/>
                  </a:lnTo>
                  <a:lnTo>
                    <a:pt x="85610" y="115976"/>
                  </a:lnTo>
                  <a:lnTo>
                    <a:pt x="117919" y="102857"/>
                  </a:lnTo>
                  <a:lnTo>
                    <a:pt x="148234" y="85661"/>
                  </a:lnTo>
                  <a:lnTo>
                    <a:pt x="176149" y="64592"/>
                  </a:lnTo>
                  <a:lnTo>
                    <a:pt x="204076" y="85661"/>
                  </a:lnTo>
                  <a:lnTo>
                    <a:pt x="234378" y="102857"/>
                  </a:lnTo>
                  <a:lnTo>
                    <a:pt x="266636" y="115976"/>
                  </a:lnTo>
                  <a:lnTo>
                    <a:pt x="300482" y="124815"/>
                  </a:lnTo>
                  <a:lnTo>
                    <a:pt x="300482" y="113665"/>
                  </a:lnTo>
                  <a:lnTo>
                    <a:pt x="273850" y="107378"/>
                  </a:lnTo>
                  <a:lnTo>
                    <a:pt x="238683" y="93383"/>
                  </a:lnTo>
                  <a:lnTo>
                    <a:pt x="205930" y="74409"/>
                  </a:lnTo>
                  <a:lnTo>
                    <a:pt x="193611" y="64592"/>
                  </a:lnTo>
                  <a:lnTo>
                    <a:pt x="176161" y="50698"/>
                  </a:lnTo>
                  <a:lnTo>
                    <a:pt x="146405" y="74409"/>
                  </a:lnTo>
                  <a:lnTo>
                    <a:pt x="113665" y="93383"/>
                  </a:lnTo>
                  <a:lnTo>
                    <a:pt x="78511" y="107378"/>
                  </a:lnTo>
                  <a:lnTo>
                    <a:pt x="41478" y="116103"/>
                  </a:lnTo>
                  <a:lnTo>
                    <a:pt x="41478" y="147358"/>
                  </a:lnTo>
                  <a:lnTo>
                    <a:pt x="45580" y="189687"/>
                  </a:lnTo>
                  <a:lnTo>
                    <a:pt x="57594" y="231241"/>
                  </a:lnTo>
                  <a:lnTo>
                    <a:pt x="77101" y="271322"/>
                  </a:lnTo>
                  <a:lnTo>
                    <a:pt x="103644" y="309206"/>
                  </a:lnTo>
                  <a:lnTo>
                    <a:pt x="136817" y="344195"/>
                  </a:lnTo>
                  <a:lnTo>
                    <a:pt x="176174" y="375589"/>
                  </a:lnTo>
                  <a:lnTo>
                    <a:pt x="192100" y="362877"/>
                  </a:lnTo>
                  <a:lnTo>
                    <a:pt x="215506" y="344195"/>
                  </a:lnTo>
                  <a:lnTo>
                    <a:pt x="248666" y="309206"/>
                  </a:lnTo>
                  <a:lnTo>
                    <a:pt x="275221" y="271322"/>
                  </a:lnTo>
                  <a:lnTo>
                    <a:pt x="294728" y="231241"/>
                  </a:lnTo>
                  <a:lnTo>
                    <a:pt x="306743" y="189687"/>
                  </a:lnTo>
                  <a:lnTo>
                    <a:pt x="310845" y="147358"/>
                  </a:lnTo>
                  <a:lnTo>
                    <a:pt x="310845" y="116103"/>
                  </a:lnTo>
                  <a:close/>
                </a:path>
                <a:path w="352425" h="422910">
                  <a:moveTo>
                    <a:pt x="352323" y="97142"/>
                  </a:moveTo>
                  <a:lnTo>
                    <a:pt x="351002" y="89814"/>
                  </a:lnTo>
                  <a:lnTo>
                    <a:pt x="347230" y="83680"/>
                  </a:lnTo>
                  <a:lnTo>
                    <a:pt x="342074" y="79717"/>
                  </a:lnTo>
                  <a:lnTo>
                    <a:pt x="342074" y="92240"/>
                  </a:lnTo>
                  <a:lnTo>
                    <a:pt x="341947" y="147345"/>
                  </a:lnTo>
                  <a:lnTo>
                    <a:pt x="338340" y="189801"/>
                  </a:lnTo>
                  <a:lnTo>
                    <a:pt x="327710" y="231508"/>
                  </a:lnTo>
                  <a:lnTo>
                    <a:pt x="310413" y="271919"/>
                  </a:lnTo>
                  <a:lnTo>
                    <a:pt x="286804" y="310476"/>
                  </a:lnTo>
                  <a:lnTo>
                    <a:pt x="257187" y="346633"/>
                  </a:lnTo>
                  <a:lnTo>
                    <a:pt x="221945" y="379818"/>
                  </a:lnTo>
                  <a:lnTo>
                    <a:pt x="181394" y="409486"/>
                  </a:lnTo>
                  <a:lnTo>
                    <a:pt x="178219" y="411556"/>
                  </a:lnTo>
                  <a:lnTo>
                    <a:pt x="174117" y="411556"/>
                  </a:lnTo>
                  <a:lnTo>
                    <a:pt x="130390" y="379818"/>
                  </a:lnTo>
                  <a:lnTo>
                    <a:pt x="95148" y="346633"/>
                  </a:lnTo>
                  <a:lnTo>
                    <a:pt x="65544" y="310476"/>
                  </a:lnTo>
                  <a:lnTo>
                    <a:pt x="41922" y="271919"/>
                  </a:lnTo>
                  <a:lnTo>
                    <a:pt x="24625" y="231508"/>
                  </a:lnTo>
                  <a:lnTo>
                    <a:pt x="13995" y="189801"/>
                  </a:lnTo>
                  <a:lnTo>
                    <a:pt x="10375" y="147345"/>
                  </a:lnTo>
                  <a:lnTo>
                    <a:pt x="10274" y="92240"/>
                  </a:lnTo>
                  <a:lnTo>
                    <a:pt x="12357" y="89814"/>
                  </a:lnTo>
                  <a:lnTo>
                    <a:pt x="13881" y="88087"/>
                  </a:lnTo>
                  <a:lnTo>
                    <a:pt x="13487" y="88087"/>
                  </a:lnTo>
                  <a:lnTo>
                    <a:pt x="18351" y="87541"/>
                  </a:lnTo>
                  <a:lnTo>
                    <a:pt x="18503" y="87541"/>
                  </a:lnTo>
                  <a:lnTo>
                    <a:pt x="61010" y="80073"/>
                  </a:lnTo>
                  <a:lnTo>
                    <a:pt x="100977" y="64947"/>
                  </a:lnTo>
                  <a:lnTo>
                    <a:pt x="137325" y="42646"/>
                  </a:lnTo>
                  <a:lnTo>
                    <a:pt x="169113" y="13690"/>
                  </a:lnTo>
                  <a:lnTo>
                    <a:pt x="170878" y="11620"/>
                  </a:lnTo>
                  <a:lnTo>
                    <a:pt x="173431" y="10388"/>
                  </a:lnTo>
                  <a:lnTo>
                    <a:pt x="178866" y="10388"/>
                  </a:lnTo>
                  <a:lnTo>
                    <a:pt x="181444" y="11620"/>
                  </a:lnTo>
                  <a:lnTo>
                    <a:pt x="183222" y="13690"/>
                  </a:lnTo>
                  <a:lnTo>
                    <a:pt x="215023" y="42646"/>
                  </a:lnTo>
                  <a:lnTo>
                    <a:pt x="251358" y="64947"/>
                  </a:lnTo>
                  <a:lnTo>
                    <a:pt x="291211" y="80073"/>
                  </a:lnTo>
                  <a:lnTo>
                    <a:pt x="333565" y="87541"/>
                  </a:lnTo>
                  <a:lnTo>
                    <a:pt x="338416" y="88087"/>
                  </a:lnTo>
                  <a:lnTo>
                    <a:pt x="342074" y="92240"/>
                  </a:lnTo>
                  <a:lnTo>
                    <a:pt x="342074" y="79717"/>
                  </a:lnTo>
                  <a:lnTo>
                    <a:pt x="341528" y="79286"/>
                  </a:lnTo>
                  <a:lnTo>
                    <a:pt x="334378" y="77216"/>
                  </a:lnTo>
                  <a:lnTo>
                    <a:pt x="293966" y="70065"/>
                  </a:lnTo>
                  <a:lnTo>
                    <a:pt x="255930" y="55600"/>
                  </a:lnTo>
                  <a:lnTo>
                    <a:pt x="221246" y="34328"/>
                  </a:lnTo>
                  <a:lnTo>
                    <a:pt x="194957" y="10388"/>
                  </a:lnTo>
                  <a:lnTo>
                    <a:pt x="190893" y="6692"/>
                  </a:lnTo>
                  <a:lnTo>
                    <a:pt x="184797" y="1955"/>
                  </a:lnTo>
                  <a:lnTo>
                    <a:pt x="177609" y="0"/>
                  </a:lnTo>
                  <a:lnTo>
                    <a:pt x="170205" y="876"/>
                  </a:lnTo>
                  <a:lnTo>
                    <a:pt x="163474" y="4660"/>
                  </a:lnTo>
                  <a:lnTo>
                    <a:pt x="162750" y="5295"/>
                  </a:lnTo>
                  <a:lnTo>
                    <a:pt x="162064" y="5969"/>
                  </a:lnTo>
                  <a:lnTo>
                    <a:pt x="161442" y="6692"/>
                  </a:lnTo>
                  <a:lnTo>
                    <a:pt x="131076" y="34328"/>
                  </a:lnTo>
                  <a:lnTo>
                    <a:pt x="96354" y="55600"/>
                  </a:lnTo>
                  <a:lnTo>
                    <a:pt x="58153" y="70065"/>
                  </a:lnTo>
                  <a:lnTo>
                    <a:pt x="17551" y="77216"/>
                  </a:lnTo>
                  <a:lnTo>
                    <a:pt x="17703" y="77216"/>
                  </a:lnTo>
                  <a:lnTo>
                    <a:pt x="10604" y="79286"/>
                  </a:lnTo>
                  <a:lnTo>
                    <a:pt x="10731" y="79286"/>
                  </a:lnTo>
                  <a:lnTo>
                    <a:pt x="5067" y="83680"/>
                  </a:lnTo>
                  <a:lnTo>
                    <a:pt x="2362" y="88087"/>
                  </a:lnTo>
                  <a:lnTo>
                    <a:pt x="1320" y="89814"/>
                  </a:lnTo>
                  <a:lnTo>
                    <a:pt x="0" y="97142"/>
                  </a:lnTo>
                  <a:lnTo>
                    <a:pt x="12" y="147345"/>
                  </a:lnTo>
                  <a:lnTo>
                    <a:pt x="4127" y="193484"/>
                  </a:lnTo>
                  <a:lnTo>
                    <a:pt x="15989" y="237985"/>
                  </a:lnTo>
                  <a:lnTo>
                    <a:pt x="34836" y="280327"/>
                  </a:lnTo>
                  <a:lnTo>
                    <a:pt x="59931" y="320027"/>
                  </a:lnTo>
                  <a:lnTo>
                    <a:pt x="90538" y="356577"/>
                  </a:lnTo>
                  <a:lnTo>
                    <a:pt x="125920" y="389458"/>
                  </a:lnTo>
                  <a:lnTo>
                    <a:pt x="165328" y="418198"/>
                  </a:lnTo>
                  <a:lnTo>
                    <a:pt x="171919" y="422465"/>
                  </a:lnTo>
                  <a:lnTo>
                    <a:pt x="180403" y="422465"/>
                  </a:lnTo>
                  <a:lnTo>
                    <a:pt x="226415" y="389458"/>
                  </a:lnTo>
                  <a:lnTo>
                    <a:pt x="261797" y="356577"/>
                  </a:lnTo>
                  <a:lnTo>
                    <a:pt x="292417" y="320027"/>
                  </a:lnTo>
                  <a:lnTo>
                    <a:pt x="317512" y="280327"/>
                  </a:lnTo>
                  <a:lnTo>
                    <a:pt x="336359" y="237985"/>
                  </a:lnTo>
                  <a:lnTo>
                    <a:pt x="348208" y="193484"/>
                  </a:lnTo>
                  <a:lnTo>
                    <a:pt x="352323" y="147345"/>
                  </a:lnTo>
                  <a:lnTo>
                    <a:pt x="352323" y="971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/>
          <p:nvPr/>
        </p:nvSpPr>
        <p:spPr>
          <a:xfrm>
            <a:off x="2798064" y="3155442"/>
            <a:ext cx="1508760" cy="1399540"/>
          </a:xfrm>
          <a:custGeom>
            <a:avLst/>
            <a:gdLst/>
            <a:ahLst/>
            <a:cxnLst/>
            <a:rect l="l" t="t" r="r" b="b"/>
            <a:pathLst>
              <a:path w="1508760" h="1399539">
                <a:moveTo>
                  <a:pt x="1508760" y="0"/>
                </a:moveTo>
                <a:lnTo>
                  <a:pt x="0" y="0"/>
                </a:lnTo>
                <a:lnTo>
                  <a:pt x="0" y="1399412"/>
                </a:lnTo>
                <a:lnTo>
                  <a:pt x="1508760" y="1399412"/>
                </a:lnTo>
                <a:lnTo>
                  <a:pt x="1508760" y="0"/>
                </a:lnTo>
                <a:close/>
              </a:path>
            </a:pathLst>
          </a:custGeom>
          <a:solidFill>
            <a:srgbClr val="D2F0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831973" y="3176714"/>
            <a:ext cx="1445895" cy="9455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700" marR="5080" indent="-6985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Durable</a:t>
            </a:r>
            <a:r>
              <a:rPr dirty="0" sz="1200" spc="-10">
                <a:latin typeface="Arial MT"/>
                <a:cs typeface="Arial MT"/>
              </a:rPr>
              <a:t> properties </a:t>
            </a:r>
            <a:r>
              <a:rPr dirty="0" sz="1200" spc="-25">
                <a:latin typeface="Arial MT"/>
                <a:cs typeface="Arial MT"/>
              </a:rPr>
              <a:t>of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help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them </a:t>
            </a:r>
            <a:r>
              <a:rPr dirty="0" sz="1200">
                <a:latin typeface="Arial MT"/>
                <a:cs typeface="Arial MT"/>
              </a:rPr>
              <a:t>absorb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distribute </a:t>
            </a:r>
            <a:r>
              <a:rPr dirty="0" sz="1200">
                <a:latin typeface="Arial MT"/>
                <a:cs typeface="Arial MT"/>
              </a:rPr>
              <a:t>energy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from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sudden </a:t>
            </a:r>
            <a:r>
              <a:rPr dirty="0" sz="1200">
                <a:latin typeface="Arial MT"/>
                <a:cs typeface="Arial MT"/>
              </a:rPr>
              <a:t>impacts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or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shocks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98064" y="4618875"/>
            <a:ext cx="1508760" cy="1180465"/>
          </a:xfrm>
          <a:custGeom>
            <a:avLst/>
            <a:gdLst/>
            <a:ahLst/>
            <a:cxnLst/>
            <a:rect l="l" t="t" r="r" b="b"/>
            <a:pathLst>
              <a:path w="1508760" h="1180464">
                <a:moveTo>
                  <a:pt x="1508760" y="0"/>
                </a:moveTo>
                <a:lnTo>
                  <a:pt x="0" y="0"/>
                </a:lnTo>
                <a:lnTo>
                  <a:pt x="0" y="1179868"/>
                </a:lnTo>
                <a:lnTo>
                  <a:pt x="1508760" y="1179868"/>
                </a:lnTo>
                <a:lnTo>
                  <a:pt x="1508760" y="0"/>
                </a:lnTo>
                <a:close/>
              </a:path>
            </a:pathLst>
          </a:custGeom>
          <a:solidFill>
            <a:srgbClr val="F7D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911475" y="4641024"/>
            <a:ext cx="1283970" cy="11283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700" marR="5080" indent="3175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Metals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glass, </a:t>
            </a:r>
            <a:r>
              <a:rPr dirty="0" sz="1200">
                <a:latin typeface="Arial MT"/>
                <a:cs typeface="Arial MT"/>
              </a:rPr>
              <a:t>which can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crack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or </a:t>
            </a:r>
            <a:r>
              <a:rPr dirty="0" sz="1200">
                <a:latin typeface="Arial MT"/>
                <a:cs typeface="Arial MT"/>
              </a:rPr>
              <a:t>fail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over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time,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are </a:t>
            </a:r>
            <a:r>
              <a:rPr dirty="0" sz="1200">
                <a:latin typeface="Arial MT"/>
                <a:cs typeface="Arial MT"/>
              </a:rPr>
              <a:t>less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resistant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to </a:t>
            </a:r>
            <a:r>
              <a:rPr dirty="0" sz="1200">
                <a:latin typeface="Arial MT"/>
                <a:cs typeface="Arial MT"/>
              </a:rPr>
              <a:t>fatigue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compared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plastics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70832" y="3155442"/>
            <a:ext cx="1508760" cy="1399540"/>
          </a:xfrm>
          <a:custGeom>
            <a:avLst/>
            <a:gdLst/>
            <a:ahLst/>
            <a:cxnLst/>
            <a:rect l="l" t="t" r="r" b="b"/>
            <a:pathLst>
              <a:path w="1508760" h="1399539">
                <a:moveTo>
                  <a:pt x="1508760" y="0"/>
                </a:moveTo>
                <a:lnTo>
                  <a:pt x="0" y="0"/>
                </a:lnTo>
                <a:lnTo>
                  <a:pt x="0" y="1399412"/>
                </a:lnTo>
                <a:lnTo>
                  <a:pt x="1508760" y="1399412"/>
                </a:lnTo>
                <a:lnTo>
                  <a:pt x="1508760" y="0"/>
                </a:lnTo>
                <a:close/>
              </a:path>
            </a:pathLst>
          </a:custGeom>
          <a:solidFill>
            <a:srgbClr val="D2F0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459985" y="3176714"/>
            <a:ext cx="1337310" cy="11283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700" marR="5080" indent="-254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resist </a:t>
            </a:r>
            <a:r>
              <a:rPr dirty="0" sz="1200">
                <a:latin typeface="Arial MT"/>
                <a:cs typeface="Arial MT"/>
              </a:rPr>
              <a:t>damage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when </a:t>
            </a:r>
            <a:r>
              <a:rPr dirty="0" sz="1200">
                <a:latin typeface="Arial MT"/>
                <a:cs typeface="Arial MT"/>
              </a:rPr>
              <a:t>exposed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acids, lubricants,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paint </a:t>
            </a:r>
            <a:r>
              <a:rPr dirty="0" sz="1200">
                <a:latin typeface="Arial MT"/>
                <a:cs typeface="Arial MT"/>
              </a:rPr>
              <a:t>strippers,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other </a:t>
            </a:r>
            <a:r>
              <a:rPr dirty="0" sz="1200" spc="-10">
                <a:latin typeface="Arial MT"/>
                <a:cs typeface="Arial MT"/>
              </a:rPr>
              <a:t>substances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961888" y="3155442"/>
            <a:ext cx="1499870" cy="1399540"/>
          </a:xfrm>
          <a:custGeom>
            <a:avLst/>
            <a:gdLst/>
            <a:ahLst/>
            <a:cxnLst/>
            <a:rect l="l" t="t" r="r" b="b"/>
            <a:pathLst>
              <a:path w="1499870" h="1399539">
                <a:moveTo>
                  <a:pt x="1499615" y="0"/>
                </a:moveTo>
                <a:lnTo>
                  <a:pt x="0" y="0"/>
                </a:lnTo>
                <a:lnTo>
                  <a:pt x="0" y="1399412"/>
                </a:lnTo>
                <a:lnTo>
                  <a:pt x="1499615" y="1399412"/>
                </a:lnTo>
                <a:lnTo>
                  <a:pt x="1499615" y="0"/>
                </a:lnTo>
                <a:close/>
              </a:path>
            </a:pathLst>
          </a:custGeom>
          <a:solidFill>
            <a:srgbClr val="D2F0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994272" y="3173539"/>
            <a:ext cx="1445895" cy="7620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700" marR="5080" indent="-4445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Plastics’ flexible qualities </a:t>
            </a:r>
            <a:r>
              <a:rPr dirty="0" sz="1200">
                <a:latin typeface="Arial MT"/>
                <a:cs typeface="Arial MT"/>
              </a:rPr>
              <a:t>allow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the </a:t>
            </a:r>
            <a:r>
              <a:rPr dirty="0" sz="1200">
                <a:latin typeface="Arial MT"/>
                <a:cs typeface="Arial MT"/>
              </a:rPr>
              <a:t>production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10">
                <a:latin typeface="Arial MT"/>
                <a:cs typeface="Arial MT"/>
              </a:rPr>
              <a:t> ultra-</a:t>
            </a:r>
            <a:r>
              <a:rPr dirty="0" sz="1200">
                <a:latin typeface="Arial MT"/>
                <a:cs typeface="Arial MT"/>
              </a:rPr>
              <a:t>lightweight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materials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395592" y="2670729"/>
            <a:ext cx="389890" cy="329565"/>
            <a:chOff x="4395592" y="2670729"/>
            <a:chExt cx="389890" cy="329565"/>
          </a:xfrm>
        </p:grpSpPr>
        <p:sp>
          <p:nvSpPr>
            <p:cNvPr id="33" name="object 33"/>
            <p:cNvSpPr/>
            <p:nvPr/>
          </p:nvSpPr>
          <p:spPr>
            <a:xfrm>
              <a:off x="4395592" y="2670729"/>
              <a:ext cx="389890" cy="329565"/>
            </a:xfrm>
            <a:custGeom>
              <a:avLst/>
              <a:gdLst/>
              <a:ahLst/>
              <a:cxnLst/>
              <a:rect l="l" t="t" r="r" b="b"/>
              <a:pathLst>
                <a:path w="389889" h="329564">
                  <a:moveTo>
                    <a:pt x="192611" y="0"/>
                  </a:moveTo>
                  <a:lnTo>
                    <a:pt x="2290" y="303477"/>
                  </a:lnTo>
                  <a:lnTo>
                    <a:pt x="0" y="310006"/>
                  </a:lnTo>
                  <a:lnTo>
                    <a:pt x="482" y="316640"/>
                  </a:lnTo>
                  <a:lnTo>
                    <a:pt x="381632" y="329495"/>
                  </a:lnTo>
                  <a:lnTo>
                    <a:pt x="389736" y="321713"/>
                  </a:lnTo>
                  <a:lnTo>
                    <a:pt x="389736" y="320821"/>
                  </a:lnTo>
                  <a:lnTo>
                    <a:pt x="12962" y="320820"/>
                  </a:lnTo>
                  <a:lnTo>
                    <a:pt x="8912" y="316920"/>
                  </a:lnTo>
                  <a:lnTo>
                    <a:pt x="187745" y="11594"/>
                  </a:lnTo>
                  <a:lnTo>
                    <a:pt x="193033" y="8593"/>
                  </a:lnTo>
                  <a:lnTo>
                    <a:pt x="210493" y="8593"/>
                  </a:lnTo>
                  <a:lnTo>
                    <a:pt x="205756" y="3415"/>
                  </a:lnTo>
                  <a:lnTo>
                    <a:pt x="199530" y="482"/>
                  </a:lnTo>
                  <a:lnTo>
                    <a:pt x="192611" y="0"/>
                  </a:lnTo>
                  <a:close/>
                </a:path>
                <a:path w="389889" h="329564">
                  <a:moveTo>
                    <a:pt x="210493" y="8593"/>
                  </a:moveTo>
                  <a:lnTo>
                    <a:pt x="198104" y="8593"/>
                  </a:lnTo>
                  <a:lnTo>
                    <a:pt x="201034" y="10229"/>
                  </a:lnTo>
                  <a:lnTo>
                    <a:pt x="381961" y="311965"/>
                  </a:lnTo>
                  <a:lnTo>
                    <a:pt x="380658" y="316640"/>
                  </a:lnTo>
                  <a:lnTo>
                    <a:pt x="380579" y="316921"/>
                  </a:lnTo>
                  <a:lnTo>
                    <a:pt x="380483" y="317267"/>
                  </a:lnTo>
                  <a:lnTo>
                    <a:pt x="374782" y="320420"/>
                  </a:lnTo>
                  <a:lnTo>
                    <a:pt x="373232" y="320821"/>
                  </a:lnTo>
                  <a:lnTo>
                    <a:pt x="389736" y="320821"/>
                  </a:lnTo>
                  <a:lnTo>
                    <a:pt x="389724" y="309126"/>
                  </a:lnTo>
                  <a:lnTo>
                    <a:pt x="388886" y="306108"/>
                  </a:lnTo>
                  <a:lnTo>
                    <a:pt x="210493" y="85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3477" y="2810373"/>
              <a:ext cx="153823" cy="137814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4389120" y="4618875"/>
            <a:ext cx="1499870" cy="1170940"/>
          </a:xfrm>
          <a:custGeom>
            <a:avLst/>
            <a:gdLst/>
            <a:ahLst/>
            <a:cxnLst/>
            <a:rect l="l" t="t" r="r" b="b"/>
            <a:pathLst>
              <a:path w="1499870" h="1170939">
                <a:moveTo>
                  <a:pt x="1499615" y="0"/>
                </a:moveTo>
                <a:lnTo>
                  <a:pt x="0" y="0"/>
                </a:lnTo>
                <a:lnTo>
                  <a:pt x="0" y="1170724"/>
                </a:lnTo>
                <a:lnTo>
                  <a:pt x="1499615" y="1170724"/>
                </a:lnTo>
                <a:lnTo>
                  <a:pt x="1499615" y="0"/>
                </a:lnTo>
                <a:close/>
              </a:path>
            </a:pathLst>
          </a:custGeom>
          <a:solidFill>
            <a:srgbClr val="F7D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516373" y="4637849"/>
            <a:ext cx="1254760" cy="11283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700" marR="5080" indent="-635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Chemical </a:t>
            </a:r>
            <a:r>
              <a:rPr dirty="0" sz="1200">
                <a:latin typeface="Arial MT"/>
                <a:cs typeface="Arial MT"/>
              </a:rPr>
              <a:t>substances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may </a:t>
            </a:r>
            <a:r>
              <a:rPr dirty="0" sz="1200">
                <a:latin typeface="Arial MT"/>
                <a:cs typeface="Arial MT"/>
              </a:rPr>
              <a:t>cause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rust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or </a:t>
            </a:r>
            <a:r>
              <a:rPr dirty="0" sz="1200">
                <a:latin typeface="Arial MT"/>
                <a:cs typeface="Arial MT"/>
              </a:rPr>
              <a:t>corrosion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other </a:t>
            </a:r>
            <a:r>
              <a:rPr dirty="0" sz="1200">
                <a:latin typeface="Arial MT"/>
                <a:cs typeface="Arial MT"/>
              </a:rPr>
              <a:t>materials,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such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as </a:t>
            </a:r>
            <a:r>
              <a:rPr dirty="0" sz="1200">
                <a:latin typeface="Arial MT"/>
                <a:cs typeface="Arial MT"/>
              </a:rPr>
              <a:t>metals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paper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71032" y="4618875"/>
            <a:ext cx="1508760" cy="1170940"/>
          </a:xfrm>
          <a:prstGeom prst="rect">
            <a:avLst/>
          </a:prstGeom>
          <a:solidFill>
            <a:srgbClr val="F7D1E4"/>
          </a:solidFill>
        </p:spPr>
        <p:txBody>
          <a:bodyPr wrap="square" lIns="0" tIns="34925" rIns="0" bIns="0" rtlCol="0" vert="horz">
            <a:spAutoFit/>
          </a:bodyPr>
          <a:lstStyle/>
          <a:p>
            <a:pPr algn="ctr" marL="141605" marR="121920">
              <a:lnSpc>
                <a:spcPct val="100000"/>
              </a:lnSpc>
              <a:spcBef>
                <a:spcPts val="275"/>
              </a:spcBef>
            </a:pPr>
            <a:r>
              <a:rPr dirty="0" sz="1200">
                <a:latin typeface="Arial MT"/>
                <a:cs typeface="Arial MT"/>
              </a:rPr>
              <a:t>Material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density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of </a:t>
            </a:r>
            <a:r>
              <a:rPr dirty="0" sz="1200">
                <a:latin typeface="Arial MT"/>
                <a:cs typeface="Arial MT"/>
              </a:rPr>
              <a:t>metals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0">
                <a:latin typeface="Arial MT"/>
                <a:cs typeface="Arial MT"/>
              </a:rPr>
              <a:t> glass </a:t>
            </a:r>
            <a:r>
              <a:rPr dirty="0" sz="1200">
                <a:latin typeface="Arial MT"/>
                <a:cs typeface="Arial MT"/>
              </a:rPr>
              <a:t>result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heavier materials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78144" y="2645295"/>
            <a:ext cx="353060" cy="362585"/>
          </a:xfrm>
          <a:custGeom>
            <a:avLst/>
            <a:gdLst/>
            <a:ahLst/>
            <a:cxnLst/>
            <a:rect l="l" t="t" r="r" b="b"/>
            <a:pathLst>
              <a:path w="353060" h="362585">
                <a:moveTo>
                  <a:pt x="285026" y="352958"/>
                </a:moveTo>
                <a:lnTo>
                  <a:pt x="67868" y="352958"/>
                </a:lnTo>
                <a:lnTo>
                  <a:pt x="67868" y="362013"/>
                </a:lnTo>
                <a:lnTo>
                  <a:pt x="285026" y="362013"/>
                </a:lnTo>
                <a:lnTo>
                  <a:pt x="285026" y="352958"/>
                </a:lnTo>
                <a:close/>
              </a:path>
              <a:path w="353060" h="362585">
                <a:moveTo>
                  <a:pt x="352894" y="138010"/>
                </a:moveTo>
                <a:lnTo>
                  <a:pt x="342938" y="138010"/>
                </a:lnTo>
                <a:lnTo>
                  <a:pt x="342938" y="147066"/>
                </a:lnTo>
                <a:lnTo>
                  <a:pt x="336994" y="154584"/>
                </a:lnTo>
                <a:lnTo>
                  <a:pt x="326491" y="160667"/>
                </a:lnTo>
                <a:lnTo>
                  <a:pt x="312559" y="164719"/>
                </a:lnTo>
                <a:lnTo>
                  <a:pt x="296341" y="166204"/>
                </a:lnTo>
                <a:lnTo>
                  <a:pt x="280111" y="164719"/>
                </a:lnTo>
                <a:lnTo>
                  <a:pt x="266179" y="160667"/>
                </a:lnTo>
                <a:lnTo>
                  <a:pt x="255676" y="154584"/>
                </a:lnTo>
                <a:lnTo>
                  <a:pt x="249745" y="147066"/>
                </a:lnTo>
                <a:lnTo>
                  <a:pt x="342938" y="147066"/>
                </a:lnTo>
                <a:lnTo>
                  <a:pt x="342938" y="138010"/>
                </a:lnTo>
                <a:lnTo>
                  <a:pt x="334340" y="138010"/>
                </a:lnTo>
                <a:lnTo>
                  <a:pt x="325018" y="102031"/>
                </a:lnTo>
                <a:lnTo>
                  <a:pt x="325018" y="138010"/>
                </a:lnTo>
                <a:lnTo>
                  <a:pt x="267665" y="138010"/>
                </a:lnTo>
                <a:lnTo>
                  <a:pt x="296291" y="27571"/>
                </a:lnTo>
                <a:lnTo>
                  <a:pt x="325018" y="138010"/>
                </a:lnTo>
                <a:lnTo>
                  <a:pt x="325018" y="102031"/>
                </a:lnTo>
                <a:lnTo>
                  <a:pt x="305727" y="27571"/>
                </a:lnTo>
                <a:lnTo>
                  <a:pt x="305054" y="25006"/>
                </a:lnTo>
                <a:lnTo>
                  <a:pt x="303390" y="18554"/>
                </a:lnTo>
                <a:lnTo>
                  <a:pt x="312648" y="14744"/>
                </a:lnTo>
                <a:lnTo>
                  <a:pt x="314934" y="13741"/>
                </a:lnTo>
                <a:lnTo>
                  <a:pt x="315976" y="11061"/>
                </a:lnTo>
                <a:lnTo>
                  <a:pt x="313994" y="6578"/>
                </a:lnTo>
                <a:lnTo>
                  <a:pt x="311467" y="5524"/>
                </a:lnTo>
                <a:lnTo>
                  <a:pt x="309219" y="6375"/>
                </a:lnTo>
                <a:lnTo>
                  <a:pt x="192125" y="54394"/>
                </a:lnTo>
                <a:lnTo>
                  <a:pt x="189725" y="50126"/>
                </a:lnTo>
                <a:lnTo>
                  <a:pt x="185699" y="47028"/>
                </a:lnTo>
                <a:lnTo>
                  <a:pt x="185610" y="58699"/>
                </a:lnTo>
                <a:lnTo>
                  <a:pt x="185216" y="66522"/>
                </a:lnTo>
                <a:lnTo>
                  <a:pt x="185115" y="68630"/>
                </a:lnTo>
                <a:lnTo>
                  <a:pt x="180898" y="72453"/>
                </a:lnTo>
                <a:lnTo>
                  <a:pt x="170967" y="71958"/>
                </a:lnTo>
                <a:lnTo>
                  <a:pt x="167144" y="67729"/>
                </a:lnTo>
                <a:lnTo>
                  <a:pt x="167551" y="59626"/>
                </a:lnTo>
                <a:lnTo>
                  <a:pt x="167563" y="59258"/>
                </a:lnTo>
                <a:lnTo>
                  <a:pt x="169760" y="56172"/>
                </a:lnTo>
                <a:lnTo>
                  <a:pt x="173990" y="54470"/>
                </a:lnTo>
                <a:lnTo>
                  <a:pt x="181787" y="54470"/>
                </a:lnTo>
                <a:lnTo>
                  <a:pt x="185610" y="58699"/>
                </a:lnTo>
                <a:lnTo>
                  <a:pt x="185610" y="47015"/>
                </a:lnTo>
                <a:lnTo>
                  <a:pt x="181013" y="45808"/>
                </a:lnTo>
                <a:lnTo>
                  <a:pt x="180975" y="2032"/>
                </a:lnTo>
                <a:lnTo>
                  <a:pt x="178943" y="0"/>
                </a:lnTo>
                <a:lnTo>
                  <a:pt x="173951" y="0"/>
                </a:lnTo>
                <a:lnTo>
                  <a:pt x="171919" y="2032"/>
                </a:lnTo>
                <a:lnTo>
                  <a:pt x="171919" y="45808"/>
                </a:lnTo>
                <a:lnTo>
                  <a:pt x="165608" y="48590"/>
                </a:lnTo>
                <a:lnTo>
                  <a:pt x="161010" y="53428"/>
                </a:lnTo>
                <a:lnTo>
                  <a:pt x="158699" y="59258"/>
                </a:lnTo>
                <a:lnTo>
                  <a:pt x="158788" y="67005"/>
                </a:lnTo>
                <a:lnTo>
                  <a:pt x="158991" y="67729"/>
                </a:lnTo>
                <a:lnTo>
                  <a:pt x="159054" y="67945"/>
                </a:lnTo>
                <a:lnTo>
                  <a:pt x="34277" y="119126"/>
                </a:lnTo>
                <a:lnTo>
                  <a:pt x="33172" y="121767"/>
                </a:lnTo>
                <a:lnTo>
                  <a:pt x="35064" y="126390"/>
                </a:lnTo>
                <a:lnTo>
                  <a:pt x="37719" y="127508"/>
                </a:lnTo>
                <a:lnTo>
                  <a:pt x="48171" y="123215"/>
                </a:lnTo>
                <a:lnTo>
                  <a:pt x="18554" y="237566"/>
                </a:lnTo>
                <a:lnTo>
                  <a:pt x="0" y="237566"/>
                </a:lnTo>
                <a:lnTo>
                  <a:pt x="0" y="242087"/>
                </a:lnTo>
                <a:lnTo>
                  <a:pt x="4381" y="254939"/>
                </a:lnTo>
                <a:lnTo>
                  <a:pt x="16383" y="265328"/>
                </a:lnTo>
                <a:lnTo>
                  <a:pt x="34340" y="272275"/>
                </a:lnTo>
                <a:lnTo>
                  <a:pt x="56553" y="274802"/>
                </a:lnTo>
                <a:lnTo>
                  <a:pt x="78765" y="272275"/>
                </a:lnTo>
                <a:lnTo>
                  <a:pt x="111569" y="246621"/>
                </a:lnTo>
                <a:lnTo>
                  <a:pt x="113106" y="242087"/>
                </a:lnTo>
                <a:lnTo>
                  <a:pt x="113106" y="237566"/>
                </a:lnTo>
                <a:lnTo>
                  <a:pt x="103149" y="237566"/>
                </a:lnTo>
                <a:lnTo>
                  <a:pt x="103149" y="246621"/>
                </a:lnTo>
                <a:lnTo>
                  <a:pt x="97218" y="254139"/>
                </a:lnTo>
                <a:lnTo>
                  <a:pt x="86715" y="260223"/>
                </a:lnTo>
                <a:lnTo>
                  <a:pt x="72783" y="264274"/>
                </a:lnTo>
                <a:lnTo>
                  <a:pt x="56553" y="265760"/>
                </a:lnTo>
                <a:lnTo>
                  <a:pt x="40335" y="264274"/>
                </a:lnTo>
                <a:lnTo>
                  <a:pt x="26403" y="260223"/>
                </a:lnTo>
                <a:lnTo>
                  <a:pt x="15900" y="254139"/>
                </a:lnTo>
                <a:lnTo>
                  <a:pt x="9956" y="246621"/>
                </a:lnTo>
                <a:lnTo>
                  <a:pt x="103149" y="246621"/>
                </a:lnTo>
                <a:lnTo>
                  <a:pt x="103149" y="237566"/>
                </a:lnTo>
                <a:lnTo>
                  <a:pt x="94564" y="237566"/>
                </a:lnTo>
                <a:lnTo>
                  <a:pt x="85229" y="201523"/>
                </a:lnTo>
                <a:lnTo>
                  <a:pt x="85229" y="237566"/>
                </a:lnTo>
                <a:lnTo>
                  <a:pt x="27876" y="237566"/>
                </a:lnTo>
                <a:lnTo>
                  <a:pt x="56413" y="127508"/>
                </a:lnTo>
                <a:lnTo>
                  <a:pt x="56515" y="127101"/>
                </a:lnTo>
                <a:lnTo>
                  <a:pt x="56553" y="126949"/>
                </a:lnTo>
                <a:lnTo>
                  <a:pt x="85229" y="237566"/>
                </a:lnTo>
                <a:lnTo>
                  <a:pt x="85229" y="201523"/>
                </a:lnTo>
                <a:lnTo>
                  <a:pt x="66065" y="127508"/>
                </a:lnTo>
                <a:lnTo>
                  <a:pt x="65951" y="127101"/>
                </a:lnTo>
                <a:lnTo>
                  <a:pt x="65913" y="126949"/>
                </a:lnTo>
                <a:lnTo>
                  <a:pt x="64947" y="123215"/>
                </a:lnTo>
                <a:lnTo>
                  <a:pt x="63347" y="117005"/>
                </a:lnTo>
                <a:lnTo>
                  <a:pt x="163537" y="75907"/>
                </a:lnTo>
                <a:lnTo>
                  <a:pt x="165227" y="77635"/>
                </a:lnTo>
                <a:lnTo>
                  <a:pt x="167246" y="79006"/>
                </a:lnTo>
                <a:lnTo>
                  <a:pt x="169608" y="79997"/>
                </a:lnTo>
                <a:lnTo>
                  <a:pt x="170357" y="80276"/>
                </a:lnTo>
                <a:lnTo>
                  <a:pt x="171132" y="80505"/>
                </a:lnTo>
                <a:lnTo>
                  <a:pt x="171945" y="80695"/>
                </a:lnTo>
                <a:lnTo>
                  <a:pt x="171945" y="330339"/>
                </a:lnTo>
                <a:lnTo>
                  <a:pt x="140258" y="330339"/>
                </a:lnTo>
                <a:lnTo>
                  <a:pt x="133210" y="331762"/>
                </a:lnTo>
                <a:lnTo>
                  <a:pt x="127457" y="335635"/>
                </a:lnTo>
                <a:lnTo>
                  <a:pt x="123583" y="341388"/>
                </a:lnTo>
                <a:lnTo>
                  <a:pt x="122161" y="348437"/>
                </a:lnTo>
                <a:lnTo>
                  <a:pt x="131203" y="348437"/>
                </a:lnTo>
                <a:lnTo>
                  <a:pt x="131203" y="343433"/>
                </a:lnTo>
                <a:lnTo>
                  <a:pt x="135255" y="339382"/>
                </a:lnTo>
                <a:lnTo>
                  <a:pt x="217639" y="339382"/>
                </a:lnTo>
                <a:lnTo>
                  <a:pt x="221691" y="343433"/>
                </a:lnTo>
                <a:lnTo>
                  <a:pt x="221691" y="348437"/>
                </a:lnTo>
                <a:lnTo>
                  <a:pt x="230733" y="348437"/>
                </a:lnTo>
                <a:lnTo>
                  <a:pt x="212636" y="330339"/>
                </a:lnTo>
                <a:lnTo>
                  <a:pt x="180975" y="330339"/>
                </a:lnTo>
                <a:lnTo>
                  <a:pt x="180975" y="80695"/>
                </a:lnTo>
                <a:lnTo>
                  <a:pt x="190982" y="75907"/>
                </a:lnTo>
                <a:lnTo>
                  <a:pt x="193294" y="72453"/>
                </a:lnTo>
                <a:lnTo>
                  <a:pt x="194564" y="70548"/>
                </a:lnTo>
                <a:lnTo>
                  <a:pt x="194538" y="63182"/>
                </a:lnTo>
                <a:lnTo>
                  <a:pt x="287616" y="25006"/>
                </a:lnTo>
                <a:lnTo>
                  <a:pt x="258330" y="138010"/>
                </a:lnTo>
                <a:lnTo>
                  <a:pt x="239788" y="138010"/>
                </a:lnTo>
                <a:lnTo>
                  <a:pt x="239788" y="142544"/>
                </a:lnTo>
                <a:lnTo>
                  <a:pt x="244157" y="155397"/>
                </a:lnTo>
                <a:lnTo>
                  <a:pt x="256171" y="165773"/>
                </a:lnTo>
                <a:lnTo>
                  <a:pt x="274129" y="172720"/>
                </a:lnTo>
                <a:lnTo>
                  <a:pt x="296341" y="175260"/>
                </a:lnTo>
                <a:lnTo>
                  <a:pt x="318554" y="172720"/>
                </a:lnTo>
                <a:lnTo>
                  <a:pt x="335407" y="166204"/>
                </a:lnTo>
                <a:lnTo>
                  <a:pt x="336499" y="165773"/>
                </a:lnTo>
                <a:lnTo>
                  <a:pt x="348513" y="155397"/>
                </a:lnTo>
                <a:lnTo>
                  <a:pt x="351345" y="147066"/>
                </a:lnTo>
                <a:lnTo>
                  <a:pt x="352894" y="142544"/>
                </a:lnTo>
                <a:lnTo>
                  <a:pt x="352894" y="138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8282431" y="2064575"/>
            <a:ext cx="29464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Average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cost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materials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U.S.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($/Kg)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9573577" y="2638679"/>
            <a:ext cx="1984375" cy="3247390"/>
            <a:chOff x="9573577" y="2638679"/>
            <a:chExt cx="1984375" cy="3247390"/>
          </a:xfrm>
        </p:grpSpPr>
        <p:sp>
          <p:nvSpPr>
            <p:cNvPr id="41" name="object 41"/>
            <p:cNvSpPr/>
            <p:nvPr/>
          </p:nvSpPr>
          <p:spPr>
            <a:xfrm>
              <a:off x="9573768" y="2817012"/>
              <a:ext cx="1828800" cy="2076450"/>
            </a:xfrm>
            <a:custGeom>
              <a:avLst/>
              <a:gdLst/>
              <a:ahLst/>
              <a:cxnLst/>
              <a:rect l="l" t="t" r="r" b="b"/>
              <a:pathLst>
                <a:path w="1828800" h="2076450">
                  <a:moveTo>
                    <a:pt x="832104" y="1628140"/>
                  </a:moveTo>
                  <a:lnTo>
                    <a:pt x="0" y="1628140"/>
                  </a:lnTo>
                  <a:lnTo>
                    <a:pt x="0" y="2076297"/>
                  </a:lnTo>
                  <a:lnTo>
                    <a:pt x="832104" y="2076297"/>
                  </a:lnTo>
                  <a:lnTo>
                    <a:pt x="832104" y="1628140"/>
                  </a:lnTo>
                  <a:close/>
                </a:path>
                <a:path w="1828800" h="2076450">
                  <a:moveTo>
                    <a:pt x="1051560" y="814057"/>
                  </a:moveTo>
                  <a:lnTo>
                    <a:pt x="0" y="814057"/>
                  </a:lnTo>
                  <a:lnTo>
                    <a:pt x="0" y="1262227"/>
                  </a:lnTo>
                  <a:lnTo>
                    <a:pt x="1051560" y="1262227"/>
                  </a:lnTo>
                  <a:lnTo>
                    <a:pt x="1051560" y="814057"/>
                  </a:lnTo>
                  <a:close/>
                </a:path>
                <a:path w="1828800" h="2076450">
                  <a:moveTo>
                    <a:pt x="1828800" y="0"/>
                  </a:moveTo>
                  <a:lnTo>
                    <a:pt x="0" y="0"/>
                  </a:lnTo>
                  <a:lnTo>
                    <a:pt x="0" y="448157"/>
                  </a:lnTo>
                  <a:lnTo>
                    <a:pt x="1828800" y="448157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9573768" y="5249964"/>
              <a:ext cx="704215" cy="457834"/>
            </a:xfrm>
            <a:custGeom>
              <a:avLst/>
              <a:gdLst/>
              <a:ahLst/>
              <a:cxnLst/>
              <a:rect l="l" t="t" r="r" b="b"/>
              <a:pathLst>
                <a:path w="704215" h="457835">
                  <a:moveTo>
                    <a:pt x="704087" y="0"/>
                  </a:moveTo>
                  <a:lnTo>
                    <a:pt x="0" y="0"/>
                  </a:lnTo>
                  <a:lnTo>
                    <a:pt x="0" y="457314"/>
                  </a:lnTo>
                  <a:lnTo>
                    <a:pt x="704087" y="457314"/>
                  </a:lnTo>
                  <a:lnTo>
                    <a:pt x="704087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9578340" y="2638679"/>
              <a:ext cx="0" cy="3247390"/>
            </a:xfrm>
            <a:custGeom>
              <a:avLst/>
              <a:gdLst/>
              <a:ahLst/>
              <a:cxnLst/>
              <a:rect l="l" t="t" r="r" b="b"/>
              <a:pathLst>
                <a:path w="0" h="3247390">
                  <a:moveTo>
                    <a:pt x="0" y="0"/>
                  </a:moveTo>
                  <a:lnTo>
                    <a:pt x="0" y="324695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1251692" y="3036379"/>
              <a:ext cx="288290" cy="9525"/>
            </a:xfrm>
            <a:custGeom>
              <a:avLst/>
              <a:gdLst/>
              <a:ahLst/>
              <a:cxnLst/>
              <a:rect l="l" t="t" r="r" b="b"/>
              <a:pathLst>
                <a:path w="288290" h="9525">
                  <a:moveTo>
                    <a:pt x="288036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88036" y="9525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0136124" y="3855212"/>
              <a:ext cx="749935" cy="1619250"/>
            </a:xfrm>
            <a:custGeom>
              <a:avLst/>
              <a:gdLst/>
              <a:ahLst/>
              <a:cxnLst/>
              <a:rect l="l" t="t" r="r" b="b"/>
              <a:pathLst>
                <a:path w="749934" h="1619250">
                  <a:moveTo>
                    <a:pt x="749807" y="0"/>
                  </a:moveTo>
                  <a:lnTo>
                    <a:pt x="219455" y="0"/>
                  </a:lnTo>
                </a:path>
                <a:path w="749934" h="1619250">
                  <a:moveTo>
                    <a:pt x="329183" y="813943"/>
                  </a:moveTo>
                  <a:lnTo>
                    <a:pt x="219455" y="813943"/>
                  </a:lnTo>
                </a:path>
                <a:path w="749934" h="1619250">
                  <a:moveTo>
                    <a:pt x="274320" y="1618869"/>
                  </a:moveTo>
                  <a:lnTo>
                    <a:pt x="0" y="161886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1534775" y="2995268"/>
              <a:ext cx="18415" cy="82550"/>
            </a:xfrm>
            <a:custGeom>
              <a:avLst/>
              <a:gdLst/>
              <a:ahLst/>
              <a:cxnLst/>
              <a:rect l="l" t="t" r="r" b="b"/>
              <a:pathLst>
                <a:path w="18415" h="82550">
                  <a:moveTo>
                    <a:pt x="18287" y="0"/>
                  </a:moveTo>
                  <a:lnTo>
                    <a:pt x="0" y="9"/>
                  </a:lnTo>
                  <a:lnTo>
                    <a:pt x="0" y="82322"/>
                  </a:lnTo>
                  <a:lnTo>
                    <a:pt x="18287" y="82322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1534775" y="2995277"/>
              <a:ext cx="18415" cy="82550"/>
            </a:xfrm>
            <a:custGeom>
              <a:avLst/>
              <a:gdLst/>
              <a:ahLst/>
              <a:cxnLst/>
              <a:rect l="l" t="t" r="r" b="b"/>
              <a:pathLst>
                <a:path w="18415" h="82550">
                  <a:moveTo>
                    <a:pt x="0" y="82313"/>
                  </a:moveTo>
                  <a:lnTo>
                    <a:pt x="18286" y="82313"/>
                  </a:lnTo>
                  <a:lnTo>
                    <a:pt x="18286" y="0"/>
                  </a:lnTo>
                  <a:lnTo>
                    <a:pt x="0" y="0"/>
                  </a:lnTo>
                  <a:lnTo>
                    <a:pt x="0" y="823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0876407" y="3809347"/>
              <a:ext cx="18415" cy="82550"/>
            </a:xfrm>
            <a:custGeom>
              <a:avLst/>
              <a:gdLst/>
              <a:ahLst/>
              <a:cxnLst/>
              <a:rect l="l" t="t" r="r" b="b"/>
              <a:pathLst>
                <a:path w="18415" h="82550">
                  <a:moveTo>
                    <a:pt x="18287" y="0"/>
                  </a:moveTo>
                  <a:lnTo>
                    <a:pt x="0" y="0"/>
                  </a:lnTo>
                  <a:lnTo>
                    <a:pt x="0" y="82313"/>
                  </a:lnTo>
                  <a:lnTo>
                    <a:pt x="18287" y="82313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0876407" y="3809347"/>
              <a:ext cx="18415" cy="82550"/>
            </a:xfrm>
            <a:custGeom>
              <a:avLst/>
              <a:gdLst/>
              <a:ahLst/>
              <a:cxnLst/>
              <a:rect l="l" t="t" r="r" b="b"/>
              <a:pathLst>
                <a:path w="18415" h="82550">
                  <a:moveTo>
                    <a:pt x="0" y="82313"/>
                  </a:moveTo>
                  <a:lnTo>
                    <a:pt x="18286" y="82313"/>
                  </a:lnTo>
                  <a:lnTo>
                    <a:pt x="18286" y="0"/>
                  </a:lnTo>
                  <a:lnTo>
                    <a:pt x="0" y="0"/>
                  </a:lnTo>
                  <a:lnTo>
                    <a:pt x="0" y="823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0455782" y="4623281"/>
              <a:ext cx="18415" cy="82550"/>
            </a:xfrm>
            <a:custGeom>
              <a:avLst/>
              <a:gdLst/>
              <a:ahLst/>
              <a:cxnLst/>
              <a:rect l="l" t="t" r="r" b="b"/>
              <a:pathLst>
                <a:path w="18415" h="82550">
                  <a:moveTo>
                    <a:pt x="18288" y="0"/>
                  </a:moveTo>
                  <a:lnTo>
                    <a:pt x="0" y="9"/>
                  </a:lnTo>
                  <a:lnTo>
                    <a:pt x="0" y="82322"/>
                  </a:lnTo>
                  <a:lnTo>
                    <a:pt x="18288" y="82322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0455783" y="4623290"/>
              <a:ext cx="18415" cy="82550"/>
            </a:xfrm>
            <a:custGeom>
              <a:avLst/>
              <a:gdLst/>
              <a:ahLst/>
              <a:cxnLst/>
              <a:rect l="l" t="t" r="r" b="b"/>
              <a:pathLst>
                <a:path w="18415" h="82550">
                  <a:moveTo>
                    <a:pt x="0" y="82313"/>
                  </a:moveTo>
                  <a:lnTo>
                    <a:pt x="18288" y="82313"/>
                  </a:lnTo>
                  <a:lnTo>
                    <a:pt x="18288" y="0"/>
                  </a:lnTo>
                  <a:lnTo>
                    <a:pt x="0" y="0"/>
                  </a:lnTo>
                  <a:lnTo>
                    <a:pt x="0" y="823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0400919" y="5428080"/>
              <a:ext cx="18415" cy="82550"/>
            </a:xfrm>
            <a:custGeom>
              <a:avLst/>
              <a:gdLst/>
              <a:ahLst/>
              <a:cxnLst/>
              <a:rect l="l" t="t" r="r" b="b"/>
              <a:pathLst>
                <a:path w="18415" h="82550">
                  <a:moveTo>
                    <a:pt x="18287" y="0"/>
                  </a:moveTo>
                  <a:lnTo>
                    <a:pt x="0" y="9"/>
                  </a:lnTo>
                  <a:lnTo>
                    <a:pt x="0" y="82322"/>
                  </a:lnTo>
                  <a:lnTo>
                    <a:pt x="18287" y="82322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0400919" y="5428089"/>
              <a:ext cx="18415" cy="82550"/>
            </a:xfrm>
            <a:custGeom>
              <a:avLst/>
              <a:gdLst/>
              <a:ahLst/>
              <a:cxnLst/>
              <a:rect l="l" t="t" r="r" b="b"/>
              <a:pathLst>
                <a:path w="18415" h="82550">
                  <a:moveTo>
                    <a:pt x="0" y="82313"/>
                  </a:moveTo>
                  <a:lnTo>
                    <a:pt x="18286" y="82313"/>
                  </a:lnTo>
                  <a:lnTo>
                    <a:pt x="18286" y="0"/>
                  </a:lnTo>
                  <a:lnTo>
                    <a:pt x="0" y="0"/>
                  </a:lnTo>
                  <a:lnTo>
                    <a:pt x="0" y="823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1242166" y="2995268"/>
              <a:ext cx="18415" cy="82550"/>
            </a:xfrm>
            <a:custGeom>
              <a:avLst/>
              <a:gdLst/>
              <a:ahLst/>
              <a:cxnLst/>
              <a:rect l="l" t="t" r="r" b="b"/>
              <a:pathLst>
                <a:path w="18415" h="82550">
                  <a:moveTo>
                    <a:pt x="18287" y="0"/>
                  </a:moveTo>
                  <a:lnTo>
                    <a:pt x="0" y="9"/>
                  </a:lnTo>
                  <a:lnTo>
                    <a:pt x="0" y="82322"/>
                  </a:lnTo>
                  <a:lnTo>
                    <a:pt x="18287" y="82322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1242167" y="2995277"/>
              <a:ext cx="18415" cy="82550"/>
            </a:xfrm>
            <a:custGeom>
              <a:avLst/>
              <a:gdLst/>
              <a:ahLst/>
              <a:cxnLst/>
              <a:rect l="l" t="t" r="r" b="b"/>
              <a:pathLst>
                <a:path w="18415" h="82550">
                  <a:moveTo>
                    <a:pt x="0" y="82313"/>
                  </a:moveTo>
                  <a:lnTo>
                    <a:pt x="18286" y="82313"/>
                  </a:lnTo>
                  <a:lnTo>
                    <a:pt x="18286" y="0"/>
                  </a:lnTo>
                  <a:lnTo>
                    <a:pt x="0" y="0"/>
                  </a:lnTo>
                  <a:lnTo>
                    <a:pt x="0" y="823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0346053" y="3809339"/>
              <a:ext cx="18415" cy="82550"/>
            </a:xfrm>
            <a:custGeom>
              <a:avLst/>
              <a:gdLst/>
              <a:ahLst/>
              <a:cxnLst/>
              <a:rect l="l" t="t" r="r" b="b"/>
              <a:pathLst>
                <a:path w="18415" h="82550">
                  <a:moveTo>
                    <a:pt x="18288" y="0"/>
                  </a:moveTo>
                  <a:lnTo>
                    <a:pt x="0" y="8"/>
                  </a:lnTo>
                  <a:lnTo>
                    <a:pt x="0" y="82321"/>
                  </a:lnTo>
                  <a:lnTo>
                    <a:pt x="18288" y="82321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0346055" y="3809347"/>
              <a:ext cx="18415" cy="82550"/>
            </a:xfrm>
            <a:custGeom>
              <a:avLst/>
              <a:gdLst/>
              <a:ahLst/>
              <a:cxnLst/>
              <a:rect l="l" t="t" r="r" b="b"/>
              <a:pathLst>
                <a:path w="18415" h="82550">
                  <a:moveTo>
                    <a:pt x="0" y="82313"/>
                  </a:moveTo>
                  <a:lnTo>
                    <a:pt x="18286" y="82313"/>
                  </a:lnTo>
                  <a:lnTo>
                    <a:pt x="18286" y="0"/>
                  </a:lnTo>
                  <a:lnTo>
                    <a:pt x="0" y="0"/>
                  </a:lnTo>
                  <a:lnTo>
                    <a:pt x="0" y="823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0346054" y="4623281"/>
              <a:ext cx="18415" cy="82550"/>
            </a:xfrm>
            <a:custGeom>
              <a:avLst/>
              <a:gdLst/>
              <a:ahLst/>
              <a:cxnLst/>
              <a:rect l="l" t="t" r="r" b="b"/>
              <a:pathLst>
                <a:path w="18415" h="82550">
                  <a:moveTo>
                    <a:pt x="18288" y="0"/>
                  </a:moveTo>
                  <a:lnTo>
                    <a:pt x="0" y="9"/>
                  </a:lnTo>
                  <a:lnTo>
                    <a:pt x="0" y="82322"/>
                  </a:lnTo>
                  <a:lnTo>
                    <a:pt x="18288" y="82322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0346055" y="4623290"/>
              <a:ext cx="18415" cy="82550"/>
            </a:xfrm>
            <a:custGeom>
              <a:avLst/>
              <a:gdLst/>
              <a:ahLst/>
              <a:cxnLst/>
              <a:rect l="l" t="t" r="r" b="b"/>
              <a:pathLst>
                <a:path w="18415" h="82550">
                  <a:moveTo>
                    <a:pt x="0" y="82313"/>
                  </a:moveTo>
                  <a:lnTo>
                    <a:pt x="18286" y="82313"/>
                  </a:lnTo>
                  <a:lnTo>
                    <a:pt x="18286" y="0"/>
                  </a:lnTo>
                  <a:lnTo>
                    <a:pt x="0" y="0"/>
                  </a:lnTo>
                  <a:lnTo>
                    <a:pt x="0" y="823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0126598" y="5428080"/>
              <a:ext cx="18415" cy="82550"/>
            </a:xfrm>
            <a:custGeom>
              <a:avLst/>
              <a:gdLst/>
              <a:ahLst/>
              <a:cxnLst/>
              <a:rect l="l" t="t" r="r" b="b"/>
              <a:pathLst>
                <a:path w="18415" h="82550">
                  <a:moveTo>
                    <a:pt x="18287" y="0"/>
                  </a:moveTo>
                  <a:lnTo>
                    <a:pt x="0" y="9"/>
                  </a:lnTo>
                  <a:lnTo>
                    <a:pt x="0" y="82322"/>
                  </a:lnTo>
                  <a:lnTo>
                    <a:pt x="18287" y="82322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0126726" y="5428089"/>
              <a:ext cx="18415" cy="82550"/>
            </a:xfrm>
            <a:custGeom>
              <a:avLst/>
              <a:gdLst/>
              <a:ahLst/>
              <a:cxnLst/>
              <a:rect l="l" t="t" r="r" b="b"/>
              <a:pathLst>
                <a:path w="18415" h="82550">
                  <a:moveTo>
                    <a:pt x="0" y="82313"/>
                  </a:moveTo>
                  <a:lnTo>
                    <a:pt x="18286" y="82313"/>
                  </a:lnTo>
                  <a:lnTo>
                    <a:pt x="18286" y="0"/>
                  </a:lnTo>
                  <a:lnTo>
                    <a:pt x="0" y="0"/>
                  </a:lnTo>
                  <a:lnTo>
                    <a:pt x="0" y="823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8190992" y="2935731"/>
            <a:ext cx="129984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Glass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&amp;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Fiberglass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190992" y="3747706"/>
            <a:ext cx="126682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Aluminium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&amp;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Steel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190992" y="4560252"/>
            <a:ext cx="43370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Paper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190992" y="5372798"/>
            <a:ext cx="52514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Plastic¹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443843" y="2795460"/>
            <a:ext cx="4140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~2.80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665586" y="3608323"/>
            <a:ext cx="413384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~1.60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527156" y="4560252"/>
            <a:ext cx="41465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~1.30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317480" y="5232844"/>
            <a:ext cx="4152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~1.10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25945" y="6119774"/>
            <a:ext cx="8964930" cy="6318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0"/>
              </a:spcBef>
            </a:pPr>
            <a:r>
              <a:rPr dirty="0" sz="800" b="1">
                <a:latin typeface="Arial"/>
                <a:cs typeface="Arial"/>
              </a:rPr>
              <a:t>¹</a:t>
            </a:r>
            <a:r>
              <a:rPr dirty="0" sz="800">
                <a:latin typeface="Arial MT"/>
                <a:cs typeface="Arial MT"/>
              </a:rPr>
              <a:t>Using PE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as 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proxy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for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overall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 prices,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representative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given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high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market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share.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²Impact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resistance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(robustness):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The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ability to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withstand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sudden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force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or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shock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without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breaking,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cracking,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or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35"/>
              </a:lnSpc>
            </a:pPr>
            <a:r>
              <a:rPr dirty="0" sz="800">
                <a:latin typeface="Arial MT"/>
                <a:cs typeface="Arial MT"/>
              </a:rPr>
              <a:t>deforming.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³Comparing </a:t>
            </a:r>
            <a:r>
              <a:rPr dirty="0" sz="800">
                <a:latin typeface="Arial MT"/>
                <a:cs typeface="Arial MT"/>
              </a:rPr>
              <a:t>the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weight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0.5L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container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using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different</a:t>
            </a:r>
            <a:r>
              <a:rPr dirty="0" sz="800" spc="6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materials.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Climate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impact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of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plastics</a:t>
            </a:r>
            <a:r>
              <a:rPr dirty="0" sz="800" spc="-6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(McKinsey,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2022);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The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Advantages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of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Plastics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Compared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to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Other</a:t>
            </a:r>
            <a:r>
              <a:rPr dirty="0" u="sng" sz="800" spc="-6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Materials</a:t>
            </a:r>
            <a:r>
              <a:rPr dirty="0" sz="800" spc="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(Atlas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Fibre,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Aluminum</a:t>
            </a:r>
            <a:r>
              <a:rPr dirty="0" sz="800" spc="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(Trading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Economics,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Stee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8"/>
              </a:rPr>
              <a:t>l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(Trading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Economics,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  <a:spcBef>
                <a:spcPts val="50"/>
              </a:spcBef>
            </a:pP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Spot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Offers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(The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Exchange,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2025).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Una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Oljaca,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with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17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8703310" cy="635"/>
          </a:xfrm>
          <a:custGeom>
            <a:avLst/>
            <a:gdLst/>
            <a:ahLst/>
            <a:cxnLst/>
            <a:rect l="l" t="t" r="r" b="b"/>
            <a:pathLst>
              <a:path w="8703310" h="635">
                <a:moveTo>
                  <a:pt x="0" y="253"/>
                </a:moveTo>
                <a:lnTo>
                  <a:pt x="8702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308592" y="1545716"/>
            <a:ext cx="2551430" cy="4554855"/>
          </a:xfrm>
          <a:prstGeom prst="rect">
            <a:avLst/>
          </a:prstGeom>
          <a:solidFill>
            <a:srgbClr val="E3E8EE"/>
          </a:solidFill>
        </p:spPr>
        <p:txBody>
          <a:bodyPr wrap="square" lIns="0" tIns="14668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1155"/>
              </a:spcBef>
            </a:pPr>
            <a:r>
              <a:rPr dirty="0" sz="1200" spc="-10" b="1">
                <a:latin typeface="Arial"/>
                <a:cs typeface="Arial"/>
              </a:rPr>
              <a:t>Observations</a:t>
            </a:r>
            <a:endParaRPr sz="1200">
              <a:latin typeface="Arial"/>
              <a:cs typeface="Arial"/>
            </a:endParaRPr>
          </a:p>
          <a:p>
            <a:pPr marL="322580" marR="254000" indent="-180975">
              <a:lnSpc>
                <a:spcPct val="100699"/>
              </a:lnSpc>
              <a:spcBef>
                <a:spcPts val="575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 sz="1050" b="1">
                <a:latin typeface="Arial"/>
                <a:cs typeface="Arial"/>
              </a:rPr>
              <a:t>U.S.: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Landfilling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dominates, </a:t>
            </a:r>
            <a:r>
              <a:rPr dirty="0" sz="1050">
                <a:latin typeface="Arial MT"/>
                <a:cs typeface="Arial MT"/>
              </a:rPr>
              <a:t>locking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long-</a:t>
            </a:r>
            <a:r>
              <a:rPr dirty="0" sz="1050" spc="-20">
                <a:latin typeface="Arial MT"/>
                <a:cs typeface="Arial MT"/>
              </a:rPr>
              <a:t>term </a:t>
            </a:r>
            <a:r>
              <a:rPr dirty="0" sz="1050">
                <a:latin typeface="Arial MT"/>
                <a:cs typeface="Arial MT"/>
              </a:rPr>
              <a:t>environmental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liabilities </a:t>
            </a:r>
            <a:r>
              <a:rPr dirty="0" sz="1050">
                <a:latin typeface="Arial MT"/>
                <a:cs typeface="Arial MT"/>
              </a:rPr>
              <a:t>(methane,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land</a:t>
            </a:r>
            <a:r>
              <a:rPr dirty="0" sz="1050" spc="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use,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</a:t>
            </a:r>
            <a:r>
              <a:rPr dirty="0" sz="1050" spc="5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leakage)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despite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relatively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strong </a:t>
            </a:r>
            <a:r>
              <a:rPr dirty="0" sz="1050">
                <a:latin typeface="Arial MT"/>
                <a:cs typeface="Arial MT"/>
              </a:rPr>
              <a:t>collection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systems</a:t>
            </a:r>
            <a:endParaRPr sz="1050">
              <a:latin typeface="Arial MT"/>
              <a:cs typeface="Arial MT"/>
            </a:endParaRPr>
          </a:p>
          <a:p>
            <a:pPr marL="322580" marR="327660" indent="-180975">
              <a:lnSpc>
                <a:spcPct val="100099"/>
              </a:lnSpc>
              <a:spcBef>
                <a:spcPts val="615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 sz="1050" b="1">
                <a:latin typeface="Arial"/>
                <a:cs typeface="Arial"/>
              </a:rPr>
              <a:t>Europe: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High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reliance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on </a:t>
            </a:r>
            <a:r>
              <a:rPr dirty="0" sz="1050">
                <a:latin typeface="Arial MT"/>
                <a:cs typeface="Arial MT"/>
              </a:rPr>
              <a:t>incineration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reflects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constrained </a:t>
            </a:r>
            <a:r>
              <a:rPr dirty="0" sz="1050">
                <a:latin typeface="Arial MT"/>
                <a:cs typeface="Arial MT"/>
              </a:rPr>
              <a:t>landfill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capacity,</a:t>
            </a:r>
            <a:r>
              <a:rPr dirty="0" sz="1050" spc="-6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creating </a:t>
            </a:r>
            <a:r>
              <a:rPr dirty="0" sz="1050">
                <a:latin typeface="Arial MT"/>
                <a:cs typeface="Arial MT"/>
              </a:rPr>
              <a:t>significant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</a:t>
            </a:r>
            <a:r>
              <a:rPr dirty="0" sz="1050">
                <a:latin typeface="Cambria Math"/>
                <a:cs typeface="Cambria Math"/>
              </a:rPr>
              <a:t>₂</a:t>
            </a:r>
            <a:r>
              <a:rPr dirty="0" sz="1050" spc="35">
                <a:latin typeface="Cambria Math"/>
                <a:cs typeface="Cambria Math"/>
              </a:rPr>
              <a:t> </a:t>
            </a:r>
            <a:r>
              <a:rPr dirty="0" sz="1050">
                <a:latin typeface="Arial MT"/>
                <a:cs typeface="Arial MT"/>
              </a:rPr>
              <a:t>emissions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 </a:t>
            </a:r>
            <a:r>
              <a:rPr dirty="0" sz="1050">
                <a:latin typeface="Arial MT"/>
                <a:cs typeface="Arial MT"/>
              </a:rPr>
              <a:t>limited</a:t>
            </a:r>
            <a:r>
              <a:rPr dirty="0" sz="1050" spc="-5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circularity</a:t>
            </a:r>
            <a:endParaRPr sz="1050">
              <a:latin typeface="Arial MT"/>
              <a:cs typeface="Arial MT"/>
            </a:endParaRPr>
          </a:p>
          <a:p>
            <a:pPr marL="322580" marR="338455" indent="-180975">
              <a:lnSpc>
                <a:spcPct val="100200"/>
              </a:lnSpc>
              <a:spcBef>
                <a:spcPts val="615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 sz="1050" b="1">
                <a:latin typeface="Arial"/>
                <a:cs typeface="Arial"/>
              </a:rPr>
              <a:t>Asia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and</a:t>
            </a:r>
            <a:r>
              <a:rPr dirty="0" sz="1050" spc="5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MENA: </a:t>
            </a:r>
            <a:r>
              <a:rPr dirty="0" sz="1050">
                <a:latin typeface="Arial MT"/>
                <a:cs typeface="Arial MT"/>
              </a:rPr>
              <a:t>Mismanagement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remains</a:t>
            </a:r>
            <a:r>
              <a:rPr dirty="0" sz="1050" spc="-5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the </a:t>
            </a:r>
            <a:r>
              <a:rPr dirty="0" sz="1050">
                <a:latin typeface="Arial MT"/>
                <a:cs typeface="Arial MT"/>
              </a:rPr>
              <a:t>dominant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pathway,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driven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by </a:t>
            </a:r>
            <a:r>
              <a:rPr dirty="0" sz="1050">
                <a:latin typeface="Arial MT"/>
                <a:cs typeface="Arial MT"/>
              </a:rPr>
              <a:t>insufficient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collection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waste </a:t>
            </a:r>
            <a:r>
              <a:rPr dirty="0" sz="1050">
                <a:latin typeface="Arial MT"/>
                <a:cs typeface="Arial MT"/>
              </a:rPr>
              <a:t>infrastructure,</a:t>
            </a:r>
            <a:r>
              <a:rPr dirty="0" sz="1050" spc="-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presenting </a:t>
            </a:r>
            <a:r>
              <a:rPr dirty="0" sz="1050" spc="-25">
                <a:latin typeface="Arial MT"/>
                <a:cs typeface="Arial MT"/>
              </a:rPr>
              <a:t>the </a:t>
            </a:r>
            <a:r>
              <a:rPr dirty="0" sz="1050">
                <a:latin typeface="Arial MT"/>
                <a:cs typeface="Arial MT"/>
              </a:rPr>
              <a:t>largest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source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environmental leakage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13918" y="492378"/>
            <a:ext cx="10229850" cy="875665"/>
          </a:xfrm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/>
              <a:t>Global</a:t>
            </a:r>
            <a:r>
              <a:rPr dirty="0" spc="-40"/>
              <a:t> </a:t>
            </a:r>
            <a:r>
              <a:rPr dirty="0"/>
              <a:t>plastic</a:t>
            </a:r>
            <a:r>
              <a:rPr dirty="0" spc="-25"/>
              <a:t> </a:t>
            </a:r>
            <a:r>
              <a:rPr dirty="0"/>
              <a:t>waste</a:t>
            </a:r>
            <a:r>
              <a:rPr dirty="0" spc="-90"/>
              <a:t> </a:t>
            </a:r>
            <a:r>
              <a:rPr dirty="0"/>
              <a:t>remains</a:t>
            </a:r>
            <a:r>
              <a:rPr dirty="0" spc="-90"/>
              <a:t> </a:t>
            </a:r>
            <a:r>
              <a:rPr dirty="0"/>
              <a:t>largely</a:t>
            </a:r>
            <a:r>
              <a:rPr dirty="0" spc="-90"/>
              <a:t> </a:t>
            </a:r>
            <a:r>
              <a:rPr dirty="0"/>
              <a:t>unrecovered;</a:t>
            </a:r>
            <a:r>
              <a:rPr dirty="0" spc="-50"/>
              <a:t> </a:t>
            </a:r>
            <a:r>
              <a:rPr dirty="0" spc="-10"/>
              <a:t>treatment </a:t>
            </a:r>
            <a:r>
              <a:rPr dirty="0"/>
              <a:t>varies</a:t>
            </a:r>
            <a:r>
              <a:rPr dirty="0" spc="-65"/>
              <a:t> </a:t>
            </a:r>
            <a:r>
              <a:rPr dirty="0"/>
              <a:t>by region,</a:t>
            </a:r>
            <a:r>
              <a:rPr dirty="0" spc="-75"/>
              <a:t> </a:t>
            </a:r>
            <a:r>
              <a:rPr dirty="0"/>
              <a:t>but</a:t>
            </a:r>
            <a:r>
              <a:rPr dirty="0" spc="-85"/>
              <a:t> </a:t>
            </a:r>
            <a:r>
              <a:rPr dirty="0"/>
              <a:t>recycling</a:t>
            </a:r>
            <a:r>
              <a:rPr dirty="0" spc="-75"/>
              <a:t> </a:t>
            </a:r>
            <a:r>
              <a:rPr dirty="0"/>
              <a:t>stays</a:t>
            </a:r>
            <a:r>
              <a:rPr dirty="0" spc="5"/>
              <a:t> </a:t>
            </a:r>
            <a:r>
              <a:rPr dirty="0"/>
              <a:t>low</a:t>
            </a:r>
            <a:r>
              <a:rPr dirty="0" spc="-40"/>
              <a:t> </a:t>
            </a:r>
            <a:r>
              <a:rPr dirty="0" spc="-10"/>
              <a:t>everywhere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8241" y="1747075"/>
            <a:ext cx="838708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b="1">
                <a:latin typeface="Arial"/>
                <a:cs typeface="Arial"/>
              </a:rPr>
              <a:t>Breakdown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end-of-life</a:t>
            </a:r>
            <a:r>
              <a:rPr dirty="0" sz="1550" spc="17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treatments</a:t>
            </a:r>
            <a:r>
              <a:rPr dirty="0" sz="1550" spc="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for</a:t>
            </a:r>
            <a:r>
              <a:rPr dirty="0" sz="1550" spc="14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plastic</a:t>
            </a:r>
            <a:r>
              <a:rPr dirty="0" sz="1550" spc="9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waste,</a:t>
            </a:r>
            <a:r>
              <a:rPr dirty="0" sz="1550" spc="10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by</a:t>
            </a:r>
            <a:r>
              <a:rPr dirty="0" sz="1550" spc="17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method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and</a:t>
            </a:r>
            <a:r>
              <a:rPr dirty="0" sz="1550" spc="16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region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(Mt,</a:t>
            </a:r>
            <a:r>
              <a:rPr dirty="0" sz="1550" spc="190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2019)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801" y="6520840"/>
            <a:ext cx="6736715" cy="265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Annual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plastic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waste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by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disposal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method: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World,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2000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to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2019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(OECD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–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Our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World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Data,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2023).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836217" y="3018091"/>
            <a:ext cx="1088390" cy="3082925"/>
            <a:chOff x="7836217" y="3018091"/>
            <a:chExt cx="1088390" cy="3082925"/>
          </a:xfrm>
        </p:grpSpPr>
        <p:sp>
          <p:nvSpPr>
            <p:cNvPr id="10" name="object 10"/>
            <p:cNvSpPr/>
            <p:nvPr/>
          </p:nvSpPr>
          <p:spPr>
            <a:xfrm>
              <a:off x="7845552" y="3164623"/>
              <a:ext cx="91440" cy="2790190"/>
            </a:xfrm>
            <a:custGeom>
              <a:avLst/>
              <a:gdLst/>
              <a:ahLst/>
              <a:cxnLst/>
              <a:rect l="l" t="t" r="r" b="b"/>
              <a:pathLst>
                <a:path w="91440" h="2790190">
                  <a:moveTo>
                    <a:pt x="36576" y="0"/>
                  </a:moveTo>
                  <a:lnTo>
                    <a:pt x="0" y="0"/>
                  </a:lnTo>
                  <a:lnTo>
                    <a:pt x="0" y="338416"/>
                  </a:lnTo>
                  <a:lnTo>
                    <a:pt x="36576" y="338416"/>
                  </a:lnTo>
                  <a:lnTo>
                    <a:pt x="36576" y="0"/>
                  </a:lnTo>
                  <a:close/>
                </a:path>
                <a:path w="91440" h="2790190">
                  <a:moveTo>
                    <a:pt x="45720" y="1225562"/>
                  </a:moveTo>
                  <a:lnTo>
                    <a:pt x="0" y="1225562"/>
                  </a:lnTo>
                  <a:lnTo>
                    <a:pt x="0" y="1563966"/>
                  </a:lnTo>
                  <a:lnTo>
                    <a:pt x="45720" y="1563966"/>
                  </a:lnTo>
                  <a:lnTo>
                    <a:pt x="45720" y="1225562"/>
                  </a:lnTo>
                  <a:close/>
                </a:path>
                <a:path w="91440" h="2790190">
                  <a:moveTo>
                    <a:pt x="91440" y="2451189"/>
                  </a:moveTo>
                  <a:lnTo>
                    <a:pt x="0" y="2451189"/>
                  </a:lnTo>
                  <a:lnTo>
                    <a:pt x="0" y="2789605"/>
                  </a:lnTo>
                  <a:lnTo>
                    <a:pt x="91440" y="2789605"/>
                  </a:lnTo>
                  <a:lnTo>
                    <a:pt x="91440" y="2451189"/>
                  </a:lnTo>
                  <a:close/>
                </a:path>
              </a:pathLst>
            </a:custGeom>
            <a:solidFill>
              <a:srgbClr val="A73C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882128" y="3164623"/>
              <a:ext cx="786765" cy="2790190"/>
            </a:xfrm>
            <a:custGeom>
              <a:avLst/>
              <a:gdLst/>
              <a:ahLst/>
              <a:cxnLst/>
              <a:rect l="l" t="t" r="r" b="b"/>
              <a:pathLst>
                <a:path w="786765" h="2790190">
                  <a:moveTo>
                    <a:pt x="182880" y="1838452"/>
                  </a:moveTo>
                  <a:lnTo>
                    <a:pt x="82296" y="1838452"/>
                  </a:lnTo>
                  <a:lnTo>
                    <a:pt x="82296" y="2176869"/>
                  </a:lnTo>
                  <a:lnTo>
                    <a:pt x="182880" y="2176869"/>
                  </a:lnTo>
                  <a:lnTo>
                    <a:pt x="182880" y="1838452"/>
                  </a:lnTo>
                  <a:close/>
                </a:path>
                <a:path w="786765" h="2790190">
                  <a:moveTo>
                    <a:pt x="192024" y="2451189"/>
                  </a:moveTo>
                  <a:lnTo>
                    <a:pt x="54864" y="2451189"/>
                  </a:lnTo>
                  <a:lnTo>
                    <a:pt x="54864" y="2789605"/>
                  </a:lnTo>
                  <a:lnTo>
                    <a:pt x="192024" y="2789605"/>
                  </a:lnTo>
                  <a:lnTo>
                    <a:pt x="192024" y="2451189"/>
                  </a:lnTo>
                  <a:close/>
                </a:path>
                <a:path w="786765" h="2790190">
                  <a:moveTo>
                    <a:pt x="356616" y="1225562"/>
                  </a:moveTo>
                  <a:lnTo>
                    <a:pt x="9144" y="1225562"/>
                  </a:lnTo>
                  <a:lnTo>
                    <a:pt x="9144" y="1563966"/>
                  </a:lnTo>
                  <a:lnTo>
                    <a:pt x="356616" y="1563966"/>
                  </a:lnTo>
                  <a:lnTo>
                    <a:pt x="356616" y="1225562"/>
                  </a:lnTo>
                  <a:close/>
                </a:path>
                <a:path w="786765" h="2790190">
                  <a:moveTo>
                    <a:pt x="786384" y="0"/>
                  </a:moveTo>
                  <a:lnTo>
                    <a:pt x="0" y="0"/>
                  </a:lnTo>
                  <a:lnTo>
                    <a:pt x="0" y="338416"/>
                  </a:lnTo>
                  <a:lnTo>
                    <a:pt x="786384" y="338416"/>
                  </a:lnTo>
                  <a:lnTo>
                    <a:pt x="786384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065008" y="3164623"/>
              <a:ext cx="814069" cy="2790190"/>
            </a:xfrm>
            <a:custGeom>
              <a:avLst/>
              <a:gdLst/>
              <a:ahLst/>
              <a:cxnLst/>
              <a:rect l="l" t="t" r="r" b="b"/>
              <a:pathLst>
                <a:path w="814070" h="2790190">
                  <a:moveTo>
                    <a:pt x="9131" y="1838452"/>
                  </a:moveTo>
                  <a:lnTo>
                    <a:pt x="0" y="1838452"/>
                  </a:lnTo>
                  <a:lnTo>
                    <a:pt x="0" y="2176869"/>
                  </a:lnTo>
                  <a:lnTo>
                    <a:pt x="9131" y="2176869"/>
                  </a:lnTo>
                  <a:lnTo>
                    <a:pt x="9131" y="1838452"/>
                  </a:lnTo>
                  <a:close/>
                </a:path>
                <a:path w="814070" h="2790190">
                  <a:moveTo>
                    <a:pt x="18275" y="2451189"/>
                  </a:moveTo>
                  <a:lnTo>
                    <a:pt x="9144" y="2451189"/>
                  </a:lnTo>
                  <a:lnTo>
                    <a:pt x="9144" y="2789605"/>
                  </a:lnTo>
                  <a:lnTo>
                    <a:pt x="18275" y="2789605"/>
                  </a:lnTo>
                  <a:lnTo>
                    <a:pt x="18275" y="2451189"/>
                  </a:lnTo>
                  <a:close/>
                </a:path>
                <a:path w="814070" h="2790190">
                  <a:moveTo>
                    <a:pt x="813803" y="0"/>
                  </a:moveTo>
                  <a:lnTo>
                    <a:pt x="603504" y="0"/>
                  </a:lnTo>
                  <a:lnTo>
                    <a:pt x="603504" y="338416"/>
                  </a:lnTo>
                  <a:lnTo>
                    <a:pt x="813803" y="338416"/>
                  </a:lnTo>
                  <a:lnTo>
                    <a:pt x="813803" y="0"/>
                  </a:lnTo>
                  <a:close/>
                </a:path>
              </a:pathLst>
            </a:custGeom>
            <a:solidFill>
              <a:srgbClr val="002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074152" y="3164623"/>
              <a:ext cx="850900" cy="2790190"/>
            </a:xfrm>
            <a:custGeom>
              <a:avLst/>
              <a:gdLst/>
              <a:ahLst/>
              <a:cxnLst/>
              <a:rect l="l" t="t" r="r" b="b"/>
              <a:pathLst>
                <a:path w="850900" h="2790190">
                  <a:moveTo>
                    <a:pt x="18288" y="2615831"/>
                  </a:moveTo>
                  <a:lnTo>
                    <a:pt x="9144" y="2615831"/>
                  </a:lnTo>
                  <a:lnTo>
                    <a:pt x="9144" y="2789605"/>
                  </a:lnTo>
                  <a:lnTo>
                    <a:pt x="18288" y="2789605"/>
                  </a:lnTo>
                  <a:lnTo>
                    <a:pt x="18288" y="2615831"/>
                  </a:lnTo>
                  <a:close/>
                </a:path>
                <a:path w="850900" h="2790190">
                  <a:moveTo>
                    <a:pt x="18288" y="2451189"/>
                  </a:moveTo>
                  <a:lnTo>
                    <a:pt x="9144" y="2451189"/>
                  </a:lnTo>
                  <a:lnTo>
                    <a:pt x="9144" y="2460345"/>
                  </a:lnTo>
                  <a:lnTo>
                    <a:pt x="18288" y="2460345"/>
                  </a:lnTo>
                  <a:lnTo>
                    <a:pt x="18288" y="2451189"/>
                  </a:lnTo>
                  <a:close/>
                </a:path>
                <a:path w="850900" h="2790190">
                  <a:moveTo>
                    <a:pt x="36576" y="2003005"/>
                  </a:moveTo>
                  <a:lnTo>
                    <a:pt x="0" y="2003005"/>
                  </a:lnTo>
                  <a:lnTo>
                    <a:pt x="0" y="2176869"/>
                  </a:lnTo>
                  <a:lnTo>
                    <a:pt x="36576" y="2176869"/>
                  </a:lnTo>
                  <a:lnTo>
                    <a:pt x="36576" y="2003005"/>
                  </a:lnTo>
                  <a:close/>
                </a:path>
                <a:path w="850900" h="2790190">
                  <a:moveTo>
                    <a:pt x="36576" y="1838452"/>
                  </a:moveTo>
                  <a:lnTo>
                    <a:pt x="0" y="1838452"/>
                  </a:lnTo>
                  <a:lnTo>
                    <a:pt x="0" y="1847519"/>
                  </a:lnTo>
                  <a:lnTo>
                    <a:pt x="36576" y="1847519"/>
                  </a:lnTo>
                  <a:lnTo>
                    <a:pt x="36576" y="1838452"/>
                  </a:lnTo>
                  <a:close/>
                </a:path>
                <a:path w="850900" h="2790190">
                  <a:moveTo>
                    <a:pt x="850392" y="0"/>
                  </a:moveTo>
                  <a:lnTo>
                    <a:pt x="804672" y="0"/>
                  </a:lnTo>
                  <a:lnTo>
                    <a:pt x="804672" y="338416"/>
                  </a:lnTo>
                  <a:lnTo>
                    <a:pt x="850392" y="338416"/>
                  </a:lnTo>
                  <a:lnTo>
                    <a:pt x="850392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40980" y="3022854"/>
              <a:ext cx="0" cy="3073400"/>
            </a:xfrm>
            <a:custGeom>
              <a:avLst/>
              <a:gdLst/>
              <a:ahLst/>
              <a:cxnLst/>
              <a:rect l="l" t="t" r="r" b="b"/>
              <a:pathLst>
                <a:path w="0" h="3073400">
                  <a:moveTo>
                    <a:pt x="0" y="0"/>
                  </a:moveTo>
                  <a:lnTo>
                    <a:pt x="0" y="233260"/>
                  </a:lnTo>
                </a:path>
                <a:path w="0" h="3073400">
                  <a:moveTo>
                    <a:pt x="0" y="388747"/>
                  </a:moveTo>
                  <a:lnTo>
                    <a:pt x="0" y="1458810"/>
                  </a:lnTo>
                </a:path>
                <a:path w="0" h="3073400">
                  <a:moveTo>
                    <a:pt x="0" y="1614297"/>
                  </a:moveTo>
                  <a:lnTo>
                    <a:pt x="0" y="307314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845552" y="3777399"/>
            <a:ext cx="247015" cy="338455"/>
          </a:xfrm>
          <a:prstGeom prst="rect">
            <a:avLst/>
          </a:prstGeom>
          <a:solidFill>
            <a:srgbClr val="A73CA7"/>
          </a:solidFill>
        </p:spPr>
        <p:txBody>
          <a:bodyPr wrap="square" lIns="0" tIns="94615" rIns="0" bIns="0" rtlCol="0" vert="horz">
            <a:spAutoFit/>
          </a:bodyPr>
          <a:lstStyle/>
          <a:p>
            <a:pPr marL="56515">
              <a:lnSpc>
                <a:spcPct val="100000"/>
              </a:lnSpc>
              <a:spcBef>
                <a:spcPts val="745"/>
              </a:spcBef>
            </a:pPr>
            <a:r>
              <a:rPr dirty="0" sz="1000" spc="-25">
                <a:solidFill>
                  <a:srgbClr val="FFFFFF"/>
                </a:solidFill>
                <a:latin typeface="Arial MT"/>
                <a:cs typeface="Arial MT"/>
              </a:rPr>
              <a:t>17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45552" y="5003076"/>
            <a:ext cx="119380" cy="338455"/>
          </a:xfrm>
          <a:prstGeom prst="rect">
            <a:avLst/>
          </a:prstGeom>
          <a:solidFill>
            <a:srgbClr val="A73CA7"/>
          </a:solidFill>
        </p:spPr>
        <p:txBody>
          <a:bodyPr wrap="square" lIns="0" tIns="97155" rIns="0" bIns="0" rtlCol="0" vert="horz">
            <a:spAutoFit/>
          </a:bodyPr>
          <a:lstStyle/>
          <a:p>
            <a:pPr marL="29209">
              <a:lnSpc>
                <a:spcPct val="100000"/>
              </a:lnSpc>
              <a:spcBef>
                <a:spcPts val="765"/>
              </a:spcBef>
            </a:pPr>
            <a:r>
              <a:rPr dirty="0" sz="1000" spc="-50">
                <a:solidFill>
                  <a:srgbClr val="FFFFFF"/>
                </a:solidFill>
                <a:latin typeface="Arial MT"/>
                <a:cs typeface="Arial MT"/>
              </a:rPr>
              <a:t>8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9616" y="5700725"/>
            <a:ext cx="9715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5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01786" y="3244468"/>
            <a:ext cx="17272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solidFill>
                  <a:srgbClr val="FFFFFF"/>
                </a:solidFill>
                <a:latin typeface="Arial MT"/>
                <a:cs typeface="Arial MT"/>
              </a:rPr>
              <a:t>53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92440" y="3777399"/>
            <a:ext cx="338455" cy="338455"/>
          </a:xfrm>
          <a:prstGeom prst="rect">
            <a:avLst/>
          </a:prstGeom>
          <a:solidFill>
            <a:srgbClr val="805BC8"/>
          </a:solidFill>
        </p:spPr>
        <p:txBody>
          <a:bodyPr wrap="square" lIns="0" tIns="94615" rIns="0" bIns="0" rtlCol="0" vert="horz">
            <a:spAutoFit/>
          </a:bodyPr>
          <a:lstStyle/>
          <a:p>
            <a:pPr marL="106045">
              <a:lnSpc>
                <a:spcPct val="100000"/>
              </a:lnSpc>
              <a:spcBef>
                <a:spcPts val="745"/>
              </a:spcBef>
            </a:pPr>
            <a:r>
              <a:rPr dirty="0" sz="1000" spc="-25">
                <a:solidFill>
                  <a:srgbClr val="FFFFFF"/>
                </a:solidFill>
                <a:latin typeface="Arial MT"/>
                <a:cs typeface="Arial MT"/>
              </a:rPr>
              <a:t>23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50707" y="5171884"/>
            <a:ext cx="10858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10"/>
              </a:spcBef>
            </a:pPr>
            <a:r>
              <a:rPr dirty="0" sz="1000" spc="-5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50707" y="5786170"/>
            <a:ext cx="11938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110"/>
              </a:spcBef>
            </a:pPr>
            <a:r>
              <a:rPr dirty="0" sz="1000" spc="-50">
                <a:solidFill>
                  <a:srgbClr val="FFFFFF"/>
                </a:solidFill>
                <a:latin typeface="Arial MT"/>
                <a:cs typeface="Arial MT"/>
              </a:rPr>
              <a:t>9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30768" y="3777399"/>
            <a:ext cx="247015" cy="338455"/>
          </a:xfrm>
          <a:prstGeom prst="rect">
            <a:avLst/>
          </a:prstGeom>
          <a:solidFill>
            <a:srgbClr val="00212F"/>
          </a:solidFill>
        </p:spPr>
        <p:txBody>
          <a:bodyPr wrap="square" lIns="0" tIns="9461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745"/>
              </a:spcBef>
            </a:pPr>
            <a:r>
              <a:rPr dirty="0" sz="1000" spc="-25">
                <a:solidFill>
                  <a:srgbClr val="FFFFFF"/>
                </a:solidFill>
                <a:latin typeface="Arial MT"/>
                <a:cs typeface="Arial MT"/>
              </a:rPr>
              <a:t>15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38743" y="4390174"/>
            <a:ext cx="292735" cy="338455"/>
          </a:xfrm>
          <a:prstGeom prst="rect">
            <a:avLst/>
          </a:prstGeom>
          <a:solidFill>
            <a:srgbClr val="00212F"/>
          </a:solidFill>
        </p:spPr>
        <p:txBody>
          <a:bodyPr wrap="square" lIns="0" tIns="95885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755"/>
              </a:spcBef>
            </a:pPr>
            <a:r>
              <a:rPr dirty="0" sz="1000" spc="-25">
                <a:solidFill>
                  <a:srgbClr val="FFFFFF"/>
                </a:solidFill>
                <a:latin typeface="Arial MT"/>
                <a:cs typeface="Arial MT"/>
              </a:rPr>
              <a:t>20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28023" y="3508375"/>
            <a:ext cx="9715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50">
                <a:latin typeface="Arial MT"/>
                <a:cs typeface="Arial MT"/>
              </a:rPr>
              <a:t>3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77656" y="3777399"/>
            <a:ext cx="100965" cy="338455"/>
          </a:xfrm>
          <a:prstGeom prst="rect">
            <a:avLst/>
          </a:prstGeom>
          <a:solidFill>
            <a:srgbClr val="009BDB"/>
          </a:solidFill>
        </p:spPr>
        <p:txBody>
          <a:bodyPr wrap="square" lIns="0" tIns="94615" rIns="0" bIns="0" rtlCol="0" vert="horz">
            <a:spAutoFit/>
          </a:bodyPr>
          <a:lstStyle/>
          <a:p>
            <a:pPr marL="8890">
              <a:lnSpc>
                <a:spcPct val="100000"/>
              </a:lnSpc>
              <a:spcBef>
                <a:spcPts val="745"/>
              </a:spcBef>
            </a:pPr>
            <a:r>
              <a:rPr dirty="0" sz="1000" spc="-50">
                <a:solidFill>
                  <a:srgbClr val="FFFFFF"/>
                </a:solidFill>
                <a:latin typeface="Arial MT"/>
                <a:cs typeface="Arial MT"/>
              </a:rPr>
              <a:t>8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31352" y="4390174"/>
            <a:ext cx="100965" cy="338455"/>
          </a:xfrm>
          <a:prstGeom prst="rect">
            <a:avLst/>
          </a:prstGeom>
          <a:solidFill>
            <a:srgbClr val="009BDB"/>
          </a:solidFill>
        </p:spPr>
        <p:txBody>
          <a:bodyPr wrap="square" lIns="0" tIns="95885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755"/>
              </a:spcBef>
            </a:pPr>
            <a:r>
              <a:rPr dirty="0" sz="1000" spc="-5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53196" y="5350065"/>
            <a:ext cx="9715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50">
                <a:latin typeface="Arial MT"/>
                <a:cs typeface="Arial MT"/>
              </a:rPr>
              <a:t>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42275" y="5964644"/>
            <a:ext cx="9715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50">
                <a:latin typeface="Arial MT"/>
                <a:cs typeface="Arial MT"/>
              </a:rPr>
              <a:t>1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808976" y="3256114"/>
            <a:ext cx="1098550" cy="2728595"/>
            <a:chOff x="7808976" y="3256114"/>
            <a:chExt cx="1098550" cy="2728595"/>
          </a:xfrm>
        </p:grpSpPr>
        <p:sp>
          <p:nvSpPr>
            <p:cNvPr id="30" name="object 30"/>
            <p:cNvSpPr/>
            <p:nvPr/>
          </p:nvSpPr>
          <p:spPr>
            <a:xfrm>
              <a:off x="8087868" y="3461892"/>
              <a:ext cx="816610" cy="2519680"/>
            </a:xfrm>
            <a:custGeom>
              <a:avLst/>
              <a:gdLst/>
              <a:ahLst/>
              <a:cxnLst/>
              <a:rect l="l" t="t" r="r" b="b"/>
              <a:pathLst>
                <a:path w="816609" h="2519679">
                  <a:moveTo>
                    <a:pt x="786383" y="58674"/>
                  </a:moveTo>
                  <a:lnTo>
                    <a:pt x="816482" y="0"/>
                  </a:lnTo>
                </a:path>
                <a:path w="816609" h="2519679">
                  <a:moveTo>
                    <a:pt x="9143" y="1906270"/>
                  </a:moveTo>
                  <a:lnTo>
                    <a:pt x="9143" y="1847469"/>
                  </a:lnTo>
                </a:path>
                <a:path w="816609" h="2519679">
                  <a:moveTo>
                    <a:pt x="0" y="2519070"/>
                  </a:moveTo>
                  <a:lnTo>
                    <a:pt x="0" y="246033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808976" y="3256114"/>
              <a:ext cx="109855" cy="155575"/>
            </a:xfrm>
            <a:custGeom>
              <a:avLst/>
              <a:gdLst/>
              <a:ahLst/>
              <a:cxnLst/>
              <a:rect l="l" t="t" r="r" b="b"/>
              <a:pathLst>
                <a:path w="109854" h="155575">
                  <a:moveTo>
                    <a:pt x="109727" y="0"/>
                  </a:moveTo>
                  <a:lnTo>
                    <a:pt x="0" y="0"/>
                  </a:lnTo>
                  <a:lnTo>
                    <a:pt x="0" y="155486"/>
                  </a:lnTo>
                  <a:lnTo>
                    <a:pt x="109727" y="155486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A73CA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7452232" y="3248215"/>
            <a:ext cx="46545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 MT"/>
                <a:cs typeface="Arial MT"/>
              </a:rPr>
              <a:t>U.S.</a:t>
            </a:r>
            <a:r>
              <a:rPr dirty="0" sz="1000" spc="190">
                <a:latin typeface="Arial MT"/>
                <a:cs typeface="Arial MT"/>
              </a:rPr>
              <a:t>  </a:t>
            </a:r>
            <a:r>
              <a:rPr dirty="0" sz="1000" spc="-5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68031" y="3862451"/>
            <a:ext cx="35242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latin typeface="Arial MT"/>
                <a:cs typeface="Arial MT"/>
              </a:rPr>
              <a:t>China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808976" y="4481664"/>
            <a:ext cx="109855" cy="155575"/>
          </a:xfrm>
          <a:custGeom>
            <a:avLst/>
            <a:gdLst/>
            <a:ahLst/>
            <a:cxnLst/>
            <a:rect l="l" t="t" r="r" b="b"/>
            <a:pathLst>
              <a:path w="109854" h="155575">
                <a:moveTo>
                  <a:pt x="109727" y="0"/>
                </a:moveTo>
                <a:lnTo>
                  <a:pt x="0" y="0"/>
                </a:lnTo>
                <a:lnTo>
                  <a:pt x="0" y="155486"/>
                </a:lnTo>
                <a:lnTo>
                  <a:pt x="109727" y="155486"/>
                </a:lnTo>
                <a:lnTo>
                  <a:pt x="109727" y="0"/>
                </a:lnTo>
                <a:close/>
              </a:path>
            </a:pathLst>
          </a:custGeom>
          <a:solidFill>
            <a:srgbClr val="A73C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7522209" y="4477321"/>
            <a:ext cx="63500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 MT"/>
                <a:cs typeface="Arial MT"/>
              </a:rPr>
              <a:t>EU</a:t>
            </a:r>
            <a:r>
              <a:rPr dirty="0" sz="1000" spc="215">
                <a:latin typeface="Arial MT"/>
                <a:cs typeface="Arial MT"/>
              </a:rPr>
              <a:t>  </a:t>
            </a:r>
            <a:r>
              <a:rPr dirty="0" sz="100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dirty="0" sz="1000" spc="4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baseline="2777" sz="1500" spc="-37">
                <a:solidFill>
                  <a:srgbClr val="FFFFFF"/>
                </a:solidFill>
                <a:latin typeface="Arial MT"/>
                <a:cs typeface="Arial MT"/>
              </a:rPr>
              <a:t>23</a:t>
            </a:r>
            <a:endParaRPr baseline="2777" sz="1500">
              <a:latin typeface="Arial MT"/>
              <a:cs typeface="Arial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019288" y="5012143"/>
            <a:ext cx="109855" cy="768350"/>
          </a:xfrm>
          <a:custGeom>
            <a:avLst/>
            <a:gdLst/>
            <a:ahLst/>
            <a:cxnLst/>
            <a:rect l="l" t="t" r="r" b="b"/>
            <a:pathLst>
              <a:path w="109854" h="768350">
                <a:moveTo>
                  <a:pt x="100584" y="0"/>
                </a:moveTo>
                <a:lnTo>
                  <a:pt x="0" y="0"/>
                </a:lnTo>
                <a:lnTo>
                  <a:pt x="0" y="155486"/>
                </a:lnTo>
                <a:lnTo>
                  <a:pt x="100584" y="155486"/>
                </a:lnTo>
                <a:lnTo>
                  <a:pt x="100584" y="0"/>
                </a:lnTo>
                <a:close/>
              </a:path>
              <a:path w="109854" h="768350">
                <a:moveTo>
                  <a:pt x="109715" y="612825"/>
                </a:moveTo>
                <a:lnTo>
                  <a:pt x="9144" y="612825"/>
                </a:lnTo>
                <a:lnTo>
                  <a:pt x="9144" y="768311"/>
                </a:lnTo>
                <a:lnTo>
                  <a:pt x="109715" y="768311"/>
                </a:lnTo>
                <a:lnTo>
                  <a:pt x="109715" y="612825"/>
                </a:lnTo>
                <a:close/>
              </a:path>
            </a:pathLst>
          </a:custGeom>
          <a:solidFill>
            <a:srgbClr val="0021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668511" y="3248215"/>
            <a:ext cx="46164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10"/>
              </a:spcBef>
            </a:pPr>
            <a:r>
              <a:rPr dirty="0" baseline="2777" sz="1500">
                <a:solidFill>
                  <a:srgbClr val="FFFFFF"/>
                </a:solidFill>
                <a:latin typeface="Arial MT"/>
                <a:cs typeface="Arial MT"/>
              </a:rPr>
              <a:t>14</a:t>
            </a:r>
            <a:r>
              <a:rPr dirty="0" baseline="2777" sz="1500" spc="277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000" spc="-25">
                <a:latin typeface="Arial MT"/>
                <a:cs typeface="Arial MT"/>
              </a:rPr>
              <a:t>73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25435" y="5091557"/>
            <a:ext cx="29781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latin typeface="Arial MT"/>
                <a:cs typeface="Arial MT"/>
              </a:rPr>
              <a:t>India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96784" y="5704814"/>
            <a:ext cx="39497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0">
                <a:latin typeface="Arial MT"/>
                <a:cs typeface="Arial MT"/>
              </a:rPr>
              <a:t>MENA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13418" y="3862451"/>
            <a:ext cx="17208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63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65844" y="4477321"/>
            <a:ext cx="17208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53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05191" y="5091239"/>
            <a:ext cx="35179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36111" sz="150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dirty="0" baseline="36111" sz="1500" spc="2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18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09890" y="5704814"/>
            <a:ext cx="34671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36111" sz="1500">
                <a:solidFill>
                  <a:srgbClr val="FFFFFF"/>
                </a:solidFill>
                <a:latin typeface="Arial MT"/>
                <a:cs typeface="Arial MT"/>
              </a:rPr>
              <a:t>0</a:t>
            </a:r>
            <a:r>
              <a:rPr dirty="0" baseline="36111" sz="1500" spc="209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17</a:t>
            </a:r>
            <a:endParaRPr sz="1000">
              <a:latin typeface="Arial MT"/>
              <a:cs typeface="Arial MT"/>
            </a:endParaRPr>
          </a:p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313270" y="2159317"/>
          <a:ext cx="6976109" cy="420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2040"/>
                <a:gridCol w="1626235"/>
                <a:gridCol w="1515745"/>
                <a:gridCol w="1266825"/>
                <a:gridCol w="1379220"/>
              </a:tblGrid>
              <a:tr h="414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Landfill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73CA7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Incineration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05BC8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Recycling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BDB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Mismanagement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432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Description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0510" marR="127635" indent="-178435">
                        <a:lnSpc>
                          <a:spcPct val="104900"/>
                        </a:lnSpc>
                        <a:spcBef>
                          <a:spcPts val="360"/>
                        </a:spcBef>
                        <a:buChar char="•"/>
                        <a:tabLst>
                          <a:tab pos="27051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Burial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plastics,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alongside</a:t>
                      </a:r>
                      <a:r>
                        <a:rPr dirty="0" sz="1050" spc="1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other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mixed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waste,</a:t>
                      </a:r>
                      <a:r>
                        <a:rPr dirty="0" sz="10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in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designated</a:t>
                      </a:r>
                      <a:r>
                        <a:rPr dirty="0" sz="1050" spc="1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facilities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71145" indent="-177800">
                        <a:lnSpc>
                          <a:spcPct val="100000"/>
                        </a:lnSpc>
                        <a:spcBef>
                          <a:spcPts val="420"/>
                        </a:spcBef>
                        <a:buChar char="•"/>
                        <a:tabLst>
                          <a:tab pos="271145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Combustion</a:t>
                      </a:r>
                      <a:r>
                        <a:rPr dirty="0" sz="1050" spc="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of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717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plastic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waste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5334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72415" marR="106680" indent="-178435">
                        <a:lnSpc>
                          <a:spcPct val="104400"/>
                        </a:lnSpc>
                        <a:spcBef>
                          <a:spcPts val="365"/>
                        </a:spcBef>
                        <a:buChar char="•"/>
                        <a:tabLst>
                          <a:tab pos="272415" algn="l"/>
                        </a:tabLst>
                      </a:pPr>
                      <a:r>
                        <a:rPr dirty="0" sz="1050" spc="-10">
                          <a:latin typeface="Arial MT"/>
                          <a:cs typeface="Arial MT"/>
                        </a:rPr>
                        <a:t>Collecting,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sorting,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processing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for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reuse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new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feedstock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127635" indent="-177800">
                        <a:lnSpc>
                          <a:spcPct val="104700"/>
                        </a:lnSpc>
                        <a:spcBef>
                          <a:spcPts val="365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dirty="0" sz="1050" spc="-10">
                          <a:latin typeface="Arial MT"/>
                          <a:cs typeface="Arial MT"/>
                        </a:rPr>
                        <a:t>Waste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uncollected</a:t>
                      </a:r>
                      <a:r>
                        <a:rPr dirty="0" sz="1050" spc="2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or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improperly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disposed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of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(open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dumping, burning,</a:t>
                      </a:r>
                      <a:r>
                        <a:rPr dirty="0" sz="10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leakage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into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environment)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26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Pros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0510" marR="311785" indent="-178435">
                        <a:lnSpc>
                          <a:spcPct val="103000"/>
                        </a:lnSpc>
                        <a:spcBef>
                          <a:spcPts val="400"/>
                        </a:spcBef>
                        <a:buChar char="•"/>
                        <a:tabLst>
                          <a:tab pos="27051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Limits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0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delimitated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area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70510" marR="207010" indent="-178435">
                        <a:lnSpc>
                          <a:spcPct val="104900"/>
                        </a:lnSpc>
                        <a:spcBef>
                          <a:spcPts val="625"/>
                        </a:spcBef>
                        <a:buChar char="•"/>
                        <a:tabLst>
                          <a:tab pos="27051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Well-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engineered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facilities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can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have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low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emissions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capture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methane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5080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71780" marR="374015" indent="-178435">
                        <a:lnSpc>
                          <a:spcPct val="105900"/>
                        </a:lnSpc>
                        <a:spcBef>
                          <a:spcPts val="365"/>
                        </a:spcBef>
                        <a:buChar char="•"/>
                        <a:tabLst>
                          <a:tab pos="27178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Less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land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intensive</a:t>
                      </a:r>
                      <a:r>
                        <a:rPr dirty="0" sz="1050" spc="1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then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landfilling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71780" marR="309880" indent="-178435">
                        <a:lnSpc>
                          <a:spcPct val="1088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178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Limits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pollution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leakage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72415" marR="196850" indent="-178435">
                        <a:lnSpc>
                          <a:spcPct val="104900"/>
                        </a:lnSpc>
                        <a:spcBef>
                          <a:spcPts val="380"/>
                        </a:spcBef>
                        <a:buChar char="•"/>
                        <a:tabLst>
                          <a:tab pos="272415" algn="l"/>
                        </a:tabLst>
                      </a:pPr>
                      <a:r>
                        <a:rPr dirty="0" sz="1050" spc="-10">
                          <a:latin typeface="Arial MT"/>
                          <a:cs typeface="Arial MT"/>
                        </a:rPr>
                        <a:t>Reduces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pollution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emissions compared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other waste practices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160655" indent="-177800">
                        <a:lnSpc>
                          <a:spcPct val="105900"/>
                        </a:lnSpc>
                        <a:spcBef>
                          <a:spcPts val="365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Low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cost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in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absence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of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formal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systems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096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Cons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0510" marR="85725" indent="-178435">
                        <a:lnSpc>
                          <a:spcPct val="104500"/>
                        </a:lnSpc>
                        <a:spcBef>
                          <a:spcPts val="400"/>
                        </a:spcBef>
                        <a:buChar char="•"/>
                        <a:tabLst>
                          <a:tab pos="27051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Poorly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mantained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facilities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may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cause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leakage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of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hazardous</a:t>
                      </a:r>
                      <a:r>
                        <a:rPr dirty="0" sz="1050" spc="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materials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into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environment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5080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71780" marR="99695" indent="-178435">
                        <a:lnSpc>
                          <a:spcPct val="105900"/>
                        </a:lnSpc>
                        <a:spcBef>
                          <a:spcPts val="380"/>
                        </a:spcBef>
                        <a:buChar char="•"/>
                        <a:tabLst>
                          <a:tab pos="27178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High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direct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sz="1050" spc="-25">
                          <a:latin typeface="Cambria Math"/>
                          <a:cs typeface="Cambria Math"/>
                        </a:rPr>
                        <a:t>₂</a:t>
                      </a:r>
                      <a:r>
                        <a:rPr dirty="0" sz="105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emissions,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limiting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its</a:t>
                      </a:r>
                      <a:r>
                        <a:rPr dirty="0" sz="105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role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in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717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long-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term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717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50" spc="-10">
                          <a:latin typeface="Arial MT"/>
                          <a:cs typeface="Arial MT"/>
                        </a:rPr>
                        <a:t>decarbonization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72415" marR="162560" indent="-178435">
                        <a:lnSpc>
                          <a:spcPct val="105300"/>
                        </a:lnSpc>
                        <a:spcBef>
                          <a:spcPts val="390"/>
                        </a:spcBef>
                        <a:buChar char="•"/>
                        <a:tabLst>
                          <a:tab pos="272415" algn="l"/>
                        </a:tabLst>
                      </a:pPr>
                      <a:r>
                        <a:rPr dirty="0" sz="1050" spc="-10">
                          <a:latin typeface="Arial MT"/>
                          <a:cs typeface="Arial MT"/>
                        </a:rPr>
                        <a:t>Requires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social-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behavioral changes,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which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can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be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hard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adopt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953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136525" indent="-177800">
                        <a:lnSpc>
                          <a:spcPct val="105900"/>
                        </a:lnSpc>
                        <a:spcBef>
                          <a:spcPts val="380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Major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source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of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pollution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(oceans,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soils)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 MT"/>
                        <a:buChar char="•"/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73685" marR="197485" indent="-177800">
                        <a:lnSpc>
                          <a:spcPct val="103099"/>
                        </a:lnSpc>
                        <a:buChar char="•"/>
                        <a:tabLst>
                          <a:tab pos="273685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Direct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human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health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impacts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pSp>
        <p:nvGrpSpPr>
          <p:cNvPr id="45" name="object 45"/>
          <p:cNvGrpSpPr/>
          <p:nvPr/>
        </p:nvGrpSpPr>
        <p:grpSpPr>
          <a:xfrm>
            <a:off x="7836217" y="2167445"/>
            <a:ext cx="1198245" cy="860425"/>
            <a:chOff x="7836217" y="2167445"/>
            <a:chExt cx="1198245" cy="860425"/>
          </a:xfrm>
        </p:grpSpPr>
        <p:sp>
          <p:nvSpPr>
            <p:cNvPr id="46" name="object 46"/>
            <p:cNvSpPr/>
            <p:nvPr/>
          </p:nvSpPr>
          <p:spPr>
            <a:xfrm>
              <a:off x="8695944" y="2359799"/>
              <a:ext cx="228600" cy="475615"/>
            </a:xfrm>
            <a:custGeom>
              <a:avLst/>
              <a:gdLst/>
              <a:ahLst/>
              <a:cxnLst/>
              <a:rect l="l" t="t" r="r" b="b"/>
              <a:pathLst>
                <a:path w="228600" h="475614">
                  <a:moveTo>
                    <a:pt x="228600" y="0"/>
                  </a:moveTo>
                  <a:lnTo>
                    <a:pt x="0" y="0"/>
                  </a:lnTo>
                  <a:lnTo>
                    <a:pt x="0" y="475602"/>
                  </a:lnTo>
                  <a:lnTo>
                    <a:pt x="228600" y="475602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2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924544" y="2359799"/>
              <a:ext cx="109855" cy="475615"/>
            </a:xfrm>
            <a:custGeom>
              <a:avLst/>
              <a:gdLst/>
              <a:ahLst/>
              <a:cxnLst/>
              <a:rect l="l" t="t" r="r" b="b"/>
              <a:pathLst>
                <a:path w="109854" h="475614">
                  <a:moveTo>
                    <a:pt x="109727" y="0"/>
                  </a:moveTo>
                  <a:lnTo>
                    <a:pt x="0" y="0"/>
                  </a:lnTo>
                  <a:lnTo>
                    <a:pt x="0" y="475602"/>
                  </a:lnTo>
                  <a:lnTo>
                    <a:pt x="109727" y="475602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7840980" y="2172207"/>
              <a:ext cx="0" cy="850900"/>
            </a:xfrm>
            <a:custGeom>
              <a:avLst/>
              <a:gdLst/>
              <a:ahLst/>
              <a:cxnLst/>
              <a:rect l="l" t="t" r="r" b="b"/>
              <a:pathLst>
                <a:path w="0" h="850900">
                  <a:moveTo>
                    <a:pt x="0" y="0"/>
                  </a:moveTo>
                  <a:lnTo>
                    <a:pt x="0" y="85064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7845552" y="2359799"/>
            <a:ext cx="585470" cy="475615"/>
          </a:xfrm>
          <a:prstGeom prst="rect">
            <a:avLst/>
          </a:prstGeom>
          <a:solidFill>
            <a:srgbClr val="A73CA7"/>
          </a:solidFill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endParaRPr sz="1000">
              <a:latin typeface="Times New Roman"/>
              <a:cs typeface="Times New Roman"/>
            </a:endParaRPr>
          </a:p>
          <a:p>
            <a:pPr marL="166370">
              <a:lnSpc>
                <a:spcPct val="100000"/>
              </a:lnSpc>
            </a:pPr>
            <a:r>
              <a:rPr dirty="0" sz="1000" spc="-25">
                <a:solidFill>
                  <a:srgbClr val="FFFFFF"/>
                </a:solidFill>
                <a:latin typeface="Arial MT"/>
                <a:cs typeface="Arial MT"/>
              </a:rPr>
              <a:t>49%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430768" y="2359799"/>
            <a:ext cx="272415" cy="475615"/>
          </a:xfrm>
          <a:prstGeom prst="rect">
            <a:avLst/>
          </a:prstGeom>
          <a:solidFill>
            <a:srgbClr val="805BC8"/>
          </a:solidFill>
        </p:spPr>
        <p:txBody>
          <a:bodyPr wrap="square" lIns="0" tIns="45720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360"/>
              </a:spcBef>
            </a:pPr>
            <a:r>
              <a:rPr dirty="0" sz="1000" spc="-25">
                <a:solidFill>
                  <a:srgbClr val="FFFFFF"/>
                </a:solidFill>
                <a:latin typeface="Arial MT"/>
                <a:cs typeface="Arial MT"/>
              </a:rPr>
              <a:t>23%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8668511" y="2405468"/>
            <a:ext cx="421005" cy="384175"/>
            <a:chOff x="8668511" y="2405468"/>
            <a:chExt cx="421005" cy="384175"/>
          </a:xfrm>
        </p:grpSpPr>
        <p:sp>
          <p:nvSpPr>
            <p:cNvPr id="52" name="object 52"/>
            <p:cNvSpPr/>
            <p:nvPr/>
          </p:nvSpPr>
          <p:spPr>
            <a:xfrm>
              <a:off x="8869679" y="2405468"/>
              <a:ext cx="219710" cy="155575"/>
            </a:xfrm>
            <a:custGeom>
              <a:avLst/>
              <a:gdLst/>
              <a:ahLst/>
              <a:cxnLst/>
              <a:rect l="l" t="t" r="r" b="b"/>
              <a:pathLst>
                <a:path w="219709" h="155575">
                  <a:moveTo>
                    <a:pt x="219455" y="0"/>
                  </a:moveTo>
                  <a:lnTo>
                    <a:pt x="0" y="0"/>
                  </a:lnTo>
                  <a:lnTo>
                    <a:pt x="0" y="155486"/>
                  </a:lnTo>
                  <a:lnTo>
                    <a:pt x="219455" y="155486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8668511" y="2643212"/>
              <a:ext cx="283845" cy="146685"/>
            </a:xfrm>
            <a:custGeom>
              <a:avLst/>
              <a:gdLst/>
              <a:ahLst/>
              <a:cxnLst/>
              <a:rect l="l" t="t" r="r" b="b"/>
              <a:pathLst>
                <a:path w="283845" h="146685">
                  <a:moveTo>
                    <a:pt x="283464" y="0"/>
                  </a:moveTo>
                  <a:lnTo>
                    <a:pt x="0" y="0"/>
                  </a:lnTo>
                  <a:lnTo>
                    <a:pt x="0" y="146342"/>
                  </a:lnTo>
                  <a:lnTo>
                    <a:pt x="283464" y="146342"/>
                  </a:lnTo>
                  <a:lnTo>
                    <a:pt x="283464" y="0"/>
                  </a:lnTo>
                  <a:close/>
                </a:path>
              </a:pathLst>
            </a:custGeom>
            <a:solidFill>
              <a:srgbClr val="00212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8677656" y="2312285"/>
            <a:ext cx="404495" cy="50038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15265">
              <a:lnSpc>
                <a:spcPct val="100000"/>
              </a:lnSpc>
              <a:spcBef>
                <a:spcPts val="770"/>
              </a:spcBef>
            </a:pPr>
            <a:r>
              <a:rPr dirty="0" sz="1000" spc="-25">
                <a:solidFill>
                  <a:srgbClr val="FFFFFF"/>
                </a:solidFill>
                <a:latin typeface="Arial MT"/>
                <a:cs typeface="Arial MT"/>
              </a:rPr>
              <a:t>9%</a:t>
            </a:r>
            <a:endParaRPr sz="1000">
              <a:latin typeface="Arial MT"/>
              <a:cs typeface="Arial MT"/>
            </a:endParaRPr>
          </a:p>
          <a:p>
            <a:pPr marL="11430">
              <a:lnSpc>
                <a:spcPct val="100000"/>
              </a:lnSpc>
              <a:spcBef>
                <a:spcPts val="665"/>
              </a:spcBef>
            </a:pPr>
            <a:r>
              <a:rPr dirty="0" sz="1000" spc="-25">
                <a:solidFill>
                  <a:srgbClr val="FFFFFF"/>
                </a:solidFill>
                <a:latin typeface="Arial MT"/>
                <a:cs typeface="Arial MT"/>
              </a:rPr>
              <a:t>19%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349108" y="2513520"/>
            <a:ext cx="39243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10">
                <a:latin typeface="Arial MT"/>
                <a:cs typeface="Arial MT"/>
              </a:rPr>
              <a:t>Global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18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7593965" cy="0"/>
          </a:xfrm>
          <a:custGeom>
            <a:avLst/>
            <a:gdLst/>
            <a:ahLst/>
            <a:cxnLst/>
            <a:rect l="l" t="t" r="r" b="b"/>
            <a:pathLst>
              <a:path w="7593965" h="0">
                <a:moveTo>
                  <a:pt x="0" y="0"/>
                </a:moveTo>
                <a:lnTo>
                  <a:pt x="759371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97595" y="2053335"/>
            <a:ext cx="3656965" cy="635"/>
          </a:xfrm>
          <a:custGeom>
            <a:avLst/>
            <a:gdLst/>
            <a:ahLst/>
            <a:cxnLst/>
            <a:rect l="l" t="t" r="r" b="b"/>
            <a:pathLst>
              <a:path w="3656965" h="635">
                <a:moveTo>
                  <a:pt x="0" y="253"/>
                </a:moveTo>
                <a:lnTo>
                  <a:pt x="365671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193023" y="4280446"/>
            <a:ext cx="3657600" cy="1966595"/>
          </a:xfrm>
          <a:prstGeom prst="rect">
            <a:avLst/>
          </a:prstGeom>
          <a:solidFill>
            <a:srgbClr val="E3E8EE"/>
          </a:solidFill>
        </p:spPr>
        <p:txBody>
          <a:bodyPr wrap="square" lIns="0" tIns="140335" rIns="0" bIns="0" rtlCol="0" vert="horz">
            <a:spAutoFit/>
          </a:bodyPr>
          <a:lstStyle/>
          <a:p>
            <a:pPr marL="316865" indent="-169545">
              <a:lnSpc>
                <a:spcPct val="100000"/>
              </a:lnSpc>
              <a:spcBef>
                <a:spcPts val="1105"/>
              </a:spcBef>
              <a:buChar char="•"/>
              <a:tabLst>
                <a:tab pos="316865" algn="l"/>
              </a:tabLst>
            </a:pPr>
            <a:r>
              <a:rPr dirty="0" sz="1050">
                <a:latin typeface="Arial MT"/>
                <a:cs typeface="Arial MT"/>
              </a:rPr>
              <a:t>Macroplastics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degrade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via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sunlight,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heat,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wave</a:t>
            </a:r>
            <a:endParaRPr sz="1050">
              <a:latin typeface="Arial MT"/>
              <a:cs typeface="Arial MT"/>
            </a:endParaRPr>
          </a:p>
          <a:p>
            <a:pPr marL="318770">
              <a:lnSpc>
                <a:spcPct val="100000"/>
              </a:lnSpc>
              <a:spcBef>
                <a:spcPts val="40"/>
              </a:spcBef>
            </a:pPr>
            <a:r>
              <a:rPr dirty="0" sz="1050">
                <a:latin typeface="Arial MT"/>
                <a:cs typeface="Arial MT"/>
              </a:rPr>
              <a:t>action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—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but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breakdown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≠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elimination.</a:t>
            </a:r>
            <a:endParaRPr sz="1050">
              <a:latin typeface="Arial MT"/>
              <a:cs typeface="Arial MT"/>
            </a:endParaRPr>
          </a:p>
          <a:p>
            <a:pPr marL="316230" marR="358775" indent="-169545">
              <a:lnSpc>
                <a:spcPts val="1230"/>
              </a:lnSpc>
              <a:spcBef>
                <a:spcPts val="465"/>
              </a:spcBef>
              <a:buChar char="•"/>
              <a:tabLst>
                <a:tab pos="318770" algn="l"/>
              </a:tabLst>
            </a:pPr>
            <a:r>
              <a:rPr dirty="0" sz="1050">
                <a:latin typeface="Arial MT"/>
                <a:cs typeface="Arial MT"/>
              </a:rPr>
              <a:t>Smaller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fragments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=</a:t>
            </a:r>
            <a:r>
              <a:rPr dirty="0" sz="1050" spc="-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faster</a:t>
            </a:r>
            <a:r>
              <a:rPr dirty="0" sz="1050" spc="-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per-gram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methane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ethylene</a:t>
            </a:r>
            <a:r>
              <a:rPr dirty="0" sz="1050" spc="-6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release</a:t>
            </a:r>
            <a:endParaRPr sz="1050">
              <a:latin typeface="Arial MT"/>
              <a:cs typeface="Arial MT"/>
            </a:endParaRPr>
          </a:p>
          <a:p>
            <a:pPr marL="316230" marR="307340" indent="-169545">
              <a:lnSpc>
                <a:spcPct val="100099"/>
              </a:lnSpc>
              <a:spcBef>
                <a:spcPts val="359"/>
              </a:spcBef>
              <a:buChar char="•"/>
              <a:tabLst>
                <a:tab pos="318770" algn="l"/>
              </a:tabLst>
            </a:pPr>
            <a:r>
              <a:rPr dirty="0" sz="1050">
                <a:latin typeface="Arial MT"/>
                <a:cs typeface="Arial MT"/>
              </a:rPr>
              <a:t>Long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half-</a:t>
            </a:r>
            <a:r>
              <a:rPr dirty="0" sz="1050">
                <a:latin typeface="Arial MT"/>
                <a:cs typeface="Arial MT"/>
              </a:rPr>
              <a:t>lives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commit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atmosphere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centuries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continuing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emissions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—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long-</a:t>
            </a:r>
            <a:r>
              <a:rPr dirty="0" sz="1050">
                <a:latin typeface="Arial MT"/>
                <a:cs typeface="Arial MT"/>
              </a:rPr>
              <a:t>tail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climate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cost </a:t>
            </a:r>
            <a:r>
              <a:rPr dirty="0" sz="1050" spc="-2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lifecycle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analyses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miss</a:t>
            </a:r>
            <a:endParaRPr sz="1050">
              <a:latin typeface="Arial MT"/>
              <a:cs typeface="Arial MT"/>
            </a:endParaRPr>
          </a:p>
          <a:p>
            <a:pPr marL="316230" marR="382905" indent="-169545">
              <a:lnSpc>
                <a:spcPct val="100200"/>
              </a:lnSpc>
              <a:spcBef>
                <a:spcPts val="395"/>
              </a:spcBef>
              <a:buChar char="•"/>
              <a:tabLst>
                <a:tab pos="318770" algn="l"/>
              </a:tabLst>
            </a:pPr>
            <a:r>
              <a:rPr dirty="0" sz="1050" spc="-10">
                <a:latin typeface="Arial MT"/>
                <a:cs typeface="Arial MT"/>
              </a:rPr>
              <a:t>Micro/nanoplastic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effects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on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carbon</a:t>
            </a:r>
            <a:r>
              <a:rPr dirty="0" sz="1050" spc="1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cycling 	(photosynthesis, </a:t>
            </a:r>
            <a:r>
              <a:rPr dirty="0" sz="1050">
                <a:latin typeface="Arial MT"/>
                <a:cs typeface="Arial MT"/>
              </a:rPr>
              <a:t>ocean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carbon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pump,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albedo)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are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still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nascent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research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48260" marR="5080">
              <a:lnSpc>
                <a:spcPts val="3320"/>
              </a:lnSpc>
              <a:spcBef>
                <a:spcPts val="250"/>
              </a:spcBef>
            </a:pPr>
            <a:r>
              <a:rPr dirty="0"/>
              <a:t>Plastics</a:t>
            </a:r>
            <a:r>
              <a:rPr dirty="0" spc="-40"/>
              <a:t> </a:t>
            </a:r>
            <a:r>
              <a:rPr dirty="0"/>
              <a:t>pollution</a:t>
            </a:r>
            <a:r>
              <a:rPr dirty="0" spc="-35"/>
              <a:t> </a:t>
            </a:r>
            <a:r>
              <a:rPr dirty="0"/>
              <a:t>exacerbates</a:t>
            </a:r>
            <a:r>
              <a:rPr dirty="0" spc="-95"/>
              <a:t> </a:t>
            </a:r>
            <a:r>
              <a:rPr dirty="0"/>
              <a:t>negative</a:t>
            </a:r>
            <a:r>
              <a:rPr dirty="0" spc="-90"/>
              <a:t> </a:t>
            </a:r>
            <a:r>
              <a:rPr dirty="0"/>
              <a:t>ecological</a:t>
            </a:r>
            <a:r>
              <a:rPr dirty="0" spc="-100"/>
              <a:t> </a:t>
            </a:r>
            <a:r>
              <a:rPr dirty="0"/>
              <a:t>impacts</a:t>
            </a:r>
            <a:r>
              <a:rPr dirty="0" spc="-95"/>
              <a:t> </a:t>
            </a:r>
            <a:r>
              <a:rPr dirty="0" spc="-25"/>
              <a:t>and </a:t>
            </a:r>
            <a:r>
              <a:rPr dirty="0"/>
              <a:t>further</a:t>
            </a:r>
            <a:r>
              <a:rPr dirty="0" spc="-75"/>
              <a:t> </a:t>
            </a:r>
            <a:r>
              <a:rPr dirty="0"/>
              <a:t>accelerates</a:t>
            </a:r>
            <a:r>
              <a:rPr dirty="0" spc="-95"/>
              <a:t> </a:t>
            </a:r>
            <a:r>
              <a:rPr dirty="0"/>
              <a:t>global</a:t>
            </a:r>
            <a:r>
              <a:rPr dirty="0" spc="-40"/>
              <a:t> </a:t>
            </a:r>
            <a:r>
              <a:rPr dirty="0"/>
              <a:t>climate</a:t>
            </a:r>
            <a:r>
              <a:rPr dirty="0" spc="-30"/>
              <a:t> </a:t>
            </a:r>
            <a:r>
              <a:rPr dirty="0" spc="-10"/>
              <a:t>change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8241" y="1502981"/>
            <a:ext cx="6955155" cy="50545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20"/>
              </a:spcBef>
            </a:pPr>
            <a:r>
              <a:rPr dirty="0" sz="1550" b="1">
                <a:latin typeface="Arial"/>
                <a:cs typeface="Arial"/>
              </a:rPr>
              <a:t>Difference</a:t>
            </a:r>
            <a:r>
              <a:rPr dirty="0" sz="1550" spc="229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in</a:t>
            </a:r>
            <a:r>
              <a:rPr dirty="0" sz="1550" spc="21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size</a:t>
            </a:r>
            <a:r>
              <a:rPr dirty="0" sz="1550" spc="13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12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plastic</a:t>
            </a:r>
            <a:r>
              <a:rPr dirty="0" sz="1550" spc="13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pollution</a:t>
            </a:r>
            <a:r>
              <a:rPr dirty="0" sz="1550" spc="114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creates</a:t>
            </a:r>
            <a:r>
              <a:rPr dirty="0" sz="1550" spc="13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diverse</a:t>
            </a:r>
            <a:r>
              <a:rPr dirty="0" sz="1550" spc="13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environmental</a:t>
            </a:r>
            <a:r>
              <a:rPr dirty="0" sz="1550" spc="150" b="1">
                <a:latin typeface="Arial"/>
                <a:cs typeface="Arial"/>
              </a:rPr>
              <a:t> </a:t>
            </a:r>
            <a:r>
              <a:rPr dirty="0" sz="1550" spc="-25" b="1">
                <a:latin typeface="Arial"/>
                <a:cs typeface="Arial"/>
              </a:rPr>
              <a:t>and </a:t>
            </a:r>
            <a:r>
              <a:rPr dirty="0" sz="1550" b="1">
                <a:latin typeface="Arial"/>
                <a:cs typeface="Arial"/>
              </a:rPr>
              <a:t>climate</a:t>
            </a:r>
            <a:r>
              <a:rPr dirty="0" sz="1550" spc="17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impacts,</a:t>
            </a:r>
            <a:r>
              <a:rPr dirty="0" sz="1550" spc="10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many</a:t>
            </a:r>
            <a:r>
              <a:rPr dirty="0" sz="1550" spc="17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17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which</a:t>
            </a:r>
            <a:r>
              <a:rPr dirty="0" sz="1550" spc="16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remain</a:t>
            </a:r>
            <a:r>
              <a:rPr dirty="0" sz="1550" spc="7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poorly</a:t>
            </a:r>
            <a:r>
              <a:rPr dirty="0" sz="1550" spc="90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understood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82431" y="1502981"/>
            <a:ext cx="3425825" cy="50545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20"/>
              </a:spcBef>
            </a:pPr>
            <a:r>
              <a:rPr dirty="0" sz="1550" b="1">
                <a:latin typeface="Arial"/>
                <a:cs typeface="Arial"/>
              </a:rPr>
              <a:t>Long</a:t>
            </a:r>
            <a:r>
              <a:rPr dirty="0" sz="1550" spc="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half-lives</a:t>
            </a:r>
            <a:r>
              <a:rPr dirty="0" sz="1550" spc="19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extend</a:t>
            </a:r>
            <a:r>
              <a:rPr dirty="0" sz="1550" spc="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the</a:t>
            </a:r>
            <a:r>
              <a:rPr dirty="0" sz="1550" spc="195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warming </a:t>
            </a:r>
            <a:r>
              <a:rPr dirty="0" sz="1550" b="1">
                <a:latin typeface="Arial"/>
                <a:cs typeface="Arial"/>
              </a:rPr>
              <a:t>potential</a:t>
            </a:r>
            <a:r>
              <a:rPr dirty="0" sz="1550" spc="13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120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plastic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184" y="2222500"/>
            <a:ext cx="3548379" cy="375285"/>
          </a:xfrm>
          <a:custGeom>
            <a:avLst/>
            <a:gdLst/>
            <a:ahLst/>
            <a:cxnLst/>
            <a:rect l="l" t="t" r="r" b="b"/>
            <a:pathLst>
              <a:path w="3548379" h="375285">
                <a:moveTo>
                  <a:pt x="3485388" y="0"/>
                </a:moveTo>
                <a:lnTo>
                  <a:pt x="62483" y="0"/>
                </a:lnTo>
                <a:lnTo>
                  <a:pt x="38163" y="4923"/>
                </a:lnTo>
                <a:lnTo>
                  <a:pt x="18302" y="18335"/>
                </a:lnTo>
                <a:lnTo>
                  <a:pt x="4910" y="38201"/>
                </a:lnTo>
                <a:lnTo>
                  <a:pt x="0" y="62484"/>
                </a:lnTo>
                <a:lnTo>
                  <a:pt x="0" y="312547"/>
                </a:lnTo>
                <a:lnTo>
                  <a:pt x="4910" y="336883"/>
                </a:lnTo>
                <a:lnTo>
                  <a:pt x="18302" y="356742"/>
                </a:lnTo>
                <a:lnTo>
                  <a:pt x="38163" y="370125"/>
                </a:lnTo>
                <a:lnTo>
                  <a:pt x="62483" y="375030"/>
                </a:lnTo>
                <a:lnTo>
                  <a:pt x="3485388" y="375030"/>
                </a:lnTo>
                <a:lnTo>
                  <a:pt x="3509724" y="370125"/>
                </a:lnTo>
                <a:lnTo>
                  <a:pt x="3529583" y="356742"/>
                </a:lnTo>
                <a:lnTo>
                  <a:pt x="3542966" y="336883"/>
                </a:lnTo>
                <a:lnTo>
                  <a:pt x="3547871" y="312547"/>
                </a:lnTo>
                <a:lnTo>
                  <a:pt x="3547871" y="62484"/>
                </a:lnTo>
                <a:lnTo>
                  <a:pt x="3542966" y="38201"/>
                </a:lnTo>
                <a:lnTo>
                  <a:pt x="3529583" y="18335"/>
                </a:lnTo>
                <a:lnTo>
                  <a:pt x="3509724" y="4923"/>
                </a:lnTo>
                <a:lnTo>
                  <a:pt x="3485388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86230" y="2303843"/>
            <a:ext cx="104457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Macroplastics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61103" y="2222500"/>
            <a:ext cx="3657600" cy="375285"/>
          </a:xfrm>
          <a:custGeom>
            <a:avLst/>
            <a:gdLst/>
            <a:ahLst/>
            <a:cxnLst/>
            <a:rect l="l" t="t" r="r" b="b"/>
            <a:pathLst>
              <a:path w="3657600" h="375285">
                <a:moveTo>
                  <a:pt x="3595116" y="0"/>
                </a:moveTo>
                <a:lnTo>
                  <a:pt x="62484" y="0"/>
                </a:lnTo>
                <a:lnTo>
                  <a:pt x="38147" y="4925"/>
                </a:lnTo>
                <a:lnTo>
                  <a:pt x="18288" y="18351"/>
                </a:lnTo>
                <a:lnTo>
                  <a:pt x="4905" y="38254"/>
                </a:lnTo>
                <a:lnTo>
                  <a:pt x="0" y="62611"/>
                </a:lnTo>
                <a:lnTo>
                  <a:pt x="0" y="312547"/>
                </a:lnTo>
                <a:lnTo>
                  <a:pt x="4905" y="336883"/>
                </a:lnTo>
                <a:lnTo>
                  <a:pt x="18287" y="356742"/>
                </a:lnTo>
                <a:lnTo>
                  <a:pt x="38147" y="370125"/>
                </a:lnTo>
                <a:lnTo>
                  <a:pt x="62484" y="375030"/>
                </a:lnTo>
                <a:lnTo>
                  <a:pt x="3595116" y="375030"/>
                </a:lnTo>
                <a:lnTo>
                  <a:pt x="3619452" y="370125"/>
                </a:lnTo>
                <a:lnTo>
                  <a:pt x="3639311" y="356742"/>
                </a:lnTo>
                <a:lnTo>
                  <a:pt x="3652694" y="336883"/>
                </a:lnTo>
                <a:lnTo>
                  <a:pt x="3657600" y="312547"/>
                </a:lnTo>
                <a:lnTo>
                  <a:pt x="3657600" y="62611"/>
                </a:lnTo>
                <a:lnTo>
                  <a:pt x="3652694" y="38254"/>
                </a:lnTo>
                <a:lnTo>
                  <a:pt x="3639312" y="18351"/>
                </a:lnTo>
                <a:lnTo>
                  <a:pt x="3619452" y="4925"/>
                </a:lnTo>
                <a:lnTo>
                  <a:pt x="3595116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025390" y="2303843"/>
            <a:ext cx="21405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Microplastics</a:t>
            </a:r>
            <a:r>
              <a:rPr dirty="0" sz="12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2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Nanoplastics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297" y="2711915"/>
            <a:ext cx="512667" cy="37081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79501" y="3163379"/>
            <a:ext cx="3116580" cy="52959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ctr" marL="12065" marR="5080">
              <a:lnSpc>
                <a:spcPct val="105900"/>
              </a:lnSpc>
              <a:spcBef>
                <a:spcPts val="55"/>
              </a:spcBef>
            </a:pPr>
            <a:r>
              <a:rPr dirty="0" sz="1050">
                <a:latin typeface="Arial MT"/>
                <a:cs typeface="Arial MT"/>
              </a:rPr>
              <a:t>Kills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~100,000</a:t>
            </a:r>
            <a:r>
              <a:rPr dirty="0" sz="1050" spc="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marine</a:t>
            </a:r>
            <a:r>
              <a:rPr dirty="0" sz="1050" spc="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mammals</a:t>
            </a:r>
            <a:r>
              <a:rPr dirty="0" sz="1050" spc="1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annually</a:t>
            </a:r>
            <a:r>
              <a:rPr dirty="0" sz="1050" spc="19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due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to </a:t>
            </a:r>
            <a:r>
              <a:rPr dirty="0" sz="1050">
                <a:latin typeface="Arial MT"/>
                <a:cs typeface="Arial MT"/>
              </a:rPr>
              <a:t>ingestion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or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entanglement,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affecting</a:t>
            </a:r>
            <a:r>
              <a:rPr dirty="0" sz="1050" spc="21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&gt;65%</a:t>
            </a:r>
            <a:r>
              <a:rPr dirty="0" sz="1050" spc="195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of </a:t>
            </a:r>
            <a:r>
              <a:rPr dirty="0" sz="1050" b="1">
                <a:latin typeface="Arial"/>
                <a:cs typeface="Arial"/>
              </a:rPr>
              <a:t>marine</a:t>
            </a:r>
            <a:r>
              <a:rPr dirty="0" sz="1050" spc="16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mammal</a:t>
            </a:r>
            <a:r>
              <a:rPr dirty="0" sz="1050" spc="8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species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08880" y="3247580"/>
            <a:ext cx="3030220" cy="355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Reduce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photosynthesis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by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7%-12%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algae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</a:t>
            </a:r>
            <a:endParaRPr sz="1050">
              <a:latin typeface="Arial MT"/>
              <a:cs typeface="Arial MT"/>
            </a:endParaRPr>
          </a:p>
          <a:p>
            <a:pPr algn="ctr" marL="1270">
              <a:lnSpc>
                <a:spcPct val="100000"/>
              </a:lnSpc>
              <a:spcBef>
                <a:spcPts val="40"/>
              </a:spcBef>
            </a:pPr>
            <a:r>
              <a:rPr dirty="0" sz="1050">
                <a:latin typeface="Arial MT"/>
                <a:cs typeface="Arial MT"/>
              </a:rPr>
              <a:t>terrestrial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plants,</a:t>
            </a:r>
            <a:r>
              <a:rPr dirty="0" sz="1050" spc="2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stunting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primary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production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57938" y="2733712"/>
            <a:ext cx="455295" cy="340360"/>
          </a:xfrm>
          <a:custGeom>
            <a:avLst/>
            <a:gdLst/>
            <a:ahLst/>
            <a:cxnLst/>
            <a:rect l="l" t="t" r="r" b="b"/>
            <a:pathLst>
              <a:path w="455295" h="340360">
                <a:moveTo>
                  <a:pt x="434086" y="167817"/>
                </a:moveTo>
                <a:lnTo>
                  <a:pt x="393941" y="115887"/>
                </a:lnTo>
                <a:lnTo>
                  <a:pt x="324573" y="145770"/>
                </a:lnTo>
                <a:lnTo>
                  <a:pt x="331266" y="154432"/>
                </a:lnTo>
                <a:lnTo>
                  <a:pt x="381000" y="133096"/>
                </a:lnTo>
                <a:lnTo>
                  <a:pt x="372732" y="161658"/>
                </a:lnTo>
                <a:lnTo>
                  <a:pt x="358838" y="193586"/>
                </a:lnTo>
                <a:lnTo>
                  <a:pt x="339394" y="219544"/>
                </a:lnTo>
                <a:lnTo>
                  <a:pt x="314528" y="230276"/>
                </a:lnTo>
                <a:lnTo>
                  <a:pt x="291477" y="222656"/>
                </a:lnTo>
                <a:lnTo>
                  <a:pt x="271348" y="202692"/>
                </a:lnTo>
                <a:lnTo>
                  <a:pt x="253263" y="174675"/>
                </a:lnTo>
                <a:lnTo>
                  <a:pt x="218909" y="110248"/>
                </a:lnTo>
                <a:lnTo>
                  <a:pt x="200393" y="82283"/>
                </a:lnTo>
                <a:lnTo>
                  <a:pt x="179247" y="62738"/>
                </a:lnTo>
                <a:lnTo>
                  <a:pt x="153924" y="55397"/>
                </a:lnTo>
                <a:lnTo>
                  <a:pt x="122923" y="63182"/>
                </a:lnTo>
                <a:lnTo>
                  <a:pt x="101663" y="83350"/>
                </a:lnTo>
                <a:lnTo>
                  <a:pt x="87134" y="111086"/>
                </a:lnTo>
                <a:lnTo>
                  <a:pt x="76301" y="141605"/>
                </a:lnTo>
                <a:lnTo>
                  <a:pt x="73812" y="149098"/>
                </a:lnTo>
                <a:lnTo>
                  <a:pt x="86804" y="151536"/>
                </a:lnTo>
                <a:lnTo>
                  <a:pt x="89293" y="143992"/>
                </a:lnTo>
                <a:lnTo>
                  <a:pt x="99085" y="116166"/>
                </a:lnTo>
                <a:lnTo>
                  <a:pt x="111658" y="90881"/>
                </a:lnTo>
                <a:lnTo>
                  <a:pt x="129209" y="72491"/>
                </a:lnTo>
                <a:lnTo>
                  <a:pt x="153924" y="65392"/>
                </a:lnTo>
                <a:lnTo>
                  <a:pt x="173799" y="72453"/>
                </a:lnTo>
                <a:lnTo>
                  <a:pt x="191693" y="90995"/>
                </a:lnTo>
                <a:lnTo>
                  <a:pt x="208191" y="117005"/>
                </a:lnTo>
                <a:lnTo>
                  <a:pt x="242125" y="180606"/>
                </a:lnTo>
                <a:lnTo>
                  <a:pt x="262267" y="210667"/>
                </a:lnTo>
                <a:lnTo>
                  <a:pt x="285877" y="232092"/>
                </a:lnTo>
                <a:lnTo>
                  <a:pt x="314528" y="240271"/>
                </a:lnTo>
                <a:lnTo>
                  <a:pt x="347624" y="227622"/>
                </a:lnTo>
                <a:lnTo>
                  <a:pt x="371106" y="197840"/>
                </a:lnTo>
                <a:lnTo>
                  <a:pt x="386156" y="163207"/>
                </a:lnTo>
                <a:lnTo>
                  <a:pt x="394030" y="135978"/>
                </a:lnTo>
                <a:lnTo>
                  <a:pt x="422503" y="172808"/>
                </a:lnTo>
                <a:lnTo>
                  <a:pt x="434086" y="167817"/>
                </a:lnTo>
                <a:close/>
              </a:path>
              <a:path w="455295" h="340360">
                <a:moveTo>
                  <a:pt x="454863" y="330073"/>
                </a:moveTo>
                <a:lnTo>
                  <a:pt x="13385" y="330073"/>
                </a:lnTo>
                <a:lnTo>
                  <a:pt x="13385" y="0"/>
                </a:lnTo>
                <a:lnTo>
                  <a:pt x="0" y="0"/>
                </a:lnTo>
                <a:lnTo>
                  <a:pt x="12" y="330073"/>
                </a:lnTo>
                <a:lnTo>
                  <a:pt x="12" y="339839"/>
                </a:lnTo>
                <a:lnTo>
                  <a:pt x="454863" y="339839"/>
                </a:lnTo>
                <a:lnTo>
                  <a:pt x="454863" y="330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606544" y="4341050"/>
            <a:ext cx="2835275" cy="52959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ctr" marL="12700" marR="5080">
              <a:lnSpc>
                <a:spcPct val="105900"/>
              </a:lnSpc>
              <a:spcBef>
                <a:spcPts val="55"/>
              </a:spcBef>
            </a:pPr>
            <a:r>
              <a:rPr dirty="0" sz="1050">
                <a:latin typeface="Arial MT"/>
                <a:cs typeface="Arial MT"/>
              </a:rPr>
              <a:t>Can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decrease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surface</a:t>
            </a:r>
            <a:r>
              <a:rPr dirty="0" sz="1050" spc="2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albedo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by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28%-</a:t>
            </a:r>
            <a:r>
              <a:rPr dirty="0" sz="1050" spc="-20" b="1">
                <a:latin typeface="Arial"/>
                <a:cs typeface="Arial"/>
              </a:rPr>
              <a:t>77%</a:t>
            </a:r>
            <a:r>
              <a:rPr dirty="0" sz="1050" spc="-20">
                <a:latin typeface="Arial MT"/>
                <a:cs typeface="Arial MT"/>
              </a:rPr>
              <a:t>, </a:t>
            </a:r>
            <a:r>
              <a:rPr dirty="0" sz="1050">
                <a:latin typeface="Arial MT"/>
                <a:cs typeface="Arial MT"/>
              </a:rPr>
              <a:t>accelerating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glacial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melting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releasing </a:t>
            </a:r>
            <a:r>
              <a:rPr dirty="0" sz="1050">
                <a:latin typeface="Arial MT"/>
                <a:cs typeface="Arial MT"/>
              </a:rPr>
              <a:t>microplastics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previously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stored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ice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46534" y="3859703"/>
            <a:ext cx="487680" cy="329565"/>
            <a:chOff x="5846534" y="3859703"/>
            <a:chExt cx="487680" cy="329565"/>
          </a:xfrm>
        </p:grpSpPr>
        <p:sp>
          <p:nvSpPr>
            <p:cNvPr id="20" name="object 20"/>
            <p:cNvSpPr/>
            <p:nvPr/>
          </p:nvSpPr>
          <p:spPr>
            <a:xfrm>
              <a:off x="5846534" y="3859703"/>
              <a:ext cx="487680" cy="329565"/>
            </a:xfrm>
            <a:custGeom>
              <a:avLst/>
              <a:gdLst/>
              <a:ahLst/>
              <a:cxnLst/>
              <a:rect l="l" t="t" r="r" b="b"/>
              <a:pathLst>
                <a:path w="487679" h="329564">
                  <a:moveTo>
                    <a:pt x="240763" y="0"/>
                  </a:moveTo>
                  <a:lnTo>
                    <a:pt x="2862" y="303477"/>
                  </a:lnTo>
                  <a:lnTo>
                    <a:pt x="0" y="310006"/>
                  </a:lnTo>
                  <a:lnTo>
                    <a:pt x="603" y="316640"/>
                  </a:lnTo>
                  <a:lnTo>
                    <a:pt x="464557" y="329497"/>
                  </a:lnTo>
                  <a:lnTo>
                    <a:pt x="473361" y="328127"/>
                  </a:lnTo>
                  <a:lnTo>
                    <a:pt x="480547" y="324404"/>
                  </a:lnTo>
                  <a:lnTo>
                    <a:pt x="483691" y="320821"/>
                  </a:lnTo>
                  <a:lnTo>
                    <a:pt x="16202" y="320820"/>
                  </a:lnTo>
                  <a:lnTo>
                    <a:pt x="11140" y="316920"/>
                  </a:lnTo>
                  <a:lnTo>
                    <a:pt x="234681" y="11594"/>
                  </a:lnTo>
                  <a:lnTo>
                    <a:pt x="241291" y="8593"/>
                  </a:lnTo>
                  <a:lnTo>
                    <a:pt x="263116" y="8593"/>
                  </a:lnTo>
                  <a:lnTo>
                    <a:pt x="257195" y="3415"/>
                  </a:lnTo>
                  <a:lnTo>
                    <a:pt x="249413" y="482"/>
                  </a:lnTo>
                  <a:lnTo>
                    <a:pt x="240763" y="0"/>
                  </a:lnTo>
                  <a:close/>
                </a:path>
                <a:path w="487679" h="329564">
                  <a:moveTo>
                    <a:pt x="263116" y="8593"/>
                  </a:moveTo>
                  <a:lnTo>
                    <a:pt x="247630" y="8593"/>
                  </a:lnTo>
                  <a:lnTo>
                    <a:pt x="251292" y="10229"/>
                  </a:lnTo>
                  <a:lnTo>
                    <a:pt x="477451" y="311965"/>
                  </a:lnTo>
                  <a:lnTo>
                    <a:pt x="475822" y="316640"/>
                  </a:lnTo>
                  <a:lnTo>
                    <a:pt x="475724" y="316921"/>
                  </a:lnTo>
                  <a:lnTo>
                    <a:pt x="475604" y="317267"/>
                  </a:lnTo>
                  <a:lnTo>
                    <a:pt x="468478" y="320420"/>
                  </a:lnTo>
                  <a:lnTo>
                    <a:pt x="466540" y="320821"/>
                  </a:lnTo>
                  <a:lnTo>
                    <a:pt x="483691" y="320821"/>
                  </a:lnTo>
                  <a:lnTo>
                    <a:pt x="485388" y="318886"/>
                  </a:lnTo>
                  <a:lnTo>
                    <a:pt x="487156" y="312133"/>
                  </a:lnTo>
                  <a:lnTo>
                    <a:pt x="487156" y="309126"/>
                  </a:lnTo>
                  <a:lnTo>
                    <a:pt x="486107" y="306108"/>
                  </a:lnTo>
                  <a:lnTo>
                    <a:pt x="263116" y="85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2236" y="3945516"/>
              <a:ext cx="95766" cy="19715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442967" y="5459831"/>
            <a:ext cx="3166110" cy="5289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ctr" marL="12700" marR="5080">
              <a:lnSpc>
                <a:spcPct val="105800"/>
              </a:lnSpc>
              <a:spcBef>
                <a:spcPts val="55"/>
              </a:spcBef>
            </a:pPr>
            <a:r>
              <a:rPr dirty="0" sz="1050">
                <a:latin typeface="Arial MT"/>
                <a:cs typeface="Arial MT"/>
              </a:rPr>
              <a:t>Emit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up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5.8</a:t>
            </a:r>
            <a:r>
              <a:rPr dirty="0" sz="1050" spc="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nmol</a:t>
            </a:r>
            <a:r>
              <a:rPr dirty="0" sz="1050" spc="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of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methane</a:t>
            </a:r>
            <a:r>
              <a:rPr dirty="0" sz="1050" spc="8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14.5</a:t>
            </a:r>
            <a:r>
              <a:rPr dirty="0" sz="1050" spc="1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nmol</a:t>
            </a:r>
            <a:r>
              <a:rPr dirty="0" sz="1050" spc="45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of </a:t>
            </a:r>
            <a:r>
              <a:rPr dirty="0" sz="1050" b="1">
                <a:latin typeface="Arial"/>
                <a:cs typeface="Arial"/>
              </a:rPr>
              <a:t>ethylene</a:t>
            </a:r>
            <a:r>
              <a:rPr dirty="0" sz="1050" spc="114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daily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per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gram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during degradation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846852" y="5055181"/>
            <a:ext cx="486409" cy="229870"/>
            <a:chOff x="5846852" y="5055181"/>
            <a:chExt cx="486409" cy="229870"/>
          </a:xfrm>
        </p:grpSpPr>
        <p:sp>
          <p:nvSpPr>
            <p:cNvPr id="24" name="object 24"/>
            <p:cNvSpPr/>
            <p:nvPr/>
          </p:nvSpPr>
          <p:spPr>
            <a:xfrm>
              <a:off x="5846852" y="5055181"/>
              <a:ext cx="393700" cy="221615"/>
            </a:xfrm>
            <a:custGeom>
              <a:avLst/>
              <a:gdLst/>
              <a:ahLst/>
              <a:cxnLst/>
              <a:rect l="l" t="t" r="r" b="b"/>
              <a:pathLst>
                <a:path w="393700" h="221614">
                  <a:moveTo>
                    <a:pt x="261073" y="0"/>
                  </a:moveTo>
                  <a:lnTo>
                    <a:pt x="214465" y="856"/>
                  </a:lnTo>
                  <a:lnTo>
                    <a:pt x="168901" y="9075"/>
                  </a:lnTo>
                  <a:lnTo>
                    <a:pt x="125753" y="24523"/>
                  </a:lnTo>
                  <a:lnTo>
                    <a:pt x="86394" y="47065"/>
                  </a:lnTo>
                  <a:lnTo>
                    <a:pt x="52195" y="76564"/>
                  </a:lnTo>
                  <a:lnTo>
                    <a:pt x="13379" y="135697"/>
                  </a:lnTo>
                  <a:lnTo>
                    <a:pt x="0" y="202173"/>
                  </a:lnTo>
                  <a:lnTo>
                    <a:pt x="0" y="221028"/>
                  </a:lnTo>
                  <a:lnTo>
                    <a:pt x="11310" y="221028"/>
                  </a:lnTo>
                  <a:lnTo>
                    <a:pt x="11310" y="202173"/>
                  </a:lnTo>
                  <a:lnTo>
                    <a:pt x="12268" y="184571"/>
                  </a:lnTo>
                  <a:lnTo>
                    <a:pt x="15149" y="167151"/>
                  </a:lnTo>
                  <a:lnTo>
                    <a:pt x="19927" y="150023"/>
                  </a:lnTo>
                  <a:lnTo>
                    <a:pt x="26579" y="133298"/>
                  </a:lnTo>
                  <a:lnTo>
                    <a:pt x="59947" y="145226"/>
                  </a:lnTo>
                  <a:lnTo>
                    <a:pt x="64403" y="136566"/>
                  </a:lnTo>
                  <a:lnTo>
                    <a:pt x="30849" y="124581"/>
                  </a:lnTo>
                  <a:lnTo>
                    <a:pt x="39774" y="109517"/>
                  </a:lnTo>
                  <a:lnTo>
                    <a:pt x="50209" y="95179"/>
                  </a:lnTo>
                  <a:lnTo>
                    <a:pt x="62091" y="81646"/>
                  </a:lnTo>
                  <a:lnTo>
                    <a:pt x="75359" y="68997"/>
                  </a:lnTo>
                  <a:lnTo>
                    <a:pt x="103417" y="92377"/>
                  </a:lnTo>
                  <a:lnTo>
                    <a:pt x="111417" y="85715"/>
                  </a:lnTo>
                  <a:lnTo>
                    <a:pt x="83360" y="62329"/>
                  </a:lnTo>
                  <a:lnTo>
                    <a:pt x="98535" y="51270"/>
                  </a:lnTo>
                  <a:lnTo>
                    <a:pt x="114773" y="41366"/>
                  </a:lnTo>
                  <a:lnTo>
                    <a:pt x="131977" y="32669"/>
                  </a:lnTo>
                  <a:lnTo>
                    <a:pt x="150054" y="25230"/>
                  </a:lnTo>
                  <a:lnTo>
                    <a:pt x="164426" y="53197"/>
                  </a:lnTo>
                  <a:lnTo>
                    <a:pt x="174817" y="49483"/>
                  </a:lnTo>
                  <a:lnTo>
                    <a:pt x="198382" y="12587"/>
                  </a:lnTo>
                  <a:lnTo>
                    <a:pt x="237522" y="9034"/>
                  </a:lnTo>
                  <a:lnTo>
                    <a:pt x="237522" y="41910"/>
                  </a:lnTo>
                  <a:lnTo>
                    <a:pt x="248833" y="41910"/>
                  </a:lnTo>
                  <a:lnTo>
                    <a:pt x="248833" y="9015"/>
                  </a:lnTo>
                  <a:lnTo>
                    <a:pt x="268508" y="10096"/>
                  </a:lnTo>
                  <a:lnTo>
                    <a:pt x="287967" y="12573"/>
                  </a:lnTo>
                  <a:lnTo>
                    <a:pt x="307101" y="16428"/>
                  </a:lnTo>
                  <a:lnTo>
                    <a:pt x="325805" y="21641"/>
                  </a:lnTo>
                  <a:lnTo>
                    <a:pt x="311501" y="49452"/>
                  </a:lnTo>
                  <a:lnTo>
                    <a:pt x="321892" y="53166"/>
                  </a:lnTo>
                  <a:lnTo>
                    <a:pt x="336271" y="25199"/>
                  </a:lnTo>
                  <a:lnTo>
                    <a:pt x="349013" y="30271"/>
                  </a:lnTo>
                  <a:lnTo>
                    <a:pt x="361349" y="35974"/>
                  </a:lnTo>
                  <a:lnTo>
                    <a:pt x="373246" y="42290"/>
                  </a:lnTo>
                  <a:lnTo>
                    <a:pt x="384673" y="49200"/>
                  </a:lnTo>
                  <a:lnTo>
                    <a:pt x="393435" y="42960"/>
                  </a:lnTo>
                  <a:lnTo>
                    <a:pt x="351930" y="20916"/>
                  </a:lnTo>
                  <a:lnTo>
                    <a:pt x="307352" y="6641"/>
                  </a:lnTo>
                  <a:lnTo>
                    <a:pt x="261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1885" y="5098782"/>
              <a:ext cx="271322" cy="185779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42391" y="5430837"/>
            <a:ext cx="2985135" cy="52959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ctr" marL="38100" marR="30480" indent="3810">
              <a:lnSpc>
                <a:spcPct val="105900"/>
              </a:lnSpc>
              <a:spcBef>
                <a:spcPts val="55"/>
              </a:spcBef>
            </a:pPr>
            <a:r>
              <a:rPr dirty="0" sz="1050">
                <a:latin typeface="Arial MT"/>
                <a:cs typeface="Arial MT"/>
              </a:rPr>
              <a:t>Floating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macroplastics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reduce</a:t>
            </a:r>
            <a:r>
              <a:rPr dirty="0" sz="1050" spc="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PAR</a:t>
            </a:r>
            <a:r>
              <a:rPr dirty="0" baseline="27777" sz="1050" b="1">
                <a:latin typeface="Arial"/>
                <a:cs typeface="Arial"/>
              </a:rPr>
              <a:t>1</a:t>
            </a:r>
            <a:r>
              <a:rPr dirty="0" baseline="27777" sz="1050" spc="359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by</a:t>
            </a:r>
            <a:r>
              <a:rPr dirty="0" sz="1050" spc="1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up</a:t>
            </a:r>
            <a:r>
              <a:rPr dirty="0" sz="1050" spc="175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to </a:t>
            </a:r>
            <a:r>
              <a:rPr dirty="0" sz="1050" b="1">
                <a:latin typeface="Arial"/>
                <a:cs typeface="Arial"/>
              </a:rPr>
              <a:t>80%</a:t>
            </a:r>
            <a:r>
              <a:rPr dirty="0" sz="1050">
                <a:latin typeface="Arial MT"/>
                <a:cs typeface="Arial MT"/>
              </a:rPr>
              <a:t>,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impairing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</a:t>
            </a:r>
            <a:r>
              <a:rPr dirty="0" baseline="-15873" sz="1050">
                <a:latin typeface="Arial MT"/>
                <a:cs typeface="Arial MT"/>
              </a:rPr>
              <a:t>2</a:t>
            </a:r>
            <a:r>
              <a:rPr dirty="0" baseline="-15873" sz="1050" spc="352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production,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carbon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uptake,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primary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productivity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840157" y="5014228"/>
            <a:ext cx="535940" cy="344170"/>
            <a:chOff x="1840157" y="5014228"/>
            <a:chExt cx="535940" cy="344170"/>
          </a:xfrm>
        </p:grpSpPr>
        <p:sp>
          <p:nvSpPr>
            <p:cNvPr id="28" name="object 28"/>
            <p:cNvSpPr/>
            <p:nvPr/>
          </p:nvSpPr>
          <p:spPr>
            <a:xfrm>
              <a:off x="1907070" y="5178272"/>
              <a:ext cx="401955" cy="11430"/>
            </a:xfrm>
            <a:custGeom>
              <a:avLst/>
              <a:gdLst/>
              <a:ahLst/>
              <a:cxnLst/>
              <a:rect l="l" t="t" r="r" b="b"/>
              <a:pathLst>
                <a:path w="401955" h="11429">
                  <a:moveTo>
                    <a:pt x="80302" y="0"/>
                  </a:moveTo>
                  <a:lnTo>
                    <a:pt x="0" y="0"/>
                  </a:lnTo>
                  <a:lnTo>
                    <a:pt x="0" y="11315"/>
                  </a:lnTo>
                  <a:lnTo>
                    <a:pt x="80302" y="11315"/>
                  </a:lnTo>
                  <a:lnTo>
                    <a:pt x="80302" y="0"/>
                  </a:lnTo>
                  <a:close/>
                </a:path>
                <a:path w="401955" h="11429">
                  <a:moveTo>
                    <a:pt x="401523" y="0"/>
                  </a:moveTo>
                  <a:lnTo>
                    <a:pt x="321221" y="0"/>
                  </a:lnTo>
                  <a:lnTo>
                    <a:pt x="321221" y="11315"/>
                  </a:lnTo>
                  <a:lnTo>
                    <a:pt x="401523" y="11315"/>
                  </a:lnTo>
                  <a:lnTo>
                    <a:pt x="401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63962" y="5014228"/>
              <a:ext cx="288089" cy="20768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840153" y="5250738"/>
              <a:ext cx="535940" cy="107950"/>
            </a:xfrm>
            <a:custGeom>
              <a:avLst/>
              <a:gdLst/>
              <a:ahLst/>
              <a:cxnLst/>
              <a:rect l="l" t="t" r="r" b="b"/>
              <a:pathLst>
                <a:path w="535939" h="107950">
                  <a:moveTo>
                    <a:pt x="535368" y="95415"/>
                  </a:moveTo>
                  <a:lnTo>
                    <a:pt x="528713" y="94576"/>
                  </a:lnTo>
                  <a:lnTo>
                    <a:pt x="522211" y="93040"/>
                  </a:lnTo>
                  <a:lnTo>
                    <a:pt x="516001" y="90855"/>
                  </a:lnTo>
                  <a:lnTo>
                    <a:pt x="497509" y="86334"/>
                  </a:lnTo>
                  <a:lnTo>
                    <a:pt x="478497" y="84836"/>
                  </a:lnTo>
                  <a:lnTo>
                    <a:pt x="459486" y="86334"/>
                  </a:lnTo>
                  <a:lnTo>
                    <a:pt x="424853" y="94830"/>
                  </a:lnTo>
                  <a:lnTo>
                    <a:pt x="408254" y="96151"/>
                  </a:lnTo>
                  <a:lnTo>
                    <a:pt x="391655" y="94830"/>
                  </a:lnTo>
                  <a:lnTo>
                    <a:pt x="375513" y="90855"/>
                  </a:lnTo>
                  <a:lnTo>
                    <a:pt x="366471" y="88099"/>
                  </a:lnTo>
                  <a:lnTo>
                    <a:pt x="357149" y="86169"/>
                  </a:lnTo>
                  <a:lnTo>
                    <a:pt x="347649" y="85077"/>
                  </a:lnTo>
                  <a:lnTo>
                    <a:pt x="338035" y="84836"/>
                  </a:lnTo>
                  <a:lnTo>
                    <a:pt x="328422" y="85077"/>
                  </a:lnTo>
                  <a:lnTo>
                    <a:pt x="318909" y="86169"/>
                  </a:lnTo>
                  <a:lnTo>
                    <a:pt x="309587" y="88099"/>
                  </a:lnTo>
                  <a:lnTo>
                    <a:pt x="292633" y="93294"/>
                  </a:lnTo>
                  <a:lnTo>
                    <a:pt x="284492" y="94996"/>
                  </a:lnTo>
                  <a:lnTo>
                    <a:pt x="276186" y="95948"/>
                  </a:lnTo>
                  <a:lnTo>
                    <a:pt x="267779" y="96151"/>
                  </a:lnTo>
                  <a:lnTo>
                    <a:pt x="259372" y="95948"/>
                  </a:lnTo>
                  <a:lnTo>
                    <a:pt x="251053" y="94996"/>
                  </a:lnTo>
                  <a:lnTo>
                    <a:pt x="242900" y="93294"/>
                  </a:lnTo>
                  <a:lnTo>
                    <a:pt x="225933" y="88099"/>
                  </a:lnTo>
                  <a:lnTo>
                    <a:pt x="216611" y="86169"/>
                  </a:lnTo>
                  <a:lnTo>
                    <a:pt x="207098" y="85077"/>
                  </a:lnTo>
                  <a:lnTo>
                    <a:pt x="197472" y="84836"/>
                  </a:lnTo>
                  <a:lnTo>
                    <a:pt x="187871" y="85077"/>
                  </a:lnTo>
                  <a:lnTo>
                    <a:pt x="178358" y="86169"/>
                  </a:lnTo>
                  <a:lnTo>
                    <a:pt x="169049" y="88099"/>
                  </a:lnTo>
                  <a:lnTo>
                    <a:pt x="152107" y="93294"/>
                  </a:lnTo>
                  <a:lnTo>
                    <a:pt x="143967" y="94996"/>
                  </a:lnTo>
                  <a:lnTo>
                    <a:pt x="135661" y="95948"/>
                  </a:lnTo>
                  <a:lnTo>
                    <a:pt x="127266" y="96151"/>
                  </a:lnTo>
                  <a:lnTo>
                    <a:pt x="118846" y="95948"/>
                  </a:lnTo>
                  <a:lnTo>
                    <a:pt x="110528" y="94996"/>
                  </a:lnTo>
                  <a:lnTo>
                    <a:pt x="102374" y="93294"/>
                  </a:lnTo>
                  <a:lnTo>
                    <a:pt x="85407" y="88099"/>
                  </a:lnTo>
                  <a:lnTo>
                    <a:pt x="76073" y="86169"/>
                  </a:lnTo>
                  <a:lnTo>
                    <a:pt x="66560" y="85077"/>
                  </a:lnTo>
                  <a:lnTo>
                    <a:pt x="56934" y="84836"/>
                  </a:lnTo>
                  <a:lnTo>
                    <a:pt x="47307" y="85077"/>
                  </a:lnTo>
                  <a:lnTo>
                    <a:pt x="37795" y="86169"/>
                  </a:lnTo>
                  <a:lnTo>
                    <a:pt x="28460" y="88099"/>
                  </a:lnTo>
                  <a:lnTo>
                    <a:pt x="19405" y="90855"/>
                  </a:lnTo>
                  <a:lnTo>
                    <a:pt x="13182" y="93052"/>
                  </a:lnTo>
                  <a:lnTo>
                    <a:pt x="6667" y="94576"/>
                  </a:lnTo>
                  <a:lnTo>
                    <a:pt x="0" y="95415"/>
                  </a:lnTo>
                  <a:lnTo>
                    <a:pt x="0" y="106845"/>
                  </a:lnTo>
                  <a:lnTo>
                    <a:pt x="8305" y="105981"/>
                  </a:lnTo>
                  <a:lnTo>
                    <a:pt x="16421" y="104165"/>
                  </a:lnTo>
                  <a:lnTo>
                    <a:pt x="24142" y="101447"/>
                  </a:lnTo>
                  <a:lnTo>
                    <a:pt x="32054" y="99021"/>
                  </a:lnTo>
                  <a:lnTo>
                    <a:pt x="40208" y="97320"/>
                  </a:lnTo>
                  <a:lnTo>
                    <a:pt x="48526" y="96354"/>
                  </a:lnTo>
                  <a:lnTo>
                    <a:pt x="56946" y="96151"/>
                  </a:lnTo>
                  <a:lnTo>
                    <a:pt x="65354" y="96354"/>
                  </a:lnTo>
                  <a:lnTo>
                    <a:pt x="73672" y="97320"/>
                  </a:lnTo>
                  <a:lnTo>
                    <a:pt x="81826" y="99021"/>
                  </a:lnTo>
                  <a:lnTo>
                    <a:pt x="98793" y="104203"/>
                  </a:lnTo>
                  <a:lnTo>
                    <a:pt x="108127" y="106133"/>
                  </a:lnTo>
                  <a:lnTo>
                    <a:pt x="117640" y="107226"/>
                  </a:lnTo>
                  <a:lnTo>
                    <a:pt x="127266" y="107467"/>
                  </a:lnTo>
                  <a:lnTo>
                    <a:pt x="136880" y="107226"/>
                  </a:lnTo>
                  <a:lnTo>
                    <a:pt x="146380" y="106133"/>
                  </a:lnTo>
                  <a:lnTo>
                    <a:pt x="155689" y="104203"/>
                  </a:lnTo>
                  <a:lnTo>
                    <a:pt x="172643" y="99021"/>
                  </a:lnTo>
                  <a:lnTo>
                    <a:pt x="180784" y="97320"/>
                  </a:lnTo>
                  <a:lnTo>
                    <a:pt x="189090" y="96354"/>
                  </a:lnTo>
                  <a:lnTo>
                    <a:pt x="197485" y="96151"/>
                  </a:lnTo>
                  <a:lnTo>
                    <a:pt x="205905" y="96354"/>
                  </a:lnTo>
                  <a:lnTo>
                    <a:pt x="214210" y="97307"/>
                  </a:lnTo>
                  <a:lnTo>
                    <a:pt x="222364" y="99009"/>
                  </a:lnTo>
                  <a:lnTo>
                    <a:pt x="239331" y="104203"/>
                  </a:lnTo>
                  <a:lnTo>
                    <a:pt x="248666" y="106133"/>
                  </a:lnTo>
                  <a:lnTo>
                    <a:pt x="258178" y="107226"/>
                  </a:lnTo>
                  <a:lnTo>
                    <a:pt x="267792" y="107467"/>
                  </a:lnTo>
                  <a:lnTo>
                    <a:pt x="277418" y="107226"/>
                  </a:lnTo>
                  <a:lnTo>
                    <a:pt x="286931" y="106133"/>
                  </a:lnTo>
                  <a:lnTo>
                    <a:pt x="296252" y="104203"/>
                  </a:lnTo>
                  <a:lnTo>
                    <a:pt x="305320" y="101447"/>
                  </a:lnTo>
                  <a:lnTo>
                    <a:pt x="321462" y="97485"/>
                  </a:lnTo>
                  <a:lnTo>
                    <a:pt x="338048" y="96164"/>
                  </a:lnTo>
                  <a:lnTo>
                    <a:pt x="354647" y="97485"/>
                  </a:lnTo>
                  <a:lnTo>
                    <a:pt x="389293" y="105956"/>
                  </a:lnTo>
                  <a:lnTo>
                    <a:pt x="408292" y="107467"/>
                  </a:lnTo>
                  <a:lnTo>
                    <a:pt x="427304" y="105956"/>
                  </a:lnTo>
                  <a:lnTo>
                    <a:pt x="461949" y="97485"/>
                  </a:lnTo>
                  <a:lnTo>
                    <a:pt x="478536" y="96164"/>
                  </a:lnTo>
                  <a:lnTo>
                    <a:pt x="495134" y="97485"/>
                  </a:lnTo>
                  <a:lnTo>
                    <a:pt x="511276" y="101447"/>
                  </a:lnTo>
                  <a:lnTo>
                    <a:pt x="518985" y="104152"/>
                  </a:lnTo>
                  <a:lnTo>
                    <a:pt x="527088" y="105968"/>
                  </a:lnTo>
                  <a:lnTo>
                    <a:pt x="535368" y="106845"/>
                  </a:lnTo>
                  <a:lnTo>
                    <a:pt x="535368" y="95415"/>
                  </a:lnTo>
                  <a:close/>
                </a:path>
                <a:path w="535939" h="107950">
                  <a:moveTo>
                    <a:pt x="535368" y="52997"/>
                  </a:moveTo>
                  <a:lnTo>
                    <a:pt x="528713" y="52158"/>
                  </a:lnTo>
                  <a:lnTo>
                    <a:pt x="522211" y="50622"/>
                  </a:lnTo>
                  <a:lnTo>
                    <a:pt x="516001" y="48437"/>
                  </a:lnTo>
                  <a:lnTo>
                    <a:pt x="497509" y="43916"/>
                  </a:lnTo>
                  <a:lnTo>
                    <a:pt x="478497" y="42418"/>
                  </a:lnTo>
                  <a:lnTo>
                    <a:pt x="459486" y="43916"/>
                  </a:lnTo>
                  <a:lnTo>
                    <a:pt x="424853" y="52400"/>
                  </a:lnTo>
                  <a:lnTo>
                    <a:pt x="408254" y="53721"/>
                  </a:lnTo>
                  <a:lnTo>
                    <a:pt x="391655" y="52400"/>
                  </a:lnTo>
                  <a:lnTo>
                    <a:pt x="375513" y="48437"/>
                  </a:lnTo>
                  <a:lnTo>
                    <a:pt x="366471" y="45681"/>
                  </a:lnTo>
                  <a:lnTo>
                    <a:pt x="357149" y="43751"/>
                  </a:lnTo>
                  <a:lnTo>
                    <a:pt x="347649" y="42659"/>
                  </a:lnTo>
                  <a:lnTo>
                    <a:pt x="338035" y="42418"/>
                  </a:lnTo>
                  <a:lnTo>
                    <a:pt x="328422" y="42659"/>
                  </a:lnTo>
                  <a:lnTo>
                    <a:pt x="318909" y="43751"/>
                  </a:lnTo>
                  <a:lnTo>
                    <a:pt x="309587" y="45681"/>
                  </a:lnTo>
                  <a:lnTo>
                    <a:pt x="292633" y="50863"/>
                  </a:lnTo>
                  <a:lnTo>
                    <a:pt x="284492" y="52565"/>
                  </a:lnTo>
                  <a:lnTo>
                    <a:pt x="276186" y="53530"/>
                  </a:lnTo>
                  <a:lnTo>
                    <a:pt x="267779" y="53733"/>
                  </a:lnTo>
                  <a:lnTo>
                    <a:pt x="259372" y="53530"/>
                  </a:lnTo>
                  <a:lnTo>
                    <a:pt x="251053" y="52565"/>
                  </a:lnTo>
                  <a:lnTo>
                    <a:pt x="242900" y="50863"/>
                  </a:lnTo>
                  <a:lnTo>
                    <a:pt x="225933" y="45681"/>
                  </a:lnTo>
                  <a:lnTo>
                    <a:pt x="216611" y="43751"/>
                  </a:lnTo>
                  <a:lnTo>
                    <a:pt x="207098" y="42659"/>
                  </a:lnTo>
                  <a:lnTo>
                    <a:pt x="197472" y="42418"/>
                  </a:lnTo>
                  <a:lnTo>
                    <a:pt x="187871" y="42659"/>
                  </a:lnTo>
                  <a:lnTo>
                    <a:pt x="178358" y="43751"/>
                  </a:lnTo>
                  <a:lnTo>
                    <a:pt x="169049" y="45681"/>
                  </a:lnTo>
                  <a:lnTo>
                    <a:pt x="152107" y="50863"/>
                  </a:lnTo>
                  <a:lnTo>
                    <a:pt x="143967" y="52565"/>
                  </a:lnTo>
                  <a:lnTo>
                    <a:pt x="135661" y="53530"/>
                  </a:lnTo>
                  <a:lnTo>
                    <a:pt x="127266" y="53733"/>
                  </a:lnTo>
                  <a:lnTo>
                    <a:pt x="118846" y="53530"/>
                  </a:lnTo>
                  <a:lnTo>
                    <a:pt x="110528" y="52565"/>
                  </a:lnTo>
                  <a:lnTo>
                    <a:pt x="102374" y="50863"/>
                  </a:lnTo>
                  <a:lnTo>
                    <a:pt x="85407" y="45681"/>
                  </a:lnTo>
                  <a:lnTo>
                    <a:pt x="76073" y="43751"/>
                  </a:lnTo>
                  <a:lnTo>
                    <a:pt x="66560" y="42659"/>
                  </a:lnTo>
                  <a:lnTo>
                    <a:pt x="56934" y="42418"/>
                  </a:lnTo>
                  <a:lnTo>
                    <a:pt x="47307" y="42659"/>
                  </a:lnTo>
                  <a:lnTo>
                    <a:pt x="37795" y="43751"/>
                  </a:lnTo>
                  <a:lnTo>
                    <a:pt x="28460" y="45681"/>
                  </a:lnTo>
                  <a:lnTo>
                    <a:pt x="19405" y="48437"/>
                  </a:lnTo>
                  <a:lnTo>
                    <a:pt x="13182" y="50634"/>
                  </a:lnTo>
                  <a:lnTo>
                    <a:pt x="6667" y="52158"/>
                  </a:lnTo>
                  <a:lnTo>
                    <a:pt x="0" y="52997"/>
                  </a:lnTo>
                  <a:lnTo>
                    <a:pt x="0" y="64414"/>
                  </a:lnTo>
                  <a:lnTo>
                    <a:pt x="8305" y="63563"/>
                  </a:lnTo>
                  <a:lnTo>
                    <a:pt x="16421" y="61734"/>
                  </a:lnTo>
                  <a:lnTo>
                    <a:pt x="24142" y="59029"/>
                  </a:lnTo>
                  <a:lnTo>
                    <a:pt x="32054" y="56591"/>
                  </a:lnTo>
                  <a:lnTo>
                    <a:pt x="40208" y="54889"/>
                  </a:lnTo>
                  <a:lnTo>
                    <a:pt x="48526" y="53936"/>
                  </a:lnTo>
                  <a:lnTo>
                    <a:pt x="56946" y="53733"/>
                  </a:lnTo>
                  <a:lnTo>
                    <a:pt x="65354" y="53936"/>
                  </a:lnTo>
                  <a:lnTo>
                    <a:pt x="73672" y="54889"/>
                  </a:lnTo>
                  <a:lnTo>
                    <a:pt x="81826" y="56591"/>
                  </a:lnTo>
                  <a:lnTo>
                    <a:pt x="98793" y="61785"/>
                  </a:lnTo>
                  <a:lnTo>
                    <a:pt x="108127" y="63715"/>
                  </a:lnTo>
                  <a:lnTo>
                    <a:pt x="117640" y="64808"/>
                  </a:lnTo>
                  <a:lnTo>
                    <a:pt x="127266" y="65036"/>
                  </a:lnTo>
                  <a:lnTo>
                    <a:pt x="136880" y="64795"/>
                  </a:lnTo>
                  <a:lnTo>
                    <a:pt x="146380" y="63703"/>
                  </a:lnTo>
                  <a:lnTo>
                    <a:pt x="155689" y="61772"/>
                  </a:lnTo>
                  <a:lnTo>
                    <a:pt x="172643" y="56591"/>
                  </a:lnTo>
                  <a:lnTo>
                    <a:pt x="180784" y="54889"/>
                  </a:lnTo>
                  <a:lnTo>
                    <a:pt x="189090" y="53936"/>
                  </a:lnTo>
                  <a:lnTo>
                    <a:pt x="197485" y="53733"/>
                  </a:lnTo>
                  <a:lnTo>
                    <a:pt x="205905" y="53936"/>
                  </a:lnTo>
                  <a:lnTo>
                    <a:pt x="214210" y="54889"/>
                  </a:lnTo>
                  <a:lnTo>
                    <a:pt x="222364" y="56591"/>
                  </a:lnTo>
                  <a:lnTo>
                    <a:pt x="239331" y="61785"/>
                  </a:lnTo>
                  <a:lnTo>
                    <a:pt x="248666" y="63715"/>
                  </a:lnTo>
                  <a:lnTo>
                    <a:pt x="258178" y="64808"/>
                  </a:lnTo>
                  <a:lnTo>
                    <a:pt x="267792" y="65036"/>
                  </a:lnTo>
                  <a:lnTo>
                    <a:pt x="277418" y="64808"/>
                  </a:lnTo>
                  <a:lnTo>
                    <a:pt x="286931" y="63715"/>
                  </a:lnTo>
                  <a:lnTo>
                    <a:pt x="296252" y="61785"/>
                  </a:lnTo>
                  <a:lnTo>
                    <a:pt x="305320" y="59029"/>
                  </a:lnTo>
                  <a:lnTo>
                    <a:pt x="321462" y="55054"/>
                  </a:lnTo>
                  <a:lnTo>
                    <a:pt x="338048" y="53733"/>
                  </a:lnTo>
                  <a:lnTo>
                    <a:pt x="354647" y="55054"/>
                  </a:lnTo>
                  <a:lnTo>
                    <a:pt x="389293" y="63538"/>
                  </a:lnTo>
                  <a:lnTo>
                    <a:pt x="408292" y="65036"/>
                  </a:lnTo>
                  <a:lnTo>
                    <a:pt x="427304" y="63538"/>
                  </a:lnTo>
                  <a:lnTo>
                    <a:pt x="461949" y="55054"/>
                  </a:lnTo>
                  <a:lnTo>
                    <a:pt x="478536" y="53733"/>
                  </a:lnTo>
                  <a:lnTo>
                    <a:pt x="495134" y="55054"/>
                  </a:lnTo>
                  <a:lnTo>
                    <a:pt x="511276" y="59029"/>
                  </a:lnTo>
                  <a:lnTo>
                    <a:pt x="518985" y="61734"/>
                  </a:lnTo>
                  <a:lnTo>
                    <a:pt x="527088" y="63550"/>
                  </a:lnTo>
                  <a:lnTo>
                    <a:pt x="535368" y="64414"/>
                  </a:lnTo>
                  <a:lnTo>
                    <a:pt x="535368" y="52997"/>
                  </a:lnTo>
                  <a:close/>
                </a:path>
                <a:path w="535939" h="107950">
                  <a:moveTo>
                    <a:pt x="535368" y="10566"/>
                  </a:moveTo>
                  <a:lnTo>
                    <a:pt x="528713" y="9740"/>
                  </a:lnTo>
                  <a:lnTo>
                    <a:pt x="522211" y="8216"/>
                  </a:lnTo>
                  <a:lnTo>
                    <a:pt x="516001" y="6045"/>
                  </a:lnTo>
                  <a:lnTo>
                    <a:pt x="497509" y="1524"/>
                  </a:lnTo>
                  <a:lnTo>
                    <a:pt x="478497" y="12"/>
                  </a:lnTo>
                  <a:lnTo>
                    <a:pt x="459486" y="1524"/>
                  </a:lnTo>
                  <a:lnTo>
                    <a:pt x="424853" y="10007"/>
                  </a:lnTo>
                  <a:lnTo>
                    <a:pt x="408254" y="11328"/>
                  </a:lnTo>
                  <a:lnTo>
                    <a:pt x="391655" y="10007"/>
                  </a:lnTo>
                  <a:lnTo>
                    <a:pt x="375513" y="6045"/>
                  </a:lnTo>
                  <a:lnTo>
                    <a:pt x="366471" y="3289"/>
                  </a:lnTo>
                  <a:lnTo>
                    <a:pt x="357149" y="1358"/>
                  </a:lnTo>
                  <a:lnTo>
                    <a:pt x="347649" y="266"/>
                  </a:lnTo>
                  <a:lnTo>
                    <a:pt x="338035" y="12"/>
                  </a:lnTo>
                  <a:lnTo>
                    <a:pt x="328422" y="254"/>
                  </a:lnTo>
                  <a:lnTo>
                    <a:pt x="318909" y="1358"/>
                  </a:lnTo>
                  <a:lnTo>
                    <a:pt x="309587" y="3289"/>
                  </a:lnTo>
                  <a:lnTo>
                    <a:pt x="292633" y="8470"/>
                  </a:lnTo>
                  <a:lnTo>
                    <a:pt x="284492" y="10172"/>
                  </a:lnTo>
                  <a:lnTo>
                    <a:pt x="276186" y="11125"/>
                  </a:lnTo>
                  <a:lnTo>
                    <a:pt x="267779" y="11328"/>
                  </a:lnTo>
                  <a:lnTo>
                    <a:pt x="259372" y="11125"/>
                  </a:lnTo>
                  <a:lnTo>
                    <a:pt x="251053" y="10172"/>
                  </a:lnTo>
                  <a:lnTo>
                    <a:pt x="242900" y="8470"/>
                  </a:lnTo>
                  <a:lnTo>
                    <a:pt x="225933" y="3276"/>
                  </a:lnTo>
                  <a:lnTo>
                    <a:pt x="216611" y="1346"/>
                  </a:lnTo>
                  <a:lnTo>
                    <a:pt x="207098" y="241"/>
                  </a:lnTo>
                  <a:lnTo>
                    <a:pt x="197472" y="0"/>
                  </a:lnTo>
                  <a:lnTo>
                    <a:pt x="187871" y="241"/>
                  </a:lnTo>
                  <a:lnTo>
                    <a:pt x="178358" y="1333"/>
                  </a:lnTo>
                  <a:lnTo>
                    <a:pt x="169049" y="3263"/>
                  </a:lnTo>
                  <a:lnTo>
                    <a:pt x="152107" y="8445"/>
                  </a:lnTo>
                  <a:lnTo>
                    <a:pt x="143967" y="10147"/>
                  </a:lnTo>
                  <a:lnTo>
                    <a:pt x="135661" y="11099"/>
                  </a:lnTo>
                  <a:lnTo>
                    <a:pt x="127266" y="11303"/>
                  </a:lnTo>
                  <a:lnTo>
                    <a:pt x="118846" y="11099"/>
                  </a:lnTo>
                  <a:lnTo>
                    <a:pt x="110528" y="10147"/>
                  </a:lnTo>
                  <a:lnTo>
                    <a:pt x="102374" y="8445"/>
                  </a:lnTo>
                  <a:lnTo>
                    <a:pt x="85407" y="3263"/>
                  </a:lnTo>
                  <a:lnTo>
                    <a:pt x="76073" y="1320"/>
                  </a:lnTo>
                  <a:lnTo>
                    <a:pt x="66560" y="228"/>
                  </a:lnTo>
                  <a:lnTo>
                    <a:pt x="56934" y="0"/>
                  </a:lnTo>
                  <a:lnTo>
                    <a:pt x="47307" y="228"/>
                  </a:lnTo>
                  <a:lnTo>
                    <a:pt x="37795" y="1320"/>
                  </a:lnTo>
                  <a:lnTo>
                    <a:pt x="28460" y="3263"/>
                  </a:lnTo>
                  <a:lnTo>
                    <a:pt x="19405" y="6007"/>
                  </a:lnTo>
                  <a:lnTo>
                    <a:pt x="13182" y="8191"/>
                  </a:lnTo>
                  <a:lnTo>
                    <a:pt x="6667" y="9715"/>
                  </a:lnTo>
                  <a:lnTo>
                    <a:pt x="0" y="10541"/>
                  </a:lnTo>
                  <a:lnTo>
                    <a:pt x="0" y="21996"/>
                  </a:lnTo>
                  <a:lnTo>
                    <a:pt x="8305" y="21132"/>
                  </a:lnTo>
                  <a:lnTo>
                    <a:pt x="16421" y="19316"/>
                  </a:lnTo>
                  <a:lnTo>
                    <a:pt x="24142" y="16598"/>
                  </a:lnTo>
                  <a:lnTo>
                    <a:pt x="32054" y="14173"/>
                  </a:lnTo>
                  <a:lnTo>
                    <a:pt x="40208" y="12471"/>
                  </a:lnTo>
                  <a:lnTo>
                    <a:pt x="48526" y="11506"/>
                  </a:lnTo>
                  <a:lnTo>
                    <a:pt x="56946" y="11303"/>
                  </a:lnTo>
                  <a:lnTo>
                    <a:pt x="65354" y="11506"/>
                  </a:lnTo>
                  <a:lnTo>
                    <a:pt x="73672" y="12471"/>
                  </a:lnTo>
                  <a:lnTo>
                    <a:pt x="81826" y="14173"/>
                  </a:lnTo>
                  <a:lnTo>
                    <a:pt x="98793" y="19354"/>
                  </a:lnTo>
                  <a:lnTo>
                    <a:pt x="108127" y="21285"/>
                  </a:lnTo>
                  <a:lnTo>
                    <a:pt x="117640" y="22377"/>
                  </a:lnTo>
                  <a:lnTo>
                    <a:pt x="127266" y="22618"/>
                  </a:lnTo>
                  <a:lnTo>
                    <a:pt x="136880" y="22377"/>
                  </a:lnTo>
                  <a:lnTo>
                    <a:pt x="146380" y="21285"/>
                  </a:lnTo>
                  <a:lnTo>
                    <a:pt x="155689" y="19354"/>
                  </a:lnTo>
                  <a:lnTo>
                    <a:pt x="172643" y="14173"/>
                  </a:lnTo>
                  <a:lnTo>
                    <a:pt x="180784" y="12471"/>
                  </a:lnTo>
                  <a:lnTo>
                    <a:pt x="189090" y="11506"/>
                  </a:lnTo>
                  <a:lnTo>
                    <a:pt x="197485" y="11303"/>
                  </a:lnTo>
                  <a:lnTo>
                    <a:pt x="205905" y="11506"/>
                  </a:lnTo>
                  <a:lnTo>
                    <a:pt x="214210" y="12471"/>
                  </a:lnTo>
                  <a:lnTo>
                    <a:pt x="222364" y="14173"/>
                  </a:lnTo>
                  <a:lnTo>
                    <a:pt x="239331" y="19354"/>
                  </a:lnTo>
                  <a:lnTo>
                    <a:pt x="248666" y="21285"/>
                  </a:lnTo>
                  <a:lnTo>
                    <a:pt x="258178" y="22377"/>
                  </a:lnTo>
                  <a:lnTo>
                    <a:pt x="267792" y="22618"/>
                  </a:lnTo>
                  <a:lnTo>
                    <a:pt x="277418" y="22377"/>
                  </a:lnTo>
                  <a:lnTo>
                    <a:pt x="286931" y="21285"/>
                  </a:lnTo>
                  <a:lnTo>
                    <a:pt x="296252" y="19354"/>
                  </a:lnTo>
                  <a:lnTo>
                    <a:pt x="305320" y="16598"/>
                  </a:lnTo>
                  <a:lnTo>
                    <a:pt x="321462" y="12636"/>
                  </a:lnTo>
                  <a:lnTo>
                    <a:pt x="338048" y="11315"/>
                  </a:lnTo>
                  <a:lnTo>
                    <a:pt x="354647" y="12636"/>
                  </a:lnTo>
                  <a:lnTo>
                    <a:pt x="389293" y="21120"/>
                  </a:lnTo>
                  <a:lnTo>
                    <a:pt x="408292" y="22631"/>
                  </a:lnTo>
                  <a:lnTo>
                    <a:pt x="427304" y="21120"/>
                  </a:lnTo>
                  <a:lnTo>
                    <a:pt x="461949" y="12636"/>
                  </a:lnTo>
                  <a:lnTo>
                    <a:pt x="478536" y="11315"/>
                  </a:lnTo>
                  <a:lnTo>
                    <a:pt x="495134" y="12636"/>
                  </a:lnTo>
                  <a:lnTo>
                    <a:pt x="511276" y="16598"/>
                  </a:lnTo>
                  <a:lnTo>
                    <a:pt x="518985" y="19304"/>
                  </a:lnTo>
                  <a:lnTo>
                    <a:pt x="527088" y="21132"/>
                  </a:lnTo>
                  <a:lnTo>
                    <a:pt x="535368" y="21996"/>
                  </a:lnTo>
                  <a:lnTo>
                    <a:pt x="535368" y="105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530580" y="4370070"/>
            <a:ext cx="3006725" cy="5289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ctr" marL="12700" marR="5080" indent="-635">
              <a:lnSpc>
                <a:spcPct val="105800"/>
              </a:lnSpc>
              <a:spcBef>
                <a:spcPts val="55"/>
              </a:spcBef>
            </a:pPr>
            <a:r>
              <a:rPr dirty="0" sz="1050">
                <a:latin typeface="Arial MT"/>
                <a:cs typeface="Arial MT"/>
              </a:rPr>
              <a:t>Plastics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dumpsites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block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drainage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systems, </a:t>
            </a:r>
            <a:r>
              <a:rPr dirty="0" sz="1050">
                <a:latin typeface="Arial MT"/>
                <a:cs typeface="Arial MT"/>
              </a:rPr>
              <a:t>release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GHGs,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leak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toxic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chemicals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into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soil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water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904187" y="3864571"/>
            <a:ext cx="398145" cy="370840"/>
          </a:xfrm>
          <a:custGeom>
            <a:avLst/>
            <a:gdLst/>
            <a:ahLst/>
            <a:cxnLst/>
            <a:rect l="l" t="t" r="r" b="b"/>
            <a:pathLst>
              <a:path w="398144" h="370839">
                <a:moveTo>
                  <a:pt x="132867" y="324561"/>
                </a:moveTo>
                <a:lnTo>
                  <a:pt x="120497" y="122605"/>
                </a:lnTo>
                <a:lnTo>
                  <a:pt x="120472" y="122123"/>
                </a:lnTo>
                <a:lnTo>
                  <a:pt x="117627" y="120078"/>
                </a:lnTo>
                <a:lnTo>
                  <a:pt x="110972" y="120345"/>
                </a:lnTo>
                <a:lnTo>
                  <a:pt x="108407" y="122605"/>
                </a:lnTo>
                <a:lnTo>
                  <a:pt x="120777" y="324561"/>
                </a:lnTo>
                <a:lnTo>
                  <a:pt x="120802" y="324942"/>
                </a:lnTo>
                <a:lnTo>
                  <a:pt x="123456" y="326948"/>
                </a:lnTo>
                <a:lnTo>
                  <a:pt x="126492" y="326948"/>
                </a:lnTo>
                <a:lnTo>
                  <a:pt x="130302" y="326821"/>
                </a:lnTo>
                <a:lnTo>
                  <a:pt x="132867" y="324561"/>
                </a:lnTo>
                <a:close/>
              </a:path>
              <a:path w="398144" h="370839">
                <a:moveTo>
                  <a:pt x="205092" y="122351"/>
                </a:moveTo>
                <a:lnTo>
                  <a:pt x="202387" y="120205"/>
                </a:lnTo>
                <a:lnTo>
                  <a:pt x="195732" y="120205"/>
                </a:lnTo>
                <a:lnTo>
                  <a:pt x="193027" y="122351"/>
                </a:lnTo>
                <a:lnTo>
                  <a:pt x="193027" y="324789"/>
                </a:lnTo>
                <a:lnTo>
                  <a:pt x="195732" y="326948"/>
                </a:lnTo>
                <a:lnTo>
                  <a:pt x="199059" y="326948"/>
                </a:lnTo>
                <a:lnTo>
                  <a:pt x="202387" y="326948"/>
                </a:lnTo>
                <a:lnTo>
                  <a:pt x="205092" y="324789"/>
                </a:lnTo>
                <a:lnTo>
                  <a:pt x="205092" y="122351"/>
                </a:lnTo>
                <a:close/>
              </a:path>
              <a:path w="398144" h="370839">
                <a:moveTo>
                  <a:pt x="289712" y="122593"/>
                </a:moveTo>
                <a:lnTo>
                  <a:pt x="287147" y="120332"/>
                </a:lnTo>
                <a:lnTo>
                  <a:pt x="280479" y="120065"/>
                </a:lnTo>
                <a:lnTo>
                  <a:pt x="277647" y="122110"/>
                </a:lnTo>
                <a:lnTo>
                  <a:pt x="265239" y="324548"/>
                </a:lnTo>
                <a:lnTo>
                  <a:pt x="267792" y="326809"/>
                </a:lnTo>
                <a:lnTo>
                  <a:pt x="271157" y="326948"/>
                </a:lnTo>
                <a:lnTo>
                  <a:pt x="274662" y="326948"/>
                </a:lnTo>
                <a:lnTo>
                  <a:pt x="277317" y="324942"/>
                </a:lnTo>
                <a:lnTo>
                  <a:pt x="289712" y="122593"/>
                </a:lnTo>
                <a:close/>
              </a:path>
              <a:path w="398144" h="370839">
                <a:moveTo>
                  <a:pt x="398132" y="57696"/>
                </a:moveTo>
                <a:lnTo>
                  <a:pt x="396214" y="50228"/>
                </a:lnTo>
                <a:lnTo>
                  <a:pt x="394398" y="48082"/>
                </a:lnTo>
                <a:lnTo>
                  <a:pt x="391045" y="44119"/>
                </a:lnTo>
                <a:lnTo>
                  <a:pt x="386067" y="41452"/>
                </a:lnTo>
                <a:lnTo>
                  <a:pt x="386067" y="52387"/>
                </a:lnTo>
                <a:lnTo>
                  <a:pt x="386067" y="76936"/>
                </a:lnTo>
                <a:lnTo>
                  <a:pt x="361645" y="76936"/>
                </a:lnTo>
                <a:lnTo>
                  <a:pt x="361645" y="86550"/>
                </a:lnTo>
                <a:lnTo>
                  <a:pt x="344500" y="354584"/>
                </a:lnTo>
                <a:lnTo>
                  <a:pt x="336550" y="360616"/>
                </a:lnTo>
                <a:lnTo>
                  <a:pt x="61531" y="360616"/>
                </a:lnTo>
                <a:lnTo>
                  <a:pt x="53568" y="354584"/>
                </a:lnTo>
                <a:lnTo>
                  <a:pt x="36499" y="86550"/>
                </a:lnTo>
                <a:lnTo>
                  <a:pt x="361645" y="86550"/>
                </a:lnTo>
                <a:lnTo>
                  <a:pt x="361645" y="76936"/>
                </a:lnTo>
                <a:lnTo>
                  <a:pt x="12065" y="76936"/>
                </a:lnTo>
                <a:lnTo>
                  <a:pt x="12065" y="52387"/>
                </a:lnTo>
                <a:lnTo>
                  <a:pt x="17462" y="48082"/>
                </a:lnTo>
                <a:lnTo>
                  <a:pt x="380657" y="48082"/>
                </a:lnTo>
                <a:lnTo>
                  <a:pt x="386067" y="52387"/>
                </a:lnTo>
                <a:lnTo>
                  <a:pt x="386067" y="41452"/>
                </a:lnTo>
                <a:lnTo>
                  <a:pt x="383374" y="39992"/>
                </a:lnTo>
                <a:lnTo>
                  <a:pt x="374002" y="38468"/>
                </a:lnTo>
                <a:lnTo>
                  <a:pt x="265417" y="38468"/>
                </a:lnTo>
                <a:lnTo>
                  <a:pt x="265417" y="24041"/>
                </a:lnTo>
                <a:lnTo>
                  <a:pt x="263029" y="14693"/>
                </a:lnTo>
                <a:lnTo>
                  <a:pt x="258737" y="9626"/>
                </a:lnTo>
                <a:lnTo>
                  <a:pt x="256565" y="7061"/>
                </a:lnTo>
                <a:lnTo>
                  <a:pt x="253352" y="5334"/>
                </a:lnTo>
                <a:lnTo>
                  <a:pt x="253352" y="16078"/>
                </a:lnTo>
                <a:lnTo>
                  <a:pt x="253352" y="38468"/>
                </a:lnTo>
                <a:lnTo>
                  <a:pt x="144767" y="38468"/>
                </a:lnTo>
                <a:lnTo>
                  <a:pt x="144767" y="16078"/>
                </a:lnTo>
                <a:lnTo>
                  <a:pt x="152869" y="9626"/>
                </a:lnTo>
                <a:lnTo>
                  <a:pt x="245249" y="9626"/>
                </a:lnTo>
                <a:lnTo>
                  <a:pt x="253352" y="16078"/>
                </a:lnTo>
                <a:lnTo>
                  <a:pt x="253352" y="5334"/>
                </a:lnTo>
                <a:lnTo>
                  <a:pt x="246989" y="1905"/>
                </a:lnTo>
                <a:lnTo>
                  <a:pt x="235254" y="0"/>
                </a:lnTo>
                <a:lnTo>
                  <a:pt x="162864" y="0"/>
                </a:lnTo>
                <a:lnTo>
                  <a:pt x="151130" y="1905"/>
                </a:lnTo>
                <a:lnTo>
                  <a:pt x="141554" y="7061"/>
                </a:lnTo>
                <a:lnTo>
                  <a:pt x="135089" y="14693"/>
                </a:lnTo>
                <a:lnTo>
                  <a:pt x="132702" y="24041"/>
                </a:lnTo>
                <a:lnTo>
                  <a:pt x="132702" y="38468"/>
                </a:lnTo>
                <a:lnTo>
                  <a:pt x="24130" y="38468"/>
                </a:lnTo>
                <a:lnTo>
                  <a:pt x="14744" y="39992"/>
                </a:lnTo>
                <a:lnTo>
                  <a:pt x="7086" y="44119"/>
                </a:lnTo>
                <a:lnTo>
                  <a:pt x="1905" y="50228"/>
                </a:lnTo>
                <a:lnTo>
                  <a:pt x="0" y="57696"/>
                </a:lnTo>
                <a:lnTo>
                  <a:pt x="0" y="86550"/>
                </a:lnTo>
                <a:lnTo>
                  <a:pt x="24422" y="86550"/>
                </a:lnTo>
                <a:lnTo>
                  <a:pt x="41046" y="346913"/>
                </a:lnTo>
                <a:lnTo>
                  <a:pt x="71170" y="370217"/>
                </a:lnTo>
                <a:lnTo>
                  <a:pt x="326948" y="370217"/>
                </a:lnTo>
                <a:lnTo>
                  <a:pt x="373697" y="86550"/>
                </a:lnTo>
                <a:lnTo>
                  <a:pt x="398132" y="86550"/>
                </a:lnTo>
                <a:lnTo>
                  <a:pt x="398132" y="76936"/>
                </a:lnTo>
                <a:lnTo>
                  <a:pt x="398132" y="57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91401" y="6169901"/>
            <a:ext cx="541210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sz="800">
                <a:latin typeface="Arial MT"/>
                <a:cs typeface="Arial MT"/>
              </a:rPr>
              <a:t>Photosynthetically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active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radiation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the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range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sunlight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35">
                <a:latin typeface="Arial MT"/>
                <a:cs typeface="Arial MT"/>
              </a:rPr>
              <a:t>(400-</a:t>
            </a:r>
            <a:r>
              <a:rPr dirty="0" sz="800">
                <a:latin typeface="Arial MT"/>
                <a:cs typeface="Arial MT"/>
              </a:rPr>
              <a:t>700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nm)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used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by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plants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algae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for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photosynthesis.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6801" y="6288458"/>
            <a:ext cx="8142605" cy="51308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Plastic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in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Our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Oceans</a:t>
            </a:r>
            <a:r>
              <a:rPr dirty="0" sz="800" spc="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(WWF,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Multiecosystem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photosynthesis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losses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under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microplastic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pollution</a:t>
            </a:r>
            <a:r>
              <a:rPr dirty="0" sz="800" spc="3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(Zhu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Direct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radiative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effects of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airborne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microplastics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(Revell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2021);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fundamental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links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between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climate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change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and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marine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plastic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pollution</a:t>
            </a:r>
            <a:r>
              <a:rPr dirty="0" sz="800" spc="6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(Ford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2022);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Microplastics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in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sandy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soils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(Aminzadeh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links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between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marine</a:t>
            </a:r>
            <a:r>
              <a:rPr dirty="0" u="sng" sz="800" spc="6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plastic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litter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and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the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air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sea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flux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of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greenhouse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gases</a:t>
            </a:r>
            <a:r>
              <a:rPr dirty="0" sz="800" spc="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(Goddijn-</a:t>
            </a:r>
            <a:r>
              <a:rPr dirty="0" sz="800">
                <a:latin typeface="Arial MT"/>
                <a:cs typeface="Arial MT"/>
              </a:rPr>
              <a:t>Murphy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Degradation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Rates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of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Plastics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in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the</a:t>
            </a:r>
            <a:r>
              <a:rPr dirty="0" u="sng" sz="800" spc="6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Environment</a:t>
            </a:r>
            <a:r>
              <a:rPr dirty="0" sz="800" spc="6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(Chamas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2020).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4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Una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Oljaca,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Gernot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82431" y="2073719"/>
            <a:ext cx="311404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Estimated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fragmentation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half-</a:t>
            </a:r>
            <a:r>
              <a:rPr dirty="0" sz="1200">
                <a:latin typeface="Arial MT"/>
                <a:cs typeface="Arial MT"/>
              </a:rPr>
              <a:t>lives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common </a:t>
            </a:r>
            <a:r>
              <a:rPr dirty="0" sz="1200">
                <a:latin typeface="Arial MT"/>
                <a:cs typeface="Arial MT"/>
              </a:rPr>
              <a:t>plastic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items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(years)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9573577" y="2510663"/>
            <a:ext cx="19050" cy="1719580"/>
            <a:chOff x="9573577" y="2510663"/>
            <a:chExt cx="19050" cy="1719580"/>
          </a:xfrm>
        </p:grpSpPr>
        <p:sp>
          <p:nvSpPr>
            <p:cNvPr id="37" name="object 37"/>
            <p:cNvSpPr/>
            <p:nvPr/>
          </p:nvSpPr>
          <p:spPr>
            <a:xfrm>
              <a:off x="9582912" y="2570060"/>
              <a:ext cx="9525" cy="165100"/>
            </a:xfrm>
            <a:custGeom>
              <a:avLst/>
              <a:gdLst/>
              <a:ahLst/>
              <a:cxnLst/>
              <a:rect l="l" t="t" r="r" b="b"/>
              <a:pathLst>
                <a:path w="9525" h="165100">
                  <a:moveTo>
                    <a:pt x="9144" y="0"/>
                  </a:moveTo>
                  <a:lnTo>
                    <a:pt x="0" y="0"/>
                  </a:lnTo>
                  <a:lnTo>
                    <a:pt x="0" y="164630"/>
                  </a:lnTo>
                  <a:lnTo>
                    <a:pt x="9144" y="16463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578340" y="2510663"/>
              <a:ext cx="0" cy="1719580"/>
            </a:xfrm>
            <a:custGeom>
              <a:avLst/>
              <a:gdLst/>
              <a:ahLst/>
              <a:cxnLst/>
              <a:rect l="l" t="t" r="r" b="b"/>
              <a:pathLst>
                <a:path w="0" h="1719579">
                  <a:moveTo>
                    <a:pt x="0" y="0"/>
                  </a:moveTo>
                  <a:lnTo>
                    <a:pt x="0" y="171945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8171942" y="2527869"/>
          <a:ext cx="3782695" cy="1638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6525"/>
                <a:gridCol w="124459"/>
                <a:gridCol w="831215"/>
                <a:gridCol w="941704"/>
                <a:gridCol w="401954"/>
              </a:tblGrid>
              <a:tr h="334645"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Food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storage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container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2069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2069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algn="r" marR="72390">
                        <a:lnSpc>
                          <a:spcPts val="1080"/>
                        </a:lnSpc>
                        <a:spcBef>
                          <a:spcPts val="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Plastic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bottles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009BDB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12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250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7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>
                  <a:txBody>
                    <a:bodyPr/>
                    <a:lstStyle/>
                    <a:p>
                      <a:pPr algn="r" marR="66675">
                        <a:lnSpc>
                          <a:spcPts val="1110"/>
                        </a:lnSpc>
                        <a:spcBef>
                          <a:spcPts val="8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Single-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use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water</a:t>
                      </a:r>
                      <a:r>
                        <a:rPr dirty="0" sz="100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bottle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009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9BDB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160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2,500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44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7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algn="r" marR="64769">
                        <a:lnSpc>
                          <a:spcPts val="1075"/>
                        </a:lnSpc>
                        <a:spcBef>
                          <a:spcPts val="4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Plastic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bags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5715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009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9BDB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12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2,500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7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algn="r" marR="70485">
                        <a:lnSpc>
                          <a:spcPts val="1040"/>
                        </a:lnSpc>
                        <a:spcBef>
                          <a:spcPts val="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Insulating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packaging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16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009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9BDB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085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2,500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7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4465">
                <a:tc>
                  <a:txBody>
                    <a:bodyPr/>
                    <a:lstStyle/>
                    <a:p>
                      <a:pPr algn="r" marR="65405">
                        <a:lnSpc>
                          <a:spcPts val="1080"/>
                        </a:lnSpc>
                        <a:spcBef>
                          <a:spcPts val="11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Pipes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4605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009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9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9BDB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120"/>
                        </a:lnSpc>
                        <a:spcBef>
                          <a:spcPts val="7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5,000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"/>
            <a:ext cx="12189460" cy="6858000"/>
            <a:chOff x="0" y="62"/>
            <a:chExt cx="121894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"/>
              <a:ext cx="12188952" cy="68579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" y="338455"/>
              <a:ext cx="2852927" cy="484759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819721" y="5044884"/>
            <a:ext cx="10200005" cy="762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800">
                <a:solidFill>
                  <a:srgbClr val="FFFFFF"/>
                </a:solidFill>
              </a:rPr>
              <a:t>Plastics</a:t>
            </a:r>
            <a:r>
              <a:rPr dirty="0" sz="4800" spc="-190">
                <a:solidFill>
                  <a:srgbClr val="FFFFFF"/>
                </a:solidFill>
              </a:rPr>
              <a:t> </a:t>
            </a:r>
            <a:r>
              <a:rPr dirty="0" sz="4800">
                <a:solidFill>
                  <a:srgbClr val="FFFFFF"/>
                </a:solidFill>
              </a:rPr>
              <a:t>Decarbonization</a:t>
            </a:r>
            <a:r>
              <a:rPr dirty="0" sz="4800" spc="-155">
                <a:solidFill>
                  <a:srgbClr val="FFFFFF"/>
                </a:solidFill>
              </a:rPr>
              <a:t> </a:t>
            </a:r>
            <a:r>
              <a:rPr dirty="0" sz="4800" spc="-10">
                <a:solidFill>
                  <a:srgbClr val="FFFFFF"/>
                </a:solidFill>
              </a:rPr>
              <a:t>Solutions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952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" y="338454"/>
              <a:ext cx="2852927" cy="484759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819721" y="5044884"/>
            <a:ext cx="5318760" cy="762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800">
                <a:solidFill>
                  <a:srgbClr val="FFFFFF"/>
                </a:solidFill>
              </a:rPr>
              <a:t>Industry</a:t>
            </a:r>
            <a:r>
              <a:rPr dirty="0" sz="4800" spc="-135">
                <a:solidFill>
                  <a:srgbClr val="FFFFFF"/>
                </a:solidFill>
              </a:rPr>
              <a:t> </a:t>
            </a:r>
            <a:r>
              <a:rPr dirty="0" sz="4800" spc="-10">
                <a:solidFill>
                  <a:srgbClr val="FFFFFF"/>
                </a:solidFill>
              </a:rPr>
              <a:t>Overview</a:t>
            </a:r>
            <a:endParaRPr sz="4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20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184" y="768261"/>
            <a:ext cx="3511296" cy="49847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0402" y="4336351"/>
            <a:ext cx="2482850" cy="875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3340"/>
              </a:lnSpc>
              <a:spcBef>
                <a:spcPts val="110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2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Messages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40"/>
              </a:lnSpc>
            </a:pPr>
            <a:r>
              <a:rPr dirty="0" sz="2800" spc="-10">
                <a:solidFill>
                  <a:srgbClr val="FFFFFF"/>
                </a:solidFill>
                <a:latin typeface="Arial MT"/>
                <a:cs typeface="Arial MT"/>
              </a:rPr>
              <a:t>Solutions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3682" y="4662106"/>
            <a:ext cx="7311390" cy="16179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22250" marR="247650" indent="-172085">
              <a:lnSpc>
                <a:spcPct val="100000"/>
              </a:lnSpc>
              <a:spcBef>
                <a:spcPts val="125"/>
              </a:spcBef>
              <a:buChar char="•"/>
              <a:tabLst>
                <a:tab pos="222250" algn="l"/>
              </a:tabLst>
            </a:pPr>
            <a:r>
              <a:rPr dirty="0" sz="1200">
                <a:latin typeface="Arial MT"/>
                <a:cs typeface="Arial MT"/>
              </a:rPr>
              <a:t>Steam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cracking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most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carbon-intensive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part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value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chain;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electrified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steam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cracking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(E-</a:t>
            </a:r>
            <a:r>
              <a:rPr dirty="0" sz="1200" spc="-25">
                <a:latin typeface="Arial MT"/>
                <a:cs typeface="Arial MT"/>
              </a:rPr>
              <a:t>SC) </a:t>
            </a:r>
            <a:r>
              <a:rPr dirty="0" sz="1200">
                <a:latin typeface="Arial MT"/>
                <a:cs typeface="Arial MT"/>
              </a:rPr>
              <a:t>offers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10">
                <a:latin typeface="Arial MT"/>
                <a:cs typeface="Arial MT"/>
              </a:rPr>
              <a:t> potential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solution</a:t>
            </a:r>
            <a:endParaRPr sz="1200">
              <a:latin typeface="Arial MT"/>
              <a:cs typeface="Arial MT"/>
            </a:endParaRPr>
          </a:p>
          <a:p>
            <a:pPr marL="223520" indent="-172720">
              <a:lnSpc>
                <a:spcPct val="100000"/>
              </a:lnSpc>
              <a:spcBef>
                <a:spcPts val="509"/>
              </a:spcBef>
              <a:buChar char="•"/>
              <a:tabLst>
                <a:tab pos="223520" algn="l"/>
              </a:tabLst>
            </a:pPr>
            <a:r>
              <a:rPr dirty="0" sz="1200" spc="-10">
                <a:latin typeface="Arial MT"/>
                <a:cs typeface="Arial MT"/>
              </a:rPr>
              <a:t>E-</a:t>
            </a:r>
            <a:r>
              <a:rPr dirty="0" sz="1200">
                <a:latin typeface="Arial MT"/>
                <a:cs typeface="Arial MT"/>
              </a:rPr>
              <a:t>SC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monomer production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bottlenecked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heat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intensity,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power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infrastructure,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cost </a:t>
            </a:r>
            <a:r>
              <a:rPr dirty="0" sz="1200" spc="-10">
                <a:latin typeface="Arial MT"/>
                <a:cs typeface="Arial MT"/>
              </a:rPr>
              <a:t>parity,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TRL</a:t>
            </a:r>
            <a:endParaRPr sz="12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750"/>
              </a:spcBef>
            </a:pPr>
            <a:r>
              <a:rPr dirty="0" sz="1350" b="1">
                <a:latin typeface="Arial"/>
                <a:cs typeface="Arial"/>
              </a:rPr>
              <a:t>Carbon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capture,</a:t>
            </a:r>
            <a:r>
              <a:rPr dirty="0" sz="1350" spc="12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utilization,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storage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(CCUS)</a:t>
            </a:r>
            <a:endParaRPr sz="1350">
              <a:latin typeface="Arial"/>
              <a:cs typeface="Arial"/>
            </a:endParaRPr>
          </a:p>
          <a:p>
            <a:pPr marL="222250" marR="43180" indent="-172085">
              <a:lnSpc>
                <a:spcPct val="100000"/>
              </a:lnSpc>
              <a:spcBef>
                <a:spcPts val="475"/>
              </a:spcBef>
              <a:buChar char="•"/>
              <a:tabLst>
                <a:tab pos="222250" algn="l"/>
              </a:tabLst>
            </a:pPr>
            <a:r>
              <a:rPr dirty="0" sz="1200">
                <a:latin typeface="Arial MT"/>
                <a:cs typeface="Arial MT"/>
              </a:rPr>
              <a:t>CC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can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applied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during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steam cracking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or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end-of-</a:t>
            </a:r>
            <a:r>
              <a:rPr dirty="0" sz="1200">
                <a:latin typeface="Arial MT"/>
                <a:cs typeface="Arial MT"/>
              </a:rPr>
              <a:t>life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incineration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reduce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up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25%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9%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chain </a:t>
            </a:r>
            <a:r>
              <a:rPr dirty="0" sz="1200">
                <a:latin typeface="Arial MT"/>
                <a:cs typeface="Arial MT"/>
              </a:rPr>
              <a:t>emissions,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respectively;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captured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carbon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replace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fossil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fuels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upstream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chain</a:t>
            </a:r>
            <a:endParaRPr sz="1200">
              <a:latin typeface="Arial MT"/>
              <a:cs typeface="Arial MT"/>
            </a:endParaRPr>
          </a:p>
          <a:p>
            <a:pPr marL="223520" indent="-172720">
              <a:lnSpc>
                <a:spcPct val="100000"/>
              </a:lnSpc>
              <a:spcBef>
                <a:spcPts val="509"/>
              </a:spcBef>
              <a:buChar char="•"/>
              <a:tabLst>
                <a:tab pos="223520" algn="l"/>
              </a:tabLst>
            </a:pPr>
            <a:r>
              <a:rPr dirty="0" sz="1200">
                <a:latin typeface="Arial MT"/>
                <a:cs typeface="Arial MT"/>
              </a:rPr>
              <a:t>Use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remains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limited,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but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targeted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policies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coordinated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</a:t>
            </a:r>
            <a:r>
              <a:rPr dirty="0" baseline="-13888" sz="1200">
                <a:latin typeface="Arial MT"/>
                <a:cs typeface="Arial MT"/>
              </a:rPr>
              <a:t>2</a:t>
            </a:r>
            <a:r>
              <a:rPr dirty="0" baseline="-13888" sz="1200" spc="179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value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chain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can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improve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viability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1782" y="4396549"/>
            <a:ext cx="1191260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10" b="1">
                <a:latin typeface="Arial"/>
                <a:cs typeface="Arial"/>
              </a:rPr>
              <a:t>Electrification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8282" y="478604"/>
            <a:ext cx="7343775" cy="386143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615"/>
              </a:spcBef>
            </a:pPr>
            <a:r>
              <a:rPr dirty="0" sz="1350" spc="-10" b="1">
                <a:latin typeface="Arial"/>
                <a:cs typeface="Arial"/>
              </a:rPr>
              <a:t>Reduction</a:t>
            </a:r>
            <a:endParaRPr sz="1350">
              <a:latin typeface="Arial"/>
              <a:cs typeface="Arial"/>
            </a:endParaRPr>
          </a:p>
          <a:p>
            <a:pPr marL="248920" indent="-172720">
              <a:lnSpc>
                <a:spcPct val="100000"/>
              </a:lnSpc>
              <a:spcBef>
                <a:spcPts val="475"/>
              </a:spcBef>
              <a:buChar char="•"/>
              <a:tabLst>
                <a:tab pos="248920" algn="l"/>
              </a:tabLst>
            </a:pPr>
            <a:r>
              <a:rPr dirty="0" sz="1200">
                <a:latin typeface="Arial MT"/>
                <a:cs typeface="Arial MT"/>
              </a:rPr>
              <a:t>Demand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reduction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measures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curb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demand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fossil-based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short-</a:t>
            </a:r>
            <a:r>
              <a:rPr dirty="0" sz="1200">
                <a:latin typeface="Arial MT"/>
                <a:cs typeface="Arial MT"/>
              </a:rPr>
              <a:t>lived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plastics</a:t>
            </a:r>
            <a:endParaRPr sz="1200">
              <a:latin typeface="Arial MT"/>
              <a:cs typeface="Arial MT"/>
            </a:endParaRPr>
          </a:p>
          <a:p>
            <a:pPr lvl="1" marL="704850" marR="43180" indent="-172085">
              <a:lnSpc>
                <a:spcPct val="100000"/>
              </a:lnSpc>
              <a:spcBef>
                <a:spcPts val="509"/>
              </a:spcBef>
              <a:buChar char="•"/>
              <a:tabLst>
                <a:tab pos="704850" algn="l"/>
              </a:tabLst>
            </a:pPr>
            <a:r>
              <a:rPr dirty="0" sz="1200">
                <a:latin typeface="Arial MT"/>
                <a:cs typeface="Arial MT"/>
              </a:rPr>
              <a:t>Overall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waste can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 reduced by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~30%;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elimination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 reuse models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can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reduce </a:t>
            </a:r>
            <a:r>
              <a:rPr dirty="0" sz="1200" spc="-10">
                <a:latin typeface="Arial MT"/>
                <a:cs typeface="Arial MT"/>
              </a:rPr>
              <a:t>demand </a:t>
            </a:r>
            <a:r>
              <a:rPr dirty="0" sz="1200">
                <a:latin typeface="Arial MT"/>
                <a:cs typeface="Arial MT"/>
              </a:rPr>
              <a:t>by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10%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20%,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respectively</a:t>
            </a:r>
            <a:endParaRPr sz="1200">
              <a:latin typeface="Arial MT"/>
              <a:cs typeface="Arial MT"/>
            </a:endParaRPr>
          </a:p>
          <a:p>
            <a:pPr marL="247650" marR="213360" indent="-172085">
              <a:lnSpc>
                <a:spcPct val="100000"/>
              </a:lnSpc>
              <a:spcBef>
                <a:spcPts val="505"/>
              </a:spcBef>
              <a:buChar char="•"/>
              <a:tabLst>
                <a:tab pos="247650" algn="l"/>
              </a:tabLst>
            </a:pP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most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significant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opportunities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reduce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demand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lie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packaging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consumer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goods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plastics sector</a:t>
            </a:r>
            <a:endParaRPr sz="1200">
              <a:latin typeface="Arial MT"/>
              <a:cs typeface="Arial MT"/>
            </a:endParaRPr>
          </a:p>
          <a:p>
            <a:pPr marL="248920" indent="-172720">
              <a:lnSpc>
                <a:spcPct val="100000"/>
              </a:lnSpc>
              <a:spcBef>
                <a:spcPts val="509"/>
              </a:spcBef>
              <a:buChar char="•"/>
              <a:tabLst>
                <a:tab pos="248920" algn="l"/>
              </a:tabLst>
            </a:pPr>
            <a:r>
              <a:rPr dirty="0" sz="1200">
                <a:latin typeface="Arial MT"/>
                <a:cs typeface="Arial MT"/>
              </a:rPr>
              <a:t>Scaling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reuse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needs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industry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alignment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policy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support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overcome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logistical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behavioral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barriers</a:t>
            </a:r>
            <a:endParaRPr sz="12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  <a:spcBef>
                <a:spcPts val="780"/>
              </a:spcBef>
            </a:pPr>
            <a:r>
              <a:rPr dirty="0" sz="1350" spc="-10" b="1">
                <a:latin typeface="Arial"/>
                <a:cs typeface="Arial"/>
              </a:rPr>
              <a:t>Substitution</a:t>
            </a:r>
            <a:endParaRPr sz="1350">
              <a:latin typeface="Arial"/>
              <a:cs typeface="Arial"/>
            </a:endParaRPr>
          </a:p>
          <a:p>
            <a:pPr marL="248920" indent="-172720">
              <a:lnSpc>
                <a:spcPct val="100000"/>
              </a:lnSpc>
              <a:spcBef>
                <a:spcPts val="480"/>
              </a:spcBef>
              <a:buChar char="•"/>
              <a:tabLst>
                <a:tab pos="248920" algn="l"/>
              </a:tabLst>
            </a:pPr>
            <a:r>
              <a:rPr dirty="0" sz="1200">
                <a:latin typeface="Arial MT"/>
                <a:cs typeface="Arial MT"/>
              </a:rPr>
              <a:t>Bioplastics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could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abate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20%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70%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</a:t>
            </a:r>
            <a:r>
              <a:rPr dirty="0" baseline="-13888" sz="1200">
                <a:latin typeface="Arial MT"/>
                <a:cs typeface="Arial MT"/>
              </a:rPr>
              <a:t>2</a:t>
            </a:r>
            <a:r>
              <a:rPr dirty="0" baseline="-13888" sz="1200" spc="172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emissions,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depending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production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feedstock</a:t>
            </a:r>
            <a:endParaRPr sz="1200">
              <a:latin typeface="Arial MT"/>
              <a:cs typeface="Arial MT"/>
            </a:endParaRPr>
          </a:p>
          <a:p>
            <a:pPr marL="247650" marR="597535" indent="-172085">
              <a:lnSpc>
                <a:spcPct val="100000"/>
              </a:lnSpc>
              <a:spcBef>
                <a:spcPts val="505"/>
              </a:spcBef>
              <a:buChar char="•"/>
              <a:tabLst>
                <a:tab pos="247650" algn="l"/>
              </a:tabLst>
            </a:pPr>
            <a:r>
              <a:rPr dirty="0" sz="1200">
                <a:latin typeface="Arial MT"/>
                <a:cs typeface="Arial MT"/>
              </a:rPr>
              <a:t>Bioplastics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make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up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&lt;1%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production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capacity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due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cost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performance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constraints.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Within </a:t>
            </a:r>
            <a:r>
              <a:rPr dirty="0" sz="1200">
                <a:latin typeface="Arial MT"/>
                <a:cs typeface="Arial MT"/>
              </a:rPr>
              <a:t>bioplastics,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packaging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largest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segment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at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~45%</a:t>
            </a:r>
            <a:endParaRPr sz="12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  <a:spcBef>
                <a:spcPts val="840"/>
              </a:spcBef>
            </a:pPr>
            <a:r>
              <a:rPr dirty="0" sz="1350" spc="-10" b="1">
                <a:latin typeface="Arial"/>
                <a:cs typeface="Arial"/>
              </a:rPr>
              <a:t>Recycling</a:t>
            </a:r>
            <a:endParaRPr sz="1350">
              <a:latin typeface="Arial"/>
              <a:cs typeface="Arial"/>
            </a:endParaRPr>
          </a:p>
          <a:p>
            <a:pPr marL="248920" indent="-172720">
              <a:lnSpc>
                <a:spcPct val="100000"/>
              </a:lnSpc>
              <a:spcBef>
                <a:spcPts val="480"/>
              </a:spcBef>
              <a:buChar char="•"/>
              <a:tabLst>
                <a:tab pos="248920" algn="l"/>
              </a:tabLst>
            </a:pPr>
            <a:r>
              <a:rPr dirty="0" sz="1200">
                <a:latin typeface="Arial MT"/>
                <a:cs typeface="Arial MT"/>
              </a:rPr>
              <a:t>Only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~10%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waste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currently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being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recycled,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~60%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deemed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“unrecyclable”</a:t>
            </a:r>
            <a:endParaRPr sz="1200">
              <a:latin typeface="Arial MT"/>
              <a:cs typeface="Arial MT"/>
            </a:endParaRPr>
          </a:p>
          <a:p>
            <a:pPr marL="248920" indent="-172720">
              <a:lnSpc>
                <a:spcPct val="100000"/>
              </a:lnSpc>
              <a:spcBef>
                <a:spcPts val="505"/>
              </a:spcBef>
              <a:buChar char="•"/>
              <a:tabLst>
                <a:tab pos="248920" algn="l"/>
              </a:tabLst>
            </a:pPr>
            <a:r>
              <a:rPr dirty="0" sz="1200">
                <a:latin typeface="Arial MT"/>
                <a:cs typeface="Arial MT"/>
              </a:rPr>
              <a:t>20%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35%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total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emissions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abated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if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40%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50%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</a:t>
            </a:r>
            <a:r>
              <a:rPr dirty="0" sz="1200" spc="-10">
                <a:latin typeface="Arial MT"/>
                <a:cs typeface="Arial MT"/>
              </a:rPr>
              <a:t> recycled</a:t>
            </a:r>
            <a:endParaRPr sz="1200">
              <a:latin typeface="Arial MT"/>
              <a:cs typeface="Arial MT"/>
            </a:endParaRPr>
          </a:p>
          <a:p>
            <a:pPr marL="247650" marR="387350" indent="-172085">
              <a:lnSpc>
                <a:spcPct val="100000"/>
              </a:lnSpc>
              <a:spcBef>
                <a:spcPts val="509"/>
              </a:spcBef>
              <a:buChar char="•"/>
              <a:tabLst>
                <a:tab pos="247650" algn="l"/>
              </a:tabLst>
            </a:pPr>
            <a:r>
              <a:rPr dirty="0" sz="1200">
                <a:latin typeface="Arial MT"/>
                <a:cs typeface="Arial MT"/>
              </a:rPr>
              <a:t>Scaling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chemical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mechanical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recycling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requires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redesigning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products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recyclability,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improving </a:t>
            </a:r>
            <a:r>
              <a:rPr dirty="0" sz="1200">
                <a:latin typeface="Arial MT"/>
                <a:cs typeface="Arial MT"/>
              </a:rPr>
              <a:t>collection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sorting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systems,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scaling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existing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infrastructure, and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developing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physical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infrastructure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47971" y="2172207"/>
            <a:ext cx="7512050" cy="0"/>
          </a:xfrm>
          <a:custGeom>
            <a:avLst/>
            <a:gdLst/>
            <a:ahLst/>
            <a:cxnLst/>
            <a:rect l="l" t="t" r="r" b="b"/>
            <a:pathLst>
              <a:path w="7512050" h="0">
                <a:moveTo>
                  <a:pt x="0" y="0"/>
                </a:moveTo>
                <a:lnTo>
                  <a:pt x="7511796" y="0"/>
                </a:lnTo>
              </a:path>
            </a:pathLst>
          </a:custGeom>
          <a:ln w="9525">
            <a:solidFill>
              <a:srgbClr val="9F9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47971" y="3160014"/>
            <a:ext cx="7512050" cy="0"/>
          </a:xfrm>
          <a:custGeom>
            <a:avLst/>
            <a:gdLst/>
            <a:ahLst/>
            <a:cxnLst/>
            <a:rect l="l" t="t" r="r" b="b"/>
            <a:pathLst>
              <a:path w="7512050" h="0">
                <a:moveTo>
                  <a:pt x="0" y="0"/>
                </a:moveTo>
                <a:lnTo>
                  <a:pt x="7511796" y="0"/>
                </a:lnTo>
              </a:path>
            </a:pathLst>
          </a:custGeom>
          <a:ln w="9525">
            <a:solidFill>
              <a:srgbClr val="9F9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47971" y="4367403"/>
            <a:ext cx="7512050" cy="0"/>
          </a:xfrm>
          <a:custGeom>
            <a:avLst/>
            <a:gdLst/>
            <a:ahLst/>
            <a:cxnLst/>
            <a:rect l="l" t="t" r="r" b="b"/>
            <a:pathLst>
              <a:path w="7512050" h="0">
                <a:moveTo>
                  <a:pt x="0" y="0"/>
                </a:moveTo>
                <a:lnTo>
                  <a:pt x="7511796" y="0"/>
                </a:lnTo>
              </a:path>
            </a:pathLst>
          </a:custGeom>
          <a:ln w="9525">
            <a:solidFill>
              <a:srgbClr val="9F9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47971" y="5355209"/>
            <a:ext cx="7512050" cy="0"/>
          </a:xfrm>
          <a:custGeom>
            <a:avLst/>
            <a:gdLst/>
            <a:ahLst/>
            <a:cxnLst/>
            <a:rect l="l" t="t" r="r" b="b"/>
            <a:pathLst>
              <a:path w="7512050" h="0">
                <a:moveTo>
                  <a:pt x="0" y="0"/>
                </a:moveTo>
                <a:lnTo>
                  <a:pt x="7511796" y="0"/>
                </a:lnTo>
              </a:path>
            </a:pathLst>
          </a:custGeom>
          <a:ln w="9525">
            <a:solidFill>
              <a:srgbClr val="9F9F9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21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8703310" cy="635"/>
          </a:xfrm>
          <a:custGeom>
            <a:avLst/>
            <a:gdLst/>
            <a:ahLst/>
            <a:cxnLst/>
            <a:rect l="l" t="t" r="r" b="b"/>
            <a:pathLst>
              <a:path w="8703310" h="635">
                <a:moveTo>
                  <a:pt x="0" y="253"/>
                </a:moveTo>
                <a:lnTo>
                  <a:pt x="8702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8241" y="1747075"/>
            <a:ext cx="623062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b="1">
                <a:latin typeface="Arial"/>
                <a:cs typeface="Arial"/>
              </a:rPr>
              <a:t>Multi-tiered</a:t>
            </a:r>
            <a:r>
              <a:rPr dirty="0" sz="1550" spc="22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breakdown</a:t>
            </a:r>
            <a:r>
              <a:rPr dirty="0" sz="1550" spc="22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14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solutions</a:t>
            </a:r>
            <a:r>
              <a:rPr dirty="0" sz="1550" spc="14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for</a:t>
            </a:r>
            <a:r>
              <a:rPr dirty="0" sz="1550" spc="21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plastics</a:t>
            </a:r>
            <a:r>
              <a:rPr dirty="0" sz="1550" spc="145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decarbonization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918" y="492378"/>
            <a:ext cx="1062799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Plastics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decarbonization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will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need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five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levers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decouple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from </a:t>
            </a:r>
            <a:r>
              <a:rPr dirty="0" sz="2800" b="1">
                <a:latin typeface="Arial"/>
                <a:cs typeface="Arial"/>
              </a:rPr>
              <a:t>fossil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fuels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reduce production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emissions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5719"/>
            <a:ext cx="1701164" cy="429895"/>
          </a:xfrm>
          <a:custGeom>
            <a:avLst/>
            <a:gdLst/>
            <a:ahLst/>
            <a:cxnLst/>
            <a:rect l="l" t="t" r="r" b="b"/>
            <a:pathLst>
              <a:path w="1701164" h="429895">
                <a:moveTo>
                  <a:pt x="1485900" y="0"/>
                </a:moveTo>
                <a:lnTo>
                  <a:pt x="0" y="0"/>
                </a:lnTo>
                <a:lnTo>
                  <a:pt x="0" y="429894"/>
                </a:lnTo>
                <a:lnTo>
                  <a:pt x="1485900" y="429894"/>
                </a:lnTo>
                <a:lnTo>
                  <a:pt x="1700783" y="215010"/>
                </a:lnTo>
                <a:lnTo>
                  <a:pt x="1485900" y="0"/>
                </a:lnTo>
                <a:close/>
              </a:path>
            </a:pathLst>
          </a:custGeom>
          <a:solidFill>
            <a:srgbClr val="C5E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953769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/>
              <a:t>Solutions</a:t>
            </a:r>
            <a:endParaRPr sz="1550"/>
          </a:p>
        </p:txBody>
      </p:sp>
      <p:grpSp>
        <p:nvGrpSpPr>
          <p:cNvPr id="9" name="object 9"/>
          <p:cNvGrpSpPr/>
          <p:nvPr/>
        </p:nvGrpSpPr>
        <p:grpSpPr>
          <a:xfrm>
            <a:off x="2267711" y="2176830"/>
            <a:ext cx="9583420" cy="576580"/>
            <a:chOff x="2267711" y="2176830"/>
            <a:chExt cx="9583420" cy="576580"/>
          </a:xfrm>
        </p:grpSpPr>
        <p:sp>
          <p:nvSpPr>
            <p:cNvPr id="10" name="object 10"/>
            <p:cNvSpPr/>
            <p:nvPr/>
          </p:nvSpPr>
          <p:spPr>
            <a:xfrm>
              <a:off x="2267711" y="2176830"/>
              <a:ext cx="5751830" cy="283845"/>
            </a:xfrm>
            <a:custGeom>
              <a:avLst/>
              <a:gdLst/>
              <a:ahLst/>
              <a:cxnLst/>
              <a:rect l="l" t="t" r="r" b="b"/>
              <a:pathLst>
                <a:path w="5751830" h="283844">
                  <a:moveTo>
                    <a:pt x="5751576" y="0"/>
                  </a:moveTo>
                  <a:lnTo>
                    <a:pt x="0" y="0"/>
                  </a:lnTo>
                  <a:lnTo>
                    <a:pt x="0" y="283540"/>
                  </a:lnTo>
                  <a:lnTo>
                    <a:pt x="5751576" y="283540"/>
                  </a:lnTo>
                  <a:lnTo>
                    <a:pt x="5751576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099047" y="2460294"/>
              <a:ext cx="5751830" cy="292735"/>
            </a:xfrm>
            <a:custGeom>
              <a:avLst/>
              <a:gdLst/>
              <a:ahLst/>
              <a:cxnLst/>
              <a:rect l="l" t="t" r="r" b="b"/>
              <a:pathLst>
                <a:path w="5751830" h="292735">
                  <a:moveTo>
                    <a:pt x="5751576" y="0"/>
                  </a:moveTo>
                  <a:lnTo>
                    <a:pt x="0" y="0"/>
                  </a:lnTo>
                  <a:lnTo>
                    <a:pt x="0" y="292684"/>
                  </a:lnTo>
                  <a:lnTo>
                    <a:pt x="5751576" y="292684"/>
                  </a:lnTo>
                  <a:lnTo>
                    <a:pt x="5751576" y="0"/>
                  </a:lnTo>
                  <a:close/>
                </a:path>
              </a:pathLst>
            </a:custGeom>
            <a:solidFill>
              <a:srgbClr val="D0217B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94868" y="2176830"/>
          <a:ext cx="11569700" cy="4037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2614"/>
                <a:gridCol w="1861184"/>
                <a:gridCol w="1997710"/>
                <a:gridCol w="1920239"/>
                <a:gridCol w="1908809"/>
                <a:gridCol w="1932304"/>
              </a:tblGrid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Goal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065"/>
                </a:tc>
                <a:tc>
                  <a:txBody>
                    <a:bodyPr/>
                    <a:lstStyle/>
                    <a:p>
                      <a:pPr marL="11963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eliance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virgin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fossil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fuel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feedstock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r" marR="2349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arbonize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production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3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3195"/>
                </a:tc>
              </a:tr>
              <a:tr h="306705">
                <a:tc>
                  <a:txBody>
                    <a:bodyPr/>
                    <a:lstStyle/>
                    <a:p>
                      <a:pPr marL="31750">
                        <a:lnSpc>
                          <a:spcPts val="1205"/>
                        </a:lnSpc>
                        <a:spcBef>
                          <a:spcPts val="111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Intervention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0970"/>
                </a:tc>
                <a:tc>
                  <a:txBody>
                    <a:bodyPr/>
                    <a:lstStyle/>
                    <a:p>
                      <a:pPr marL="674370" marR="21590">
                        <a:lnSpc>
                          <a:spcPts val="1205"/>
                        </a:lnSpc>
                        <a:spcBef>
                          <a:spcPts val="111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Reduce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0970"/>
                </a:tc>
                <a:tc>
                  <a:txBody>
                    <a:bodyPr/>
                    <a:lstStyle/>
                    <a:p>
                      <a:pPr marL="664210">
                        <a:lnSpc>
                          <a:spcPts val="1205"/>
                        </a:lnSpc>
                        <a:spcBef>
                          <a:spcPts val="111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Substitute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09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Bef>
                          <a:spcPts val="111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Recycle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0970"/>
                </a:tc>
                <a:tc>
                  <a:txBody>
                    <a:bodyPr/>
                    <a:lstStyle/>
                    <a:p>
                      <a:pPr algn="ctr" marL="21590" marR="3175">
                        <a:lnSpc>
                          <a:spcPts val="1205"/>
                        </a:lnSpc>
                        <a:spcBef>
                          <a:spcPts val="111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Electrify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0970"/>
                </a:tc>
                <a:tc>
                  <a:txBody>
                    <a:bodyPr/>
                    <a:lstStyle/>
                    <a:p>
                      <a:pPr marL="506730">
                        <a:lnSpc>
                          <a:spcPts val="1205"/>
                        </a:lnSpc>
                        <a:spcBef>
                          <a:spcPts val="111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Carbon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capture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0970"/>
                </a:tc>
              </a:tr>
              <a:tr h="80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111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Description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0010" marR="327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Eliminate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redundant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plastics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switch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reuse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models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where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possible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84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8275" marR="2260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Replace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virgin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fossil-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based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plastics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bio-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plastics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other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lower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carbon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alternatives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8419"/>
                </a:tc>
                <a:tc>
                  <a:txBody>
                    <a:bodyPr/>
                    <a:lstStyle/>
                    <a:p>
                      <a:pPr marL="90805" marR="25336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Scale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mechanical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chemical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recycling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extend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material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lifetime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reduce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emissions-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heavy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incineration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42875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 marR="1162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Switch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energy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inputs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for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industrial</a:t>
                      </a:r>
                      <a:r>
                        <a:rPr dirty="0" sz="12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processes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from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fossil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fuels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renewable energy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8419"/>
                </a:tc>
                <a:tc>
                  <a:txBody>
                    <a:bodyPr/>
                    <a:lstStyle/>
                    <a:p>
                      <a:pPr marL="114300" marR="11493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Capture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process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emissions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repurpose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sz="1200">
                          <a:latin typeface="Cambria Math"/>
                          <a:cs typeface="Cambria Math"/>
                        </a:rPr>
                        <a:t>₂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offset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hard-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to-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abate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residual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emissions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production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42875"/>
                </a:tc>
              </a:tr>
              <a:tr h="4654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Impact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(Mt of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baseline="-13888" sz="1200" spc="-15">
                          <a:latin typeface="Arial MT"/>
                          <a:cs typeface="Arial MT"/>
                        </a:rPr>
                        <a:t>2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)</a:t>
                      </a:r>
                      <a:r>
                        <a:rPr dirty="0" baseline="24305" sz="1200" spc="-15">
                          <a:latin typeface="Arial MT"/>
                          <a:cs typeface="Arial MT"/>
                        </a:rPr>
                        <a:t>1</a:t>
                      </a:r>
                      <a:endParaRPr baseline="24305" sz="1200">
                        <a:latin typeface="Arial MT"/>
                        <a:cs typeface="Arial MT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marL="80010" marR="2159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6,000-9,000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0175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900-3,800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0175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2,800-4,100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0175"/>
                </a:tc>
                <a:tc>
                  <a:txBody>
                    <a:bodyPr/>
                    <a:lstStyle/>
                    <a:p>
                      <a:pPr marL="92075" marR="317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250-3,300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0175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210-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380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0175"/>
                </a:tc>
              </a:tr>
              <a:tr h="4495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Cost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(US$B)</a:t>
                      </a:r>
                      <a:r>
                        <a:rPr dirty="0" baseline="24305" sz="1200" spc="-15">
                          <a:latin typeface="Arial MT"/>
                          <a:cs typeface="Arial MT"/>
                        </a:rPr>
                        <a:t>2</a:t>
                      </a:r>
                      <a:endParaRPr baseline="24305" sz="1200">
                        <a:latin typeface="Arial MT"/>
                        <a:cs typeface="Arial MT"/>
                      </a:endParaRPr>
                    </a:p>
                  </a:txBody>
                  <a:tcPr marL="0" marR="0" marB="0" marT="31114"/>
                </a:tc>
                <a:tc>
                  <a:txBody>
                    <a:bodyPr/>
                    <a:lstStyle/>
                    <a:p>
                      <a:pPr marL="80010" marR="215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~150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2555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Medium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2555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~160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2555"/>
                </a:tc>
                <a:tc>
                  <a:txBody>
                    <a:bodyPr/>
                    <a:lstStyle/>
                    <a:p>
                      <a:pPr marL="92075" marR="317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~700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2555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Medium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2555"/>
                </a:tc>
              </a:tr>
              <a:tr h="457200">
                <a:tc>
                  <a:txBody>
                    <a:bodyPr/>
                    <a:lstStyle/>
                    <a:p>
                      <a:pPr marL="31750" marR="7061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Implementation complexity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marL="80010" marR="2159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Medium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0175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Medium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high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0175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Medium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low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0175"/>
                </a:tc>
                <a:tc>
                  <a:txBody>
                    <a:bodyPr/>
                    <a:lstStyle/>
                    <a:p>
                      <a:pPr marL="92075" marR="317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Medium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0175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High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0175"/>
                </a:tc>
              </a:tr>
              <a:tr h="590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Challenges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6355"/>
                </a:tc>
                <a:tc>
                  <a:txBody>
                    <a:bodyPr/>
                    <a:lstStyle/>
                    <a:p>
                      <a:pPr marL="80010" marR="18859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Strong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policy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alignment required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0175"/>
                </a:tc>
                <a:tc>
                  <a:txBody>
                    <a:bodyPr/>
                    <a:lstStyle/>
                    <a:p>
                      <a:pPr marL="168275" marR="3549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Technology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readiness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level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still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low;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more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R&amp;D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required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marL="90805" marR="31369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Requires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high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up-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front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investment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0175"/>
                </a:tc>
                <a:tc>
                  <a:txBody>
                    <a:bodyPr/>
                    <a:lstStyle/>
                    <a:p>
                      <a:pPr marL="92075" marR="1498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High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up-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front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investment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infrastructure investment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marL="114300" marR="1066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Technology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highly ambiguous,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expected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ready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next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years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9209"/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2462250" y="2854388"/>
            <a:ext cx="292735" cy="299085"/>
          </a:xfrm>
          <a:custGeom>
            <a:avLst/>
            <a:gdLst/>
            <a:ahLst/>
            <a:cxnLst/>
            <a:rect l="l" t="t" r="r" b="b"/>
            <a:pathLst>
              <a:path w="292735" h="299085">
                <a:moveTo>
                  <a:pt x="114515" y="1739"/>
                </a:moveTo>
                <a:lnTo>
                  <a:pt x="50901" y="1739"/>
                </a:lnTo>
                <a:lnTo>
                  <a:pt x="50901" y="247789"/>
                </a:lnTo>
                <a:lnTo>
                  <a:pt x="114515" y="247789"/>
                </a:lnTo>
                <a:lnTo>
                  <a:pt x="114515" y="1739"/>
                </a:lnTo>
                <a:close/>
              </a:path>
              <a:path w="292735" h="299085">
                <a:moveTo>
                  <a:pt x="203593" y="86588"/>
                </a:moveTo>
                <a:lnTo>
                  <a:pt x="139966" y="86588"/>
                </a:lnTo>
                <a:lnTo>
                  <a:pt x="139966" y="247789"/>
                </a:lnTo>
                <a:lnTo>
                  <a:pt x="203593" y="247789"/>
                </a:lnTo>
                <a:lnTo>
                  <a:pt x="203593" y="86588"/>
                </a:lnTo>
                <a:close/>
              </a:path>
              <a:path w="292735" h="299085">
                <a:moveTo>
                  <a:pt x="288417" y="79197"/>
                </a:moveTo>
                <a:lnTo>
                  <a:pt x="265264" y="102362"/>
                </a:lnTo>
                <a:lnTo>
                  <a:pt x="162915" y="0"/>
                </a:lnTo>
                <a:lnTo>
                  <a:pt x="150952" y="11963"/>
                </a:lnTo>
                <a:lnTo>
                  <a:pt x="253301" y="114325"/>
                </a:lnTo>
                <a:lnTo>
                  <a:pt x="230136" y="137490"/>
                </a:lnTo>
                <a:lnTo>
                  <a:pt x="288417" y="137490"/>
                </a:lnTo>
                <a:lnTo>
                  <a:pt x="288417" y="79197"/>
                </a:lnTo>
                <a:close/>
              </a:path>
              <a:path w="292735" h="299085">
                <a:moveTo>
                  <a:pt x="292658" y="273367"/>
                </a:moveTo>
                <a:lnTo>
                  <a:pt x="25450" y="273367"/>
                </a:lnTo>
                <a:lnTo>
                  <a:pt x="25450" y="1562"/>
                </a:lnTo>
                <a:lnTo>
                  <a:pt x="0" y="1562"/>
                </a:lnTo>
                <a:lnTo>
                  <a:pt x="0" y="273367"/>
                </a:lnTo>
                <a:lnTo>
                  <a:pt x="0" y="298767"/>
                </a:lnTo>
                <a:lnTo>
                  <a:pt x="292658" y="298767"/>
                </a:lnTo>
                <a:lnTo>
                  <a:pt x="292658" y="273367"/>
                </a:lnTo>
                <a:close/>
              </a:path>
              <a:path w="292735" h="299085">
                <a:moveTo>
                  <a:pt x="292658" y="162941"/>
                </a:moveTo>
                <a:lnTo>
                  <a:pt x="229031" y="162941"/>
                </a:lnTo>
                <a:lnTo>
                  <a:pt x="229031" y="247789"/>
                </a:lnTo>
                <a:lnTo>
                  <a:pt x="292658" y="247789"/>
                </a:lnTo>
                <a:lnTo>
                  <a:pt x="292658" y="1629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9893" y="2868335"/>
            <a:ext cx="141184" cy="111178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4269894" y="2835340"/>
            <a:ext cx="381000" cy="311150"/>
            <a:chOff x="4269894" y="2835340"/>
            <a:chExt cx="381000" cy="311150"/>
          </a:xfrm>
        </p:grpSpPr>
        <p:sp>
          <p:nvSpPr>
            <p:cNvPr id="16" name="object 16"/>
            <p:cNvSpPr/>
            <p:nvPr/>
          </p:nvSpPr>
          <p:spPr>
            <a:xfrm>
              <a:off x="4269894" y="2835340"/>
              <a:ext cx="381000" cy="286385"/>
            </a:xfrm>
            <a:custGeom>
              <a:avLst/>
              <a:gdLst/>
              <a:ahLst/>
              <a:cxnLst/>
              <a:rect l="l" t="t" r="r" b="b"/>
              <a:pathLst>
                <a:path w="381000" h="286385">
                  <a:moveTo>
                    <a:pt x="303747" y="0"/>
                  </a:moveTo>
                  <a:lnTo>
                    <a:pt x="303747" y="36074"/>
                  </a:lnTo>
                  <a:lnTo>
                    <a:pt x="280994" y="36074"/>
                  </a:lnTo>
                  <a:lnTo>
                    <a:pt x="257640" y="38336"/>
                  </a:lnTo>
                  <a:lnTo>
                    <a:pt x="235400" y="45077"/>
                  </a:lnTo>
                  <a:lnTo>
                    <a:pt x="214906" y="56038"/>
                  </a:lnTo>
                  <a:lnTo>
                    <a:pt x="196794" y="70955"/>
                  </a:lnTo>
                  <a:lnTo>
                    <a:pt x="65604" y="211277"/>
                  </a:lnTo>
                  <a:lnTo>
                    <a:pt x="56131" y="218981"/>
                  </a:lnTo>
                  <a:lnTo>
                    <a:pt x="45441" y="224640"/>
                  </a:lnTo>
                  <a:lnTo>
                    <a:pt x="33856" y="228121"/>
                  </a:lnTo>
                  <a:lnTo>
                    <a:pt x="21702" y="229289"/>
                  </a:lnTo>
                  <a:lnTo>
                    <a:pt x="0" y="229289"/>
                  </a:lnTo>
                  <a:lnTo>
                    <a:pt x="0" y="285852"/>
                  </a:lnTo>
                  <a:lnTo>
                    <a:pt x="45055" y="283590"/>
                  </a:lnTo>
                  <a:lnTo>
                    <a:pt x="87788" y="265886"/>
                  </a:lnTo>
                  <a:lnTo>
                    <a:pt x="237084" y="110650"/>
                  </a:lnTo>
                  <a:lnTo>
                    <a:pt x="246558" y="102942"/>
                  </a:lnTo>
                  <a:lnTo>
                    <a:pt x="257251" y="97282"/>
                  </a:lnTo>
                  <a:lnTo>
                    <a:pt x="268838" y="93802"/>
                  </a:lnTo>
                  <a:lnTo>
                    <a:pt x="280994" y="92638"/>
                  </a:lnTo>
                  <a:lnTo>
                    <a:pt x="303748" y="92638"/>
                  </a:lnTo>
                  <a:lnTo>
                    <a:pt x="303748" y="131981"/>
                  </a:lnTo>
                  <a:lnTo>
                    <a:pt x="380992" y="65990"/>
                  </a:lnTo>
                  <a:lnTo>
                    <a:pt x="3037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9398" y="3004565"/>
              <a:ext cx="211488" cy="141873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6248472" y="2899243"/>
            <a:ext cx="287020" cy="256540"/>
          </a:xfrm>
          <a:custGeom>
            <a:avLst/>
            <a:gdLst/>
            <a:ahLst/>
            <a:cxnLst/>
            <a:rect l="l" t="t" r="r" b="b"/>
            <a:pathLst>
              <a:path w="287020" h="256539">
                <a:moveTo>
                  <a:pt x="265799" y="30167"/>
                </a:moveTo>
                <a:lnTo>
                  <a:pt x="20737" y="30167"/>
                </a:lnTo>
                <a:lnTo>
                  <a:pt x="56554" y="244356"/>
                </a:lnTo>
                <a:lnTo>
                  <a:pt x="57982" y="251144"/>
                </a:lnTo>
                <a:lnTo>
                  <a:pt x="58062" y="251521"/>
                </a:lnTo>
                <a:lnTo>
                  <a:pt x="64094" y="256423"/>
                </a:lnTo>
                <a:lnTo>
                  <a:pt x="221688" y="256423"/>
                </a:lnTo>
                <a:lnTo>
                  <a:pt x="228097" y="251144"/>
                </a:lnTo>
                <a:lnTo>
                  <a:pt x="229228" y="244356"/>
                </a:lnTo>
                <a:lnTo>
                  <a:pt x="236182" y="203630"/>
                </a:lnTo>
                <a:lnTo>
                  <a:pt x="157972" y="203630"/>
                </a:lnTo>
                <a:lnTo>
                  <a:pt x="142891" y="188546"/>
                </a:lnTo>
                <a:lnTo>
                  <a:pt x="81814" y="188546"/>
                </a:lnTo>
                <a:lnTo>
                  <a:pt x="73896" y="184021"/>
                </a:lnTo>
                <a:lnTo>
                  <a:pt x="69749" y="176856"/>
                </a:lnTo>
                <a:lnTo>
                  <a:pt x="65979" y="169692"/>
                </a:lnTo>
                <a:lnTo>
                  <a:pt x="65979" y="161773"/>
                </a:lnTo>
                <a:lnTo>
                  <a:pt x="70503" y="154231"/>
                </a:lnTo>
                <a:lnTo>
                  <a:pt x="89731" y="121047"/>
                </a:lnTo>
                <a:lnTo>
                  <a:pt x="76912" y="113882"/>
                </a:lnTo>
                <a:lnTo>
                  <a:pt x="107828" y="105586"/>
                </a:lnTo>
                <a:lnTo>
                  <a:pt x="169659" y="105586"/>
                </a:lnTo>
                <a:lnTo>
                  <a:pt x="161449" y="91256"/>
                </a:lnTo>
                <a:lnTo>
                  <a:pt x="126302" y="91256"/>
                </a:lnTo>
                <a:lnTo>
                  <a:pt x="113106" y="84091"/>
                </a:lnTo>
                <a:lnTo>
                  <a:pt x="128564" y="57318"/>
                </a:lnTo>
                <a:lnTo>
                  <a:pt x="136104" y="52416"/>
                </a:lnTo>
                <a:lnTo>
                  <a:pt x="262000" y="52416"/>
                </a:lnTo>
                <a:lnTo>
                  <a:pt x="265799" y="30167"/>
                </a:lnTo>
                <a:close/>
              </a:path>
              <a:path w="287020" h="256539">
                <a:moveTo>
                  <a:pt x="247771" y="135753"/>
                </a:moveTo>
                <a:lnTo>
                  <a:pt x="204722" y="135753"/>
                </a:lnTo>
                <a:lnTo>
                  <a:pt x="216032" y="155362"/>
                </a:lnTo>
                <a:lnTo>
                  <a:pt x="217163" y="157248"/>
                </a:lnTo>
                <a:lnTo>
                  <a:pt x="217918" y="158756"/>
                </a:lnTo>
                <a:lnTo>
                  <a:pt x="218295" y="160641"/>
                </a:lnTo>
                <a:lnTo>
                  <a:pt x="219803" y="161396"/>
                </a:lnTo>
                <a:lnTo>
                  <a:pt x="218672" y="161773"/>
                </a:lnTo>
                <a:lnTo>
                  <a:pt x="220180" y="167429"/>
                </a:lnTo>
                <a:lnTo>
                  <a:pt x="219614" y="171954"/>
                </a:lnTo>
                <a:lnTo>
                  <a:pt x="219520" y="172708"/>
                </a:lnTo>
                <a:lnTo>
                  <a:pt x="219426" y="173463"/>
                </a:lnTo>
                <a:lnTo>
                  <a:pt x="212262" y="185153"/>
                </a:lnTo>
                <a:lnTo>
                  <a:pt x="205476" y="188923"/>
                </a:lnTo>
                <a:lnTo>
                  <a:pt x="157972" y="188923"/>
                </a:lnTo>
                <a:lnTo>
                  <a:pt x="157972" y="203630"/>
                </a:lnTo>
                <a:lnTo>
                  <a:pt x="236182" y="203630"/>
                </a:lnTo>
                <a:lnTo>
                  <a:pt x="247771" y="135753"/>
                </a:lnTo>
                <a:close/>
              </a:path>
              <a:path w="287020" h="256539">
                <a:moveTo>
                  <a:pt x="102550" y="128588"/>
                </a:moveTo>
                <a:lnTo>
                  <a:pt x="83699" y="162150"/>
                </a:lnTo>
                <a:lnTo>
                  <a:pt x="81814" y="164789"/>
                </a:lnTo>
                <a:lnTo>
                  <a:pt x="81437" y="167429"/>
                </a:lnTo>
                <a:lnTo>
                  <a:pt x="84453" y="171954"/>
                </a:lnTo>
                <a:lnTo>
                  <a:pt x="87092" y="173463"/>
                </a:lnTo>
                <a:lnTo>
                  <a:pt x="112729" y="173463"/>
                </a:lnTo>
                <a:lnTo>
                  <a:pt x="112729" y="188546"/>
                </a:lnTo>
                <a:lnTo>
                  <a:pt x="142891" y="188546"/>
                </a:lnTo>
                <a:lnTo>
                  <a:pt x="135350" y="181005"/>
                </a:lnTo>
                <a:lnTo>
                  <a:pt x="157972" y="158379"/>
                </a:lnTo>
                <a:lnTo>
                  <a:pt x="200217" y="158379"/>
                </a:lnTo>
                <a:lnTo>
                  <a:pt x="191526" y="143295"/>
                </a:lnTo>
                <a:lnTo>
                  <a:pt x="203402" y="136507"/>
                </a:lnTo>
                <a:lnTo>
                  <a:pt x="116122" y="136507"/>
                </a:lnTo>
                <a:lnTo>
                  <a:pt x="102550" y="128588"/>
                </a:lnTo>
                <a:close/>
              </a:path>
              <a:path w="287020" h="256539">
                <a:moveTo>
                  <a:pt x="200217" y="158379"/>
                </a:moveTo>
                <a:lnTo>
                  <a:pt x="157972" y="158379"/>
                </a:lnTo>
                <a:lnTo>
                  <a:pt x="157972" y="173840"/>
                </a:lnTo>
                <a:lnTo>
                  <a:pt x="199821" y="173840"/>
                </a:lnTo>
                <a:lnTo>
                  <a:pt x="202083" y="172708"/>
                </a:lnTo>
                <a:lnTo>
                  <a:pt x="203214" y="170823"/>
                </a:lnTo>
                <a:lnTo>
                  <a:pt x="204722" y="168560"/>
                </a:lnTo>
                <a:lnTo>
                  <a:pt x="204345" y="165544"/>
                </a:lnTo>
                <a:lnTo>
                  <a:pt x="200217" y="158379"/>
                </a:lnTo>
                <a:close/>
              </a:path>
              <a:path w="287020" h="256539">
                <a:moveTo>
                  <a:pt x="169659" y="105586"/>
                </a:moveTo>
                <a:lnTo>
                  <a:pt x="107828" y="105586"/>
                </a:lnTo>
                <a:lnTo>
                  <a:pt x="116122" y="136507"/>
                </a:lnTo>
                <a:lnTo>
                  <a:pt x="203402" y="136507"/>
                </a:lnTo>
                <a:lnTo>
                  <a:pt x="204722" y="135753"/>
                </a:lnTo>
                <a:lnTo>
                  <a:pt x="247771" y="135753"/>
                </a:lnTo>
                <a:lnTo>
                  <a:pt x="250153" y="121801"/>
                </a:lnTo>
                <a:lnTo>
                  <a:pt x="187379" y="121801"/>
                </a:lnTo>
                <a:lnTo>
                  <a:pt x="156463" y="113505"/>
                </a:lnTo>
                <a:lnTo>
                  <a:pt x="169659" y="105586"/>
                </a:lnTo>
                <a:close/>
              </a:path>
              <a:path w="287020" h="256539">
                <a:moveTo>
                  <a:pt x="255433" y="90879"/>
                </a:moveTo>
                <a:lnTo>
                  <a:pt x="195673" y="90879"/>
                </a:lnTo>
                <a:lnTo>
                  <a:pt x="187379" y="121801"/>
                </a:lnTo>
                <a:lnTo>
                  <a:pt x="250153" y="121801"/>
                </a:lnTo>
                <a:lnTo>
                  <a:pt x="255368" y="91256"/>
                </a:lnTo>
                <a:lnTo>
                  <a:pt x="255433" y="90879"/>
                </a:lnTo>
                <a:close/>
              </a:path>
              <a:path w="287020" h="256539">
                <a:moveTo>
                  <a:pt x="262000" y="52416"/>
                </a:moveTo>
                <a:lnTo>
                  <a:pt x="136104" y="52416"/>
                </a:lnTo>
                <a:lnTo>
                  <a:pt x="144399" y="52793"/>
                </a:lnTo>
                <a:lnTo>
                  <a:pt x="152316" y="52793"/>
                </a:lnTo>
                <a:lnTo>
                  <a:pt x="159479" y="57318"/>
                </a:lnTo>
                <a:lnTo>
                  <a:pt x="163627" y="64860"/>
                </a:lnTo>
                <a:lnTo>
                  <a:pt x="182855" y="98044"/>
                </a:lnTo>
                <a:lnTo>
                  <a:pt x="195673" y="90879"/>
                </a:lnTo>
                <a:lnTo>
                  <a:pt x="255433" y="90879"/>
                </a:lnTo>
                <a:lnTo>
                  <a:pt x="261936" y="52793"/>
                </a:lnTo>
                <a:lnTo>
                  <a:pt x="262000" y="52416"/>
                </a:lnTo>
                <a:close/>
              </a:path>
              <a:path w="287020" h="256539">
                <a:moveTo>
                  <a:pt x="144399" y="67499"/>
                </a:moveTo>
                <a:lnTo>
                  <a:pt x="141760" y="67499"/>
                </a:lnTo>
                <a:lnTo>
                  <a:pt x="139120" y="69008"/>
                </a:lnTo>
                <a:lnTo>
                  <a:pt x="126302" y="91256"/>
                </a:lnTo>
                <a:lnTo>
                  <a:pt x="161449" y="91256"/>
                </a:lnTo>
                <a:lnTo>
                  <a:pt x="150431" y="72024"/>
                </a:lnTo>
                <a:lnTo>
                  <a:pt x="148923" y="69008"/>
                </a:lnTo>
                <a:lnTo>
                  <a:pt x="146661" y="67876"/>
                </a:lnTo>
                <a:lnTo>
                  <a:pt x="144399" y="67499"/>
                </a:lnTo>
                <a:close/>
              </a:path>
              <a:path w="287020" h="256539">
                <a:moveTo>
                  <a:pt x="279748" y="0"/>
                </a:moveTo>
                <a:lnTo>
                  <a:pt x="6786" y="0"/>
                </a:lnTo>
                <a:lnTo>
                  <a:pt x="0" y="6787"/>
                </a:lnTo>
                <a:lnTo>
                  <a:pt x="0" y="23379"/>
                </a:lnTo>
                <a:lnTo>
                  <a:pt x="6786" y="30167"/>
                </a:lnTo>
                <a:lnTo>
                  <a:pt x="279748" y="30167"/>
                </a:lnTo>
                <a:lnTo>
                  <a:pt x="286535" y="23379"/>
                </a:lnTo>
                <a:lnTo>
                  <a:pt x="286535" y="6787"/>
                </a:lnTo>
                <a:lnTo>
                  <a:pt x="2797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112825" y="2847489"/>
            <a:ext cx="325755" cy="287020"/>
          </a:xfrm>
          <a:custGeom>
            <a:avLst/>
            <a:gdLst/>
            <a:ahLst/>
            <a:cxnLst/>
            <a:rect l="l" t="t" r="r" b="b"/>
            <a:pathLst>
              <a:path w="325754" h="287019">
                <a:moveTo>
                  <a:pt x="162766" y="0"/>
                </a:moveTo>
                <a:lnTo>
                  <a:pt x="155414" y="1909"/>
                </a:lnTo>
                <a:lnTo>
                  <a:pt x="149759" y="7636"/>
                </a:lnTo>
                <a:lnTo>
                  <a:pt x="1967" y="264059"/>
                </a:lnTo>
                <a:lnTo>
                  <a:pt x="0" y="271890"/>
                </a:lnTo>
                <a:lnTo>
                  <a:pt x="2061" y="279190"/>
                </a:lnTo>
                <a:lnTo>
                  <a:pt x="7375" y="284582"/>
                </a:lnTo>
                <a:lnTo>
                  <a:pt x="15163" y="286685"/>
                </a:lnTo>
                <a:lnTo>
                  <a:pt x="309992" y="286686"/>
                </a:lnTo>
                <a:lnTo>
                  <a:pt x="317780" y="284582"/>
                </a:lnTo>
                <a:lnTo>
                  <a:pt x="323094" y="279191"/>
                </a:lnTo>
                <a:lnTo>
                  <a:pt x="325155" y="271890"/>
                </a:lnTo>
                <a:lnTo>
                  <a:pt x="323188" y="264060"/>
                </a:lnTo>
                <a:lnTo>
                  <a:pt x="316901" y="253124"/>
                </a:lnTo>
                <a:lnTo>
                  <a:pt x="137695" y="253124"/>
                </a:lnTo>
                <a:lnTo>
                  <a:pt x="159185" y="166015"/>
                </a:lnTo>
                <a:lnTo>
                  <a:pt x="128269" y="166015"/>
                </a:lnTo>
                <a:lnTo>
                  <a:pt x="143350" y="71742"/>
                </a:lnTo>
                <a:lnTo>
                  <a:pt x="212627" y="71742"/>
                </a:lnTo>
                <a:lnTo>
                  <a:pt x="175773" y="7636"/>
                </a:lnTo>
                <a:lnTo>
                  <a:pt x="170118" y="1909"/>
                </a:lnTo>
                <a:lnTo>
                  <a:pt x="162766" y="0"/>
                </a:lnTo>
                <a:close/>
              </a:path>
              <a:path w="325754" h="287019">
                <a:moveTo>
                  <a:pt x="212627" y="71742"/>
                </a:moveTo>
                <a:lnTo>
                  <a:pt x="188592" y="71742"/>
                </a:lnTo>
                <a:lnTo>
                  <a:pt x="168610" y="143389"/>
                </a:lnTo>
                <a:lnTo>
                  <a:pt x="200280" y="143389"/>
                </a:lnTo>
                <a:lnTo>
                  <a:pt x="137695" y="253124"/>
                </a:lnTo>
                <a:lnTo>
                  <a:pt x="316901" y="253124"/>
                </a:lnTo>
                <a:lnTo>
                  <a:pt x="212627" y="71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10000094" y="2871993"/>
            <a:ext cx="320040" cy="301625"/>
            <a:chOff x="10000094" y="2871993"/>
            <a:chExt cx="320040" cy="301625"/>
          </a:xfrm>
        </p:grpSpPr>
        <p:sp>
          <p:nvSpPr>
            <p:cNvPr id="21" name="object 21"/>
            <p:cNvSpPr/>
            <p:nvPr/>
          </p:nvSpPr>
          <p:spPr>
            <a:xfrm>
              <a:off x="10000094" y="2871993"/>
              <a:ext cx="320040" cy="179070"/>
            </a:xfrm>
            <a:custGeom>
              <a:avLst/>
              <a:gdLst/>
              <a:ahLst/>
              <a:cxnLst/>
              <a:rect l="l" t="t" r="r" b="b"/>
              <a:pathLst>
                <a:path w="320040" h="179069">
                  <a:moveTo>
                    <a:pt x="140122" y="0"/>
                  </a:moveTo>
                  <a:lnTo>
                    <a:pt x="96692" y="10296"/>
                  </a:lnTo>
                  <a:lnTo>
                    <a:pt x="69343" y="44278"/>
                  </a:lnTo>
                  <a:lnTo>
                    <a:pt x="65212" y="66572"/>
                  </a:lnTo>
                  <a:lnTo>
                    <a:pt x="50058" y="66174"/>
                  </a:lnTo>
                  <a:lnTo>
                    <a:pt x="11487" y="87783"/>
                  </a:lnTo>
                  <a:lnTo>
                    <a:pt x="0" y="115417"/>
                  </a:lnTo>
                  <a:lnTo>
                    <a:pt x="154" y="130272"/>
                  </a:lnTo>
                  <a:lnTo>
                    <a:pt x="22974" y="168151"/>
                  </a:lnTo>
                  <a:lnTo>
                    <a:pt x="277285" y="178756"/>
                  </a:lnTo>
                  <a:lnTo>
                    <a:pt x="290436" y="176031"/>
                  </a:lnTo>
                  <a:lnTo>
                    <a:pt x="301909" y="169683"/>
                  </a:lnTo>
                  <a:lnTo>
                    <a:pt x="311084" y="160329"/>
                  </a:lnTo>
                  <a:lnTo>
                    <a:pt x="317343" y="148589"/>
                  </a:lnTo>
                  <a:lnTo>
                    <a:pt x="319589" y="135303"/>
                  </a:lnTo>
                  <a:lnTo>
                    <a:pt x="317991" y="122193"/>
                  </a:lnTo>
                  <a:lnTo>
                    <a:pt x="287241" y="91024"/>
                  </a:lnTo>
                  <a:lnTo>
                    <a:pt x="267859" y="90140"/>
                  </a:lnTo>
                  <a:lnTo>
                    <a:pt x="267859" y="89198"/>
                  </a:lnTo>
                  <a:lnTo>
                    <a:pt x="254539" y="52674"/>
                  </a:lnTo>
                  <a:lnTo>
                    <a:pt x="220379" y="33282"/>
                  </a:lnTo>
                  <a:lnTo>
                    <a:pt x="207124" y="32803"/>
                  </a:lnTo>
                  <a:lnTo>
                    <a:pt x="193870" y="35462"/>
                  </a:lnTo>
                  <a:lnTo>
                    <a:pt x="180018" y="17631"/>
                  </a:lnTo>
                  <a:lnTo>
                    <a:pt x="161528" y="5590"/>
                  </a:lnTo>
                  <a:lnTo>
                    <a:pt x="140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2434" y="3069605"/>
              <a:ext cx="94254" cy="10369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024301" y="3071964"/>
              <a:ext cx="272415" cy="61594"/>
            </a:xfrm>
            <a:custGeom>
              <a:avLst/>
              <a:gdLst/>
              <a:ahLst/>
              <a:cxnLst/>
              <a:rect l="l" t="t" r="r" b="b"/>
              <a:pathLst>
                <a:path w="272415" h="61594">
                  <a:moveTo>
                    <a:pt x="55613" y="16967"/>
                  </a:moveTo>
                  <a:lnTo>
                    <a:pt x="54660" y="15557"/>
                  </a:lnTo>
                  <a:lnTo>
                    <a:pt x="52781" y="12255"/>
                  </a:lnTo>
                  <a:lnTo>
                    <a:pt x="48539" y="11315"/>
                  </a:lnTo>
                  <a:lnTo>
                    <a:pt x="35344" y="18859"/>
                  </a:lnTo>
                  <a:lnTo>
                    <a:pt x="35344" y="3302"/>
                  </a:lnTo>
                  <a:lnTo>
                    <a:pt x="32042" y="0"/>
                  </a:lnTo>
                  <a:lnTo>
                    <a:pt x="24511" y="0"/>
                  </a:lnTo>
                  <a:lnTo>
                    <a:pt x="21209" y="3302"/>
                  </a:lnTo>
                  <a:lnTo>
                    <a:pt x="21209" y="18389"/>
                  </a:lnTo>
                  <a:lnTo>
                    <a:pt x="8013" y="10845"/>
                  </a:lnTo>
                  <a:lnTo>
                    <a:pt x="3771" y="11785"/>
                  </a:lnTo>
                  <a:lnTo>
                    <a:pt x="0" y="18389"/>
                  </a:lnTo>
                  <a:lnTo>
                    <a:pt x="939" y="22631"/>
                  </a:lnTo>
                  <a:lnTo>
                    <a:pt x="13665" y="30175"/>
                  </a:lnTo>
                  <a:lnTo>
                    <a:pt x="1409" y="37236"/>
                  </a:lnTo>
                  <a:lnTo>
                    <a:pt x="0" y="39598"/>
                  </a:lnTo>
                  <a:lnTo>
                    <a:pt x="0" y="44310"/>
                  </a:lnTo>
                  <a:lnTo>
                    <a:pt x="1409" y="46672"/>
                  </a:lnTo>
                  <a:lnTo>
                    <a:pt x="6121" y="49491"/>
                  </a:lnTo>
                  <a:lnTo>
                    <a:pt x="8483" y="49491"/>
                  </a:lnTo>
                  <a:lnTo>
                    <a:pt x="20739" y="42430"/>
                  </a:lnTo>
                  <a:lnTo>
                    <a:pt x="20739" y="57975"/>
                  </a:lnTo>
                  <a:lnTo>
                    <a:pt x="24028" y="61277"/>
                  </a:lnTo>
                  <a:lnTo>
                    <a:pt x="31572" y="61277"/>
                  </a:lnTo>
                  <a:lnTo>
                    <a:pt x="34874" y="57975"/>
                  </a:lnTo>
                  <a:lnTo>
                    <a:pt x="34874" y="42900"/>
                  </a:lnTo>
                  <a:lnTo>
                    <a:pt x="47129" y="49961"/>
                  </a:lnTo>
                  <a:lnTo>
                    <a:pt x="49479" y="49961"/>
                  </a:lnTo>
                  <a:lnTo>
                    <a:pt x="54190" y="47142"/>
                  </a:lnTo>
                  <a:lnTo>
                    <a:pt x="55613" y="44780"/>
                  </a:lnTo>
                  <a:lnTo>
                    <a:pt x="55613" y="40068"/>
                  </a:lnTo>
                  <a:lnTo>
                    <a:pt x="54190" y="37706"/>
                  </a:lnTo>
                  <a:lnTo>
                    <a:pt x="41948" y="30645"/>
                  </a:lnTo>
                  <a:lnTo>
                    <a:pt x="51841" y="24980"/>
                  </a:lnTo>
                  <a:lnTo>
                    <a:pt x="53721" y="24041"/>
                  </a:lnTo>
                  <a:lnTo>
                    <a:pt x="54660" y="22631"/>
                  </a:lnTo>
                  <a:lnTo>
                    <a:pt x="55613" y="18859"/>
                  </a:lnTo>
                  <a:lnTo>
                    <a:pt x="55613" y="16967"/>
                  </a:lnTo>
                  <a:close/>
                </a:path>
                <a:path w="272415" h="61594">
                  <a:moveTo>
                    <a:pt x="271919" y="41960"/>
                  </a:moveTo>
                  <a:lnTo>
                    <a:pt x="270979" y="38188"/>
                  </a:lnTo>
                  <a:lnTo>
                    <a:pt x="257784" y="30645"/>
                  </a:lnTo>
                  <a:lnTo>
                    <a:pt x="267677" y="24980"/>
                  </a:lnTo>
                  <a:lnTo>
                    <a:pt x="269100" y="24041"/>
                  </a:lnTo>
                  <a:lnTo>
                    <a:pt x="270510" y="22631"/>
                  </a:lnTo>
                  <a:lnTo>
                    <a:pt x="271449" y="18859"/>
                  </a:lnTo>
                  <a:lnTo>
                    <a:pt x="270979" y="16967"/>
                  </a:lnTo>
                  <a:lnTo>
                    <a:pt x="270040" y="15557"/>
                  </a:lnTo>
                  <a:lnTo>
                    <a:pt x="268147" y="12255"/>
                  </a:lnTo>
                  <a:lnTo>
                    <a:pt x="263906" y="11315"/>
                  </a:lnTo>
                  <a:lnTo>
                    <a:pt x="250710" y="18859"/>
                  </a:lnTo>
                  <a:lnTo>
                    <a:pt x="250710" y="3302"/>
                  </a:lnTo>
                  <a:lnTo>
                    <a:pt x="247421" y="0"/>
                  </a:lnTo>
                  <a:lnTo>
                    <a:pt x="239877" y="0"/>
                  </a:lnTo>
                  <a:lnTo>
                    <a:pt x="236575" y="3302"/>
                  </a:lnTo>
                  <a:lnTo>
                    <a:pt x="236575" y="18389"/>
                  </a:lnTo>
                  <a:lnTo>
                    <a:pt x="223380" y="10845"/>
                  </a:lnTo>
                  <a:lnTo>
                    <a:pt x="219138" y="11785"/>
                  </a:lnTo>
                  <a:lnTo>
                    <a:pt x="216789" y="15087"/>
                  </a:lnTo>
                  <a:lnTo>
                    <a:pt x="214896" y="18389"/>
                  </a:lnTo>
                  <a:lnTo>
                    <a:pt x="215836" y="22631"/>
                  </a:lnTo>
                  <a:lnTo>
                    <a:pt x="219138" y="24980"/>
                  </a:lnTo>
                  <a:lnTo>
                    <a:pt x="229031" y="30645"/>
                  </a:lnTo>
                  <a:lnTo>
                    <a:pt x="217258" y="37706"/>
                  </a:lnTo>
                  <a:lnTo>
                    <a:pt x="215836" y="40068"/>
                  </a:lnTo>
                  <a:lnTo>
                    <a:pt x="215836" y="44780"/>
                  </a:lnTo>
                  <a:lnTo>
                    <a:pt x="217258" y="47142"/>
                  </a:lnTo>
                  <a:lnTo>
                    <a:pt x="221970" y="49961"/>
                  </a:lnTo>
                  <a:lnTo>
                    <a:pt x="224320" y="49961"/>
                  </a:lnTo>
                  <a:lnTo>
                    <a:pt x="236575" y="42900"/>
                  </a:lnTo>
                  <a:lnTo>
                    <a:pt x="236575" y="57975"/>
                  </a:lnTo>
                  <a:lnTo>
                    <a:pt x="239877" y="61277"/>
                  </a:lnTo>
                  <a:lnTo>
                    <a:pt x="247421" y="61277"/>
                  </a:lnTo>
                  <a:lnTo>
                    <a:pt x="250710" y="57975"/>
                  </a:lnTo>
                  <a:lnTo>
                    <a:pt x="250710" y="42900"/>
                  </a:lnTo>
                  <a:lnTo>
                    <a:pt x="263906" y="50444"/>
                  </a:lnTo>
                  <a:lnTo>
                    <a:pt x="268147" y="49491"/>
                  </a:lnTo>
                  <a:lnTo>
                    <a:pt x="271919" y="41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291401" y="6296345"/>
            <a:ext cx="9167495" cy="51308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 marR="30480">
              <a:lnSpc>
                <a:spcPts val="940"/>
              </a:lnSpc>
              <a:spcBef>
                <a:spcPts val="140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sz="800">
                <a:latin typeface="Arial MT"/>
                <a:cs typeface="Arial MT"/>
              </a:rPr>
              <a:t>All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values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indicative,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rounded,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non-</a:t>
            </a:r>
            <a:r>
              <a:rPr dirty="0" sz="800">
                <a:latin typeface="Arial MT"/>
                <a:cs typeface="Arial MT"/>
              </a:rPr>
              <a:t>exhaustive,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based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on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current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trajectory.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See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b="1">
                <a:latin typeface="Arial"/>
                <a:cs typeface="Arial"/>
              </a:rPr>
              <a:t>Appendix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1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for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detailed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notes of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sources and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assumptions.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baseline="22222" sz="750">
                <a:latin typeface="Arial MT"/>
                <a:cs typeface="Arial MT"/>
              </a:rPr>
              <a:t>2</a:t>
            </a:r>
            <a:r>
              <a:rPr dirty="0" baseline="22222" sz="750" spc="112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Low: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$0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to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US$50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billion;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Medium: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US$51billion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to</a:t>
            </a:r>
            <a:r>
              <a:rPr dirty="0" sz="800">
                <a:latin typeface="Arial MT"/>
                <a:cs typeface="Arial MT"/>
              </a:rPr>
              <a:t> US$300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billion;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High: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US$301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billion+.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Refer to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section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“Key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requirements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to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unlock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change” for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more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cost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details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assumptions.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10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Plastic Waste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by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region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and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end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of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life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fate</a:t>
            </a:r>
            <a:r>
              <a:rPr dirty="0" sz="800" spc="-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(OECD,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Plastic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Recycling: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Techno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Economic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Analysis</a:t>
            </a:r>
            <a:r>
              <a:rPr dirty="0" sz="800" spc="-6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(Salahuddin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2023);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50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Wagner</a:t>
            </a:r>
            <a:r>
              <a:rPr dirty="0" sz="800">
                <a:latin typeface="Arial MT"/>
                <a:cs typeface="Arial MT"/>
              </a:rPr>
              <a:t>.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with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22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5659120" cy="635"/>
          </a:xfrm>
          <a:custGeom>
            <a:avLst/>
            <a:gdLst/>
            <a:ahLst/>
            <a:cxnLst/>
            <a:rect l="l" t="t" r="r" b="b"/>
            <a:pathLst>
              <a:path w="5659120" h="635">
                <a:moveTo>
                  <a:pt x="0" y="253"/>
                </a:moveTo>
                <a:lnTo>
                  <a:pt x="56587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3918" y="492378"/>
            <a:ext cx="1080452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Eliminating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unnecessary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plastics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scaling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reuse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models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can </a:t>
            </a:r>
            <a:r>
              <a:rPr dirty="0" sz="2800" b="1">
                <a:latin typeface="Arial"/>
                <a:cs typeface="Arial"/>
              </a:rPr>
              <a:t>reduce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demand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for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short-</a:t>
            </a:r>
            <a:r>
              <a:rPr dirty="0" sz="2800" b="1">
                <a:latin typeface="Arial"/>
                <a:cs typeface="Arial"/>
              </a:rPr>
              <a:t>lived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plastics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by up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~30%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841" y="1502981"/>
            <a:ext cx="5648325" cy="50545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 marR="30480">
              <a:lnSpc>
                <a:spcPct val="100800"/>
              </a:lnSpc>
              <a:spcBef>
                <a:spcPts val="120"/>
              </a:spcBef>
            </a:pPr>
            <a:r>
              <a:rPr dirty="0" sz="1550" b="1">
                <a:latin typeface="Arial"/>
                <a:cs typeface="Arial"/>
              </a:rPr>
              <a:t>Elimination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and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reuse</a:t>
            </a:r>
            <a:r>
              <a:rPr dirty="0" sz="1550" spc="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can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reduce</a:t>
            </a:r>
            <a:r>
              <a:rPr dirty="0" sz="1550" spc="17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the</a:t>
            </a:r>
            <a:r>
              <a:rPr dirty="0" sz="1550" spc="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need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for</a:t>
            </a:r>
            <a:r>
              <a:rPr dirty="0" sz="1550" spc="14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short-</a:t>
            </a:r>
            <a:r>
              <a:rPr dirty="0" sz="1550" spc="-10" b="1">
                <a:latin typeface="Arial"/>
                <a:cs typeface="Arial"/>
              </a:rPr>
              <a:t>lived </a:t>
            </a:r>
            <a:r>
              <a:rPr dirty="0" sz="1550" b="1">
                <a:latin typeface="Arial"/>
                <a:cs typeface="Arial"/>
              </a:rPr>
              <a:t>plastics</a:t>
            </a:r>
            <a:r>
              <a:rPr dirty="0" baseline="26455" sz="1575" b="1">
                <a:latin typeface="Arial"/>
                <a:cs typeface="Arial"/>
              </a:rPr>
              <a:t>1</a:t>
            </a:r>
            <a:r>
              <a:rPr dirty="0" baseline="26455" sz="1575" spc="359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by</a:t>
            </a:r>
            <a:r>
              <a:rPr dirty="0" sz="1550" spc="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~10%</a:t>
            </a:r>
            <a:r>
              <a:rPr dirty="0" sz="1550" spc="13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and</a:t>
            </a:r>
            <a:r>
              <a:rPr dirty="0" sz="1550" spc="6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~20%,</a:t>
            </a:r>
            <a:r>
              <a:rPr dirty="0" sz="1550" spc="9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respectively,</a:t>
            </a:r>
            <a:r>
              <a:rPr dirty="0" sz="1550" spc="19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~125</a:t>
            </a:r>
            <a:r>
              <a:rPr dirty="0" sz="1550" spc="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Mt</a:t>
            </a:r>
            <a:r>
              <a:rPr dirty="0" sz="1550" spc="16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in</a:t>
            </a:r>
            <a:r>
              <a:rPr dirty="0" sz="1550" spc="145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total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5719"/>
            <a:ext cx="3200400" cy="429895"/>
            <a:chOff x="0" y="45719"/>
            <a:chExt cx="3200400" cy="429895"/>
          </a:xfrm>
        </p:grpSpPr>
        <p:sp>
          <p:nvSpPr>
            <p:cNvPr id="8" name="object 8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235521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08455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Reduce</a:t>
            </a:r>
            <a:endParaRPr sz="1550"/>
          </a:p>
        </p:txBody>
      </p:sp>
      <p:sp>
        <p:nvSpPr>
          <p:cNvPr id="11" name="object 11"/>
          <p:cNvSpPr txBox="1"/>
          <p:nvPr/>
        </p:nvSpPr>
        <p:spPr>
          <a:xfrm>
            <a:off x="408241" y="2073719"/>
            <a:ext cx="42506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Million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metric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tons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produced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per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year;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BAU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scenarios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0745" y="2798635"/>
            <a:ext cx="5185410" cy="3064510"/>
            <a:chOff x="630745" y="2798635"/>
            <a:chExt cx="5185410" cy="3064510"/>
          </a:xfrm>
        </p:grpSpPr>
        <p:sp>
          <p:nvSpPr>
            <p:cNvPr id="13" name="object 13"/>
            <p:cNvSpPr/>
            <p:nvPr/>
          </p:nvSpPr>
          <p:spPr>
            <a:xfrm>
              <a:off x="676656" y="3786505"/>
              <a:ext cx="5139055" cy="2067560"/>
            </a:xfrm>
            <a:custGeom>
              <a:avLst/>
              <a:gdLst/>
              <a:ahLst/>
              <a:cxnLst/>
              <a:rect l="l" t="t" r="r" b="b"/>
              <a:pathLst>
                <a:path w="5139055" h="2067560">
                  <a:moveTo>
                    <a:pt x="3419729" y="0"/>
                  </a:moveTo>
                  <a:lnTo>
                    <a:pt x="1709801" y="54864"/>
                  </a:lnTo>
                  <a:lnTo>
                    <a:pt x="0" y="192024"/>
                  </a:lnTo>
                  <a:lnTo>
                    <a:pt x="0" y="2067115"/>
                  </a:lnTo>
                  <a:lnTo>
                    <a:pt x="5138928" y="2067115"/>
                  </a:lnTo>
                  <a:lnTo>
                    <a:pt x="5138928" y="36576"/>
                  </a:lnTo>
                  <a:lnTo>
                    <a:pt x="3419729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76656" y="3210305"/>
              <a:ext cx="5139055" cy="768350"/>
            </a:xfrm>
            <a:custGeom>
              <a:avLst/>
              <a:gdLst/>
              <a:ahLst/>
              <a:cxnLst/>
              <a:rect l="l" t="t" r="r" b="b"/>
              <a:pathLst>
                <a:path w="5139055" h="768350">
                  <a:moveTo>
                    <a:pt x="5138928" y="0"/>
                  </a:moveTo>
                  <a:lnTo>
                    <a:pt x="3419729" y="182880"/>
                  </a:lnTo>
                  <a:lnTo>
                    <a:pt x="1709801" y="438912"/>
                  </a:lnTo>
                  <a:lnTo>
                    <a:pt x="0" y="676783"/>
                  </a:lnTo>
                  <a:lnTo>
                    <a:pt x="0" y="695071"/>
                  </a:lnTo>
                  <a:lnTo>
                    <a:pt x="0" y="695198"/>
                  </a:lnTo>
                  <a:lnTo>
                    <a:pt x="0" y="768350"/>
                  </a:lnTo>
                  <a:lnTo>
                    <a:pt x="1709801" y="631063"/>
                  </a:lnTo>
                  <a:lnTo>
                    <a:pt x="3419729" y="576199"/>
                  </a:lnTo>
                  <a:lnTo>
                    <a:pt x="5138928" y="612775"/>
                  </a:lnTo>
                  <a:lnTo>
                    <a:pt x="5138928" y="100711"/>
                  </a:lnTo>
                  <a:lnTo>
                    <a:pt x="3419729" y="265176"/>
                  </a:lnTo>
                  <a:lnTo>
                    <a:pt x="5138928" y="100584"/>
                  </a:lnTo>
                  <a:lnTo>
                    <a:pt x="5138928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76656" y="3009138"/>
              <a:ext cx="5139055" cy="878205"/>
            </a:xfrm>
            <a:custGeom>
              <a:avLst/>
              <a:gdLst/>
              <a:ahLst/>
              <a:cxnLst/>
              <a:rect l="l" t="t" r="r" b="b"/>
              <a:pathLst>
                <a:path w="5139055" h="878204">
                  <a:moveTo>
                    <a:pt x="5138928" y="0"/>
                  </a:moveTo>
                  <a:lnTo>
                    <a:pt x="3419729" y="283463"/>
                  </a:lnTo>
                  <a:lnTo>
                    <a:pt x="1709801" y="594360"/>
                  </a:lnTo>
                  <a:lnTo>
                    <a:pt x="0" y="850519"/>
                  </a:lnTo>
                  <a:lnTo>
                    <a:pt x="0" y="878078"/>
                  </a:lnTo>
                  <a:lnTo>
                    <a:pt x="1709801" y="640080"/>
                  </a:lnTo>
                  <a:lnTo>
                    <a:pt x="3419729" y="384048"/>
                  </a:lnTo>
                  <a:lnTo>
                    <a:pt x="5138928" y="201167"/>
                  </a:lnTo>
                  <a:lnTo>
                    <a:pt x="5138928" y="0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35508" y="2803398"/>
              <a:ext cx="5175885" cy="3054985"/>
            </a:xfrm>
            <a:custGeom>
              <a:avLst/>
              <a:gdLst/>
              <a:ahLst/>
              <a:cxnLst/>
              <a:rect l="l" t="t" r="r" b="b"/>
              <a:pathLst>
                <a:path w="5175885" h="3054985">
                  <a:moveTo>
                    <a:pt x="36576" y="3054794"/>
                  </a:moveTo>
                  <a:lnTo>
                    <a:pt x="36576" y="0"/>
                  </a:lnTo>
                </a:path>
                <a:path w="5175885" h="3054985">
                  <a:moveTo>
                    <a:pt x="0" y="3054794"/>
                  </a:moveTo>
                  <a:lnTo>
                    <a:pt x="36576" y="3054794"/>
                  </a:lnTo>
                </a:path>
                <a:path w="5175885" h="3054985">
                  <a:moveTo>
                    <a:pt x="0" y="2716276"/>
                  </a:moveTo>
                  <a:lnTo>
                    <a:pt x="36576" y="2716276"/>
                  </a:lnTo>
                </a:path>
                <a:path w="5175885" h="3054985">
                  <a:moveTo>
                    <a:pt x="0" y="2377821"/>
                  </a:moveTo>
                  <a:lnTo>
                    <a:pt x="36576" y="2377821"/>
                  </a:lnTo>
                </a:path>
                <a:path w="5175885" h="3054985">
                  <a:moveTo>
                    <a:pt x="0" y="2039365"/>
                  </a:moveTo>
                  <a:lnTo>
                    <a:pt x="36576" y="2039365"/>
                  </a:lnTo>
                </a:path>
                <a:path w="5175885" h="3054985">
                  <a:moveTo>
                    <a:pt x="0" y="1701038"/>
                  </a:moveTo>
                  <a:lnTo>
                    <a:pt x="36576" y="1701038"/>
                  </a:lnTo>
                </a:path>
                <a:path w="5175885" h="3054985">
                  <a:moveTo>
                    <a:pt x="0" y="1353439"/>
                  </a:moveTo>
                  <a:lnTo>
                    <a:pt x="36576" y="1353439"/>
                  </a:lnTo>
                </a:path>
                <a:path w="5175885" h="3054985">
                  <a:moveTo>
                    <a:pt x="0" y="1015110"/>
                  </a:moveTo>
                  <a:lnTo>
                    <a:pt x="36576" y="1015110"/>
                  </a:lnTo>
                </a:path>
                <a:path w="5175885" h="3054985">
                  <a:moveTo>
                    <a:pt x="0" y="676655"/>
                  </a:moveTo>
                  <a:lnTo>
                    <a:pt x="36576" y="676655"/>
                  </a:lnTo>
                </a:path>
                <a:path w="5175885" h="3054985">
                  <a:moveTo>
                    <a:pt x="0" y="338200"/>
                  </a:moveTo>
                  <a:lnTo>
                    <a:pt x="36576" y="338200"/>
                  </a:lnTo>
                </a:path>
                <a:path w="5175885" h="3054985">
                  <a:moveTo>
                    <a:pt x="0" y="0"/>
                  </a:moveTo>
                  <a:lnTo>
                    <a:pt x="36576" y="0"/>
                  </a:lnTo>
                </a:path>
                <a:path w="5175885" h="3054985">
                  <a:moveTo>
                    <a:pt x="36576" y="3054794"/>
                  </a:moveTo>
                  <a:lnTo>
                    <a:pt x="5175504" y="305479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480758" y="5769140"/>
            <a:ext cx="5490210" cy="306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100"/>
              </a:lnSpc>
              <a:spcBef>
                <a:spcPts val="105"/>
              </a:spcBef>
            </a:pPr>
            <a:r>
              <a:rPr dirty="0" sz="1000" spc="-50">
                <a:latin typeface="Arial MT"/>
                <a:cs typeface="Arial MT"/>
              </a:rPr>
              <a:t>0</a:t>
            </a:r>
            <a:endParaRPr sz="1000">
              <a:latin typeface="Arial MT"/>
              <a:cs typeface="Arial MT"/>
            </a:endParaRPr>
          </a:p>
          <a:p>
            <a:pPr marL="52705">
              <a:lnSpc>
                <a:spcPts val="1100"/>
              </a:lnSpc>
              <a:tabLst>
                <a:tab pos="1766570" algn="l"/>
                <a:tab pos="3481704" algn="l"/>
                <a:tab pos="5195570" algn="l"/>
              </a:tabLst>
            </a:pPr>
            <a:r>
              <a:rPr dirty="0" sz="1000" spc="-20">
                <a:latin typeface="Arial MT"/>
                <a:cs typeface="Arial MT"/>
              </a:rPr>
              <a:t>2025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2030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2035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2040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0133" y="5429503"/>
            <a:ext cx="17208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50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9496" y="5089588"/>
            <a:ext cx="2343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100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9496" y="4750117"/>
            <a:ext cx="2343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150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9496" y="4410519"/>
            <a:ext cx="2343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200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9496" y="4070921"/>
            <a:ext cx="2343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250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9496" y="3731323"/>
            <a:ext cx="2343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300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9496" y="3392297"/>
            <a:ext cx="233679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350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9496" y="3052699"/>
            <a:ext cx="233679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400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9496" y="2713100"/>
            <a:ext cx="233679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450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49623" y="2423756"/>
            <a:ext cx="173990" cy="137795"/>
          </a:xfrm>
          <a:custGeom>
            <a:avLst/>
            <a:gdLst/>
            <a:ahLst/>
            <a:cxnLst/>
            <a:rect l="l" t="t" r="r" b="b"/>
            <a:pathLst>
              <a:path w="173989" h="137794">
                <a:moveTo>
                  <a:pt x="173736" y="0"/>
                </a:moveTo>
                <a:lnTo>
                  <a:pt x="0" y="0"/>
                </a:lnTo>
                <a:lnTo>
                  <a:pt x="0" y="137198"/>
                </a:lnTo>
                <a:lnTo>
                  <a:pt x="173736" y="137198"/>
                </a:lnTo>
                <a:lnTo>
                  <a:pt x="173736" y="0"/>
                </a:lnTo>
                <a:close/>
              </a:path>
            </a:pathLst>
          </a:custGeom>
          <a:solidFill>
            <a:srgbClr val="34A2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49623" y="2634068"/>
            <a:ext cx="173990" cy="128270"/>
          </a:xfrm>
          <a:custGeom>
            <a:avLst/>
            <a:gdLst/>
            <a:ahLst/>
            <a:cxnLst/>
            <a:rect l="l" t="t" r="r" b="b"/>
            <a:pathLst>
              <a:path w="173989" h="128269">
                <a:moveTo>
                  <a:pt x="173736" y="0"/>
                </a:moveTo>
                <a:lnTo>
                  <a:pt x="0" y="0"/>
                </a:lnTo>
                <a:lnTo>
                  <a:pt x="0" y="128054"/>
                </a:lnTo>
                <a:lnTo>
                  <a:pt x="173736" y="128054"/>
                </a:lnTo>
                <a:lnTo>
                  <a:pt x="173736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066159" y="2413888"/>
            <a:ext cx="54419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latin typeface="Arial MT"/>
                <a:cs typeface="Arial MT"/>
              </a:rPr>
              <a:t>Eliminate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66159" y="2617025"/>
            <a:ext cx="164846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 MT"/>
                <a:cs typeface="Arial MT"/>
              </a:rPr>
              <a:t>Remaining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short-</a:t>
            </a:r>
            <a:r>
              <a:rPr dirty="0" sz="1000">
                <a:latin typeface="Arial MT"/>
                <a:cs typeface="Arial MT"/>
              </a:rPr>
              <a:t>lived</a:t>
            </a:r>
            <a:r>
              <a:rPr dirty="0" sz="1000" spc="-6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plastic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10528" y="1591424"/>
            <a:ext cx="1828800" cy="567690"/>
          </a:xfrm>
          <a:prstGeom prst="rect">
            <a:avLst/>
          </a:prstGeom>
          <a:solidFill>
            <a:srgbClr val="34A297"/>
          </a:solidFill>
        </p:spPr>
        <p:txBody>
          <a:bodyPr wrap="square" lIns="0" tIns="177800" rIns="0" bIns="0" rtlCol="0" vert="horz">
            <a:spAutoFit/>
          </a:bodyPr>
          <a:lstStyle/>
          <a:p>
            <a:pPr marL="446405">
              <a:lnSpc>
                <a:spcPct val="100000"/>
              </a:lnSpc>
              <a:spcBef>
                <a:spcPts val="1400"/>
              </a:spcBef>
            </a:pP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Elimination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10528" y="2158492"/>
            <a:ext cx="2048510" cy="3960495"/>
          </a:xfrm>
          <a:prstGeom prst="rect">
            <a:avLst/>
          </a:prstGeom>
          <a:solidFill>
            <a:srgbClr val="DCE4EA">
              <a:alpha val="25097"/>
            </a:srgbClr>
          </a:solidFill>
        </p:spPr>
        <p:txBody>
          <a:bodyPr wrap="square" lIns="0" tIns="144780" rIns="0" bIns="0" rtlCol="0" vert="horz">
            <a:spAutoFit/>
          </a:bodyPr>
          <a:lstStyle/>
          <a:p>
            <a:pPr marL="204470" marR="213360" indent="-169545">
              <a:lnSpc>
                <a:spcPct val="104900"/>
              </a:lnSpc>
              <a:spcBef>
                <a:spcPts val="1140"/>
              </a:spcBef>
              <a:buChar char="•"/>
              <a:tabLst>
                <a:tab pos="206375" algn="l"/>
              </a:tabLst>
            </a:pPr>
            <a:r>
              <a:rPr dirty="0" sz="1050">
                <a:latin typeface="Arial MT"/>
                <a:cs typeface="Arial MT"/>
              </a:rPr>
              <a:t>Removal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spc="-10" b="1">
                <a:latin typeface="Arial"/>
                <a:cs typeface="Arial"/>
              </a:rPr>
              <a:t>redundant, </a:t>
            </a:r>
            <a:r>
              <a:rPr dirty="0" sz="1050" spc="-10" b="1">
                <a:latin typeface="Arial"/>
                <a:cs typeface="Arial"/>
              </a:rPr>
              <a:t>	</a:t>
            </a:r>
            <a:r>
              <a:rPr dirty="0" sz="1050" b="1">
                <a:latin typeface="Arial"/>
                <a:cs typeface="Arial"/>
              </a:rPr>
              <a:t>problematic</a:t>
            </a:r>
            <a:r>
              <a:rPr dirty="0" baseline="27777" sz="1050" b="1">
                <a:latin typeface="Arial"/>
                <a:cs typeface="Arial"/>
              </a:rPr>
              <a:t>2</a:t>
            </a:r>
            <a:r>
              <a:rPr dirty="0" sz="1050" b="1">
                <a:latin typeface="Arial"/>
                <a:cs typeface="Arial"/>
              </a:rPr>
              <a:t>,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or</a:t>
            </a:r>
            <a:r>
              <a:rPr dirty="0" sz="1050" spc="18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virgin </a:t>
            </a:r>
            <a:r>
              <a:rPr dirty="0" sz="1050" spc="-10" b="1">
                <a:latin typeface="Arial"/>
                <a:cs typeface="Arial"/>
              </a:rPr>
              <a:t>	</a:t>
            </a:r>
            <a:r>
              <a:rPr dirty="0" sz="1050">
                <a:latin typeface="Arial MT"/>
                <a:cs typeface="Arial MT"/>
              </a:rPr>
              <a:t>plastics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from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products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supply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chain</a:t>
            </a:r>
            <a:endParaRPr sz="1050">
              <a:latin typeface="Arial MT"/>
              <a:cs typeface="Arial MT"/>
            </a:endParaRPr>
          </a:p>
          <a:p>
            <a:pPr marL="204470" marR="175895" indent="-169545">
              <a:lnSpc>
                <a:spcPct val="103099"/>
              </a:lnSpc>
              <a:spcBef>
                <a:spcPts val="650"/>
              </a:spcBef>
              <a:buFont typeface="Arial MT"/>
              <a:buChar char="•"/>
              <a:tabLst>
                <a:tab pos="206375" algn="l"/>
              </a:tabLst>
            </a:pPr>
            <a:r>
              <a:rPr dirty="0" sz="1050" b="1">
                <a:latin typeface="Arial"/>
                <a:cs typeface="Arial"/>
              </a:rPr>
              <a:t>Redesign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packaging</a:t>
            </a:r>
            <a:r>
              <a:rPr dirty="0" sz="1050" spc="21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to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use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less</a:t>
            </a:r>
            <a:r>
              <a:rPr dirty="0" sz="1050" spc="114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plastic</a:t>
            </a:r>
            <a:r>
              <a:rPr dirty="0" sz="1050" spc="6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or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avoid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it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 spc="-10">
                <a:latin typeface="Arial MT"/>
                <a:cs typeface="Arial MT"/>
              </a:rPr>
              <a:t>entirely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15"/>
              </a:spcBef>
              <a:buFont typeface="Arial MT"/>
              <a:buChar char="•"/>
            </a:pPr>
            <a:endParaRPr sz="1050">
              <a:latin typeface="Arial MT"/>
              <a:cs typeface="Arial MT"/>
            </a:endParaRPr>
          </a:p>
          <a:p>
            <a:pPr marL="212725" marR="154940" indent="-177800">
              <a:lnSpc>
                <a:spcPct val="104900"/>
              </a:lnSpc>
              <a:buChar char="•"/>
              <a:tabLst>
                <a:tab pos="212725" algn="l"/>
              </a:tabLst>
            </a:pPr>
            <a:r>
              <a:rPr dirty="0" sz="1050">
                <a:latin typeface="Arial MT"/>
                <a:cs typeface="Arial MT"/>
              </a:rPr>
              <a:t>Controls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(e.g.,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taxes, </a:t>
            </a:r>
            <a:r>
              <a:rPr dirty="0" sz="1050">
                <a:latin typeface="Arial MT"/>
                <a:cs typeface="Arial MT"/>
              </a:rPr>
              <a:t>phaseouts,</a:t>
            </a:r>
            <a:r>
              <a:rPr dirty="0" sz="1050" spc="1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complete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bans) </a:t>
            </a:r>
            <a:r>
              <a:rPr dirty="0" sz="1050">
                <a:latin typeface="Arial MT"/>
                <a:cs typeface="Arial MT"/>
              </a:rPr>
              <a:t>on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highest</a:t>
            </a:r>
            <a:r>
              <a:rPr dirty="0" sz="1050" spc="8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polluting plastics</a:t>
            </a:r>
            <a:endParaRPr sz="1050">
              <a:latin typeface="Arial"/>
              <a:cs typeface="Arial"/>
            </a:endParaRPr>
          </a:p>
          <a:p>
            <a:pPr marL="212725" marR="4445" indent="-177800">
              <a:lnSpc>
                <a:spcPct val="105000"/>
              </a:lnSpc>
              <a:spcBef>
                <a:spcPts val="625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1050" b="1">
                <a:latin typeface="Arial"/>
                <a:cs typeface="Arial"/>
              </a:rPr>
              <a:t>Taxes</a:t>
            </a:r>
            <a:r>
              <a:rPr dirty="0" sz="1050" spc="9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or</a:t>
            </a:r>
            <a:r>
              <a:rPr dirty="0" sz="1050" spc="5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caps</a:t>
            </a:r>
            <a:r>
              <a:rPr dirty="0" sz="1050" spc="9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on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virgin </a:t>
            </a:r>
            <a:r>
              <a:rPr dirty="0" sz="1050" b="1">
                <a:latin typeface="Arial"/>
                <a:cs typeface="Arial"/>
              </a:rPr>
              <a:t>plastics</a:t>
            </a:r>
            <a:r>
              <a:rPr dirty="0" sz="1050" spc="1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production</a:t>
            </a:r>
            <a:r>
              <a:rPr dirty="0" sz="1050" spc="16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make </a:t>
            </a:r>
            <a:r>
              <a:rPr dirty="0" sz="1050">
                <a:latin typeface="Arial MT"/>
                <a:cs typeface="Arial MT"/>
              </a:rPr>
              <a:t>secondary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markets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more </a:t>
            </a:r>
            <a:r>
              <a:rPr dirty="0" sz="1050" spc="-10">
                <a:latin typeface="Arial MT"/>
                <a:cs typeface="Arial MT"/>
              </a:rPr>
              <a:t>competitive</a:t>
            </a:r>
            <a:endParaRPr sz="1050">
              <a:latin typeface="Arial MT"/>
              <a:cs typeface="Arial MT"/>
            </a:endParaRPr>
          </a:p>
          <a:p>
            <a:pPr marL="212725" marR="213360" indent="-177800">
              <a:lnSpc>
                <a:spcPct val="108800"/>
              </a:lnSpc>
              <a:spcBef>
                <a:spcPts val="500"/>
              </a:spcBef>
              <a:buFont typeface="Arial MT"/>
              <a:buChar char="•"/>
              <a:tabLst>
                <a:tab pos="212725" algn="l"/>
              </a:tabLst>
            </a:pPr>
            <a:r>
              <a:rPr dirty="0" sz="1050" b="1">
                <a:latin typeface="Arial"/>
                <a:cs typeface="Arial"/>
              </a:rPr>
              <a:t>Tax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breaks</a:t>
            </a:r>
            <a:r>
              <a:rPr dirty="0" sz="1050" spc="11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secondary plastics</a:t>
            </a:r>
            <a:endParaRPr sz="1050">
              <a:latin typeface="Arial MT"/>
              <a:cs typeface="Arial MT"/>
            </a:endParaRPr>
          </a:p>
          <a:p>
            <a:pPr marL="212725" marR="499109" indent="-177800">
              <a:lnSpc>
                <a:spcPct val="108800"/>
              </a:lnSpc>
              <a:spcBef>
                <a:spcPts val="505"/>
              </a:spcBef>
              <a:buChar char="•"/>
              <a:tabLst>
                <a:tab pos="212725" algn="l"/>
              </a:tabLst>
            </a:pPr>
            <a:r>
              <a:rPr dirty="0" sz="1050">
                <a:latin typeface="Arial MT"/>
                <a:cs typeface="Arial MT"/>
              </a:rPr>
              <a:t>Removal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fossil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fuel </a:t>
            </a:r>
            <a:r>
              <a:rPr dirty="0" sz="1050" spc="-10">
                <a:latin typeface="Arial MT"/>
                <a:cs typeface="Arial MT"/>
              </a:rPr>
              <a:t>subsidies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695943" y="2167648"/>
            <a:ext cx="3154680" cy="3997325"/>
          </a:xfrm>
          <a:custGeom>
            <a:avLst/>
            <a:gdLst/>
            <a:ahLst/>
            <a:cxnLst/>
            <a:rect l="l" t="t" r="r" b="b"/>
            <a:pathLst>
              <a:path w="3154679" h="3997325">
                <a:moveTo>
                  <a:pt x="3154679" y="0"/>
                </a:moveTo>
                <a:lnTo>
                  <a:pt x="0" y="0"/>
                </a:lnTo>
                <a:lnTo>
                  <a:pt x="0" y="3996944"/>
                </a:lnTo>
                <a:lnTo>
                  <a:pt x="3154679" y="3996944"/>
                </a:lnTo>
                <a:lnTo>
                  <a:pt x="3154679" y="0"/>
                </a:lnTo>
                <a:close/>
              </a:path>
            </a:pathLst>
          </a:custGeom>
          <a:solidFill>
            <a:srgbClr val="DCE4EA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8695943" y="1591424"/>
            <a:ext cx="1783080" cy="576580"/>
          </a:xfrm>
          <a:prstGeom prst="rect">
            <a:avLst/>
          </a:prstGeom>
          <a:solidFill>
            <a:srgbClr val="009BDB"/>
          </a:solidFill>
        </p:spPr>
        <p:txBody>
          <a:bodyPr wrap="square" lIns="0" tIns="182245" rIns="0" bIns="0" rtlCol="0" vert="horz">
            <a:spAutoFit/>
          </a:bodyPr>
          <a:lstStyle/>
          <a:p>
            <a:pPr algn="ctr" marL="24130">
              <a:lnSpc>
                <a:spcPct val="100000"/>
              </a:lnSpc>
              <a:spcBef>
                <a:spcPts val="1435"/>
              </a:spcBef>
            </a:pP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Reuse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05036" y="2192527"/>
            <a:ext cx="2700655" cy="126111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77165" indent="-177165">
              <a:lnSpc>
                <a:spcPct val="100000"/>
              </a:lnSpc>
              <a:spcBef>
                <a:spcPts val="775"/>
              </a:spcBef>
              <a:buChar char="•"/>
              <a:tabLst>
                <a:tab pos="177165" algn="l"/>
              </a:tabLst>
            </a:pPr>
            <a:r>
              <a:rPr dirty="0" sz="1050">
                <a:latin typeface="Arial MT"/>
                <a:cs typeface="Arial MT"/>
              </a:rPr>
              <a:t>Scaling</a:t>
            </a:r>
            <a:r>
              <a:rPr dirty="0" sz="1050" spc="1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reusable/refillable</a:t>
            </a:r>
            <a:r>
              <a:rPr dirty="0" sz="1050" spc="180" b="1">
                <a:latin typeface="Arial"/>
                <a:cs typeface="Arial"/>
              </a:rPr>
              <a:t> </a:t>
            </a:r>
            <a:r>
              <a:rPr dirty="0" sz="1050" spc="-10">
                <a:latin typeface="Arial MT"/>
                <a:cs typeface="Arial MT"/>
              </a:rPr>
              <a:t>packaging</a:t>
            </a:r>
            <a:endParaRPr sz="1050">
              <a:latin typeface="Arial MT"/>
              <a:cs typeface="Arial MT"/>
            </a:endParaRPr>
          </a:p>
          <a:p>
            <a:pPr marL="177165" indent="-177165">
              <a:lnSpc>
                <a:spcPct val="100000"/>
              </a:lnSpc>
              <a:spcBef>
                <a:spcPts val="685"/>
              </a:spcBef>
              <a:buChar char="•"/>
              <a:tabLst>
                <a:tab pos="177165" algn="l"/>
              </a:tabLst>
            </a:pPr>
            <a:r>
              <a:rPr dirty="0" sz="1050">
                <a:latin typeface="Arial MT"/>
                <a:cs typeface="Arial MT"/>
              </a:rPr>
              <a:t>Ecodesign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improve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product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spc="-10" b="1">
                <a:latin typeface="Arial"/>
                <a:cs typeface="Arial"/>
              </a:rPr>
              <a:t>durability</a:t>
            </a:r>
            <a:endParaRPr sz="1050">
              <a:latin typeface="Arial"/>
              <a:cs typeface="Arial"/>
            </a:endParaRPr>
          </a:p>
          <a:p>
            <a:pPr marL="177800">
              <a:lnSpc>
                <a:spcPct val="100000"/>
              </a:lnSpc>
              <a:spcBef>
                <a:spcPts val="40"/>
              </a:spcBef>
            </a:pP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 spc="-10" b="1">
                <a:latin typeface="Arial"/>
                <a:cs typeface="Arial"/>
              </a:rPr>
              <a:t>lifespan</a:t>
            </a:r>
            <a:endParaRPr sz="1050">
              <a:latin typeface="Arial"/>
              <a:cs typeface="Arial"/>
            </a:endParaRPr>
          </a:p>
          <a:p>
            <a:pPr marL="177800" marR="149225" indent="-177800">
              <a:lnSpc>
                <a:spcPct val="103099"/>
              </a:lnSpc>
              <a:spcBef>
                <a:spcPts val="645"/>
              </a:spcBef>
              <a:buChar char="•"/>
              <a:tabLst>
                <a:tab pos="177800" algn="l"/>
              </a:tabLst>
            </a:pPr>
            <a:r>
              <a:rPr dirty="0" sz="1050">
                <a:latin typeface="Arial MT"/>
                <a:cs typeface="Arial MT"/>
              </a:rPr>
              <a:t>Market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shift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toward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service-</a:t>
            </a:r>
            <a:r>
              <a:rPr dirty="0" sz="1050" spc="-20" b="1">
                <a:latin typeface="Arial"/>
                <a:cs typeface="Arial"/>
              </a:rPr>
              <a:t>based </a:t>
            </a:r>
            <a:r>
              <a:rPr dirty="0" sz="1050" b="1">
                <a:latin typeface="Arial"/>
                <a:cs typeface="Arial"/>
              </a:rPr>
              <a:t>reuse/refill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systems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(e.g.,</a:t>
            </a:r>
            <a:r>
              <a:rPr dirty="0" sz="1050" spc="21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dispensing </a:t>
            </a:r>
            <a:r>
              <a:rPr dirty="0" sz="1050">
                <a:latin typeface="Arial MT"/>
                <a:cs typeface="Arial MT"/>
              </a:rPr>
              <a:t>stations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washing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pool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systems)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87130" y="3743896"/>
            <a:ext cx="2698115" cy="209550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77800" marR="5080" indent="-177800">
              <a:lnSpc>
                <a:spcPct val="105900"/>
              </a:lnSpc>
              <a:spcBef>
                <a:spcPts val="55"/>
              </a:spcBef>
              <a:buChar char="•"/>
              <a:tabLst>
                <a:tab pos="177800" algn="l"/>
              </a:tabLst>
            </a:pPr>
            <a:r>
              <a:rPr dirty="0" sz="1050">
                <a:latin typeface="Arial MT"/>
                <a:cs typeface="Arial MT"/>
              </a:rPr>
              <a:t>Develop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product</a:t>
            </a:r>
            <a:r>
              <a:rPr dirty="0" sz="1050" spc="1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standards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at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the </a:t>
            </a:r>
            <a:r>
              <a:rPr dirty="0" sz="1050">
                <a:latin typeface="Arial MT"/>
                <a:cs typeface="Arial MT"/>
              </a:rPr>
              <a:t>international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level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longer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lifespan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 </a:t>
            </a:r>
            <a:r>
              <a:rPr dirty="0" sz="1050">
                <a:latin typeface="Arial MT"/>
                <a:cs typeface="Arial MT"/>
              </a:rPr>
              <a:t>improved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durability</a:t>
            </a:r>
            <a:endParaRPr sz="1050">
              <a:latin typeface="Arial MT"/>
              <a:cs typeface="Arial MT"/>
            </a:endParaRPr>
          </a:p>
          <a:p>
            <a:pPr marL="177800" marR="108585" indent="-177800">
              <a:lnSpc>
                <a:spcPct val="105900"/>
              </a:lnSpc>
              <a:spcBef>
                <a:spcPts val="540"/>
              </a:spcBef>
              <a:buFont typeface="Arial MT"/>
              <a:buChar char="•"/>
              <a:tabLst>
                <a:tab pos="177800" algn="l"/>
              </a:tabLst>
            </a:pPr>
            <a:r>
              <a:rPr dirty="0" sz="1050" b="1">
                <a:latin typeface="Arial"/>
                <a:cs typeface="Arial"/>
              </a:rPr>
              <a:t>Invest</a:t>
            </a:r>
            <a:r>
              <a:rPr dirty="0" sz="1050" spc="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in</a:t>
            </a:r>
            <a:r>
              <a:rPr dirty="0" sz="1050" spc="15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coordinated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reuse</a:t>
            </a:r>
            <a:r>
              <a:rPr dirty="0" sz="1050" spc="135" b="1">
                <a:latin typeface="Arial"/>
                <a:cs typeface="Arial"/>
              </a:rPr>
              <a:t> </a:t>
            </a:r>
            <a:r>
              <a:rPr dirty="0" sz="1050" spc="-10">
                <a:latin typeface="Arial MT"/>
                <a:cs typeface="Arial MT"/>
              </a:rPr>
              <a:t>systems, </a:t>
            </a:r>
            <a:r>
              <a:rPr dirty="0" sz="1050">
                <a:latin typeface="Arial MT"/>
                <a:cs typeface="Arial MT"/>
              </a:rPr>
              <a:t>reverse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logistics,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delivery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model </a:t>
            </a:r>
            <a:r>
              <a:rPr dirty="0" sz="1050" spc="-10">
                <a:latin typeface="Arial MT"/>
                <a:cs typeface="Arial MT"/>
              </a:rPr>
              <a:t>infrastructure</a:t>
            </a:r>
            <a:endParaRPr sz="1050">
              <a:latin typeface="Arial MT"/>
              <a:cs typeface="Arial MT"/>
            </a:endParaRPr>
          </a:p>
          <a:p>
            <a:pPr marL="177800" marR="55244" indent="-177800">
              <a:lnSpc>
                <a:spcPct val="103000"/>
              </a:lnSpc>
              <a:spcBef>
                <a:spcPts val="650"/>
              </a:spcBef>
              <a:buChar char="•"/>
              <a:tabLst>
                <a:tab pos="177800" algn="l"/>
              </a:tabLst>
            </a:pPr>
            <a:r>
              <a:rPr dirty="0" sz="1050">
                <a:latin typeface="Arial MT"/>
                <a:cs typeface="Arial MT"/>
              </a:rPr>
              <a:t>Advance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research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on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environmental </a:t>
            </a:r>
            <a:r>
              <a:rPr dirty="0" sz="1050" b="1">
                <a:latin typeface="Arial"/>
                <a:cs typeface="Arial"/>
              </a:rPr>
              <a:t>impacts</a:t>
            </a:r>
            <a:r>
              <a:rPr dirty="0" sz="1050" spc="13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inform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better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product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design</a:t>
            </a:r>
            <a:endParaRPr sz="1050">
              <a:latin typeface="Arial MT"/>
              <a:cs typeface="Arial MT"/>
            </a:endParaRPr>
          </a:p>
          <a:p>
            <a:pPr marL="177800" marR="307340" indent="-177800">
              <a:lnSpc>
                <a:spcPct val="103099"/>
              </a:lnSpc>
              <a:spcBef>
                <a:spcPts val="650"/>
              </a:spcBef>
              <a:buFont typeface="Arial MT"/>
              <a:buChar char="•"/>
              <a:tabLst>
                <a:tab pos="177800" algn="l"/>
              </a:tabLst>
            </a:pPr>
            <a:r>
              <a:rPr dirty="0" sz="1050" b="1">
                <a:latin typeface="Arial"/>
                <a:cs typeface="Arial"/>
              </a:rPr>
              <a:t>Educate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citizens</a:t>
            </a:r>
            <a:r>
              <a:rPr dirty="0" sz="1050" spc="14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on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environmental </a:t>
            </a:r>
            <a:r>
              <a:rPr dirty="0" sz="1050">
                <a:latin typeface="Arial MT"/>
                <a:cs typeface="Arial MT"/>
              </a:rPr>
              <a:t>benefits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reuse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models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through </a:t>
            </a:r>
            <a:r>
              <a:rPr dirty="0" sz="1050">
                <a:latin typeface="Arial MT"/>
                <a:cs typeface="Arial MT"/>
              </a:rPr>
              <a:t>awareness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campaigns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236017" y="2268029"/>
            <a:ext cx="192405" cy="1327150"/>
            <a:chOff x="6236017" y="2268029"/>
            <a:chExt cx="192405" cy="1327150"/>
          </a:xfrm>
        </p:grpSpPr>
        <p:sp>
          <p:nvSpPr>
            <p:cNvPr id="38" name="object 38"/>
            <p:cNvSpPr/>
            <p:nvPr/>
          </p:nvSpPr>
          <p:spPr>
            <a:xfrm>
              <a:off x="6240779" y="2272792"/>
              <a:ext cx="182880" cy="1317625"/>
            </a:xfrm>
            <a:custGeom>
              <a:avLst/>
              <a:gdLst/>
              <a:ahLst/>
              <a:cxnLst/>
              <a:rect l="l" t="t" r="r" b="b"/>
              <a:pathLst>
                <a:path w="182879" h="1317625">
                  <a:moveTo>
                    <a:pt x="182879" y="0"/>
                  </a:moveTo>
                  <a:lnTo>
                    <a:pt x="0" y="0"/>
                  </a:lnTo>
                  <a:lnTo>
                    <a:pt x="0" y="1317116"/>
                  </a:lnTo>
                  <a:lnTo>
                    <a:pt x="182879" y="1317116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240779" y="2272792"/>
              <a:ext cx="182880" cy="1317625"/>
            </a:xfrm>
            <a:custGeom>
              <a:avLst/>
              <a:gdLst/>
              <a:ahLst/>
              <a:cxnLst/>
              <a:rect l="l" t="t" r="r" b="b"/>
              <a:pathLst>
                <a:path w="182879" h="1317625">
                  <a:moveTo>
                    <a:pt x="0" y="1317116"/>
                  </a:moveTo>
                  <a:lnTo>
                    <a:pt x="182879" y="1317116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1317116"/>
                  </a:lnTo>
                  <a:close/>
                </a:path>
              </a:pathLst>
            </a:custGeom>
            <a:ln w="9525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/>
          <p:cNvGrpSpPr/>
          <p:nvPr/>
        </p:nvGrpSpPr>
        <p:grpSpPr>
          <a:xfrm>
            <a:off x="6236017" y="3694887"/>
            <a:ext cx="192405" cy="2433320"/>
            <a:chOff x="6236017" y="3694887"/>
            <a:chExt cx="192405" cy="2433320"/>
          </a:xfrm>
        </p:grpSpPr>
        <p:sp>
          <p:nvSpPr>
            <p:cNvPr id="41" name="object 41"/>
            <p:cNvSpPr/>
            <p:nvPr/>
          </p:nvSpPr>
          <p:spPr>
            <a:xfrm>
              <a:off x="6240779" y="3699649"/>
              <a:ext cx="182880" cy="2423795"/>
            </a:xfrm>
            <a:custGeom>
              <a:avLst/>
              <a:gdLst/>
              <a:ahLst/>
              <a:cxnLst/>
              <a:rect l="l" t="t" r="r" b="b"/>
              <a:pathLst>
                <a:path w="182879" h="2423795">
                  <a:moveTo>
                    <a:pt x="182879" y="0"/>
                  </a:moveTo>
                  <a:lnTo>
                    <a:pt x="0" y="0"/>
                  </a:lnTo>
                  <a:lnTo>
                    <a:pt x="0" y="2423794"/>
                  </a:lnTo>
                  <a:lnTo>
                    <a:pt x="182879" y="2423794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240779" y="3699649"/>
              <a:ext cx="182880" cy="2423795"/>
            </a:xfrm>
            <a:custGeom>
              <a:avLst/>
              <a:gdLst/>
              <a:ahLst/>
              <a:cxnLst/>
              <a:rect l="l" t="t" r="r" b="b"/>
              <a:pathLst>
                <a:path w="182879" h="2423795">
                  <a:moveTo>
                    <a:pt x="0" y="2423794"/>
                  </a:moveTo>
                  <a:lnTo>
                    <a:pt x="182879" y="2423794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2423794"/>
                  </a:lnTo>
                  <a:close/>
                </a:path>
              </a:pathLst>
            </a:custGeom>
            <a:ln w="9525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6224356" y="2305814"/>
            <a:ext cx="200025" cy="1048385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b="1">
                <a:latin typeface="Arial"/>
                <a:cs typeface="Arial"/>
              </a:rPr>
              <a:t>Market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Levers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24356" y="3730406"/>
            <a:ext cx="200025" cy="1007110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b="1">
                <a:latin typeface="Arial"/>
                <a:cs typeface="Arial"/>
              </a:rPr>
              <a:t>Policy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Levers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1401" y="6152568"/>
            <a:ext cx="9264015" cy="632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5"/>
              </a:spcBef>
            </a:pPr>
            <a:r>
              <a:rPr dirty="0" baseline="22222" sz="750" spc="-15">
                <a:latin typeface="Arial MT"/>
                <a:cs typeface="Arial MT"/>
              </a:rPr>
              <a:t>1</a:t>
            </a:r>
            <a:r>
              <a:rPr dirty="0" sz="800" spc="-10">
                <a:latin typeface="Arial MT"/>
                <a:cs typeface="Arial MT"/>
              </a:rPr>
              <a:t>Short-</a:t>
            </a:r>
            <a:r>
              <a:rPr dirty="0" sz="800">
                <a:latin typeface="Arial MT"/>
                <a:cs typeface="Arial MT"/>
              </a:rPr>
              <a:t>lived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are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packaging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consumer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products;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average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use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cycle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0.5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to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three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years,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with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highest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likelihood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ending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up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as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plastic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pollution.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baseline="22222" sz="750">
                <a:latin typeface="Arial MT"/>
                <a:cs typeface="Arial MT"/>
              </a:rPr>
              <a:t>2</a:t>
            </a:r>
            <a:r>
              <a:rPr dirty="0" baseline="22222" sz="750" spc="37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Plastics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that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contain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hazardous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chemicals,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40"/>
              </a:lnSpc>
            </a:pPr>
            <a:r>
              <a:rPr dirty="0" sz="800">
                <a:latin typeface="Arial MT"/>
                <a:cs typeface="Arial MT"/>
              </a:rPr>
              <a:t>hinder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circularity, </a:t>
            </a:r>
            <a:r>
              <a:rPr dirty="0" sz="800">
                <a:latin typeface="Arial MT"/>
                <a:cs typeface="Arial MT"/>
              </a:rPr>
              <a:t>disrupt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the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environment, </a:t>
            </a:r>
            <a:r>
              <a:rPr dirty="0" sz="800">
                <a:latin typeface="Arial MT"/>
                <a:cs typeface="Arial MT"/>
              </a:rPr>
              <a:t>or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are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non-</a:t>
            </a:r>
            <a:r>
              <a:rPr dirty="0" sz="800">
                <a:latin typeface="Arial MT"/>
                <a:cs typeface="Arial MT"/>
              </a:rPr>
              <a:t>reusable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or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recyclable.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Turning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off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tap</a:t>
            </a:r>
            <a:r>
              <a:rPr dirty="0" sz="800" spc="-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(UNEP,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Policy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Scenarios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for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Eliminating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Plastic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Pollution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by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2040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(OECD,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2024);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u="sng" sz="800" spc="-18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Plastics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and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the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circular economy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–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deep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dive</a:t>
            </a:r>
            <a:r>
              <a:rPr dirty="0" sz="800" spc="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(EMF,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2019);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Reshaping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Plastics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  <a:spcBef>
                <a:spcPts val="45"/>
              </a:spcBef>
            </a:pPr>
            <a:r>
              <a:rPr dirty="0" sz="800" spc="-10">
                <a:latin typeface="Arial MT"/>
                <a:cs typeface="Arial MT"/>
              </a:rPr>
              <a:t>(Systemiq,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2022);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How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Can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We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Incentivize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Plastics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Reduction</a:t>
            </a:r>
            <a:r>
              <a:rPr dirty="0" sz="800" spc="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(Sustainability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Directory,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2025).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Khande-</a:t>
            </a:r>
            <a:r>
              <a:rPr dirty="0" sz="800">
                <a:latin typeface="Arial MT"/>
                <a:cs typeface="Arial MT"/>
              </a:rPr>
              <a:t>Jae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Fisher,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23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5659120" cy="635"/>
          </a:xfrm>
          <a:custGeom>
            <a:avLst/>
            <a:gdLst/>
            <a:ahLst/>
            <a:cxnLst/>
            <a:rect l="l" t="t" r="r" b="b"/>
            <a:pathLst>
              <a:path w="5659120" h="635">
                <a:moveTo>
                  <a:pt x="0" y="253"/>
                </a:moveTo>
                <a:lnTo>
                  <a:pt x="56587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04203" y="2053335"/>
            <a:ext cx="5659120" cy="635"/>
          </a:xfrm>
          <a:custGeom>
            <a:avLst/>
            <a:gdLst/>
            <a:ahLst/>
            <a:cxnLst/>
            <a:rect l="l" t="t" r="r" b="b"/>
            <a:pathLst>
              <a:path w="5659120" h="635">
                <a:moveTo>
                  <a:pt x="0" y="253"/>
                </a:moveTo>
                <a:lnTo>
                  <a:pt x="56587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3918" y="492378"/>
            <a:ext cx="1097407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Plastics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often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show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lower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per-</a:t>
            </a:r>
            <a:r>
              <a:rPr dirty="0" sz="2800" b="1">
                <a:latin typeface="Arial"/>
                <a:cs typeface="Arial"/>
              </a:rPr>
              <a:t>item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emissions,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but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excessive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use </a:t>
            </a:r>
            <a:r>
              <a:rPr dirty="0" sz="2800" b="1">
                <a:latin typeface="Arial"/>
                <a:cs typeface="Arial"/>
              </a:rPr>
              <a:t>adds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significant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avoidable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emissions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241" y="1563814"/>
            <a:ext cx="5354955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Plastics</a:t>
            </a:r>
            <a:r>
              <a:rPr dirty="0" sz="1350" spc="16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have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lower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weight,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material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input,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emissions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spc="-20" b="1">
                <a:latin typeface="Arial"/>
                <a:cs typeface="Arial"/>
              </a:rPr>
              <a:t>when </a:t>
            </a:r>
            <a:r>
              <a:rPr dirty="0" sz="1350" b="1">
                <a:latin typeface="Arial"/>
                <a:cs typeface="Arial"/>
              </a:rPr>
              <a:t>compared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with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alternatives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across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use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cases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79641" y="1563814"/>
            <a:ext cx="4789805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solidFill>
                  <a:srgbClr val="009BDB"/>
                </a:solidFill>
                <a:latin typeface="Arial"/>
                <a:cs typeface="Arial"/>
              </a:rPr>
              <a:t>UK</a:t>
            </a:r>
            <a:r>
              <a:rPr dirty="0" sz="1350" spc="100" b="1">
                <a:solidFill>
                  <a:srgbClr val="009BDB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009BDB"/>
                </a:solidFill>
                <a:latin typeface="Arial"/>
                <a:cs typeface="Arial"/>
              </a:rPr>
              <a:t>example:</a:t>
            </a:r>
            <a:r>
              <a:rPr dirty="0" sz="1350" spc="145" b="1">
                <a:solidFill>
                  <a:srgbClr val="009BDB"/>
                </a:solidFill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Redundant</a:t>
            </a:r>
            <a:r>
              <a:rPr dirty="0" sz="1350" spc="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plastics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packaging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is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especially </a:t>
            </a:r>
            <a:r>
              <a:rPr dirty="0" sz="1350" b="1">
                <a:latin typeface="Arial"/>
                <a:cs typeface="Arial"/>
              </a:rPr>
              <a:t>prevalent</a:t>
            </a:r>
            <a:r>
              <a:rPr dirty="0" sz="1350" spc="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in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food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consumer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goods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items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45719"/>
            <a:ext cx="3200400" cy="429895"/>
            <a:chOff x="0" y="45719"/>
            <a:chExt cx="3200400" cy="429895"/>
          </a:xfrm>
        </p:grpSpPr>
        <p:sp>
          <p:nvSpPr>
            <p:cNvPr id="10" name="object 10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235521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08455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Reduce</a:t>
            </a:r>
            <a:endParaRPr sz="1550"/>
          </a:p>
        </p:txBody>
      </p:sp>
      <p:grpSp>
        <p:nvGrpSpPr>
          <p:cNvPr id="13" name="object 13"/>
          <p:cNvGrpSpPr/>
          <p:nvPr/>
        </p:nvGrpSpPr>
        <p:grpSpPr>
          <a:xfrm>
            <a:off x="2395537" y="3269741"/>
            <a:ext cx="3402329" cy="2406015"/>
            <a:chOff x="2395537" y="3269741"/>
            <a:chExt cx="3402329" cy="2406015"/>
          </a:xfrm>
        </p:grpSpPr>
        <p:sp>
          <p:nvSpPr>
            <p:cNvPr id="14" name="object 14"/>
            <p:cNvSpPr/>
            <p:nvPr/>
          </p:nvSpPr>
          <p:spPr>
            <a:xfrm>
              <a:off x="3364992" y="3329266"/>
              <a:ext cx="1938655" cy="402590"/>
            </a:xfrm>
            <a:custGeom>
              <a:avLst/>
              <a:gdLst/>
              <a:ahLst/>
              <a:cxnLst/>
              <a:rect l="l" t="t" r="r" b="b"/>
              <a:pathLst>
                <a:path w="1938654" h="402589">
                  <a:moveTo>
                    <a:pt x="850379" y="256044"/>
                  </a:moveTo>
                  <a:lnTo>
                    <a:pt x="0" y="256044"/>
                  </a:lnTo>
                  <a:lnTo>
                    <a:pt x="0" y="402374"/>
                  </a:lnTo>
                  <a:lnTo>
                    <a:pt x="850379" y="402374"/>
                  </a:lnTo>
                  <a:lnTo>
                    <a:pt x="850379" y="256044"/>
                  </a:lnTo>
                  <a:close/>
                </a:path>
                <a:path w="1938654" h="402589">
                  <a:moveTo>
                    <a:pt x="1938515" y="0"/>
                  </a:moveTo>
                  <a:lnTo>
                    <a:pt x="0" y="0"/>
                  </a:lnTo>
                  <a:lnTo>
                    <a:pt x="0" y="146342"/>
                  </a:lnTo>
                  <a:lnTo>
                    <a:pt x="1938515" y="146342"/>
                  </a:lnTo>
                  <a:lnTo>
                    <a:pt x="1938515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642616" y="3850601"/>
              <a:ext cx="2908300" cy="1198245"/>
            </a:xfrm>
            <a:custGeom>
              <a:avLst/>
              <a:gdLst/>
              <a:ahLst/>
              <a:cxnLst/>
              <a:rect l="l" t="t" r="r" b="b"/>
              <a:pathLst>
                <a:path w="2908300" h="1198245">
                  <a:moveTo>
                    <a:pt x="722376" y="521335"/>
                  </a:moveTo>
                  <a:lnTo>
                    <a:pt x="0" y="521335"/>
                  </a:lnTo>
                  <a:lnTo>
                    <a:pt x="0" y="667677"/>
                  </a:lnTo>
                  <a:lnTo>
                    <a:pt x="722376" y="667677"/>
                  </a:lnTo>
                  <a:lnTo>
                    <a:pt x="722376" y="521335"/>
                  </a:lnTo>
                  <a:close/>
                </a:path>
                <a:path w="2908300" h="1198245">
                  <a:moveTo>
                    <a:pt x="969264" y="1051814"/>
                  </a:moveTo>
                  <a:lnTo>
                    <a:pt x="722376" y="1051814"/>
                  </a:lnTo>
                  <a:lnTo>
                    <a:pt x="722376" y="1198156"/>
                  </a:lnTo>
                  <a:lnTo>
                    <a:pt x="969264" y="1198156"/>
                  </a:lnTo>
                  <a:lnTo>
                    <a:pt x="969264" y="1051814"/>
                  </a:lnTo>
                  <a:close/>
                </a:path>
                <a:path w="2908300" h="1198245">
                  <a:moveTo>
                    <a:pt x="1938515" y="0"/>
                  </a:moveTo>
                  <a:lnTo>
                    <a:pt x="722376" y="0"/>
                  </a:lnTo>
                  <a:lnTo>
                    <a:pt x="722376" y="146342"/>
                  </a:lnTo>
                  <a:lnTo>
                    <a:pt x="1938515" y="146342"/>
                  </a:lnTo>
                  <a:lnTo>
                    <a:pt x="1938515" y="0"/>
                  </a:lnTo>
                  <a:close/>
                </a:path>
                <a:path w="2908300" h="1198245">
                  <a:moveTo>
                    <a:pt x="2423160" y="265176"/>
                  </a:moveTo>
                  <a:lnTo>
                    <a:pt x="722376" y="265176"/>
                  </a:lnTo>
                  <a:lnTo>
                    <a:pt x="722376" y="411518"/>
                  </a:lnTo>
                  <a:lnTo>
                    <a:pt x="2423160" y="411518"/>
                  </a:lnTo>
                  <a:lnTo>
                    <a:pt x="2423160" y="265176"/>
                  </a:lnTo>
                  <a:close/>
                </a:path>
                <a:path w="2908300" h="1198245">
                  <a:moveTo>
                    <a:pt x="2907779" y="786511"/>
                  </a:moveTo>
                  <a:lnTo>
                    <a:pt x="722376" y="786511"/>
                  </a:lnTo>
                  <a:lnTo>
                    <a:pt x="722376" y="932853"/>
                  </a:lnTo>
                  <a:lnTo>
                    <a:pt x="2907779" y="932853"/>
                  </a:lnTo>
                  <a:lnTo>
                    <a:pt x="2907779" y="786511"/>
                  </a:lnTo>
                  <a:close/>
                </a:path>
              </a:pathLst>
            </a:custGeom>
            <a:solidFill>
              <a:srgbClr val="9DB0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364992" y="5158447"/>
              <a:ext cx="1938655" cy="412115"/>
            </a:xfrm>
            <a:custGeom>
              <a:avLst/>
              <a:gdLst/>
              <a:ahLst/>
              <a:cxnLst/>
              <a:rect l="l" t="t" r="r" b="b"/>
              <a:pathLst>
                <a:path w="1938654" h="412114">
                  <a:moveTo>
                    <a:pt x="365760" y="0"/>
                  </a:moveTo>
                  <a:lnTo>
                    <a:pt x="0" y="0"/>
                  </a:lnTo>
                  <a:lnTo>
                    <a:pt x="0" y="146342"/>
                  </a:lnTo>
                  <a:lnTo>
                    <a:pt x="365760" y="146342"/>
                  </a:lnTo>
                  <a:lnTo>
                    <a:pt x="365760" y="0"/>
                  </a:lnTo>
                  <a:close/>
                </a:path>
                <a:path w="1938654" h="412114">
                  <a:moveTo>
                    <a:pt x="1938515" y="265303"/>
                  </a:moveTo>
                  <a:lnTo>
                    <a:pt x="0" y="265303"/>
                  </a:lnTo>
                  <a:lnTo>
                    <a:pt x="0" y="411645"/>
                  </a:lnTo>
                  <a:lnTo>
                    <a:pt x="1938515" y="411645"/>
                  </a:lnTo>
                  <a:lnTo>
                    <a:pt x="1938515" y="265303"/>
                  </a:lnTo>
                  <a:close/>
                </a:path>
              </a:pathLst>
            </a:custGeom>
            <a:solidFill>
              <a:srgbClr val="D5D6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400300" y="3269741"/>
              <a:ext cx="3392804" cy="2406015"/>
            </a:xfrm>
            <a:custGeom>
              <a:avLst/>
              <a:gdLst/>
              <a:ahLst/>
              <a:cxnLst/>
              <a:rect l="l" t="t" r="r" b="b"/>
              <a:pathLst>
                <a:path w="3392804" h="2406015">
                  <a:moveTo>
                    <a:pt x="0" y="2359799"/>
                  </a:moveTo>
                  <a:lnTo>
                    <a:pt x="3392424" y="2359799"/>
                  </a:lnTo>
                </a:path>
                <a:path w="3392804" h="2406015">
                  <a:moveTo>
                    <a:pt x="0" y="2359799"/>
                  </a:moveTo>
                  <a:lnTo>
                    <a:pt x="0" y="2405532"/>
                  </a:lnTo>
                </a:path>
                <a:path w="3392804" h="2406015">
                  <a:moveTo>
                    <a:pt x="484505" y="2359799"/>
                  </a:moveTo>
                  <a:lnTo>
                    <a:pt x="484505" y="2405532"/>
                  </a:lnTo>
                </a:path>
                <a:path w="3392804" h="2406015">
                  <a:moveTo>
                    <a:pt x="969137" y="2359799"/>
                  </a:moveTo>
                  <a:lnTo>
                    <a:pt x="969137" y="2405532"/>
                  </a:lnTo>
                </a:path>
                <a:path w="3392804" h="2406015">
                  <a:moveTo>
                    <a:pt x="1453769" y="2359799"/>
                  </a:moveTo>
                  <a:lnTo>
                    <a:pt x="1453769" y="2405532"/>
                  </a:lnTo>
                </a:path>
                <a:path w="3392804" h="2406015">
                  <a:moveTo>
                    <a:pt x="1938401" y="2359799"/>
                  </a:moveTo>
                  <a:lnTo>
                    <a:pt x="1938401" y="2405532"/>
                  </a:lnTo>
                </a:path>
                <a:path w="3392804" h="2406015">
                  <a:moveTo>
                    <a:pt x="2423033" y="2359799"/>
                  </a:moveTo>
                  <a:lnTo>
                    <a:pt x="2423033" y="2405532"/>
                  </a:lnTo>
                </a:path>
                <a:path w="3392804" h="2406015">
                  <a:moveTo>
                    <a:pt x="2907665" y="2359799"/>
                  </a:moveTo>
                  <a:lnTo>
                    <a:pt x="2907665" y="2405532"/>
                  </a:lnTo>
                </a:path>
                <a:path w="3392804" h="2406015">
                  <a:moveTo>
                    <a:pt x="3392424" y="2359799"/>
                  </a:moveTo>
                  <a:lnTo>
                    <a:pt x="3392424" y="2405532"/>
                  </a:lnTo>
                </a:path>
                <a:path w="3392804" h="2406015">
                  <a:moveTo>
                    <a:pt x="969263" y="0"/>
                  </a:moveTo>
                  <a:lnTo>
                    <a:pt x="969263" y="235979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5344414" y="3295904"/>
            <a:ext cx="33718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80%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51578" y="3558222"/>
            <a:ext cx="33845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35%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16322" y="3820858"/>
            <a:ext cx="3378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50%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02225" y="4083494"/>
            <a:ext cx="3378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70%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25420" y="4346130"/>
            <a:ext cx="3886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-</a:t>
            </a:r>
            <a:r>
              <a:rPr dirty="0" sz="1200" spc="-25">
                <a:latin typeface="Arial MT"/>
                <a:cs typeface="Arial MT"/>
              </a:rPr>
              <a:t>30%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87872" y="4608766"/>
            <a:ext cx="33845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90%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44900" y="4872101"/>
            <a:ext cx="33718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67582" y="5134419"/>
            <a:ext cx="3378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15%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44414" y="5397055"/>
            <a:ext cx="3378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80%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07767" y="5699150"/>
            <a:ext cx="86868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97840" algn="l"/>
              </a:tabLst>
            </a:pPr>
            <a:r>
              <a:rPr dirty="0" sz="1200">
                <a:latin typeface="Arial MT"/>
                <a:cs typeface="Arial MT"/>
              </a:rPr>
              <a:t>-</a:t>
            </a:r>
            <a:r>
              <a:rPr dirty="0" sz="1200" spc="-25">
                <a:latin typeface="Arial MT"/>
                <a:cs typeface="Arial MT"/>
              </a:rPr>
              <a:t>40%</a:t>
            </a:r>
            <a:r>
              <a:rPr dirty="0" sz="1200">
                <a:latin typeface="Arial MT"/>
                <a:cs typeface="Arial MT"/>
              </a:rPr>
              <a:t>	-</a:t>
            </a:r>
            <a:r>
              <a:rPr dirty="0" sz="1200" spc="-25">
                <a:latin typeface="Arial MT"/>
                <a:cs typeface="Arial MT"/>
              </a:rPr>
              <a:t>20%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46627" y="5699150"/>
            <a:ext cx="27628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55295" algn="l"/>
                <a:tab pos="941069" algn="l"/>
                <a:tab pos="1426210" algn="l"/>
                <a:tab pos="1911985" algn="l"/>
                <a:tab pos="2355215" algn="l"/>
              </a:tabLst>
            </a:pPr>
            <a:r>
              <a:rPr dirty="0" sz="1200" spc="-25">
                <a:latin typeface="Arial MT"/>
                <a:cs typeface="Arial MT"/>
              </a:rPr>
              <a:t>0%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5">
                <a:latin typeface="Arial MT"/>
                <a:cs typeface="Arial MT"/>
              </a:rPr>
              <a:t>20%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5">
                <a:latin typeface="Arial MT"/>
                <a:cs typeface="Arial MT"/>
              </a:rPr>
              <a:t>40%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5">
                <a:latin typeface="Arial MT"/>
                <a:cs typeface="Arial MT"/>
              </a:rPr>
              <a:t>60%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5">
                <a:latin typeface="Arial MT"/>
                <a:cs typeface="Arial MT"/>
              </a:rPr>
              <a:t>80%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0">
                <a:latin typeface="Arial MT"/>
                <a:cs typeface="Arial MT"/>
              </a:rPr>
              <a:t>100%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6166" y="3215931"/>
            <a:ext cx="1801495" cy="23901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L="184785" marR="5080" indent="758190">
              <a:lnSpc>
                <a:spcPct val="143800"/>
              </a:lnSpc>
              <a:spcBef>
                <a:spcPts val="90"/>
              </a:spcBef>
            </a:pPr>
            <a:r>
              <a:rPr dirty="0" sz="1200">
                <a:latin typeface="Arial MT"/>
                <a:cs typeface="Arial MT"/>
              </a:rPr>
              <a:t>Grocery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bag </a:t>
            </a:r>
            <a:r>
              <a:rPr dirty="0" sz="1200">
                <a:latin typeface="Arial MT"/>
                <a:cs typeface="Arial MT"/>
              </a:rPr>
              <a:t>Fresh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meat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packaging </a:t>
            </a:r>
            <a:r>
              <a:rPr dirty="0" sz="1200">
                <a:latin typeface="Arial MT"/>
                <a:cs typeface="Arial MT"/>
              </a:rPr>
              <a:t>Soft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drink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container</a:t>
            </a:r>
            <a:r>
              <a:rPr dirty="0" sz="1200" spc="5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Wet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pet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food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packaging</a:t>
            </a:r>
            <a:endParaRPr sz="1200">
              <a:latin typeface="Arial MT"/>
              <a:cs typeface="Arial MT"/>
            </a:endParaRPr>
          </a:p>
          <a:p>
            <a:pPr algn="r" marL="723900" marR="8890" indent="50800">
              <a:lnSpc>
                <a:spcPts val="2070"/>
              </a:lnSpc>
              <a:spcBef>
                <a:spcPts val="165"/>
              </a:spcBef>
            </a:pPr>
            <a:r>
              <a:rPr dirty="0" sz="1200">
                <a:latin typeface="Arial MT"/>
                <a:cs typeface="Arial MT"/>
              </a:rPr>
              <a:t>Industrial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drum </a:t>
            </a:r>
            <a:r>
              <a:rPr dirty="0" sz="1200">
                <a:latin typeface="Arial MT"/>
                <a:cs typeface="Arial MT"/>
              </a:rPr>
              <a:t>Hybrid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fuel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tank</a:t>
            </a:r>
            <a:endParaRPr sz="1200">
              <a:latin typeface="Arial MT"/>
              <a:cs typeface="Arial MT"/>
            </a:endParaRPr>
          </a:p>
          <a:p>
            <a:pPr algn="r" marR="12700">
              <a:lnSpc>
                <a:spcPct val="100000"/>
              </a:lnSpc>
              <a:spcBef>
                <a:spcPts val="450"/>
              </a:spcBef>
            </a:pPr>
            <a:r>
              <a:rPr dirty="0" sz="1200">
                <a:latin typeface="Arial MT"/>
                <a:cs typeface="Arial MT"/>
              </a:rPr>
              <a:t>BEV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battery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top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enclosure</a:t>
            </a:r>
            <a:endParaRPr sz="1200">
              <a:latin typeface="Arial MT"/>
              <a:cs typeface="Arial MT"/>
            </a:endParaRPr>
          </a:p>
          <a:p>
            <a:pPr algn="r" marR="13335">
              <a:lnSpc>
                <a:spcPct val="100000"/>
              </a:lnSpc>
              <a:spcBef>
                <a:spcPts val="640"/>
              </a:spcBef>
            </a:pPr>
            <a:r>
              <a:rPr dirty="0" sz="1200">
                <a:latin typeface="Arial MT"/>
                <a:cs typeface="Arial MT"/>
              </a:rPr>
              <a:t>Soap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container</a:t>
            </a:r>
            <a:endParaRPr sz="1200">
              <a:latin typeface="Arial MT"/>
              <a:cs typeface="Arial MT"/>
            </a:endParaRPr>
          </a:p>
          <a:p>
            <a:pPr algn="r" marR="10160">
              <a:lnSpc>
                <a:spcPct val="100000"/>
              </a:lnSpc>
              <a:spcBef>
                <a:spcPts val="625"/>
              </a:spcBef>
            </a:pPr>
            <a:r>
              <a:rPr dirty="0" sz="1200" spc="-10">
                <a:latin typeface="Arial MT"/>
                <a:cs typeface="Arial MT"/>
              </a:rPr>
              <a:t>Insulation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29184" y="2487764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164592" y="0"/>
                </a:moveTo>
                <a:lnTo>
                  <a:pt x="0" y="0"/>
                </a:lnTo>
                <a:lnTo>
                  <a:pt x="0" y="164630"/>
                </a:lnTo>
                <a:lnTo>
                  <a:pt x="164592" y="164630"/>
                </a:lnTo>
                <a:lnTo>
                  <a:pt x="164592" y="0"/>
                </a:lnTo>
                <a:close/>
              </a:path>
            </a:pathLst>
          </a:custGeom>
          <a:solidFill>
            <a:srgbClr val="364D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52144" y="2487764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164592" y="0"/>
                </a:moveTo>
                <a:lnTo>
                  <a:pt x="0" y="0"/>
                </a:lnTo>
                <a:lnTo>
                  <a:pt x="0" y="164630"/>
                </a:lnTo>
                <a:lnTo>
                  <a:pt x="164592" y="164630"/>
                </a:lnTo>
                <a:lnTo>
                  <a:pt x="164592" y="0"/>
                </a:lnTo>
                <a:close/>
              </a:path>
            </a:pathLst>
          </a:custGeom>
          <a:solidFill>
            <a:srgbClr val="9DB0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642616" y="2487764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164592" y="0"/>
                </a:moveTo>
                <a:lnTo>
                  <a:pt x="0" y="0"/>
                </a:lnTo>
                <a:lnTo>
                  <a:pt x="0" y="164630"/>
                </a:lnTo>
                <a:lnTo>
                  <a:pt x="164592" y="164630"/>
                </a:lnTo>
                <a:lnTo>
                  <a:pt x="164592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08241" y="2064575"/>
            <a:ext cx="4660900" cy="96329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GHG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increase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from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substituting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alternative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materials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Arial MT"/>
              <a:cs typeface="Arial MT"/>
            </a:endParaRPr>
          </a:p>
          <a:p>
            <a:pPr marL="147320">
              <a:lnSpc>
                <a:spcPct val="100000"/>
              </a:lnSpc>
              <a:tabLst>
                <a:tab pos="972185" algn="l"/>
                <a:tab pos="2436495" algn="l"/>
              </a:tabLst>
            </a:pPr>
            <a:r>
              <a:rPr dirty="0" sz="1200" spc="-10">
                <a:latin typeface="Arial MT"/>
                <a:cs typeface="Arial MT"/>
              </a:rPr>
              <a:t>Paper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10">
                <a:latin typeface="Arial MT"/>
                <a:cs typeface="Arial MT"/>
              </a:rPr>
              <a:t>Aluminum/Steel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10">
                <a:latin typeface="Arial MT"/>
                <a:cs typeface="Arial MT"/>
              </a:rPr>
              <a:t>Glass/Fiberglass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200">
              <a:latin typeface="Arial MT"/>
              <a:cs typeface="Arial MT"/>
            </a:endParaRPr>
          </a:p>
          <a:p>
            <a:pPr marL="2014855">
              <a:lnSpc>
                <a:spcPct val="100000"/>
              </a:lnSpc>
              <a:tabLst>
                <a:tab pos="2993390" algn="l"/>
              </a:tabLst>
            </a:pPr>
            <a:r>
              <a:rPr dirty="0" baseline="2777" sz="1500">
                <a:latin typeface="Arial MT"/>
                <a:cs typeface="Arial MT"/>
              </a:rPr>
              <a:t>GHG</a:t>
            </a:r>
            <a:r>
              <a:rPr dirty="0" baseline="2777" sz="1500" spc="-75">
                <a:latin typeface="Arial MT"/>
                <a:cs typeface="Arial MT"/>
              </a:rPr>
              <a:t> </a:t>
            </a:r>
            <a:r>
              <a:rPr dirty="0" baseline="2777" sz="1500" spc="-15">
                <a:latin typeface="Arial MT"/>
                <a:cs typeface="Arial MT"/>
              </a:rPr>
              <a:t>decrease</a:t>
            </a:r>
            <a:r>
              <a:rPr dirty="0" baseline="2777" sz="1500">
                <a:latin typeface="Arial MT"/>
                <a:cs typeface="Arial MT"/>
              </a:rPr>
              <a:t>	</a:t>
            </a:r>
            <a:r>
              <a:rPr dirty="0" sz="1000">
                <a:latin typeface="Arial MT"/>
                <a:cs typeface="Arial MT"/>
              </a:rPr>
              <a:t>GHG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increase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alternatives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69564" y="3109595"/>
            <a:ext cx="2395220" cy="85725"/>
          </a:xfrm>
          <a:custGeom>
            <a:avLst/>
            <a:gdLst/>
            <a:ahLst/>
            <a:cxnLst/>
            <a:rect l="l" t="t" r="r" b="b"/>
            <a:pathLst>
              <a:path w="2395220" h="85725">
                <a:moveTo>
                  <a:pt x="2309241" y="0"/>
                </a:moveTo>
                <a:lnTo>
                  <a:pt x="2309241" y="85725"/>
                </a:lnTo>
                <a:lnTo>
                  <a:pt x="2366475" y="57150"/>
                </a:lnTo>
                <a:lnTo>
                  <a:pt x="2323465" y="57150"/>
                </a:lnTo>
                <a:lnTo>
                  <a:pt x="2323591" y="28575"/>
                </a:lnTo>
                <a:lnTo>
                  <a:pt x="2366306" y="28575"/>
                </a:lnTo>
                <a:lnTo>
                  <a:pt x="2309241" y="0"/>
                </a:lnTo>
                <a:close/>
              </a:path>
              <a:path w="2395220" h="85725">
                <a:moveTo>
                  <a:pt x="0" y="27050"/>
                </a:moveTo>
                <a:lnTo>
                  <a:pt x="0" y="55625"/>
                </a:lnTo>
                <a:lnTo>
                  <a:pt x="2323464" y="57150"/>
                </a:lnTo>
                <a:lnTo>
                  <a:pt x="2309241" y="57150"/>
                </a:lnTo>
                <a:lnTo>
                  <a:pt x="2309241" y="28575"/>
                </a:lnTo>
                <a:lnTo>
                  <a:pt x="2323592" y="28575"/>
                </a:lnTo>
                <a:lnTo>
                  <a:pt x="0" y="27050"/>
                </a:lnTo>
                <a:close/>
              </a:path>
              <a:path w="2395220" h="85725">
                <a:moveTo>
                  <a:pt x="2366306" y="28575"/>
                </a:moveTo>
                <a:lnTo>
                  <a:pt x="2323591" y="28575"/>
                </a:lnTo>
                <a:lnTo>
                  <a:pt x="2323465" y="57150"/>
                </a:lnTo>
                <a:lnTo>
                  <a:pt x="2366475" y="57150"/>
                </a:lnTo>
                <a:lnTo>
                  <a:pt x="2394966" y="42925"/>
                </a:lnTo>
                <a:lnTo>
                  <a:pt x="236630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318004" y="3108070"/>
            <a:ext cx="992505" cy="85725"/>
          </a:xfrm>
          <a:custGeom>
            <a:avLst/>
            <a:gdLst/>
            <a:ahLst/>
            <a:cxnLst/>
            <a:rect l="l" t="t" r="r" b="b"/>
            <a:pathLst>
              <a:path w="992504" h="85725">
                <a:moveTo>
                  <a:pt x="85725" y="0"/>
                </a:moveTo>
                <a:lnTo>
                  <a:pt x="0" y="42799"/>
                </a:lnTo>
                <a:lnTo>
                  <a:pt x="85725" y="85725"/>
                </a:lnTo>
                <a:lnTo>
                  <a:pt x="85725" y="57150"/>
                </a:lnTo>
                <a:lnTo>
                  <a:pt x="71373" y="57150"/>
                </a:lnTo>
                <a:lnTo>
                  <a:pt x="71373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992504" h="85725">
                <a:moveTo>
                  <a:pt x="85725" y="28575"/>
                </a:moveTo>
                <a:lnTo>
                  <a:pt x="71373" y="28575"/>
                </a:lnTo>
                <a:lnTo>
                  <a:pt x="71373" y="57150"/>
                </a:lnTo>
                <a:lnTo>
                  <a:pt x="85725" y="57150"/>
                </a:lnTo>
                <a:lnTo>
                  <a:pt x="85725" y="28575"/>
                </a:lnTo>
                <a:close/>
              </a:path>
              <a:path w="992504" h="85725">
                <a:moveTo>
                  <a:pt x="991996" y="28575"/>
                </a:moveTo>
                <a:lnTo>
                  <a:pt x="85725" y="28575"/>
                </a:lnTo>
                <a:lnTo>
                  <a:pt x="85725" y="57150"/>
                </a:lnTo>
                <a:lnTo>
                  <a:pt x="991996" y="57150"/>
                </a:lnTo>
                <a:lnTo>
                  <a:pt x="99199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16166" y="6375806"/>
            <a:ext cx="8884285" cy="384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Climate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impact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of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plastics</a:t>
            </a:r>
            <a:r>
              <a:rPr dirty="0" sz="800" spc="-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(McKinsey,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2022);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The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Advantages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of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Plastics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Compared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to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Other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Materials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(Atlas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Fibre,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UK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Supermarkets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Drowning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in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Unnecessary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Plastics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Packaging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35"/>
              </a:lnSpc>
            </a:pPr>
            <a:r>
              <a:rPr dirty="0" sz="800">
                <a:latin typeface="Arial MT"/>
                <a:cs typeface="Arial MT"/>
              </a:rPr>
              <a:t>(Sustainability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Magazine,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Behrndt,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Gernot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Share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with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79641" y="2041842"/>
            <a:ext cx="46812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Excess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packaging,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at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16%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total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annually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consumed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plastic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9326880" y="2797705"/>
            <a:ext cx="2862580" cy="3292475"/>
            <a:chOff x="9326880" y="2797705"/>
            <a:chExt cx="2862580" cy="3292475"/>
          </a:xfrm>
        </p:grpSpPr>
        <p:pic>
          <p:nvPicPr>
            <p:cNvPr id="39" name="object 39" descr="Ridiculous Packaging: Wasteful, Redundant, Plastic on Food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99799" y="2797705"/>
              <a:ext cx="2770923" cy="1710645"/>
            </a:xfrm>
            <a:prstGeom prst="rect">
              <a:avLst/>
            </a:prstGeom>
          </p:spPr>
        </p:pic>
        <p:pic>
          <p:nvPicPr>
            <p:cNvPr id="40" name="object 40" descr="Ridiculous Packaging: Wasteful, Redundant, Plastic on Food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28048" y="2926778"/>
              <a:ext cx="2322576" cy="1262189"/>
            </a:xfrm>
            <a:prstGeom prst="rect">
              <a:avLst/>
            </a:prstGeom>
          </p:spPr>
        </p:pic>
        <p:pic>
          <p:nvPicPr>
            <p:cNvPr id="41" name="object 41" descr="Ridiculous Packaging: Wasteful, Redundant, Plastic on Food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26880" y="4233672"/>
              <a:ext cx="2862072" cy="1856232"/>
            </a:xfrm>
            <a:prstGeom prst="rect">
              <a:avLst/>
            </a:prstGeom>
          </p:spPr>
        </p:pic>
        <p:pic>
          <p:nvPicPr>
            <p:cNvPr id="42" name="object 42" descr="Ridiculous Packaging: Wasteful, Redundant, Plastic on Food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28048" y="4435944"/>
              <a:ext cx="2322576" cy="1262189"/>
            </a:xfrm>
            <a:prstGeom prst="rect">
              <a:avLst/>
            </a:prstGeom>
          </p:spPr>
        </p:pic>
      </p:grpSp>
      <p:sp>
        <p:nvSpPr>
          <p:cNvPr id="43" name="object 43"/>
          <p:cNvSpPr/>
          <p:nvPr/>
        </p:nvSpPr>
        <p:spPr>
          <a:xfrm>
            <a:off x="7598664" y="3265166"/>
            <a:ext cx="832485" cy="9525"/>
          </a:xfrm>
          <a:custGeom>
            <a:avLst/>
            <a:gdLst/>
            <a:ahLst/>
            <a:cxnLst/>
            <a:rect l="l" t="t" r="r" b="b"/>
            <a:pathLst>
              <a:path w="832484" h="9525">
                <a:moveTo>
                  <a:pt x="832103" y="0"/>
                </a:moveTo>
                <a:lnTo>
                  <a:pt x="0" y="0"/>
                </a:lnTo>
                <a:lnTo>
                  <a:pt x="0" y="9147"/>
                </a:lnTo>
                <a:lnTo>
                  <a:pt x="832103" y="9147"/>
                </a:lnTo>
                <a:lnTo>
                  <a:pt x="832103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264907" y="5766739"/>
            <a:ext cx="1499870" cy="0"/>
          </a:xfrm>
          <a:custGeom>
            <a:avLst/>
            <a:gdLst/>
            <a:ahLst/>
            <a:cxnLst/>
            <a:rect l="l" t="t" r="r" b="b"/>
            <a:pathLst>
              <a:path w="1499870" h="0">
                <a:moveTo>
                  <a:pt x="0" y="0"/>
                </a:moveTo>
                <a:lnTo>
                  <a:pt x="149961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7598664" y="5359717"/>
            <a:ext cx="832485" cy="402590"/>
          </a:xfrm>
          <a:prstGeom prst="rect">
            <a:avLst/>
          </a:prstGeom>
          <a:solidFill>
            <a:srgbClr val="34A297"/>
          </a:solidFill>
        </p:spPr>
        <p:txBody>
          <a:bodyPr wrap="square" lIns="0" tIns="114935" rIns="0" bIns="0" rtlCol="0" vert="horz">
            <a:spAutoFit/>
          </a:bodyPr>
          <a:lstStyle/>
          <a:p>
            <a:pPr marL="266700">
              <a:lnSpc>
                <a:spcPct val="100000"/>
              </a:lnSpc>
              <a:spcBef>
                <a:spcPts val="90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16%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98664" y="4957343"/>
            <a:ext cx="832485" cy="402590"/>
          </a:xfrm>
          <a:prstGeom prst="rect">
            <a:avLst/>
          </a:prstGeom>
          <a:solidFill>
            <a:srgbClr val="123727"/>
          </a:solidFill>
        </p:spPr>
        <p:txBody>
          <a:bodyPr wrap="square" lIns="0" tIns="114935" rIns="0" bIns="0" rtlCol="0" vert="horz">
            <a:spAutoFit/>
          </a:bodyPr>
          <a:lstStyle/>
          <a:p>
            <a:pPr marL="266700">
              <a:lnSpc>
                <a:spcPct val="100000"/>
              </a:lnSpc>
              <a:spcBef>
                <a:spcPts val="90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16%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228331" y="4961890"/>
            <a:ext cx="256540" cy="741045"/>
          </a:xfrm>
          <a:custGeom>
            <a:avLst/>
            <a:gdLst/>
            <a:ahLst/>
            <a:cxnLst/>
            <a:rect l="l" t="t" r="r" b="b"/>
            <a:pathLst>
              <a:path w="256540" h="741045">
                <a:moveTo>
                  <a:pt x="256032" y="740816"/>
                </a:moveTo>
                <a:lnTo>
                  <a:pt x="206186" y="740816"/>
                </a:lnTo>
                <a:lnTo>
                  <a:pt x="165496" y="740816"/>
                </a:lnTo>
                <a:lnTo>
                  <a:pt x="138070" y="740816"/>
                </a:lnTo>
                <a:lnTo>
                  <a:pt x="128016" y="740816"/>
                </a:lnTo>
                <a:lnTo>
                  <a:pt x="128016" y="370459"/>
                </a:lnTo>
                <a:lnTo>
                  <a:pt x="117961" y="370439"/>
                </a:lnTo>
                <a:lnTo>
                  <a:pt x="90535" y="370395"/>
                </a:lnTo>
                <a:lnTo>
                  <a:pt x="49845" y="370351"/>
                </a:lnTo>
                <a:lnTo>
                  <a:pt x="0" y="370332"/>
                </a:lnTo>
                <a:lnTo>
                  <a:pt x="49845" y="370332"/>
                </a:lnTo>
                <a:lnTo>
                  <a:pt x="90535" y="370332"/>
                </a:lnTo>
                <a:lnTo>
                  <a:pt x="117961" y="370332"/>
                </a:lnTo>
                <a:lnTo>
                  <a:pt x="128016" y="370332"/>
                </a:lnTo>
                <a:lnTo>
                  <a:pt x="128016" y="0"/>
                </a:lnTo>
                <a:lnTo>
                  <a:pt x="138070" y="0"/>
                </a:lnTo>
                <a:lnTo>
                  <a:pt x="165496" y="0"/>
                </a:lnTo>
                <a:lnTo>
                  <a:pt x="206186" y="0"/>
                </a:lnTo>
                <a:lnTo>
                  <a:pt x="25603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6503543" y="5177282"/>
            <a:ext cx="641350" cy="3549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>
                <a:latin typeface="Arial MT"/>
                <a:cs typeface="Arial MT"/>
              </a:rPr>
              <a:t>Total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50" spc="-10">
                <a:latin typeface="Arial MT"/>
                <a:cs typeface="Arial MT"/>
              </a:rPr>
              <a:t>packaging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17409" y="2778696"/>
            <a:ext cx="141859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Annual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UK</a:t>
            </a:r>
            <a:r>
              <a:rPr dirty="0" sz="1200" spc="-10" b="1">
                <a:latin typeface="Arial"/>
                <a:cs typeface="Arial"/>
              </a:rPr>
              <a:t> plastics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latin typeface="Arial"/>
                <a:cs typeface="Arial"/>
              </a:rPr>
              <a:t>consumption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98664" y="3264408"/>
            <a:ext cx="832485" cy="1692910"/>
          </a:xfrm>
          <a:prstGeom prst="rect">
            <a:avLst/>
          </a:prstGeom>
          <a:solidFill>
            <a:srgbClr val="959595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z="1200">
              <a:latin typeface="Times New Roman"/>
              <a:cs typeface="Times New Roman"/>
            </a:endParaRPr>
          </a:p>
          <a:p>
            <a:pPr marL="172720">
              <a:lnSpc>
                <a:spcPct val="100000"/>
              </a:lnSpc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68%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76110" y="3982339"/>
            <a:ext cx="36385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>
                <a:latin typeface="Arial MT"/>
                <a:cs typeface="Arial MT"/>
              </a:rPr>
              <a:t>Other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228331" y="3278885"/>
            <a:ext cx="256540" cy="1610360"/>
          </a:xfrm>
          <a:custGeom>
            <a:avLst/>
            <a:gdLst/>
            <a:ahLst/>
            <a:cxnLst/>
            <a:rect l="l" t="t" r="r" b="b"/>
            <a:pathLst>
              <a:path w="256540" h="1610360">
                <a:moveTo>
                  <a:pt x="256032" y="1609852"/>
                </a:moveTo>
                <a:lnTo>
                  <a:pt x="206186" y="1609852"/>
                </a:lnTo>
                <a:lnTo>
                  <a:pt x="165496" y="1609852"/>
                </a:lnTo>
                <a:lnTo>
                  <a:pt x="138070" y="1609852"/>
                </a:lnTo>
                <a:lnTo>
                  <a:pt x="128016" y="1609852"/>
                </a:lnTo>
                <a:lnTo>
                  <a:pt x="128016" y="804926"/>
                </a:lnTo>
                <a:lnTo>
                  <a:pt x="117961" y="804926"/>
                </a:lnTo>
                <a:lnTo>
                  <a:pt x="90535" y="804926"/>
                </a:lnTo>
                <a:lnTo>
                  <a:pt x="49845" y="804926"/>
                </a:lnTo>
                <a:lnTo>
                  <a:pt x="0" y="804926"/>
                </a:lnTo>
                <a:lnTo>
                  <a:pt x="49845" y="804926"/>
                </a:lnTo>
                <a:lnTo>
                  <a:pt x="90535" y="804926"/>
                </a:lnTo>
                <a:lnTo>
                  <a:pt x="117961" y="804926"/>
                </a:lnTo>
                <a:lnTo>
                  <a:pt x="128016" y="804926"/>
                </a:lnTo>
                <a:lnTo>
                  <a:pt x="128016" y="0"/>
                </a:lnTo>
                <a:lnTo>
                  <a:pt x="138070" y="0"/>
                </a:lnTo>
                <a:lnTo>
                  <a:pt x="165496" y="0"/>
                </a:lnTo>
                <a:lnTo>
                  <a:pt x="206186" y="0"/>
                </a:lnTo>
                <a:lnTo>
                  <a:pt x="25603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499347" y="4980178"/>
            <a:ext cx="247015" cy="366395"/>
          </a:xfrm>
          <a:custGeom>
            <a:avLst/>
            <a:gdLst/>
            <a:ahLst/>
            <a:cxnLst/>
            <a:rect l="l" t="t" r="r" b="b"/>
            <a:pathLst>
              <a:path w="247015" h="366395">
                <a:moveTo>
                  <a:pt x="0" y="0"/>
                </a:moveTo>
                <a:lnTo>
                  <a:pt x="48059" y="0"/>
                </a:lnTo>
                <a:lnTo>
                  <a:pt x="87296" y="0"/>
                </a:lnTo>
                <a:lnTo>
                  <a:pt x="113746" y="0"/>
                </a:lnTo>
                <a:lnTo>
                  <a:pt x="123444" y="0"/>
                </a:lnTo>
                <a:lnTo>
                  <a:pt x="123444" y="182880"/>
                </a:lnTo>
                <a:lnTo>
                  <a:pt x="133141" y="182880"/>
                </a:lnTo>
                <a:lnTo>
                  <a:pt x="159591" y="182880"/>
                </a:lnTo>
                <a:lnTo>
                  <a:pt x="198828" y="182880"/>
                </a:lnTo>
                <a:lnTo>
                  <a:pt x="246887" y="182880"/>
                </a:lnTo>
                <a:lnTo>
                  <a:pt x="198828" y="182880"/>
                </a:lnTo>
                <a:lnTo>
                  <a:pt x="159591" y="182880"/>
                </a:lnTo>
                <a:lnTo>
                  <a:pt x="133141" y="182880"/>
                </a:lnTo>
                <a:lnTo>
                  <a:pt x="123444" y="182880"/>
                </a:lnTo>
                <a:lnTo>
                  <a:pt x="123444" y="365887"/>
                </a:lnTo>
                <a:lnTo>
                  <a:pt x="113746" y="365887"/>
                </a:lnTo>
                <a:lnTo>
                  <a:pt x="87296" y="365887"/>
                </a:lnTo>
                <a:lnTo>
                  <a:pt x="48059" y="365887"/>
                </a:lnTo>
                <a:lnTo>
                  <a:pt x="0" y="36588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8795511" y="4982717"/>
            <a:ext cx="685165" cy="3549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>
                <a:latin typeface="Arial MT"/>
                <a:cs typeface="Arial MT"/>
              </a:rPr>
              <a:t>Redundant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50" spc="-10">
                <a:latin typeface="Arial MT"/>
                <a:cs typeface="Arial MT"/>
              </a:rPr>
              <a:t>Packaging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24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5659120" cy="635"/>
          </a:xfrm>
          <a:custGeom>
            <a:avLst/>
            <a:gdLst/>
            <a:ahLst/>
            <a:cxnLst/>
            <a:rect l="l" t="t" r="r" b="b"/>
            <a:pathLst>
              <a:path w="5659120" h="635">
                <a:moveTo>
                  <a:pt x="0" y="253"/>
                </a:moveTo>
                <a:lnTo>
                  <a:pt x="56587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04203" y="2053335"/>
            <a:ext cx="5659120" cy="635"/>
          </a:xfrm>
          <a:custGeom>
            <a:avLst/>
            <a:gdLst/>
            <a:ahLst/>
            <a:cxnLst/>
            <a:rect l="l" t="t" r="r" b="b"/>
            <a:pathLst>
              <a:path w="5659120" h="635">
                <a:moveTo>
                  <a:pt x="0" y="253"/>
                </a:moveTo>
                <a:lnTo>
                  <a:pt x="56587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253226" y="1473390"/>
            <a:ext cx="5523230" cy="50545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 marR="30480">
              <a:lnSpc>
                <a:spcPct val="100800"/>
              </a:lnSpc>
              <a:spcBef>
                <a:spcPts val="120"/>
              </a:spcBef>
            </a:pPr>
            <a:r>
              <a:rPr dirty="0" sz="1550" b="1">
                <a:latin typeface="Arial"/>
                <a:cs typeface="Arial"/>
              </a:rPr>
              <a:t>Elimination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and</a:t>
            </a:r>
            <a:r>
              <a:rPr dirty="0" sz="1550" spc="1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reuse</a:t>
            </a:r>
            <a:r>
              <a:rPr dirty="0" sz="1550" spc="114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measures</a:t>
            </a:r>
            <a:r>
              <a:rPr dirty="0" sz="1550" spc="11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can</a:t>
            </a:r>
            <a:r>
              <a:rPr dirty="0" sz="1550" spc="1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reduce</a:t>
            </a:r>
            <a:r>
              <a:rPr dirty="0" sz="1550" spc="204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plastic </a:t>
            </a:r>
            <a:r>
              <a:rPr dirty="0" sz="1550" b="1">
                <a:latin typeface="Arial"/>
                <a:cs typeface="Arial"/>
              </a:rPr>
              <a:t>waste</a:t>
            </a:r>
            <a:r>
              <a:rPr dirty="0" sz="1550" spc="1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by</a:t>
            </a:r>
            <a:r>
              <a:rPr dirty="0" sz="1550" spc="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~30%,</a:t>
            </a:r>
            <a:r>
              <a:rPr dirty="0" sz="1550" spc="-10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with</a:t>
            </a:r>
            <a:r>
              <a:rPr dirty="0" sz="1550" spc="14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the</a:t>
            </a:r>
            <a:r>
              <a:rPr dirty="0" sz="1550" spc="7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highest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reduction</a:t>
            </a:r>
            <a:r>
              <a:rPr dirty="0" sz="1550" spc="14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in</a:t>
            </a:r>
            <a:r>
              <a:rPr dirty="0" sz="1550" spc="145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packaging</a:t>
            </a:r>
            <a:r>
              <a:rPr dirty="0" baseline="26455" sz="1575" spc="-15" b="1">
                <a:latin typeface="Arial"/>
                <a:cs typeface="Arial"/>
              </a:rPr>
              <a:t>2</a:t>
            </a:r>
            <a:endParaRPr baseline="26455" sz="157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918" y="492378"/>
            <a:ext cx="1092644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Packaging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consumer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products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with</a:t>
            </a:r>
            <a:r>
              <a:rPr dirty="0" sz="2800" spc="-1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highest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potential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for </a:t>
            </a:r>
            <a:r>
              <a:rPr dirty="0" sz="2800" b="1">
                <a:latin typeface="Arial"/>
                <a:cs typeface="Arial"/>
              </a:rPr>
              <a:t>plastic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reduction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241" y="1563814"/>
            <a:ext cx="548259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Plastic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elimination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is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most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relevant</a:t>
            </a:r>
            <a:r>
              <a:rPr dirty="0" sz="1350" spc="2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for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packaging</a:t>
            </a:r>
            <a:r>
              <a:rPr dirty="0" sz="1350" spc="1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household </a:t>
            </a:r>
            <a:r>
              <a:rPr dirty="0" sz="1350" b="1">
                <a:latin typeface="Arial"/>
                <a:cs typeface="Arial"/>
              </a:rPr>
              <a:t>products,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while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reuse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applies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across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industries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45719"/>
            <a:ext cx="3200400" cy="429895"/>
            <a:chOff x="0" y="45719"/>
            <a:chExt cx="3200400" cy="429895"/>
          </a:xfrm>
        </p:grpSpPr>
        <p:sp>
          <p:nvSpPr>
            <p:cNvPr id="10" name="object 10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235521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08455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Reduce</a:t>
            </a:r>
            <a:endParaRPr sz="1550"/>
          </a:p>
        </p:txBody>
      </p:sp>
      <p:sp>
        <p:nvSpPr>
          <p:cNvPr id="13" name="object 13"/>
          <p:cNvSpPr/>
          <p:nvPr/>
        </p:nvSpPr>
        <p:spPr>
          <a:xfrm>
            <a:off x="1691639" y="2149424"/>
            <a:ext cx="2112645" cy="732155"/>
          </a:xfrm>
          <a:custGeom>
            <a:avLst/>
            <a:gdLst/>
            <a:ahLst/>
            <a:cxnLst/>
            <a:rect l="l" t="t" r="r" b="b"/>
            <a:pathLst>
              <a:path w="2112645" h="732155">
                <a:moveTo>
                  <a:pt x="2112264" y="0"/>
                </a:moveTo>
                <a:lnTo>
                  <a:pt x="0" y="0"/>
                </a:lnTo>
                <a:lnTo>
                  <a:pt x="0" y="731697"/>
                </a:lnTo>
                <a:lnTo>
                  <a:pt x="2112264" y="731697"/>
                </a:lnTo>
                <a:lnTo>
                  <a:pt x="2112264" y="0"/>
                </a:lnTo>
                <a:close/>
              </a:path>
            </a:pathLst>
          </a:custGeom>
          <a:solidFill>
            <a:srgbClr val="34A2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49623" y="2149424"/>
            <a:ext cx="2112645" cy="732155"/>
          </a:xfrm>
          <a:custGeom>
            <a:avLst/>
            <a:gdLst/>
            <a:ahLst/>
            <a:cxnLst/>
            <a:rect l="l" t="t" r="r" b="b"/>
            <a:pathLst>
              <a:path w="2112645" h="732155">
                <a:moveTo>
                  <a:pt x="2112264" y="0"/>
                </a:moveTo>
                <a:lnTo>
                  <a:pt x="0" y="0"/>
                </a:lnTo>
                <a:lnTo>
                  <a:pt x="0" y="731697"/>
                </a:lnTo>
                <a:lnTo>
                  <a:pt x="2112264" y="731697"/>
                </a:lnTo>
                <a:lnTo>
                  <a:pt x="2112264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74713" y="2249741"/>
          <a:ext cx="5663565" cy="4004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5880"/>
                <a:gridCol w="2240915"/>
                <a:gridCol w="2011045"/>
              </a:tblGrid>
              <a:tr h="626110">
                <a:tc>
                  <a:txBody>
                    <a:bodyPr/>
                    <a:lstStyle/>
                    <a:p>
                      <a:pPr marL="294640" indent="-133985">
                        <a:lnSpc>
                          <a:spcPct val="100000"/>
                        </a:lnSpc>
                        <a:spcBef>
                          <a:spcPts val="1090"/>
                        </a:spcBef>
                        <a:buFont typeface="Wingdings"/>
                        <a:buChar char=""/>
                        <a:tabLst>
                          <a:tab pos="294640" algn="l"/>
                        </a:tabLst>
                      </a:pPr>
                      <a:r>
                        <a:rPr dirty="0" sz="1000" spc="-10" i="1">
                          <a:latin typeface="Arial"/>
                          <a:cs typeface="Arial"/>
                        </a:rPr>
                        <a:t>Applicable</a:t>
                      </a:r>
                      <a:r>
                        <a:rPr dirty="0" baseline="25641" sz="975" spc="-15" i="1">
                          <a:latin typeface="Arial"/>
                          <a:cs typeface="Arial"/>
                        </a:rPr>
                        <a:t>1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lnB w="38100">
                      <a:solidFill>
                        <a:srgbClr val="D021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200" spc="-10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Elimination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0">
                    <a:lnB w="38100">
                      <a:solidFill>
                        <a:srgbClr val="D021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4668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200" spc="-10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Reuse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4780">
                    <a:lnR w="9525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D0217B"/>
                      </a:solidFill>
                      <a:prstDash val="solid"/>
                    </a:lnB>
                  </a:tcPr>
                </a:tc>
              </a:tr>
              <a:tr h="617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 i="1">
                          <a:latin typeface="Arial"/>
                          <a:cs typeface="Arial"/>
                        </a:rPr>
                        <a:t>Packaging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9525">
                      <a:solidFill>
                        <a:srgbClr val="D0217B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D0217B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699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2750" spc="-50">
                          <a:latin typeface="Wingdings"/>
                          <a:cs typeface="Wingdings"/>
                        </a:rPr>
                        <a:t></a:t>
                      </a:r>
                      <a:endParaRPr sz="2750">
                        <a:latin typeface="Wingdings"/>
                        <a:cs typeface="Wingdings"/>
                      </a:endParaRPr>
                    </a:p>
                  </a:txBody>
                  <a:tcPr marL="0" marR="0" marB="0" marT="164465">
                    <a:lnL w="9525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D0217B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176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2750" spc="-50">
                          <a:latin typeface="Wingdings"/>
                          <a:cs typeface="Wingdings"/>
                        </a:rPr>
                        <a:t></a:t>
                      </a:r>
                      <a:endParaRPr sz="2750">
                        <a:latin typeface="Wingdings"/>
                        <a:cs typeface="Wingdings"/>
                      </a:endParaRPr>
                    </a:p>
                  </a:txBody>
                  <a:tcPr marL="0" marR="0" marB="0" marT="102235">
                    <a:lnR w="9525">
                      <a:solidFill>
                        <a:srgbClr val="D0217B"/>
                      </a:solidFill>
                      <a:prstDash val="solid"/>
                    </a:lnR>
                    <a:lnT w="38100">
                      <a:solidFill>
                        <a:srgbClr val="D0217B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 i="1">
                          <a:latin typeface="Arial"/>
                          <a:cs typeface="Arial"/>
                        </a:rPr>
                        <a:t>Household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9525">
                      <a:solidFill>
                        <a:srgbClr val="D0217B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0217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762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2700" spc="-50">
                          <a:latin typeface="Wingdings"/>
                          <a:cs typeface="Wingdings"/>
                        </a:rPr>
                        <a:t></a:t>
                      </a:r>
                      <a:endParaRPr sz="2700">
                        <a:latin typeface="Wingdings"/>
                        <a:cs typeface="Wingdings"/>
                      </a:endParaRPr>
                    </a:p>
                  </a:txBody>
                  <a:tcPr marL="0" marR="0" marB="0" marT="148590">
                    <a:lnL w="9525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021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303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2750" spc="-50">
                          <a:latin typeface="Wingdings"/>
                          <a:cs typeface="Wingdings"/>
                        </a:rPr>
                        <a:t></a:t>
                      </a:r>
                      <a:endParaRPr sz="2750">
                        <a:latin typeface="Wingdings"/>
                        <a:cs typeface="Wingdings"/>
                      </a:endParaRPr>
                    </a:p>
                  </a:txBody>
                  <a:tcPr marL="0" marR="0" marB="0" marT="123825">
                    <a:lnR w="9525">
                      <a:solidFill>
                        <a:srgbClr val="D0217B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D0217B"/>
                      </a:solidFill>
                      <a:prstDash val="solid"/>
                    </a:lnB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290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 i="1">
                          <a:latin typeface="Arial"/>
                          <a:cs typeface="Arial"/>
                        </a:rPr>
                        <a:t>Construction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0217B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95440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2700" spc="-50">
                          <a:latin typeface="Wingdings"/>
                          <a:cs typeface="Wingdings"/>
                        </a:rPr>
                        <a:t></a:t>
                      </a:r>
                      <a:endParaRPr sz="2700">
                        <a:latin typeface="Wingdings"/>
                        <a:cs typeface="Wingdings"/>
                      </a:endParaRPr>
                    </a:p>
                  </a:txBody>
                  <a:tcPr marL="0" marR="0" marB="0" marT="1771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D0217B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21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314325">
                        <a:lnSpc>
                          <a:spcPct val="100000"/>
                        </a:lnSpc>
                      </a:pPr>
                      <a:r>
                        <a:rPr dirty="0" sz="1200" spc="-10" b="1" i="1">
                          <a:latin typeface="Arial"/>
                          <a:cs typeface="Arial"/>
                        </a:rPr>
                        <a:t>Automotive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marR="956310">
                        <a:lnSpc>
                          <a:spcPts val="3300"/>
                        </a:lnSpc>
                        <a:spcBef>
                          <a:spcPts val="1500"/>
                        </a:spcBef>
                      </a:pPr>
                      <a:r>
                        <a:rPr dirty="0" sz="2750" spc="-50">
                          <a:latin typeface="Wingdings"/>
                          <a:cs typeface="Wingdings"/>
                        </a:rPr>
                        <a:t></a:t>
                      </a:r>
                      <a:endParaRPr sz="2750">
                        <a:latin typeface="Wingdings"/>
                        <a:cs typeface="Wingdings"/>
                      </a:endParaRPr>
                    </a:p>
                  </a:txBody>
                  <a:tcPr marL="0" marR="0" marB="0" marT="1905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95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00660" marR="234315" indent="-26670">
                        <a:lnSpc>
                          <a:spcPct val="100000"/>
                        </a:lnSpc>
                      </a:pPr>
                      <a:r>
                        <a:rPr dirty="0" sz="1200" spc="-10" b="1" i="1">
                          <a:latin typeface="Arial"/>
                          <a:cs typeface="Arial"/>
                        </a:rPr>
                        <a:t>Responsible stakeholder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89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6780" marR="193675" indent="-672465">
                        <a:lnSpc>
                          <a:spcPct val="100000"/>
                        </a:lnSpc>
                      </a:pPr>
                      <a:r>
                        <a:rPr dirty="0" sz="1200" i="1">
                          <a:latin typeface="Arial"/>
                          <a:cs typeface="Arial"/>
                        </a:rPr>
                        <a:t>Retailers,</a:t>
                      </a:r>
                      <a:r>
                        <a:rPr dirty="0" sz="1200" spc="-10" i="1">
                          <a:latin typeface="Arial"/>
                          <a:cs typeface="Arial"/>
                        </a:rPr>
                        <a:t> consumer</a:t>
                      </a:r>
                      <a:r>
                        <a:rPr dirty="0" sz="12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i="1">
                          <a:latin typeface="Arial"/>
                          <a:cs typeface="Arial"/>
                        </a:rPr>
                        <a:t>goods </a:t>
                      </a:r>
                      <a:r>
                        <a:rPr dirty="0" sz="1200" spc="-10" i="1">
                          <a:latin typeface="Arial"/>
                          <a:cs typeface="Arial"/>
                        </a:rPr>
                        <a:t>brands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1295" marR="9525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200" i="1">
                          <a:latin typeface="Arial"/>
                          <a:cs typeface="Arial"/>
                        </a:rPr>
                        <a:t>Consumer</a:t>
                      </a:r>
                      <a:r>
                        <a:rPr dirty="0" sz="120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i="1">
                          <a:latin typeface="Arial"/>
                          <a:cs typeface="Arial"/>
                        </a:rPr>
                        <a:t>goods</a:t>
                      </a:r>
                      <a:r>
                        <a:rPr dirty="0" sz="12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i="1">
                          <a:latin typeface="Arial"/>
                          <a:cs typeface="Arial"/>
                        </a:rPr>
                        <a:t>brands, </a:t>
                      </a:r>
                      <a:r>
                        <a:rPr dirty="0" sz="1200" i="1">
                          <a:latin typeface="Arial"/>
                          <a:cs typeface="Arial"/>
                        </a:rPr>
                        <a:t>OEMS,</a:t>
                      </a:r>
                      <a:r>
                        <a:rPr dirty="0" sz="12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i="1">
                          <a:latin typeface="Arial"/>
                          <a:cs typeface="Arial"/>
                        </a:rPr>
                        <a:t>construction companies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509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323875" y="6317465"/>
            <a:ext cx="8317865" cy="5130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 marR="30480">
              <a:lnSpc>
                <a:spcPct val="97600"/>
              </a:lnSpc>
              <a:spcBef>
                <a:spcPts val="114"/>
              </a:spcBef>
            </a:pPr>
            <a:r>
              <a:rPr dirty="0" baseline="22222" sz="750">
                <a:latin typeface="Arial MT"/>
                <a:cs typeface="Arial MT"/>
              </a:rPr>
              <a:t>1 </a:t>
            </a:r>
            <a:r>
              <a:rPr dirty="0" sz="800">
                <a:latin typeface="Arial MT"/>
                <a:cs typeface="Arial MT"/>
              </a:rPr>
              <a:t>Can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more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easily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implemented/adapted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lead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to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higher impact.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baseline="22222" sz="750">
                <a:latin typeface="Arial MT"/>
                <a:cs typeface="Arial MT"/>
              </a:rPr>
              <a:t>2</a:t>
            </a:r>
            <a:r>
              <a:rPr dirty="0" baseline="22222" sz="75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Absolute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values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for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global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waste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reductions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approximated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applying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EU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sectoral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reduction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rates </a:t>
            </a:r>
            <a:r>
              <a:rPr dirty="0" sz="800">
                <a:latin typeface="Arial MT"/>
                <a:cs typeface="Arial MT"/>
              </a:rPr>
              <a:t>from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Systemiq’s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Circularity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Scenario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to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global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plastic-</a:t>
            </a:r>
            <a:r>
              <a:rPr dirty="0" sz="800">
                <a:latin typeface="Arial MT"/>
                <a:cs typeface="Arial MT"/>
              </a:rPr>
              <a:t>use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baselines.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baseline="22222" sz="750">
                <a:latin typeface="Arial MT"/>
                <a:cs typeface="Arial MT"/>
              </a:rPr>
              <a:t>3</a:t>
            </a:r>
            <a:r>
              <a:rPr dirty="0" baseline="22222" sz="750" spc="22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Based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on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the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four </a:t>
            </a:r>
            <a:r>
              <a:rPr dirty="0" sz="800" spc="-10">
                <a:latin typeface="Arial MT"/>
                <a:cs typeface="Arial MT"/>
              </a:rPr>
              <a:t>largest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contributing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sectors,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which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together account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for ~80%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total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waste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generated. </a:t>
            </a: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Reshaping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Plastics</a:t>
            </a:r>
            <a:r>
              <a:rPr dirty="0" sz="800" spc="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(Systemiq,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2022);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Pathways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to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reduce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global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plastic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waste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mismanagement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and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greenhouse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gas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emissions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by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2050</a:t>
            </a:r>
            <a:r>
              <a:rPr dirty="0" sz="800" spc="-130">
                <a:solidFill>
                  <a:srgbClr val="46637A"/>
                </a:solidFill>
                <a:latin typeface="Arial MT"/>
                <a:cs typeface="Arial MT"/>
                <a:hlinkClick r:id="rId4"/>
              </a:rPr>
              <a:t> </a:t>
            </a:r>
            <a:r>
              <a:rPr dirty="0" sz="800">
                <a:latin typeface="Arial MT"/>
                <a:cs typeface="Arial MT"/>
              </a:rPr>
              <a:t>(Pottinger 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2024).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50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Khande-</a:t>
            </a:r>
            <a:r>
              <a:rPr dirty="0" sz="800">
                <a:latin typeface="Arial MT"/>
                <a:cs typeface="Arial MT"/>
              </a:rPr>
              <a:t>Jae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Fisher,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87667" y="5885637"/>
            <a:ext cx="1755775" cy="0"/>
          </a:xfrm>
          <a:custGeom>
            <a:avLst/>
            <a:gdLst/>
            <a:ahLst/>
            <a:cxnLst/>
            <a:rect l="l" t="t" r="r" b="b"/>
            <a:pathLst>
              <a:path w="1755775" h="0">
                <a:moveTo>
                  <a:pt x="0" y="0"/>
                </a:moveTo>
                <a:lnTo>
                  <a:pt x="175564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871716" y="5291099"/>
            <a:ext cx="988060" cy="594995"/>
          </a:xfrm>
          <a:prstGeom prst="rect">
            <a:avLst/>
          </a:prstGeom>
          <a:solidFill>
            <a:srgbClr val="6E8DB8"/>
          </a:solidFill>
          <a:ln w="9525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9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5080">
              <a:lnSpc>
                <a:spcPct val="100000"/>
              </a:lnSpc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96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1716" y="4477093"/>
            <a:ext cx="988060" cy="814069"/>
          </a:xfrm>
          <a:prstGeom prst="rect">
            <a:avLst/>
          </a:prstGeom>
          <a:solidFill>
            <a:srgbClr val="9DB0CF"/>
          </a:solidFill>
          <a:ln w="9525">
            <a:solidFill>
              <a:srgbClr val="000000"/>
            </a:solidFill>
          </a:ln>
        </p:spPr>
        <p:txBody>
          <a:bodyPr wrap="square" lIns="0" tIns="144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15240">
              <a:lnSpc>
                <a:spcPct val="100000"/>
              </a:lnSpc>
            </a:pPr>
            <a:r>
              <a:rPr dirty="0" sz="1200" spc="-25">
                <a:latin typeface="Arial MT"/>
                <a:cs typeface="Arial MT"/>
              </a:rPr>
              <a:t>131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1716" y="4010666"/>
            <a:ext cx="988060" cy="466725"/>
          </a:xfrm>
          <a:prstGeom prst="rect">
            <a:avLst/>
          </a:prstGeom>
          <a:solidFill>
            <a:srgbClr val="C3CFE0"/>
          </a:solidFill>
          <a:ln w="9525">
            <a:solidFill>
              <a:srgbClr val="000000"/>
            </a:solidFill>
          </a:ln>
        </p:spPr>
        <p:txBody>
          <a:bodyPr wrap="square" lIns="0" tIns="143510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1130"/>
              </a:spcBef>
            </a:pPr>
            <a:r>
              <a:rPr dirty="0" sz="1200" spc="-25">
                <a:latin typeface="Arial MT"/>
                <a:cs typeface="Arial MT"/>
              </a:rPr>
              <a:t>76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1716" y="2638679"/>
            <a:ext cx="988060" cy="1372235"/>
          </a:xfrm>
          <a:prstGeom prst="rect">
            <a:avLst/>
          </a:prstGeom>
          <a:solidFill>
            <a:srgbClr val="DFE4EE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15240">
              <a:lnSpc>
                <a:spcPct val="100000"/>
              </a:lnSpc>
            </a:pPr>
            <a:r>
              <a:rPr dirty="0" sz="1200" spc="-25">
                <a:latin typeface="Arial MT"/>
                <a:cs typeface="Arial MT"/>
              </a:rPr>
              <a:t>220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47205" y="5926162"/>
            <a:ext cx="104394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Baseline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waste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2563" y="2101723"/>
            <a:ext cx="1755775" cy="5232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Mt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waste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2050</a:t>
            </a:r>
            <a:r>
              <a:rPr dirty="0" baseline="24305" sz="1200" spc="-30">
                <a:latin typeface="Arial MT"/>
                <a:cs typeface="Arial MT"/>
              </a:rPr>
              <a:t>3</a:t>
            </a:r>
            <a:endParaRPr baseline="24305" sz="1200">
              <a:latin typeface="Arial MT"/>
              <a:cs typeface="Arial MT"/>
            </a:endParaRPr>
          </a:p>
          <a:p>
            <a:pPr marL="916940">
              <a:lnSpc>
                <a:spcPct val="100000"/>
              </a:lnSpc>
              <a:spcBef>
                <a:spcPts val="1005"/>
              </a:spcBef>
            </a:pPr>
            <a:r>
              <a:rPr dirty="0" sz="1200" spc="-20">
                <a:latin typeface="Arial MT"/>
                <a:cs typeface="Arial MT"/>
              </a:rPr>
              <a:t>~500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384857" y="2638679"/>
            <a:ext cx="1609725" cy="3251835"/>
            <a:chOff x="8384857" y="2638679"/>
            <a:chExt cx="1609725" cy="3251835"/>
          </a:xfrm>
        </p:grpSpPr>
        <p:sp>
          <p:nvSpPr>
            <p:cNvPr id="25" name="object 25"/>
            <p:cNvSpPr/>
            <p:nvPr/>
          </p:nvSpPr>
          <p:spPr>
            <a:xfrm>
              <a:off x="8746235" y="5410034"/>
              <a:ext cx="887094" cy="475615"/>
            </a:xfrm>
            <a:custGeom>
              <a:avLst/>
              <a:gdLst/>
              <a:ahLst/>
              <a:cxnLst/>
              <a:rect l="l" t="t" r="r" b="b"/>
              <a:pathLst>
                <a:path w="887095" h="475614">
                  <a:moveTo>
                    <a:pt x="886968" y="0"/>
                  </a:moveTo>
                  <a:lnTo>
                    <a:pt x="0" y="0"/>
                  </a:lnTo>
                  <a:lnTo>
                    <a:pt x="0" y="475602"/>
                  </a:lnTo>
                  <a:lnTo>
                    <a:pt x="886968" y="475602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6E8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746235" y="5410034"/>
              <a:ext cx="887094" cy="475615"/>
            </a:xfrm>
            <a:custGeom>
              <a:avLst/>
              <a:gdLst/>
              <a:ahLst/>
              <a:cxnLst/>
              <a:rect l="l" t="t" r="r" b="b"/>
              <a:pathLst>
                <a:path w="887095" h="475614">
                  <a:moveTo>
                    <a:pt x="0" y="475602"/>
                  </a:moveTo>
                  <a:lnTo>
                    <a:pt x="886968" y="475602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47560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46235" y="5291170"/>
              <a:ext cx="886968" cy="11890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746235" y="5291170"/>
              <a:ext cx="887094" cy="119380"/>
            </a:xfrm>
            <a:custGeom>
              <a:avLst/>
              <a:gdLst/>
              <a:ahLst/>
              <a:cxnLst/>
              <a:rect l="l" t="t" r="r" b="b"/>
              <a:pathLst>
                <a:path w="887095" h="119379">
                  <a:moveTo>
                    <a:pt x="0" y="118902"/>
                  </a:moveTo>
                  <a:lnTo>
                    <a:pt x="886968" y="118902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11890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746235" y="4504486"/>
              <a:ext cx="887094" cy="786765"/>
            </a:xfrm>
            <a:custGeom>
              <a:avLst/>
              <a:gdLst/>
              <a:ahLst/>
              <a:cxnLst/>
              <a:rect l="l" t="t" r="r" b="b"/>
              <a:pathLst>
                <a:path w="887095" h="786764">
                  <a:moveTo>
                    <a:pt x="886968" y="0"/>
                  </a:moveTo>
                  <a:lnTo>
                    <a:pt x="0" y="0"/>
                  </a:lnTo>
                  <a:lnTo>
                    <a:pt x="0" y="786587"/>
                  </a:lnTo>
                  <a:lnTo>
                    <a:pt x="886968" y="786587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9DB0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746235" y="4504486"/>
              <a:ext cx="887094" cy="786765"/>
            </a:xfrm>
            <a:custGeom>
              <a:avLst/>
              <a:gdLst/>
              <a:ahLst/>
              <a:cxnLst/>
              <a:rect l="l" t="t" r="r" b="b"/>
              <a:pathLst>
                <a:path w="887095" h="786764">
                  <a:moveTo>
                    <a:pt x="0" y="786587"/>
                  </a:moveTo>
                  <a:lnTo>
                    <a:pt x="886968" y="786587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7865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46235" y="4477123"/>
              <a:ext cx="886968" cy="2743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746235" y="4477123"/>
              <a:ext cx="887094" cy="27940"/>
            </a:xfrm>
            <a:custGeom>
              <a:avLst/>
              <a:gdLst/>
              <a:ahLst/>
              <a:cxnLst/>
              <a:rect l="l" t="t" r="r" b="b"/>
              <a:pathLst>
                <a:path w="887095" h="27939">
                  <a:moveTo>
                    <a:pt x="0" y="27439"/>
                  </a:moveTo>
                  <a:lnTo>
                    <a:pt x="886968" y="27439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74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746235" y="4074693"/>
              <a:ext cx="887094" cy="402590"/>
            </a:xfrm>
            <a:custGeom>
              <a:avLst/>
              <a:gdLst/>
              <a:ahLst/>
              <a:cxnLst/>
              <a:rect l="l" t="t" r="r" b="b"/>
              <a:pathLst>
                <a:path w="887095" h="402589">
                  <a:moveTo>
                    <a:pt x="886968" y="0"/>
                  </a:moveTo>
                  <a:lnTo>
                    <a:pt x="0" y="0"/>
                  </a:lnTo>
                  <a:lnTo>
                    <a:pt x="0" y="402437"/>
                  </a:lnTo>
                  <a:lnTo>
                    <a:pt x="886968" y="402437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C3C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746235" y="4074693"/>
              <a:ext cx="887094" cy="402590"/>
            </a:xfrm>
            <a:custGeom>
              <a:avLst/>
              <a:gdLst/>
              <a:ahLst/>
              <a:cxnLst/>
              <a:rect l="l" t="t" r="r" b="b"/>
              <a:pathLst>
                <a:path w="887095" h="402589">
                  <a:moveTo>
                    <a:pt x="0" y="402437"/>
                  </a:moveTo>
                  <a:lnTo>
                    <a:pt x="886968" y="402437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4024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46235" y="4010643"/>
              <a:ext cx="886968" cy="6402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746235" y="4010643"/>
              <a:ext cx="887094" cy="64135"/>
            </a:xfrm>
            <a:custGeom>
              <a:avLst/>
              <a:gdLst/>
              <a:ahLst/>
              <a:cxnLst/>
              <a:rect l="l" t="t" r="r" b="b"/>
              <a:pathLst>
                <a:path w="887095" h="64135">
                  <a:moveTo>
                    <a:pt x="0" y="64024"/>
                  </a:moveTo>
                  <a:lnTo>
                    <a:pt x="886968" y="64024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640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746235" y="3160052"/>
              <a:ext cx="887094" cy="850900"/>
            </a:xfrm>
            <a:custGeom>
              <a:avLst/>
              <a:gdLst/>
              <a:ahLst/>
              <a:cxnLst/>
              <a:rect l="l" t="t" r="r" b="b"/>
              <a:pathLst>
                <a:path w="887095" h="850900">
                  <a:moveTo>
                    <a:pt x="886968" y="0"/>
                  </a:moveTo>
                  <a:lnTo>
                    <a:pt x="0" y="0"/>
                  </a:lnTo>
                  <a:lnTo>
                    <a:pt x="0" y="850607"/>
                  </a:lnTo>
                  <a:lnTo>
                    <a:pt x="886968" y="850607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C3C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746235" y="3160052"/>
              <a:ext cx="887094" cy="850900"/>
            </a:xfrm>
            <a:custGeom>
              <a:avLst/>
              <a:gdLst/>
              <a:ahLst/>
              <a:cxnLst/>
              <a:rect l="l" t="t" r="r" b="b"/>
              <a:pathLst>
                <a:path w="887095" h="850900">
                  <a:moveTo>
                    <a:pt x="0" y="850607"/>
                  </a:moveTo>
                  <a:lnTo>
                    <a:pt x="886968" y="850607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85060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46235" y="2638679"/>
              <a:ext cx="886968" cy="52133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389619" y="5885637"/>
              <a:ext cx="1600200" cy="0"/>
            </a:xfrm>
            <a:custGeom>
              <a:avLst/>
              <a:gdLst/>
              <a:ahLst/>
              <a:cxnLst/>
              <a:rect l="l" t="t" r="r" b="b"/>
              <a:pathLst>
                <a:path w="1600200" h="0">
                  <a:moveTo>
                    <a:pt x="0" y="0"/>
                  </a:moveTo>
                  <a:lnTo>
                    <a:pt x="16002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8750998" y="5545899"/>
            <a:ext cx="877569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9525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78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099422" y="4171124"/>
            <a:ext cx="19113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66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50998" y="3480244"/>
            <a:ext cx="877569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2032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136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079992" y="2807919"/>
            <a:ext cx="219710" cy="183515"/>
          </a:xfrm>
          <a:custGeom>
            <a:avLst/>
            <a:gdLst/>
            <a:ahLst/>
            <a:cxnLst/>
            <a:rect l="l" t="t" r="r" b="b"/>
            <a:pathLst>
              <a:path w="219709" h="183514">
                <a:moveTo>
                  <a:pt x="219455" y="0"/>
                </a:moveTo>
                <a:lnTo>
                  <a:pt x="0" y="0"/>
                </a:lnTo>
                <a:lnTo>
                  <a:pt x="0" y="182930"/>
                </a:lnTo>
                <a:lnTo>
                  <a:pt x="219455" y="182930"/>
                </a:lnTo>
                <a:lnTo>
                  <a:pt x="219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8746235" y="2638679"/>
            <a:ext cx="887094" cy="5219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68275" rIns="0" bIns="0" rtlCol="0" vert="horz">
            <a:spAutoFit/>
          </a:bodyPr>
          <a:lstStyle/>
          <a:p>
            <a:pPr algn="ctr" marL="8890">
              <a:lnSpc>
                <a:spcPct val="100000"/>
              </a:lnSpc>
              <a:spcBef>
                <a:spcPts val="1325"/>
              </a:spcBef>
            </a:pPr>
            <a:r>
              <a:rPr dirty="0" sz="1200" spc="-25">
                <a:latin typeface="Arial MT"/>
                <a:cs typeface="Arial MT"/>
              </a:rPr>
              <a:t>84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079992" y="3951173"/>
            <a:ext cx="219710" cy="183515"/>
          </a:xfrm>
          <a:custGeom>
            <a:avLst/>
            <a:gdLst/>
            <a:ahLst/>
            <a:cxnLst/>
            <a:rect l="l" t="t" r="r" b="b"/>
            <a:pathLst>
              <a:path w="219709" h="183514">
                <a:moveTo>
                  <a:pt x="219455" y="0"/>
                </a:moveTo>
                <a:lnTo>
                  <a:pt x="0" y="0"/>
                </a:lnTo>
                <a:lnTo>
                  <a:pt x="0" y="182930"/>
                </a:lnTo>
                <a:lnTo>
                  <a:pt x="219455" y="182930"/>
                </a:lnTo>
                <a:lnTo>
                  <a:pt x="219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9099422" y="3932110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125711" y="4399356"/>
            <a:ext cx="128270" cy="183515"/>
          </a:xfrm>
          <a:custGeom>
            <a:avLst/>
            <a:gdLst/>
            <a:ahLst/>
            <a:cxnLst/>
            <a:rect l="l" t="t" r="r" b="b"/>
            <a:pathLst>
              <a:path w="128270" h="183514">
                <a:moveTo>
                  <a:pt x="128016" y="0"/>
                </a:moveTo>
                <a:lnTo>
                  <a:pt x="0" y="0"/>
                </a:lnTo>
                <a:lnTo>
                  <a:pt x="0" y="182930"/>
                </a:lnTo>
                <a:lnTo>
                  <a:pt x="128016" y="182930"/>
                </a:lnTo>
                <a:lnTo>
                  <a:pt x="128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8750998" y="4383722"/>
            <a:ext cx="877569" cy="6248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7145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latin typeface="Arial MT"/>
                <a:cs typeface="Arial MT"/>
              </a:rPr>
              <a:t>4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200">
              <a:latin typeface="Arial MT"/>
              <a:cs typeface="Arial MT"/>
            </a:endParaRPr>
          </a:p>
          <a:p>
            <a:pPr algn="ctr" marL="20320">
              <a:lnSpc>
                <a:spcPct val="100000"/>
              </a:lnSpc>
            </a:pPr>
            <a:r>
              <a:rPr dirty="0" sz="1200" spc="-25">
                <a:latin typeface="Arial MT"/>
                <a:cs typeface="Arial MT"/>
              </a:rPr>
              <a:t>127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079992" y="5259146"/>
            <a:ext cx="219710" cy="183515"/>
          </a:xfrm>
          <a:custGeom>
            <a:avLst/>
            <a:gdLst/>
            <a:ahLst/>
            <a:cxnLst/>
            <a:rect l="l" t="t" r="r" b="b"/>
            <a:pathLst>
              <a:path w="219709" h="183514">
                <a:moveTo>
                  <a:pt x="219455" y="0"/>
                </a:moveTo>
                <a:lnTo>
                  <a:pt x="0" y="0"/>
                </a:lnTo>
                <a:lnTo>
                  <a:pt x="0" y="182930"/>
                </a:lnTo>
                <a:lnTo>
                  <a:pt x="219455" y="182930"/>
                </a:lnTo>
                <a:lnTo>
                  <a:pt x="219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8750998" y="5245989"/>
            <a:ext cx="877569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8890">
              <a:lnSpc>
                <a:spcPct val="100000"/>
              </a:lnSpc>
              <a:spcBef>
                <a:spcPts val="120"/>
              </a:spcBef>
            </a:pPr>
            <a:r>
              <a:rPr dirty="0" sz="1200" spc="-25">
                <a:latin typeface="Arial MT"/>
                <a:cs typeface="Arial MT"/>
              </a:rPr>
              <a:t>18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634094" y="5926162"/>
            <a:ext cx="112649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 indent="207645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Reduction </a:t>
            </a:r>
            <a:r>
              <a:rPr dirty="0" sz="1200">
                <a:latin typeface="Arial MT"/>
                <a:cs typeface="Arial MT"/>
              </a:rPr>
              <a:t>impact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on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waste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0606849" y="2295550"/>
            <a:ext cx="192405" cy="147320"/>
            <a:chOff x="10606849" y="2295550"/>
            <a:chExt cx="192405" cy="147320"/>
          </a:xfrm>
        </p:grpSpPr>
        <p:sp>
          <p:nvSpPr>
            <p:cNvPr id="54" name="object 54"/>
            <p:cNvSpPr/>
            <p:nvPr/>
          </p:nvSpPr>
          <p:spPr>
            <a:xfrm>
              <a:off x="10611611" y="2300312"/>
              <a:ext cx="182880" cy="137795"/>
            </a:xfrm>
            <a:custGeom>
              <a:avLst/>
              <a:gdLst/>
              <a:ahLst/>
              <a:cxnLst/>
              <a:rect l="l" t="t" r="r" b="b"/>
              <a:pathLst>
                <a:path w="182879" h="137794">
                  <a:moveTo>
                    <a:pt x="182879" y="0"/>
                  </a:moveTo>
                  <a:lnTo>
                    <a:pt x="0" y="0"/>
                  </a:lnTo>
                  <a:lnTo>
                    <a:pt x="0" y="137198"/>
                  </a:lnTo>
                  <a:lnTo>
                    <a:pt x="182879" y="13719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C3C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0611611" y="2300312"/>
              <a:ext cx="182880" cy="137795"/>
            </a:xfrm>
            <a:custGeom>
              <a:avLst/>
              <a:gdLst/>
              <a:ahLst/>
              <a:cxnLst/>
              <a:rect l="l" t="t" r="r" b="b"/>
              <a:pathLst>
                <a:path w="182879" h="137794">
                  <a:moveTo>
                    <a:pt x="0" y="137198"/>
                  </a:moveTo>
                  <a:lnTo>
                    <a:pt x="182879" y="137198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13719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6" name="object 56"/>
          <p:cNvGrpSpPr/>
          <p:nvPr/>
        </p:nvGrpSpPr>
        <p:grpSpPr>
          <a:xfrm>
            <a:off x="10606849" y="2496718"/>
            <a:ext cx="192405" cy="147320"/>
            <a:chOff x="10606849" y="2496718"/>
            <a:chExt cx="192405" cy="147320"/>
          </a:xfrm>
        </p:grpSpPr>
        <p:sp>
          <p:nvSpPr>
            <p:cNvPr id="57" name="object 57"/>
            <p:cNvSpPr/>
            <p:nvPr/>
          </p:nvSpPr>
          <p:spPr>
            <a:xfrm>
              <a:off x="10611611" y="2501480"/>
              <a:ext cx="182880" cy="137795"/>
            </a:xfrm>
            <a:custGeom>
              <a:avLst/>
              <a:gdLst/>
              <a:ahLst/>
              <a:cxnLst/>
              <a:rect l="l" t="t" r="r" b="b"/>
              <a:pathLst>
                <a:path w="182879" h="137794">
                  <a:moveTo>
                    <a:pt x="182879" y="0"/>
                  </a:moveTo>
                  <a:lnTo>
                    <a:pt x="0" y="0"/>
                  </a:lnTo>
                  <a:lnTo>
                    <a:pt x="0" y="137198"/>
                  </a:lnTo>
                  <a:lnTo>
                    <a:pt x="182879" y="13719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C3C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0611611" y="2501480"/>
              <a:ext cx="182880" cy="137795"/>
            </a:xfrm>
            <a:custGeom>
              <a:avLst/>
              <a:gdLst/>
              <a:ahLst/>
              <a:cxnLst/>
              <a:rect l="l" t="t" r="r" b="b"/>
              <a:pathLst>
                <a:path w="182879" h="137794">
                  <a:moveTo>
                    <a:pt x="0" y="137198"/>
                  </a:moveTo>
                  <a:lnTo>
                    <a:pt x="182879" y="137198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13719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/>
          <p:cNvGrpSpPr/>
          <p:nvPr/>
        </p:nvGrpSpPr>
        <p:grpSpPr>
          <a:xfrm>
            <a:off x="10606849" y="2698013"/>
            <a:ext cx="192405" cy="147320"/>
            <a:chOff x="10606849" y="2698013"/>
            <a:chExt cx="192405" cy="147320"/>
          </a:xfrm>
        </p:grpSpPr>
        <p:sp>
          <p:nvSpPr>
            <p:cNvPr id="60" name="object 60"/>
            <p:cNvSpPr/>
            <p:nvPr/>
          </p:nvSpPr>
          <p:spPr>
            <a:xfrm>
              <a:off x="10611611" y="2702775"/>
              <a:ext cx="182880" cy="137795"/>
            </a:xfrm>
            <a:custGeom>
              <a:avLst/>
              <a:gdLst/>
              <a:ahLst/>
              <a:cxnLst/>
              <a:rect l="l" t="t" r="r" b="b"/>
              <a:pathLst>
                <a:path w="182879" h="137794">
                  <a:moveTo>
                    <a:pt x="182879" y="0"/>
                  </a:moveTo>
                  <a:lnTo>
                    <a:pt x="0" y="0"/>
                  </a:lnTo>
                  <a:lnTo>
                    <a:pt x="0" y="137198"/>
                  </a:lnTo>
                  <a:lnTo>
                    <a:pt x="182879" y="13719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9DB0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0611611" y="2702775"/>
              <a:ext cx="182880" cy="137795"/>
            </a:xfrm>
            <a:custGeom>
              <a:avLst/>
              <a:gdLst/>
              <a:ahLst/>
              <a:cxnLst/>
              <a:rect l="l" t="t" r="r" b="b"/>
              <a:pathLst>
                <a:path w="182879" h="137794">
                  <a:moveTo>
                    <a:pt x="0" y="137198"/>
                  </a:moveTo>
                  <a:lnTo>
                    <a:pt x="182879" y="137198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13719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2" name="object 62"/>
          <p:cNvGrpSpPr/>
          <p:nvPr/>
        </p:nvGrpSpPr>
        <p:grpSpPr>
          <a:xfrm>
            <a:off x="10606849" y="2908325"/>
            <a:ext cx="192405" cy="137795"/>
            <a:chOff x="10606849" y="2908325"/>
            <a:chExt cx="192405" cy="137795"/>
          </a:xfrm>
        </p:grpSpPr>
        <p:sp>
          <p:nvSpPr>
            <p:cNvPr id="63" name="object 63"/>
            <p:cNvSpPr/>
            <p:nvPr/>
          </p:nvSpPr>
          <p:spPr>
            <a:xfrm>
              <a:off x="10611611" y="2913087"/>
              <a:ext cx="182880" cy="128270"/>
            </a:xfrm>
            <a:custGeom>
              <a:avLst/>
              <a:gdLst/>
              <a:ahLst/>
              <a:cxnLst/>
              <a:rect l="l" t="t" r="r" b="b"/>
              <a:pathLst>
                <a:path w="182879" h="128269">
                  <a:moveTo>
                    <a:pt x="182879" y="0"/>
                  </a:moveTo>
                  <a:lnTo>
                    <a:pt x="0" y="0"/>
                  </a:lnTo>
                  <a:lnTo>
                    <a:pt x="0" y="128054"/>
                  </a:lnTo>
                  <a:lnTo>
                    <a:pt x="182879" y="128054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6E8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0611611" y="2913087"/>
              <a:ext cx="182880" cy="128270"/>
            </a:xfrm>
            <a:custGeom>
              <a:avLst/>
              <a:gdLst/>
              <a:ahLst/>
              <a:cxnLst/>
              <a:rect l="l" t="t" r="r" b="b"/>
              <a:pathLst>
                <a:path w="182879" h="128269">
                  <a:moveTo>
                    <a:pt x="0" y="128054"/>
                  </a:moveTo>
                  <a:lnTo>
                    <a:pt x="182879" y="128054"/>
                  </a:lnTo>
                  <a:lnTo>
                    <a:pt x="182879" y="0"/>
                  </a:lnTo>
                  <a:lnTo>
                    <a:pt x="0" y="0"/>
                  </a:lnTo>
                  <a:lnTo>
                    <a:pt x="0" y="12805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5" name="object 65"/>
          <p:cNvGrpSpPr/>
          <p:nvPr/>
        </p:nvGrpSpPr>
        <p:grpSpPr>
          <a:xfrm>
            <a:off x="8485631" y="2624963"/>
            <a:ext cx="3365500" cy="3274695"/>
            <a:chOff x="8485631" y="2624963"/>
            <a:chExt cx="3365500" cy="3274695"/>
          </a:xfrm>
        </p:grpSpPr>
        <p:sp>
          <p:nvSpPr>
            <p:cNvPr id="66" name="object 66"/>
            <p:cNvSpPr/>
            <p:nvPr/>
          </p:nvSpPr>
          <p:spPr>
            <a:xfrm>
              <a:off x="8485631" y="2624963"/>
              <a:ext cx="192405" cy="741045"/>
            </a:xfrm>
            <a:custGeom>
              <a:avLst/>
              <a:gdLst/>
              <a:ahLst/>
              <a:cxnLst/>
              <a:rect l="l" t="t" r="r" b="b"/>
              <a:pathLst>
                <a:path w="192404" h="741045">
                  <a:moveTo>
                    <a:pt x="144018" y="0"/>
                  </a:moveTo>
                  <a:lnTo>
                    <a:pt x="48006" y="0"/>
                  </a:lnTo>
                  <a:lnTo>
                    <a:pt x="48006" y="644778"/>
                  </a:lnTo>
                  <a:lnTo>
                    <a:pt x="0" y="644778"/>
                  </a:lnTo>
                  <a:lnTo>
                    <a:pt x="96012" y="740917"/>
                  </a:lnTo>
                  <a:lnTo>
                    <a:pt x="192024" y="644778"/>
                  </a:lnTo>
                  <a:lnTo>
                    <a:pt x="144018" y="644778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9692004" y="2975737"/>
              <a:ext cx="2159000" cy="2924175"/>
            </a:xfrm>
            <a:custGeom>
              <a:avLst/>
              <a:gdLst/>
              <a:ahLst/>
              <a:cxnLst/>
              <a:rect l="l" t="t" r="r" b="b"/>
              <a:pathLst>
                <a:path w="2159000" h="2924175">
                  <a:moveTo>
                    <a:pt x="0" y="0"/>
                  </a:moveTo>
                  <a:lnTo>
                    <a:pt x="832739" y="1185799"/>
                  </a:lnTo>
                  <a:lnTo>
                    <a:pt x="567563" y="1185799"/>
                  </a:lnTo>
                  <a:lnTo>
                    <a:pt x="567563" y="2923616"/>
                  </a:lnTo>
                  <a:lnTo>
                    <a:pt x="2158619" y="2923616"/>
                  </a:lnTo>
                  <a:lnTo>
                    <a:pt x="2158619" y="1185799"/>
                  </a:lnTo>
                  <a:lnTo>
                    <a:pt x="1230502" y="1185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/>
          <p:cNvSpPr txBox="1"/>
          <p:nvPr/>
        </p:nvSpPr>
        <p:spPr>
          <a:xfrm>
            <a:off x="10316844" y="4282757"/>
            <a:ext cx="1490980" cy="14947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065" marR="5080" indent="4445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Short</a:t>
            </a:r>
            <a:r>
              <a:rPr dirty="0" sz="12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lifecycles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high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turnover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packaging</a:t>
            </a:r>
            <a:r>
              <a:rPr dirty="0" sz="1200" spc="-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consumer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products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results</a:t>
            </a:r>
            <a:r>
              <a:rPr dirty="0" sz="12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plastic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elimination</a:t>
            </a:r>
            <a:r>
              <a:rPr dirty="0" sz="1200" spc="-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having</a:t>
            </a:r>
            <a:r>
              <a:rPr dirty="0" sz="12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highest</a:t>
            </a:r>
            <a:r>
              <a:rPr dirty="0" sz="12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impact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these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categories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7722107" y="3105111"/>
            <a:ext cx="3072765" cy="2190750"/>
            <a:chOff x="7722107" y="3105111"/>
            <a:chExt cx="3072765" cy="2190750"/>
          </a:xfrm>
        </p:grpSpPr>
        <p:sp>
          <p:nvSpPr>
            <p:cNvPr id="70" name="object 70"/>
            <p:cNvSpPr/>
            <p:nvPr/>
          </p:nvSpPr>
          <p:spPr>
            <a:xfrm>
              <a:off x="7722107" y="4010659"/>
              <a:ext cx="1307465" cy="1280795"/>
            </a:xfrm>
            <a:custGeom>
              <a:avLst/>
              <a:gdLst/>
              <a:ahLst/>
              <a:cxnLst/>
              <a:rect l="l" t="t" r="r" b="b"/>
              <a:pathLst>
                <a:path w="1307465" h="1280795">
                  <a:moveTo>
                    <a:pt x="118872" y="0"/>
                  </a:moveTo>
                  <a:lnTo>
                    <a:pt x="1307338" y="0"/>
                  </a:lnTo>
                </a:path>
                <a:path w="1307465" h="1280795">
                  <a:moveTo>
                    <a:pt x="0" y="466470"/>
                  </a:moveTo>
                  <a:lnTo>
                    <a:pt x="1188466" y="466470"/>
                  </a:lnTo>
                </a:path>
                <a:path w="1307465" h="1280795">
                  <a:moveTo>
                    <a:pt x="118872" y="1280414"/>
                  </a:moveTo>
                  <a:lnTo>
                    <a:pt x="1307338" y="128041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11611" y="3105111"/>
              <a:ext cx="182879" cy="128054"/>
            </a:xfrm>
            <a:prstGeom prst="rect">
              <a:avLst/>
            </a:prstGeom>
          </p:spPr>
        </p:pic>
      </p:grpSp>
      <p:sp>
        <p:nvSpPr>
          <p:cNvPr id="72" name="object 72"/>
          <p:cNvSpPr/>
          <p:nvPr/>
        </p:nvSpPr>
        <p:spPr>
          <a:xfrm>
            <a:off x="10611611" y="3105111"/>
            <a:ext cx="182880" cy="128270"/>
          </a:xfrm>
          <a:custGeom>
            <a:avLst/>
            <a:gdLst/>
            <a:ahLst/>
            <a:cxnLst/>
            <a:rect l="l" t="t" r="r" b="b"/>
            <a:pathLst>
              <a:path w="182879" h="128269">
                <a:moveTo>
                  <a:pt x="0" y="128054"/>
                </a:moveTo>
                <a:lnTo>
                  <a:pt x="182879" y="128054"/>
                </a:lnTo>
                <a:lnTo>
                  <a:pt x="182879" y="0"/>
                </a:lnTo>
                <a:lnTo>
                  <a:pt x="0" y="0"/>
                </a:lnTo>
                <a:lnTo>
                  <a:pt x="0" y="12805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10835513" y="2231342"/>
            <a:ext cx="736600" cy="1183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3600"/>
              </a:lnSpc>
              <a:spcBef>
                <a:spcPts val="100"/>
              </a:spcBef>
            </a:pPr>
            <a:r>
              <a:rPr dirty="0" sz="1000" spc="-10">
                <a:latin typeface="Arial MT"/>
                <a:cs typeface="Arial MT"/>
              </a:rPr>
              <a:t>Packaging Household Construction Automotive</a:t>
            </a:r>
            <a:endParaRPr sz="1000">
              <a:latin typeface="Arial MT"/>
              <a:cs typeface="Arial MT"/>
            </a:endParaRPr>
          </a:p>
          <a:p>
            <a:pPr marL="22225" marR="113664">
              <a:lnSpc>
                <a:spcPts val="1150"/>
              </a:lnSpc>
              <a:spcBef>
                <a:spcPts val="430"/>
              </a:spcBef>
            </a:pPr>
            <a:r>
              <a:rPr dirty="0" sz="1000" spc="-10">
                <a:latin typeface="Arial MT"/>
                <a:cs typeface="Arial MT"/>
              </a:rPr>
              <a:t>Eliminated plastics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25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1082294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By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using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</a:t>
            </a:r>
            <a:r>
              <a:rPr dirty="0" sz="2800" spc="1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concentrate-</a:t>
            </a:r>
            <a:r>
              <a:rPr dirty="0" sz="2800" b="1">
                <a:latin typeface="Arial"/>
                <a:cs typeface="Arial"/>
              </a:rPr>
              <a:t>based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model,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Replenish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reduces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plastic </a:t>
            </a:r>
            <a:r>
              <a:rPr dirty="0" sz="2800" b="1">
                <a:latin typeface="Arial"/>
                <a:cs typeface="Arial"/>
              </a:rPr>
              <a:t>packaging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volume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by up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90%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lowers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transport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costs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19"/>
            <a:ext cx="5788660" cy="429895"/>
            <a:chOff x="0" y="45719"/>
            <a:chExt cx="5788660" cy="429895"/>
          </a:xfrm>
        </p:grpSpPr>
        <p:sp>
          <p:nvSpPr>
            <p:cNvPr id="6" name="object 6"/>
            <p:cNvSpPr/>
            <p:nvPr/>
          </p:nvSpPr>
          <p:spPr>
            <a:xfrm>
              <a:off x="2990088" y="45719"/>
              <a:ext cx="2798445" cy="429895"/>
            </a:xfrm>
            <a:custGeom>
              <a:avLst/>
              <a:gdLst/>
              <a:ahLst/>
              <a:cxnLst/>
              <a:rect l="l" t="t" r="r" b="b"/>
              <a:pathLst>
                <a:path w="2798445" h="429895">
                  <a:moveTo>
                    <a:pt x="2583179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2583179" y="429894"/>
                  </a:lnTo>
                  <a:lnTo>
                    <a:pt x="2798064" y="215010"/>
                  </a:lnTo>
                  <a:lnTo>
                    <a:pt x="2583179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513524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08455" algn="l"/>
                <a:tab pos="2924175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Reduce</a:t>
            </a:r>
            <a:r>
              <a:rPr dirty="0" sz="1550"/>
              <a:t>	Case</a:t>
            </a:r>
            <a:r>
              <a:rPr dirty="0" sz="1550" spc="85"/>
              <a:t> </a:t>
            </a:r>
            <a:r>
              <a:rPr dirty="0" sz="1550"/>
              <a:t>Study:</a:t>
            </a:r>
            <a:r>
              <a:rPr dirty="0" sz="1550" spc="170"/>
              <a:t> </a:t>
            </a:r>
            <a:r>
              <a:rPr dirty="0" sz="1550" spc="-10"/>
              <a:t>Replenish</a:t>
            </a:r>
            <a:endParaRPr sz="1550"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76135" y="1757426"/>
          <a:ext cx="6876415" cy="4180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8450"/>
                <a:gridCol w="5231765"/>
              </a:tblGrid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Overview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0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34315" indent="-17907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U.S.-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based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company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founded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2010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34315" indent="-17907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Provides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customizable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packaging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platform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liquid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concentrates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Product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33045" marR="379095" indent="-177800">
                        <a:lnSpc>
                          <a:spcPct val="100000"/>
                        </a:lnSpc>
                        <a:buChar char="•"/>
                        <a:tabLst>
                          <a:tab pos="233045" algn="l"/>
                          <a:tab pos="23431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	The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company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offers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reusable,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durable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spray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bottle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that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attaches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pods with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concentrates;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ingredients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are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99%</a:t>
                      </a:r>
                      <a:r>
                        <a:rPr dirty="0" sz="12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plant-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derived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34315" indent="-17907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34315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pod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provides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enough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product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six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bottles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model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 indent="-179070">
                        <a:lnSpc>
                          <a:spcPct val="100000"/>
                        </a:lnSpc>
                        <a:spcBef>
                          <a:spcPts val="500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Replenish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retails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~50%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below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competitors’</a:t>
                      </a:r>
                      <a:r>
                        <a:rPr dirty="0" sz="12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premixed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cleaners;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33045" marR="354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one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truckload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pods</a:t>
                      </a:r>
                      <a:r>
                        <a:rPr dirty="0" sz="12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=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17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truckloads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conventional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bottles,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cutting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freight and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warehousing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costs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proportionally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350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749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34315" indent="-17907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concentrate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model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also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reduces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resin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input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costs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~90%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per</a:t>
                      </a:r>
                      <a:r>
                        <a:rPr dirty="0" sz="12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unit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cleaner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delivered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33045" marR="414020" indent="-17780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33045" algn="l"/>
                          <a:tab pos="23431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	The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reduced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volume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packaging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shipped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results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lower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transport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costs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emissions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34315" indent="-17907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Water transport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distances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are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reduced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due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concentrate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product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33045" marR="727075" indent="-177800">
                        <a:lnSpc>
                          <a:spcPct val="100000"/>
                        </a:lnSpc>
                        <a:buChar char="•"/>
                        <a:tabLst>
                          <a:tab pos="233045" algn="l"/>
                          <a:tab pos="23431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	Integration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into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online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shopping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platforms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maximizes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consumer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convenience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incentivizes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adoption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032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11" name="object 11" descr="Replenish Pod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2609" y="2307516"/>
            <a:ext cx="2215548" cy="2522535"/>
          </a:xfrm>
          <a:prstGeom prst="rect">
            <a:avLst/>
          </a:prstGeom>
        </p:spPr>
      </p:pic>
      <p:pic>
        <p:nvPicPr>
          <p:cNvPr id="12" name="object 12" descr="A close-up of a logo  AI-generated content may be incorrect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7450" y="1651478"/>
            <a:ext cx="1874471" cy="42506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598664" y="5140210"/>
            <a:ext cx="4270375" cy="805180"/>
          </a:xfrm>
          <a:prstGeom prst="rect">
            <a:avLst/>
          </a:prstGeom>
          <a:solidFill>
            <a:srgbClr val="D5D5D5"/>
          </a:solidFill>
        </p:spPr>
        <p:txBody>
          <a:bodyPr wrap="square" lIns="0" tIns="34925" rIns="0" bIns="0" rtlCol="0" vert="horz">
            <a:spAutoFit/>
          </a:bodyPr>
          <a:lstStyle/>
          <a:p>
            <a:pPr algn="ctr" marL="95250" marR="76200">
              <a:lnSpc>
                <a:spcPct val="100000"/>
              </a:lnSpc>
              <a:spcBef>
                <a:spcPts val="275"/>
              </a:spcBef>
            </a:pPr>
            <a:r>
              <a:rPr dirty="0" sz="1200" spc="-10" b="1">
                <a:latin typeface="Arial"/>
                <a:cs typeface="Arial"/>
              </a:rPr>
              <a:t>Refill-on-the-</a:t>
            </a:r>
            <a:r>
              <a:rPr dirty="0" sz="1200" b="1">
                <a:latin typeface="Arial"/>
                <a:cs typeface="Arial"/>
              </a:rPr>
              <a:t>go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models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similarly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reduce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transport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costs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and </a:t>
            </a:r>
            <a:r>
              <a:rPr dirty="0" sz="1200">
                <a:latin typeface="Arial MT"/>
                <a:cs typeface="Arial MT"/>
              </a:rPr>
              <a:t>emissions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by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lowering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volume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packaging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shipped; however,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widespread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accessible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refill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stations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are </a:t>
            </a:r>
            <a:r>
              <a:rPr dirty="0" sz="1200">
                <a:latin typeface="Arial MT"/>
                <a:cs typeface="Arial MT"/>
              </a:rPr>
              <a:t>essential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drive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consumer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adoption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7078" y="6256934"/>
            <a:ext cx="7654290" cy="384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0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sz="800">
                <a:latin typeface="Arial MT"/>
                <a:cs typeface="Arial MT"/>
              </a:rPr>
              <a:t>As of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2020.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35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Rethinking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Packaging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(EMF,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2019);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A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smart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reuse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system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for household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products: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Replenish</a:t>
            </a:r>
            <a:r>
              <a:rPr dirty="0" sz="800" spc="4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(EMF,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2021);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Replenish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homepage</a:t>
            </a:r>
            <a:r>
              <a:rPr dirty="0" sz="800" spc="-10">
                <a:latin typeface="Arial MT"/>
                <a:cs typeface="Arial MT"/>
              </a:rPr>
              <a:t>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Khande-</a:t>
            </a:r>
            <a:r>
              <a:rPr dirty="0" sz="800">
                <a:latin typeface="Arial MT"/>
                <a:cs typeface="Arial MT"/>
              </a:rPr>
              <a:t>Jae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Fisher,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and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Gernot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Share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26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01752" y="2048573"/>
            <a:ext cx="11558905" cy="421640"/>
            <a:chOff x="301752" y="2048573"/>
            <a:chExt cx="11558905" cy="421640"/>
          </a:xfrm>
        </p:grpSpPr>
        <p:sp>
          <p:nvSpPr>
            <p:cNvPr id="5" name="object 5"/>
            <p:cNvSpPr/>
            <p:nvPr/>
          </p:nvSpPr>
          <p:spPr>
            <a:xfrm>
              <a:off x="324612" y="2053335"/>
              <a:ext cx="8703310" cy="635"/>
            </a:xfrm>
            <a:custGeom>
              <a:avLst/>
              <a:gdLst/>
              <a:ahLst/>
              <a:cxnLst/>
              <a:rect l="l" t="t" r="r" b="b"/>
              <a:pathLst>
                <a:path w="8703310" h="635">
                  <a:moveTo>
                    <a:pt x="0" y="253"/>
                  </a:moveTo>
                  <a:lnTo>
                    <a:pt x="8702929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1752" y="2094521"/>
              <a:ext cx="3987165" cy="356870"/>
            </a:xfrm>
            <a:custGeom>
              <a:avLst/>
              <a:gdLst/>
              <a:ahLst/>
              <a:cxnLst/>
              <a:rect l="l" t="t" r="r" b="b"/>
              <a:pathLst>
                <a:path w="3987165" h="356869">
                  <a:moveTo>
                    <a:pt x="3986771" y="0"/>
                  </a:moveTo>
                  <a:lnTo>
                    <a:pt x="1856232" y="0"/>
                  </a:lnTo>
                  <a:lnTo>
                    <a:pt x="0" y="0"/>
                  </a:lnTo>
                  <a:lnTo>
                    <a:pt x="0" y="356704"/>
                  </a:lnTo>
                  <a:lnTo>
                    <a:pt x="1856232" y="356704"/>
                  </a:lnTo>
                  <a:lnTo>
                    <a:pt x="3986771" y="356704"/>
                  </a:lnTo>
                  <a:lnTo>
                    <a:pt x="3986771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57984" y="2094522"/>
              <a:ext cx="2131060" cy="356870"/>
            </a:xfrm>
            <a:custGeom>
              <a:avLst/>
              <a:gdLst/>
              <a:ahLst/>
              <a:cxnLst/>
              <a:rect l="l" t="t" r="r" b="b"/>
              <a:pathLst>
                <a:path w="2131060" h="356869">
                  <a:moveTo>
                    <a:pt x="0" y="356704"/>
                  </a:moveTo>
                  <a:lnTo>
                    <a:pt x="2130551" y="356704"/>
                  </a:lnTo>
                  <a:lnTo>
                    <a:pt x="2130551" y="0"/>
                  </a:lnTo>
                  <a:lnTo>
                    <a:pt x="0" y="0"/>
                  </a:lnTo>
                  <a:lnTo>
                    <a:pt x="0" y="356704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88536" y="2094522"/>
              <a:ext cx="2094230" cy="366395"/>
            </a:xfrm>
            <a:custGeom>
              <a:avLst/>
              <a:gdLst/>
              <a:ahLst/>
              <a:cxnLst/>
              <a:rect l="l" t="t" r="r" b="b"/>
              <a:pathLst>
                <a:path w="2094229" h="366394">
                  <a:moveTo>
                    <a:pt x="2093976" y="0"/>
                  </a:moveTo>
                  <a:lnTo>
                    <a:pt x="0" y="0"/>
                  </a:lnTo>
                  <a:lnTo>
                    <a:pt x="0" y="365848"/>
                  </a:lnTo>
                  <a:lnTo>
                    <a:pt x="2093976" y="365848"/>
                  </a:lnTo>
                  <a:lnTo>
                    <a:pt x="2093976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288536" y="2094522"/>
              <a:ext cx="2094230" cy="366395"/>
            </a:xfrm>
            <a:custGeom>
              <a:avLst/>
              <a:gdLst/>
              <a:ahLst/>
              <a:cxnLst/>
              <a:rect l="l" t="t" r="r" b="b"/>
              <a:pathLst>
                <a:path w="2094229" h="366394">
                  <a:moveTo>
                    <a:pt x="0" y="365848"/>
                  </a:moveTo>
                  <a:lnTo>
                    <a:pt x="2093976" y="365848"/>
                  </a:lnTo>
                  <a:lnTo>
                    <a:pt x="2093976" y="0"/>
                  </a:lnTo>
                  <a:lnTo>
                    <a:pt x="0" y="0"/>
                  </a:lnTo>
                  <a:lnTo>
                    <a:pt x="0" y="36584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64223" y="2094522"/>
              <a:ext cx="2286000" cy="366395"/>
            </a:xfrm>
            <a:custGeom>
              <a:avLst/>
              <a:gdLst/>
              <a:ahLst/>
              <a:cxnLst/>
              <a:rect l="l" t="t" r="r" b="b"/>
              <a:pathLst>
                <a:path w="2286000" h="366394">
                  <a:moveTo>
                    <a:pt x="2286000" y="0"/>
                  </a:moveTo>
                  <a:lnTo>
                    <a:pt x="0" y="0"/>
                  </a:lnTo>
                  <a:lnTo>
                    <a:pt x="0" y="365848"/>
                  </a:lnTo>
                  <a:lnTo>
                    <a:pt x="2286000" y="365848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364223" y="2094522"/>
              <a:ext cx="2286000" cy="366395"/>
            </a:xfrm>
            <a:custGeom>
              <a:avLst/>
              <a:gdLst/>
              <a:ahLst/>
              <a:cxnLst/>
              <a:rect l="l" t="t" r="r" b="b"/>
              <a:pathLst>
                <a:path w="2286000" h="366394">
                  <a:moveTo>
                    <a:pt x="0" y="365848"/>
                  </a:moveTo>
                  <a:lnTo>
                    <a:pt x="2286000" y="365848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36584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650223" y="2094522"/>
              <a:ext cx="3200400" cy="366395"/>
            </a:xfrm>
            <a:custGeom>
              <a:avLst/>
              <a:gdLst/>
              <a:ahLst/>
              <a:cxnLst/>
              <a:rect l="l" t="t" r="r" b="b"/>
              <a:pathLst>
                <a:path w="3200400" h="366394">
                  <a:moveTo>
                    <a:pt x="3200400" y="0"/>
                  </a:moveTo>
                  <a:lnTo>
                    <a:pt x="0" y="0"/>
                  </a:lnTo>
                  <a:lnTo>
                    <a:pt x="0" y="365848"/>
                  </a:lnTo>
                  <a:lnTo>
                    <a:pt x="3200400" y="365848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50223" y="2094522"/>
              <a:ext cx="3200400" cy="366395"/>
            </a:xfrm>
            <a:custGeom>
              <a:avLst/>
              <a:gdLst/>
              <a:ahLst/>
              <a:cxnLst/>
              <a:rect l="l" t="t" r="r" b="b"/>
              <a:pathLst>
                <a:path w="3200400" h="366394">
                  <a:moveTo>
                    <a:pt x="0" y="365848"/>
                  </a:moveTo>
                  <a:lnTo>
                    <a:pt x="3200400" y="365848"/>
                  </a:lnTo>
                  <a:lnTo>
                    <a:pt x="3200400" y="0"/>
                  </a:lnTo>
                  <a:lnTo>
                    <a:pt x="0" y="0"/>
                  </a:lnTo>
                  <a:lnTo>
                    <a:pt x="0" y="36584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408241" y="1747075"/>
            <a:ext cx="701992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b="1">
                <a:latin typeface="Arial"/>
                <a:cs typeface="Arial"/>
              </a:rPr>
              <a:t>Four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main</a:t>
            </a:r>
            <a:r>
              <a:rPr dirty="0" sz="1550" spc="1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packaging</a:t>
            </a:r>
            <a:r>
              <a:rPr dirty="0" sz="1550" spc="1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plastic</a:t>
            </a:r>
            <a:r>
              <a:rPr dirty="0" sz="1550" spc="9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segments</a:t>
            </a:r>
            <a:r>
              <a:rPr dirty="0" sz="1550" spc="9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most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easily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targeted</a:t>
            </a:r>
            <a:r>
              <a:rPr dirty="0" sz="1550" spc="1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for</a:t>
            </a:r>
            <a:r>
              <a:rPr dirty="0" sz="1550" spc="65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redesign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3918" y="492378"/>
            <a:ext cx="1108837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~33%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packaging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hard to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recycle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poorly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suited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current </a:t>
            </a:r>
            <a:r>
              <a:rPr dirty="0" sz="2800" b="1">
                <a:latin typeface="Arial"/>
                <a:cs typeface="Arial"/>
              </a:rPr>
              <a:t>reuse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formats,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creating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 need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redesign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for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circularity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1401" y="6191034"/>
            <a:ext cx="9034145" cy="5130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0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baseline="22222" sz="75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Count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accurate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as of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2020.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baseline="22222" sz="750">
                <a:latin typeface="Arial MT"/>
                <a:cs typeface="Arial MT"/>
              </a:rPr>
              <a:t>2</a:t>
            </a:r>
            <a:r>
              <a:rPr dirty="0" baseline="22222" sz="75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CAGR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calculated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using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FY2024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revenue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£690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million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and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2007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revenue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US$292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million,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with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the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2007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figure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converted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from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U.S.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dollars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to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pounds </a:t>
            </a:r>
            <a:r>
              <a:rPr dirty="0" sz="800" spc="-10">
                <a:latin typeface="Arial MT"/>
                <a:cs typeface="Arial MT"/>
              </a:rPr>
              <a:t>using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average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35"/>
              </a:lnSpc>
            </a:pPr>
            <a:r>
              <a:rPr dirty="0" sz="800">
                <a:latin typeface="Arial MT"/>
                <a:cs typeface="Arial MT"/>
              </a:rPr>
              <a:t>2007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USD/GBP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exchange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rate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~2.00</a:t>
            </a:r>
            <a:r>
              <a:rPr dirty="0" sz="800" spc="26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over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17-</a:t>
            </a:r>
            <a:r>
              <a:rPr dirty="0" sz="800">
                <a:latin typeface="Arial MT"/>
                <a:cs typeface="Arial MT"/>
              </a:rPr>
              <a:t>year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period.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Naked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Products</a:t>
            </a:r>
            <a:r>
              <a:rPr dirty="0" sz="800" spc="-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(Lush,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Environmental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policy</a:t>
            </a:r>
            <a:r>
              <a:rPr dirty="0" sz="800" spc="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(Lush,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Create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cosmetic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revolution</a:t>
            </a:r>
            <a:r>
              <a:rPr dirty="0" sz="800" spc="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(Lush,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Lush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pays customers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to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recycle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plastics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cosmetics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packaging</a:t>
            </a:r>
            <a:r>
              <a:rPr dirty="0" sz="800" spc="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(Wink,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2024);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50"/>
              </a:spcBef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Clean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Scrub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(Forbes,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2007);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Lush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Fresh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Handmade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Cosmetics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Financial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Report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FY24</a:t>
            </a:r>
            <a:r>
              <a:rPr dirty="0" sz="800" spc="-1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(Lush,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2024).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886699" y="2730500"/>
            <a:ext cx="603250" cy="603250"/>
            <a:chOff x="4886699" y="2730500"/>
            <a:chExt cx="603250" cy="603250"/>
          </a:xfrm>
        </p:grpSpPr>
        <p:sp>
          <p:nvSpPr>
            <p:cNvPr id="18" name="object 18"/>
            <p:cNvSpPr/>
            <p:nvPr/>
          </p:nvSpPr>
          <p:spPr>
            <a:xfrm>
              <a:off x="5188204" y="2730500"/>
              <a:ext cx="177800" cy="301625"/>
            </a:xfrm>
            <a:custGeom>
              <a:avLst/>
              <a:gdLst/>
              <a:ahLst/>
              <a:cxnLst/>
              <a:rect l="l" t="t" r="r" b="b"/>
              <a:pathLst>
                <a:path w="177800" h="301625">
                  <a:moveTo>
                    <a:pt x="0" y="0"/>
                  </a:moveTo>
                  <a:lnTo>
                    <a:pt x="0" y="301625"/>
                  </a:lnTo>
                  <a:lnTo>
                    <a:pt x="177292" y="57658"/>
                  </a:lnTo>
                  <a:lnTo>
                    <a:pt x="136802" y="32843"/>
                  </a:lnTo>
                  <a:lnTo>
                    <a:pt x="93218" y="14779"/>
                  </a:lnTo>
                  <a:lnTo>
                    <a:pt x="47347" y="3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3C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886699" y="2730500"/>
              <a:ext cx="603250" cy="603250"/>
            </a:xfrm>
            <a:custGeom>
              <a:avLst/>
              <a:gdLst/>
              <a:ahLst/>
              <a:cxnLst/>
              <a:rect l="l" t="t" r="r" b="b"/>
              <a:pathLst>
                <a:path w="603250" h="603250">
                  <a:moveTo>
                    <a:pt x="301505" y="0"/>
                  </a:moveTo>
                  <a:lnTo>
                    <a:pt x="253861" y="3785"/>
                  </a:lnTo>
                  <a:lnTo>
                    <a:pt x="207971" y="14877"/>
                  </a:lnTo>
                  <a:lnTo>
                    <a:pt x="164614" y="32877"/>
                  </a:lnTo>
                  <a:lnTo>
                    <a:pt x="124570" y="57385"/>
                  </a:lnTo>
                  <a:lnTo>
                    <a:pt x="88618" y="88003"/>
                  </a:lnTo>
                  <a:lnTo>
                    <a:pt x="57538" y="124333"/>
                  </a:lnTo>
                  <a:lnTo>
                    <a:pt x="32007" y="166228"/>
                  </a:lnTo>
                  <a:lnTo>
                    <a:pt x="13998" y="210486"/>
                  </a:lnTo>
                  <a:lnTo>
                    <a:pt x="3374" y="256242"/>
                  </a:lnTo>
                  <a:lnTo>
                    <a:pt x="0" y="302626"/>
                  </a:lnTo>
                  <a:lnTo>
                    <a:pt x="3737" y="348773"/>
                  </a:lnTo>
                  <a:lnTo>
                    <a:pt x="14451" y="393815"/>
                  </a:lnTo>
                  <a:lnTo>
                    <a:pt x="32005" y="436885"/>
                  </a:lnTo>
                  <a:lnTo>
                    <a:pt x="56262" y="477116"/>
                  </a:lnTo>
                  <a:lnTo>
                    <a:pt x="87085" y="513641"/>
                  </a:lnTo>
                  <a:lnTo>
                    <a:pt x="124340" y="545591"/>
                  </a:lnTo>
                  <a:lnTo>
                    <a:pt x="166231" y="571157"/>
                  </a:lnTo>
                  <a:lnTo>
                    <a:pt x="210480" y="589193"/>
                  </a:lnTo>
                  <a:lnTo>
                    <a:pt x="256221" y="599838"/>
                  </a:lnTo>
                  <a:lnTo>
                    <a:pt x="302589" y="603229"/>
                  </a:lnTo>
                  <a:lnTo>
                    <a:pt x="348717" y="599503"/>
                  </a:lnTo>
                  <a:lnTo>
                    <a:pt x="393740" y="588797"/>
                  </a:lnTo>
                  <a:lnTo>
                    <a:pt x="436793" y="571248"/>
                  </a:lnTo>
                  <a:lnTo>
                    <a:pt x="477009" y="546994"/>
                  </a:lnTo>
                  <a:lnTo>
                    <a:pt x="513524" y="516171"/>
                  </a:lnTo>
                  <a:lnTo>
                    <a:pt x="545472" y="478916"/>
                  </a:lnTo>
                  <a:lnTo>
                    <a:pt x="571037" y="437021"/>
                  </a:lnTo>
                  <a:lnTo>
                    <a:pt x="589073" y="392763"/>
                  </a:lnTo>
                  <a:lnTo>
                    <a:pt x="599718" y="347007"/>
                  </a:lnTo>
                  <a:lnTo>
                    <a:pt x="603109" y="300623"/>
                  </a:lnTo>
                  <a:lnTo>
                    <a:pt x="599383" y="254476"/>
                  </a:lnTo>
                  <a:lnTo>
                    <a:pt x="588677" y="209434"/>
                  </a:lnTo>
                  <a:lnTo>
                    <a:pt x="571128" y="166364"/>
                  </a:lnTo>
                  <a:lnTo>
                    <a:pt x="546874" y="126133"/>
                  </a:lnTo>
                  <a:lnTo>
                    <a:pt x="516051" y="89608"/>
                  </a:lnTo>
                  <a:lnTo>
                    <a:pt x="478797" y="57658"/>
                  </a:lnTo>
                  <a:lnTo>
                    <a:pt x="301505" y="301625"/>
                  </a:lnTo>
                  <a:lnTo>
                    <a:pt x="301505" y="0"/>
                  </a:lnTo>
                  <a:close/>
                </a:path>
              </a:pathLst>
            </a:custGeom>
            <a:solidFill>
              <a:srgbClr val="4663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093208" y="2807931"/>
              <a:ext cx="292735" cy="146685"/>
            </a:xfrm>
            <a:custGeom>
              <a:avLst/>
              <a:gdLst/>
              <a:ahLst/>
              <a:cxnLst/>
              <a:rect l="l" t="t" r="r" b="b"/>
              <a:pathLst>
                <a:path w="292735" h="146685">
                  <a:moveTo>
                    <a:pt x="292608" y="0"/>
                  </a:moveTo>
                  <a:lnTo>
                    <a:pt x="0" y="0"/>
                  </a:lnTo>
                  <a:lnTo>
                    <a:pt x="0" y="146342"/>
                  </a:lnTo>
                  <a:lnTo>
                    <a:pt x="292608" y="146342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A73CA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4897797" y="4611674"/>
            <a:ext cx="584200" cy="584835"/>
            <a:chOff x="4897797" y="4611674"/>
            <a:chExt cx="584200" cy="584835"/>
          </a:xfrm>
        </p:grpSpPr>
        <p:sp>
          <p:nvSpPr>
            <p:cNvPr id="22" name="object 22"/>
            <p:cNvSpPr/>
            <p:nvPr/>
          </p:nvSpPr>
          <p:spPr>
            <a:xfrm>
              <a:off x="5189854" y="4903850"/>
              <a:ext cx="292100" cy="172085"/>
            </a:xfrm>
            <a:custGeom>
              <a:avLst/>
              <a:gdLst/>
              <a:ahLst/>
              <a:cxnLst/>
              <a:rect l="l" t="t" r="r" b="b"/>
              <a:pathLst>
                <a:path w="292100" h="172085">
                  <a:moveTo>
                    <a:pt x="291973" y="0"/>
                  </a:moveTo>
                  <a:lnTo>
                    <a:pt x="0" y="0"/>
                  </a:lnTo>
                  <a:lnTo>
                    <a:pt x="236220" y="171576"/>
                  </a:lnTo>
                  <a:lnTo>
                    <a:pt x="260201" y="132373"/>
                  </a:lnTo>
                  <a:lnTo>
                    <a:pt x="277669" y="90169"/>
                  </a:lnTo>
                  <a:lnTo>
                    <a:pt x="288351" y="45775"/>
                  </a:lnTo>
                  <a:lnTo>
                    <a:pt x="291973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897797" y="4611674"/>
              <a:ext cx="584200" cy="584835"/>
            </a:xfrm>
            <a:custGeom>
              <a:avLst/>
              <a:gdLst/>
              <a:ahLst/>
              <a:cxnLst/>
              <a:rect l="l" t="t" r="r" b="b"/>
              <a:pathLst>
                <a:path w="584200" h="584835">
                  <a:moveTo>
                    <a:pt x="291030" y="0"/>
                  </a:moveTo>
                  <a:lnTo>
                    <a:pt x="246353" y="3616"/>
                  </a:lnTo>
                  <a:lnTo>
                    <a:pt x="202746" y="13995"/>
                  </a:lnTo>
                  <a:lnTo>
                    <a:pt x="161051" y="31003"/>
                  </a:lnTo>
                  <a:lnTo>
                    <a:pt x="122107" y="54508"/>
                  </a:lnTo>
                  <a:lnTo>
                    <a:pt x="86756" y="84375"/>
                  </a:lnTo>
                  <a:lnTo>
                    <a:pt x="55837" y="120472"/>
                  </a:lnTo>
                  <a:lnTo>
                    <a:pt x="31069" y="161030"/>
                  </a:lnTo>
                  <a:lnTo>
                    <a:pt x="13596" y="203885"/>
                  </a:lnTo>
                  <a:lnTo>
                    <a:pt x="3284" y="248196"/>
                  </a:lnTo>
                  <a:lnTo>
                    <a:pt x="0" y="293121"/>
                  </a:lnTo>
                  <a:lnTo>
                    <a:pt x="3608" y="337816"/>
                  </a:lnTo>
                  <a:lnTo>
                    <a:pt x="13976" y="381441"/>
                  </a:lnTo>
                  <a:lnTo>
                    <a:pt x="30968" y="423154"/>
                  </a:lnTo>
                  <a:lnTo>
                    <a:pt x="54451" y="462112"/>
                  </a:lnTo>
                  <a:lnTo>
                    <a:pt x="84291" y="497473"/>
                  </a:lnTo>
                  <a:lnTo>
                    <a:pt x="120353" y="528396"/>
                  </a:lnTo>
                  <a:lnTo>
                    <a:pt x="160942" y="553164"/>
                  </a:lnTo>
                  <a:lnTo>
                    <a:pt x="203815" y="570636"/>
                  </a:lnTo>
                  <a:lnTo>
                    <a:pt x="248133" y="580945"/>
                  </a:lnTo>
                  <a:lnTo>
                    <a:pt x="293057" y="584225"/>
                  </a:lnTo>
                  <a:lnTo>
                    <a:pt x="337745" y="580609"/>
                  </a:lnTo>
                  <a:lnTo>
                    <a:pt x="381359" y="570229"/>
                  </a:lnTo>
                  <a:lnTo>
                    <a:pt x="423059" y="553221"/>
                  </a:lnTo>
                  <a:lnTo>
                    <a:pt x="462005" y="529716"/>
                  </a:lnTo>
                  <a:lnTo>
                    <a:pt x="497358" y="499849"/>
                  </a:lnTo>
                  <a:lnTo>
                    <a:pt x="528277" y="463753"/>
                  </a:lnTo>
                  <a:lnTo>
                    <a:pt x="292057" y="292176"/>
                  </a:lnTo>
                  <a:lnTo>
                    <a:pt x="584030" y="292049"/>
                  </a:lnTo>
                  <a:lnTo>
                    <a:pt x="580368" y="245914"/>
                  </a:lnTo>
                  <a:lnTo>
                    <a:pt x="569636" y="201484"/>
                  </a:lnTo>
                  <a:lnTo>
                    <a:pt x="552216" y="159508"/>
                  </a:lnTo>
                  <a:lnTo>
                    <a:pt x="528488" y="120740"/>
                  </a:lnTo>
                  <a:lnTo>
                    <a:pt x="498834" y="85929"/>
                  </a:lnTo>
                  <a:lnTo>
                    <a:pt x="463634" y="55829"/>
                  </a:lnTo>
                  <a:lnTo>
                    <a:pt x="423079" y="31061"/>
                  </a:lnTo>
                  <a:lnTo>
                    <a:pt x="380233" y="13588"/>
                  </a:lnTo>
                  <a:lnTo>
                    <a:pt x="335937" y="3279"/>
                  </a:lnTo>
                  <a:lnTo>
                    <a:pt x="291030" y="0"/>
                  </a:lnTo>
                  <a:close/>
                </a:path>
              </a:pathLst>
            </a:custGeom>
            <a:solidFill>
              <a:srgbClr val="4663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175503" y="4865839"/>
              <a:ext cx="283845" cy="155575"/>
            </a:xfrm>
            <a:custGeom>
              <a:avLst/>
              <a:gdLst/>
              <a:ahLst/>
              <a:cxnLst/>
              <a:rect l="l" t="t" r="r" b="b"/>
              <a:pathLst>
                <a:path w="283845" h="155575">
                  <a:moveTo>
                    <a:pt x="283463" y="0"/>
                  </a:moveTo>
                  <a:lnTo>
                    <a:pt x="0" y="0"/>
                  </a:lnTo>
                  <a:lnTo>
                    <a:pt x="0" y="155486"/>
                  </a:lnTo>
                  <a:lnTo>
                    <a:pt x="283463" y="155486"/>
                  </a:lnTo>
                  <a:lnTo>
                    <a:pt x="283463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4896992" y="3841750"/>
            <a:ext cx="584200" cy="584200"/>
            <a:chOff x="4896992" y="3841750"/>
            <a:chExt cx="584200" cy="584200"/>
          </a:xfrm>
        </p:grpSpPr>
        <p:sp>
          <p:nvSpPr>
            <p:cNvPr id="26" name="object 26"/>
            <p:cNvSpPr/>
            <p:nvPr/>
          </p:nvSpPr>
          <p:spPr>
            <a:xfrm>
              <a:off x="5189092" y="3920235"/>
              <a:ext cx="292100" cy="213995"/>
            </a:xfrm>
            <a:custGeom>
              <a:avLst/>
              <a:gdLst/>
              <a:ahLst/>
              <a:cxnLst/>
              <a:rect l="l" t="t" r="r" b="b"/>
              <a:pathLst>
                <a:path w="292100" h="213995">
                  <a:moveTo>
                    <a:pt x="199136" y="0"/>
                  </a:moveTo>
                  <a:lnTo>
                    <a:pt x="0" y="213613"/>
                  </a:lnTo>
                  <a:lnTo>
                    <a:pt x="291973" y="212597"/>
                  </a:lnTo>
                  <a:lnTo>
                    <a:pt x="287877" y="164799"/>
                  </a:lnTo>
                  <a:lnTo>
                    <a:pt x="276155" y="118762"/>
                  </a:lnTo>
                  <a:lnTo>
                    <a:pt x="257198" y="75364"/>
                  </a:lnTo>
                  <a:lnTo>
                    <a:pt x="231395" y="35484"/>
                  </a:lnTo>
                  <a:lnTo>
                    <a:pt x="199136" y="0"/>
                  </a:lnTo>
                  <a:close/>
                </a:path>
              </a:pathLst>
            </a:custGeom>
            <a:solidFill>
              <a:srgbClr val="D021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896992" y="3841750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084" y="0"/>
                  </a:moveTo>
                  <a:lnTo>
                    <a:pt x="243726" y="3975"/>
                  </a:lnTo>
                  <a:lnTo>
                    <a:pt x="198827" y="15195"/>
                  </a:lnTo>
                  <a:lnTo>
                    <a:pt x="156984" y="33053"/>
                  </a:lnTo>
                  <a:lnTo>
                    <a:pt x="118798" y="56944"/>
                  </a:lnTo>
                  <a:lnTo>
                    <a:pt x="84867" y="86264"/>
                  </a:lnTo>
                  <a:lnTo>
                    <a:pt x="55790" y="120408"/>
                  </a:lnTo>
                  <a:lnTo>
                    <a:pt x="32166" y="158770"/>
                  </a:lnTo>
                  <a:lnTo>
                    <a:pt x="14593" y="200745"/>
                  </a:lnTo>
                  <a:lnTo>
                    <a:pt x="3672" y="245728"/>
                  </a:lnTo>
                  <a:lnTo>
                    <a:pt x="0" y="293116"/>
                  </a:lnTo>
                  <a:lnTo>
                    <a:pt x="4006" y="340473"/>
                  </a:lnTo>
                  <a:lnTo>
                    <a:pt x="15244" y="385372"/>
                  </a:lnTo>
                  <a:lnTo>
                    <a:pt x="33109" y="427215"/>
                  </a:lnTo>
                  <a:lnTo>
                    <a:pt x="56999" y="465401"/>
                  </a:lnTo>
                  <a:lnTo>
                    <a:pt x="86312" y="499332"/>
                  </a:lnTo>
                  <a:lnTo>
                    <a:pt x="120444" y="528409"/>
                  </a:lnTo>
                  <a:lnTo>
                    <a:pt x="158794" y="552033"/>
                  </a:lnTo>
                  <a:lnTo>
                    <a:pt x="200757" y="569606"/>
                  </a:lnTo>
                  <a:lnTo>
                    <a:pt x="245732" y="580527"/>
                  </a:lnTo>
                  <a:lnTo>
                    <a:pt x="293116" y="584200"/>
                  </a:lnTo>
                  <a:lnTo>
                    <a:pt x="340439" y="580224"/>
                  </a:lnTo>
                  <a:lnTo>
                    <a:pt x="385310" y="569004"/>
                  </a:lnTo>
                  <a:lnTo>
                    <a:pt x="427131" y="551146"/>
                  </a:lnTo>
                  <a:lnTo>
                    <a:pt x="465301" y="527255"/>
                  </a:lnTo>
                  <a:lnTo>
                    <a:pt x="499221" y="497935"/>
                  </a:lnTo>
                  <a:lnTo>
                    <a:pt x="528290" y="463791"/>
                  </a:lnTo>
                  <a:lnTo>
                    <a:pt x="551910" y="425429"/>
                  </a:lnTo>
                  <a:lnTo>
                    <a:pt x="569480" y="383454"/>
                  </a:lnTo>
                  <a:lnTo>
                    <a:pt x="580401" y="338471"/>
                  </a:lnTo>
                  <a:lnTo>
                    <a:pt x="584073" y="291083"/>
                  </a:lnTo>
                  <a:lnTo>
                    <a:pt x="292100" y="292100"/>
                  </a:lnTo>
                  <a:lnTo>
                    <a:pt x="491236" y="78486"/>
                  </a:lnTo>
                  <a:lnTo>
                    <a:pt x="447460" y="44809"/>
                  </a:lnTo>
                  <a:lnTo>
                    <a:pt x="398589" y="20145"/>
                  </a:lnTo>
                  <a:lnTo>
                    <a:pt x="346003" y="5030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4663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166359" y="4006049"/>
              <a:ext cx="283845" cy="155575"/>
            </a:xfrm>
            <a:custGeom>
              <a:avLst/>
              <a:gdLst/>
              <a:ahLst/>
              <a:cxnLst/>
              <a:rect l="l" t="t" r="r" b="b"/>
              <a:pathLst>
                <a:path w="283845" h="155575">
                  <a:moveTo>
                    <a:pt x="283463" y="0"/>
                  </a:moveTo>
                  <a:lnTo>
                    <a:pt x="0" y="0"/>
                  </a:lnTo>
                  <a:lnTo>
                    <a:pt x="0" y="155486"/>
                  </a:lnTo>
                  <a:lnTo>
                    <a:pt x="283463" y="155486"/>
                  </a:lnTo>
                  <a:lnTo>
                    <a:pt x="283463" y="0"/>
                  </a:lnTo>
                  <a:close/>
                </a:path>
              </a:pathLst>
            </a:custGeom>
            <a:solidFill>
              <a:srgbClr val="D0217B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304723" y="2507828"/>
          <a:ext cx="11835129" cy="357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/>
                <a:gridCol w="3218179"/>
                <a:gridCol w="95885"/>
                <a:gridCol w="269874"/>
                <a:gridCol w="105409"/>
                <a:gridCol w="3192779"/>
                <a:gridCol w="3277870"/>
              </a:tblGrid>
              <a:tr h="1102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 marR="424815">
                        <a:lnSpc>
                          <a:spcPct val="104600"/>
                        </a:lnSpc>
                      </a:pPr>
                      <a:r>
                        <a:rPr dirty="0" sz="1350" b="1">
                          <a:latin typeface="Arial"/>
                          <a:cs typeface="Arial"/>
                        </a:rPr>
                        <a:t>Small</a:t>
                      </a:r>
                      <a:r>
                        <a:rPr dirty="0" sz="1350" spc="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10" b="1">
                          <a:latin typeface="Arial"/>
                          <a:cs typeface="Arial"/>
                        </a:rPr>
                        <a:t>format packaging </a:t>
                      </a:r>
                      <a:r>
                        <a:rPr dirty="0" sz="1350" b="1">
                          <a:latin typeface="Arial"/>
                          <a:cs typeface="Arial"/>
                        </a:rPr>
                        <a:t>(40-70</a:t>
                      </a:r>
                      <a:r>
                        <a:rPr dirty="0" sz="1350" spc="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25" b="1">
                          <a:latin typeface="Arial"/>
                          <a:cs typeface="Arial"/>
                        </a:rPr>
                        <a:t>mm)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3695" marR="1230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Straw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packages,</a:t>
                      </a:r>
                      <a:r>
                        <a:rPr dirty="0" sz="12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sweet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wrappers,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lids,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tear-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offs,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sachets,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films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7239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dirty="0" sz="10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488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780" marR="48895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2530" indent="-179070">
                        <a:lnSpc>
                          <a:spcPts val="1350"/>
                        </a:lnSpc>
                        <a:buChar char="•"/>
                        <a:tabLst>
                          <a:tab pos="119253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Easily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escapes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collection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11912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due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small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size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013460" algn="l"/>
                        </a:tabLst>
                      </a:pPr>
                      <a:r>
                        <a:rPr dirty="0" baseline="-18518" sz="1575" b="1">
                          <a:latin typeface="Arial"/>
                          <a:cs typeface="Arial"/>
                        </a:rPr>
                        <a:t>~20</a:t>
                      </a:r>
                      <a:r>
                        <a:rPr dirty="0" baseline="-18518" sz="1575" spc="-7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18518" sz="1575" spc="-37" b="1">
                          <a:latin typeface="Arial"/>
                          <a:cs typeface="Arial"/>
                        </a:rPr>
                        <a:t>Mt</a:t>
                      </a:r>
                      <a:r>
                        <a:rPr dirty="0" baseline="-18518" sz="1575" b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•</a:t>
                      </a:r>
                      <a:r>
                        <a:rPr dirty="0" sz="1200" spc="150">
                          <a:latin typeface="Arial MT"/>
                          <a:cs typeface="Arial MT"/>
                        </a:rPr>
                        <a:t>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viable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economic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reuse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11912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or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recycling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pathway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 indent="-179070">
                        <a:lnSpc>
                          <a:spcPts val="1350"/>
                        </a:lnSpc>
                        <a:buChar char="•"/>
                        <a:tabLst>
                          <a:tab pos="27622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Edible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or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water-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soluble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films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(Notpla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4955" marR="7302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seaweed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sachets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condiments;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dissolvable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detergent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pods)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4955" marR="768350" indent="-178435">
                        <a:lnSpc>
                          <a:spcPct val="100000"/>
                        </a:lnSpc>
                        <a:spcBef>
                          <a:spcPts val="1230"/>
                        </a:spcBef>
                        <a:buChar char="•"/>
                        <a:tabLst>
                          <a:tab pos="27495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Refill/bulk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dispensers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2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sauces,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cosmetics,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personal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care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 marR="346075">
                        <a:lnSpc>
                          <a:spcPct val="102299"/>
                        </a:lnSpc>
                        <a:spcBef>
                          <a:spcPts val="5"/>
                        </a:spcBef>
                      </a:pPr>
                      <a:r>
                        <a:rPr dirty="0" sz="1350" b="1">
                          <a:latin typeface="Arial"/>
                          <a:cs typeface="Arial"/>
                        </a:rPr>
                        <a:t>Multi-</a:t>
                      </a:r>
                      <a:r>
                        <a:rPr dirty="0" sz="1350" spc="-10" b="1">
                          <a:latin typeface="Arial"/>
                          <a:cs typeface="Arial"/>
                        </a:rPr>
                        <a:t>material packaging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3695" marR="9956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Plastics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inseparable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layers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other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materials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-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e.g.,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pouches,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snack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packaging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144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4889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13%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1260" marR="367030" indent="-177800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1191260" algn="l"/>
                          <a:tab pos="119253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	Cannot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economically recycled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19558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013460" algn="l"/>
                        </a:tabLst>
                      </a:pPr>
                      <a:r>
                        <a:rPr dirty="0" baseline="2645" sz="1575" b="1">
                          <a:latin typeface="Arial"/>
                          <a:cs typeface="Arial"/>
                        </a:rPr>
                        <a:t>~26</a:t>
                      </a:r>
                      <a:r>
                        <a:rPr dirty="0" baseline="2645" sz="1575" spc="-7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2645" sz="1575" spc="-37" b="1">
                          <a:latin typeface="Arial"/>
                          <a:cs typeface="Arial"/>
                        </a:rPr>
                        <a:t>Mt</a:t>
                      </a:r>
                      <a:r>
                        <a:rPr dirty="0" baseline="2645" sz="1575" b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•</a:t>
                      </a:r>
                      <a:r>
                        <a:rPr dirty="0" sz="1200" spc="145">
                          <a:latin typeface="Arial MT"/>
                          <a:cs typeface="Arial MT"/>
                        </a:rPr>
                        <a:t>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Recycling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causes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significant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1191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loss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material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value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508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274955" marR="106045" indent="-178435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274955" algn="l"/>
                        </a:tabLst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Mono-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material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recyclable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pouches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(all-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PE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all-PP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stand-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up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pouches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e.g.,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Amcor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AmPrima,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Mondi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Retort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Pouch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Recyclable)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508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91440" marR="522605">
                        <a:lnSpc>
                          <a:spcPct val="102400"/>
                        </a:lnSpc>
                        <a:spcBef>
                          <a:spcPts val="1240"/>
                        </a:spcBef>
                      </a:pPr>
                      <a:r>
                        <a:rPr dirty="0" sz="1350" spc="-10" b="1">
                          <a:latin typeface="Arial"/>
                          <a:cs typeface="Arial"/>
                        </a:rPr>
                        <a:t>Uncommon materials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5748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3695" marR="2159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PVC,</a:t>
                      </a:r>
                      <a:r>
                        <a:rPr dirty="0" sz="12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EPS,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ES</a:t>
                      </a:r>
                      <a:r>
                        <a:rPr dirty="0" baseline="24305" sz="1200" spc="-37">
                          <a:latin typeface="Arial MT"/>
                          <a:cs typeface="Arial MT"/>
                        </a:rPr>
                        <a:t>1</a:t>
                      </a:r>
                      <a:endParaRPr baseline="24305" sz="1200">
                        <a:latin typeface="Arial MT"/>
                        <a:cs typeface="Arial MT"/>
                      </a:endParaRPr>
                    </a:p>
                  </a:txBody>
                  <a:tcPr marL="0" marR="0" marB="0" marT="10033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4889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130" marR="48895">
                        <a:lnSpc>
                          <a:spcPct val="100000"/>
                        </a:lnSpc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36830">
                        <a:lnSpc>
                          <a:spcPct val="100000"/>
                        </a:lnSpc>
                      </a:pPr>
                      <a:r>
                        <a:rPr dirty="0" sz="10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1260" marR="137795" indent="-1778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191260" algn="l"/>
                          <a:tab pos="119253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	Small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volumes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market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prevent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economies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scale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195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~20</a:t>
                      </a:r>
                      <a:r>
                        <a:rPr dirty="0" sz="105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 b="1">
                          <a:latin typeface="Arial"/>
                          <a:cs typeface="Arial"/>
                        </a:rPr>
                        <a:t>Mt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 marR="196215" indent="-178435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27495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Replace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EPS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(Styrofoam) with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molded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pulp,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mushroom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mycelium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(Ecovative),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or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corrugated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inserts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699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 marR="348615">
                        <a:lnSpc>
                          <a:spcPct val="102400"/>
                        </a:lnSpc>
                      </a:pPr>
                      <a:r>
                        <a:rPr dirty="0" sz="1350" b="1">
                          <a:latin typeface="Arial"/>
                          <a:cs typeface="Arial"/>
                        </a:rPr>
                        <a:t>Nutrient-</a:t>
                      </a:r>
                      <a:r>
                        <a:rPr dirty="0" sz="1350" spc="-10" b="1">
                          <a:latin typeface="Arial"/>
                          <a:cs typeface="Arial"/>
                        </a:rPr>
                        <a:t>contaminated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3695" marR="2159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Coffee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capsules,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organic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53695">
                        <a:lnSpc>
                          <a:spcPct val="100000"/>
                        </a:lnSpc>
                        <a:tabLst>
                          <a:tab pos="299085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bags,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to-go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food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baseline="-21164" sz="1575" spc="-37" b="1">
                          <a:latin typeface="Arial"/>
                          <a:cs typeface="Arial"/>
                        </a:rPr>
                        <a:t>Not</a:t>
                      </a:r>
                      <a:endParaRPr baseline="-21164" sz="1575">
                        <a:latin typeface="Arial"/>
                        <a:cs typeface="Arial"/>
                      </a:endParaRPr>
                    </a:p>
                    <a:p>
                      <a:pPr marL="353695" marR="215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packaging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970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4889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r>
                        <a:rPr dirty="0" sz="1050" spc="-25" b="1">
                          <a:latin typeface="Arial"/>
                          <a:cs typeface="Arial"/>
                        </a:rPr>
                        <a:t>qua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dirty="0" sz="1050" spc="-50" b="1">
                          <a:latin typeface="Arial"/>
                          <a:cs typeface="Arial"/>
                        </a:rPr>
                        <a:t>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179070" marR="377825" indent="-179070">
                        <a:lnSpc>
                          <a:spcPct val="100000"/>
                        </a:lnSpc>
                        <a:spcBef>
                          <a:spcPts val="380"/>
                        </a:spcBef>
                        <a:buChar char="•"/>
                        <a:tabLst>
                          <a:tab pos="17907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High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contamination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with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algn="r" marR="3397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organic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materials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makes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1191260" marR="309880" indent="-1164590">
                        <a:lnSpc>
                          <a:spcPct val="100000"/>
                        </a:lnSpc>
                        <a:tabLst>
                          <a:tab pos="1191260" algn="l"/>
                        </a:tabLst>
                      </a:pPr>
                      <a:r>
                        <a:rPr dirty="0" baseline="15873" sz="1575" spc="-15" b="1">
                          <a:latin typeface="Arial"/>
                          <a:cs typeface="Arial"/>
                        </a:rPr>
                        <a:t>tified</a:t>
                      </a:r>
                      <a:r>
                        <a:rPr dirty="0" baseline="15873" sz="1575" b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cleaning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high-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quality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recycling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difficult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826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 indent="-179070">
                        <a:lnSpc>
                          <a:spcPct val="100000"/>
                        </a:lnSpc>
                        <a:spcBef>
                          <a:spcPts val="380"/>
                        </a:spcBef>
                        <a:buChar char="•"/>
                        <a:tabLst>
                          <a:tab pos="27622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Industrially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compostable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coffee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capsules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(Halo,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Notpla,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Nespresso)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4955" marR="648335" indent="-178435">
                        <a:lnSpc>
                          <a:spcPct val="100000"/>
                        </a:lnSpc>
                        <a:buChar char="•"/>
                        <a:tabLst>
                          <a:tab pos="27495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Reusable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to-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container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schemes (DeliverZero,</a:t>
                      </a:r>
                      <a:r>
                        <a:rPr dirty="0" sz="12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Vytal)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826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301752" y="2094522"/>
            <a:ext cx="11549380" cy="366395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255904">
              <a:lnSpc>
                <a:spcPct val="100000"/>
              </a:lnSpc>
              <a:spcBef>
                <a:spcPts val="655"/>
              </a:spcBef>
              <a:tabLst>
                <a:tab pos="2509520" algn="l"/>
                <a:tab pos="4220210" algn="l"/>
                <a:tab pos="6693534" algn="l"/>
                <a:tab pos="9130030" algn="l"/>
              </a:tabLst>
            </a:pPr>
            <a:r>
              <a:rPr dirty="0" baseline="2057" sz="2025" b="1">
                <a:latin typeface="Arial"/>
                <a:cs typeface="Arial"/>
              </a:rPr>
              <a:t>Plastic</a:t>
            </a:r>
            <a:r>
              <a:rPr dirty="0" baseline="2057" sz="2025" spc="195" b="1">
                <a:latin typeface="Arial"/>
                <a:cs typeface="Arial"/>
              </a:rPr>
              <a:t> </a:t>
            </a:r>
            <a:r>
              <a:rPr dirty="0" baseline="2057" sz="2025" spc="-15" b="1">
                <a:latin typeface="Arial"/>
                <a:cs typeface="Arial"/>
              </a:rPr>
              <a:t>segment</a:t>
            </a:r>
            <a:r>
              <a:rPr dirty="0" baseline="2057" sz="2025" b="1">
                <a:latin typeface="Arial"/>
                <a:cs typeface="Arial"/>
              </a:rPr>
              <a:t>	</a:t>
            </a:r>
            <a:r>
              <a:rPr dirty="0" baseline="2057" sz="2025" spc="-15" b="1">
                <a:latin typeface="Arial"/>
                <a:cs typeface="Arial"/>
              </a:rPr>
              <a:t>Examples</a:t>
            </a:r>
            <a:r>
              <a:rPr dirty="0" baseline="2057" sz="2025" b="1">
                <a:latin typeface="Arial"/>
                <a:cs typeface="Arial"/>
              </a:rPr>
              <a:t>	</a:t>
            </a:r>
            <a:r>
              <a:rPr dirty="0" sz="1350" b="1">
                <a:latin typeface="Arial"/>
                <a:cs typeface="Arial"/>
              </a:rPr>
              <a:t>Share</a:t>
            </a:r>
            <a:r>
              <a:rPr dirty="0" sz="1350" spc="6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of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packaging</a:t>
            </a:r>
            <a:r>
              <a:rPr dirty="0" sz="1350" b="1">
                <a:latin typeface="Arial"/>
                <a:cs typeface="Arial"/>
              </a:rPr>
              <a:t>	Key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barriers</a:t>
            </a:r>
            <a:r>
              <a:rPr dirty="0" sz="1350" b="1">
                <a:latin typeface="Arial"/>
                <a:cs typeface="Arial"/>
              </a:rPr>
              <a:t>	Redesign</a:t>
            </a:r>
            <a:r>
              <a:rPr dirty="0" sz="1350" spc="21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examples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0" y="45719"/>
            <a:ext cx="5377180" cy="429895"/>
            <a:chOff x="0" y="45719"/>
            <a:chExt cx="5377180" cy="429895"/>
          </a:xfrm>
        </p:grpSpPr>
        <p:sp>
          <p:nvSpPr>
            <p:cNvPr id="32" name="object 32"/>
            <p:cNvSpPr/>
            <p:nvPr/>
          </p:nvSpPr>
          <p:spPr>
            <a:xfrm>
              <a:off x="2990088" y="45719"/>
              <a:ext cx="2386965" cy="429895"/>
            </a:xfrm>
            <a:custGeom>
              <a:avLst/>
              <a:gdLst/>
              <a:ahLst/>
              <a:cxnLst/>
              <a:rect l="l" t="t" r="r" b="b"/>
              <a:pathLst>
                <a:path w="2386965" h="429895">
                  <a:moveTo>
                    <a:pt x="21717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2171700" y="429894"/>
                  </a:lnTo>
                  <a:lnTo>
                    <a:pt x="2386584" y="215010"/>
                  </a:lnTo>
                  <a:lnTo>
                    <a:pt x="2171700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470662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08455" algn="l"/>
                <a:tab pos="294767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Reduce</a:t>
            </a:r>
            <a:r>
              <a:rPr dirty="0" sz="1550"/>
              <a:t>	Circular</a:t>
            </a:r>
            <a:r>
              <a:rPr dirty="0" sz="1550" spc="155"/>
              <a:t> </a:t>
            </a:r>
            <a:r>
              <a:rPr dirty="0" sz="1550" spc="-10"/>
              <a:t>Redesign</a:t>
            </a:r>
            <a:endParaRPr sz="1550"/>
          </a:p>
        </p:txBody>
      </p:sp>
      <p:sp>
        <p:nvSpPr>
          <p:cNvPr id="36" name="object 36"/>
          <p:cNvSpPr txBox="1"/>
          <p:nvPr/>
        </p:nvSpPr>
        <p:spPr>
          <a:xfrm>
            <a:off x="316801" y="6685536"/>
            <a:ext cx="7586345" cy="13843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Khande-</a:t>
            </a:r>
            <a:r>
              <a:rPr dirty="0" sz="800">
                <a:latin typeface="Arial MT"/>
                <a:cs typeface="Arial MT"/>
              </a:rPr>
              <a:t>Jae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Fisher,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27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5659120" cy="635"/>
          </a:xfrm>
          <a:custGeom>
            <a:avLst/>
            <a:gdLst/>
            <a:ahLst/>
            <a:cxnLst/>
            <a:rect l="l" t="t" r="r" b="b"/>
            <a:pathLst>
              <a:path w="5659120" h="635">
                <a:moveTo>
                  <a:pt x="0" y="253"/>
                </a:moveTo>
                <a:lnTo>
                  <a:pt x="56587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04203" y="2053335"/>
            <a:ext cx="5659120" cy="635"/>
          </a:xfrm>
          <a:custGeom>
            <a:avLst/>
            <a:gdLst/>
            <a:ahLst/>
            <a:cxnLst/>
            <a:rect l="l" t="t" r="r" b="b"/>
            <a:pathLst>
              <a:path w="5659120" h="635">
                <a:moveTo>
                  <a:pt x="0" y="253"/>
                </a:moveTo>
                <a:lnTo>
                  <a:pt x="56587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3918" y="492378"/>
            <a:ext cx="1126109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spc="-10" b="1">
                <a:latin typeface="Arial"/>
                <a:cs typeface="Arial"/>
              </a:rPr>
              <a:t>Coca-</a:t>
            </a:r>
            <a:r>
              <a:rPr dirty="0" sz="2800" b="1">
                <a:latin typeface="Arial"/>
                <a:cs typeface="Arial"/>
              </a:rPr>
              <a:t>Cola’s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Latin</a:t>
            </a:r>
            <a:r>
              <a:rPr dirty="0" sz="2800" spc="-1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America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rollout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shows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three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enablers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reuse </a:t>
            </a:r>
            <a:r>
              <a:rPr dirty="0" sz="2800" b="1">
                <a:latin typeface="Arial"/>
                <a:cs typeface="Arial"/>
              </a:rPr>
              <a:t>needs: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shared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infrastructure,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standard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design,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digital</a:t>
            </a:r>
            <a:r>
              <a:rPr dirty="0" sz="2800" spc="-11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tracking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241" y="1563814"/>
            <a:ext cx="537210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Despite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declines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since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2021,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Latin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America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retains</a:t>
            </a:r>
            <a:r>
              <a:rPr dirty="0" sz="1350" spc="16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the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highest </a:t>
            </a:r>
            <a:r>
              <a:rPr dirty="0" sz="1350" b="1">
                <a:latin typeface="Arial"/>
                <a:cs typeface="Arial"/>
              </a:rPr>
              <a:t>reusable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share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per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bottler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largest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share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of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global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reusables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79641" y="1563814"/>
            <a:ext cx="538607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Favorable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reuse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infrastructure,</a:t>
            </a:r>
            <a:r>
              <a:rPr dirty="0" sz="1350" spc="16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enhanced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bottle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tracking,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spc="-25" b="1">
                <a:latin typeface="Arial"/>
                <a:cs typeface="Arial"/>
              </a:rPr>
              <a:t>and </a:t>
            </a:r>
            <a:r>
              <a:rPr dirty="0" sz="1350" b="1">
                <a:latin typeface="Arial"/>
                <a:cs typeface="Arial"/>
              </a:rPr>
              <a:t>standardized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design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support</a:t>
            </a:r>
            <a:r>
              <a:rPr dirty="0" sz="1350" spc="12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Coca-Cola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rollout</a:t>
            </a:r>
            <a:r>
              <a:rPr dirty="0" sz="1350" spc="12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in</a:t>
            </a:r>
            <a:r>
              <a:rPr dirty="0" sz="1350" spc="1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Latin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America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45719"/>
            <a:ext cx="5377180" cy="429895"/>
            <a:chOff x="0" y="45719"/>
            <a:chExt cx="5377180" cy="429895"/>
          </a:xfrm>
        </p:grpSpPr>
        <p:sp>
          <p:nvSpPr>
            <p:cNvPr id="10" name="object 10"/>
            <p:cNvSpPr/>
            <p:nvPr/>
          </p:nvSpPr>
          <p:spPr>
            <a:xfrm>
              <a:off x="2990088" y="45719"/>
              <a:ext cx="2386965" cy="429895"/>
            </a:xfrm>
            <a:custGeom>
              <a:avLst/>
              <a:gdLst/>
              <a:ahLst/>
              <a:cxnLst/>
              <a:rect l="l" t="t" r="r" b="b"/>
              <a:pathLst>
                <a:path w="2386965" h="429895">
                  <a:moveTo>
                    <a:pt x="21717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2171700" y="429894"/>
                  </a:lnTo>
                  <a:lnTo>
                    <a:pt x="2386584" y="215010"/>
                  </a:lnTo>
                  <a:lnTo>
                    <a:pt x="2171700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458978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08455" algn="l"/>
                <a:tab pos="305562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Reduce</a:t>
            </a:r>
            <a:r>
              <a:rPr dirty="0" sz="1550"/>
              <a:t>	Reuse</a:t>
            </a:r>
            <a:r>
              <a:rPr dirty="0" sz="1550" spc="95"/>
              <a:t> </a:t>
            </a:r>
            <a:r>
              <a:rPr dirty="0" sz="1550"/>
              <a:t>&amp;</a:t>
            </a:r>
            <a:r>
              <a:rPr dirty="0" sz="1550" spc="45"/>
              <a:t> </a:t>
            </a:r>
            <a:r>
              <a:rPr dirty="0" sz="1550" spc="-10"/>
              <a:t>Return</a:t>
            </a:r>
            <a:endParaRPr sz="1550"/>
          </a:p>
        </p:txBody>
      </p:sp>
      <p:grpSp>
        <p:nvGrpSpPr>
          <p:cNvPr id="14" name="object 14"/>
          <p:cNvGrpSpPr/>
          <p:nvPr/>
        </p:nvGrpSpPr>
        <p:grpSpPr>
          <a:xfrm>
            <a:off x="594169" y="2789491"/>
            <a:ext cx="2250440" cy="3064510"/>
            <a:chOff x="594169" y="2789491"/>
            <a:chExt cx="2250440" cy="3064510"/>
          </a:xfrm>
        </p:grpSpPr>
        <p:sp>
          <p:nvSpPr>
            <p:cNvPr id="15" name="object 15"/>
            <p:cNvSpPr/>
            <p:nvPr/>
          </p:nvSpPr>
          <p:spPr>
            <a:xfrm>
              <a:off x="598931" y="2794254"/>
              <a:ext cx="2231390" cy="3054985"/>
            </a:xfrm>
            <a:custGeom>
              <a:avLst/>
              <a:gdLst/>
              <a:ahLst/>
              <a:cxnLst/>
              <a:rect l="l" t="t" r="r" b="b"/>
              <a:pathLst>
                <a:path w="2231390" h="3054985">
                  <a:moveTo>
                    <a:pt x="45720" y="1880235"/>
                  </a:moveTo>
                  <a:lnTo>
                    <a:pt x="45720" y="3009061"/>
                  </a:lnTo>
                </a:path>
                <a:path w="2231390" h="3054985">
                  <a:moveTo>
                    <a:pt x="45720" y="0"/>
                  </a:moveTo>
                  <a:lnTo>
                    <a:pt x="45720" y="1823847"/>
                  </a:lnTo>
                </a:path>
                <a:path w="2231390" h="3054985">
                  <a:moveTo>
                    <a:pt x="0" y="3009061"/>
                  </a:moveTo>
                  <a:lnTo>
                    <a:pt x="45720" y="3009061"/>
                  </a:lnTo>
                </a:path>
                <a:path w="2231390" h="3054985">
                  <a:moveTo>
                    <a:pt x="0" y="2578989"/>
                  </a:moveTo>
                  <a:lnTo>
                    <a:pt x="45720" y="2578989"/>
                  </a:lnTo>
                </a:path>
                <a:path w="2231390" h="3054985">
                  <a:moveTo>
                    <a:pt x="0" y="2149221"/>
                  </a:moveTo>
                  <a:lnTo>
                    <a:pt x="45720" y="2149221"/>
                  </a:lnTo>
                </a:path>
                <a:path w="2231390" h="3054985">
                  <a:moveTo>
                    <a:pt x="0" y="1719326"/>
                  </a:moveTo>
                  <a:lnTo>
                    <a:pt x="45720" y="1719326"/>
                  </a:lnTo>
                </a:path>
                <a:path w="2231390" h="3054985">
                  <a:moveTo>
                    <a:pt x="0" y="1289431"/>
                  </a:moveTo>
                  <a:lnTo>
                    <a:pt x="45720" y="1289431"/>
                  </a:lnTo>
                </a:path>
                <a:path w="2231390" h="3054985">
                  <a:moveTo>
                    <a:pt x="0" y="859536"/>
                  </a:moveTo>
                  <a:lnTo>
                    <a:pt x="45720" y="859536"/>
                  </a:lnTo>
                </a:path>
                <a:path w="2231390" h="3054985">
                  <a:moveTo>
                    <a:pt x="0" y="429768"/>
                  </a:moveTo>
                  <a:lnTo>
                    <a:pt x="45720" y="429768"/>
                  </a:lnTo>
                </a:path>
                <a:path w="2231390" h="3054985">
                  <a:moveTo>
                    <a:pt x="0" y="0"/>
                  </a:moveTo>
                  <a:lnTo>
                    <a:pt x="45720" y="0"/>
                  </a:lnTo>
                </a:path>
                <a:path w="2231390" h="3054985">
                  <a:moveTo>
                    <a:pt x="45720" y="3009061"/>
                  </a:moveTo>
                  <a:lnTo>
                    <a:pt x="2231136" y="3009061"/>
                  </a:lnTo>
                </a:path>
                <a:path w="2231390" h="3054985">
                  <a:moveTo>
                    <a:pt x="45720" y="3009061"/>
                  </a:moveTo>
                  <a:lnTo>
                    <a:pt x="45720" y="3054794"/>
                  </a:lnTo>
                </a:path>
                <a:path w="2231390" h="3054985">
                  <a:moveTo>
                    <a:pt x="1143000" y="3009061"/>
                  </a:moveTo>
                  <a:lnTo>
                    <a:pt x="1143000" y="3054794"/>
                  </a:lnTo>
                </a:path>
                <a:path w="2231390" h="3054985">
                  <a:moveTo>
                    <a:pt x="2231136" y="3009061"/>
                  </a:moveTo>
                  <a:lnTo>
                    <a:pt x="2231136" y="305479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49223" y="2881122"/>
              <a:ext cx="2176780" cy="173990"/>
            </a:xfrm>
            <a:custGeom>
              <a:avLst/>
              <a:gdLst/>
              <a:ahLst/>
              <a:cxnLst/>
              <a:rect l="l" t="t" r="r" b="b"/>
              <a:pathLst>
                <a:path w="2176780" h="173989">
                  <a:moveTo>
                    <a:pt x="0" y="0"/>
                  </a:moveTo>
                  <a:lnTo>
                    <a:pt x="2176272" y="173736"/>
                  </a:lnTo>
                </a:path>
              </a:pathLst>
            </a:custGeom>
            <a:ln w="3810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49223" y="3567049"/>
              <a:ext cx="2176780" cy="283845"/>
            </a:xfrm>
            <a:custGeom>
              <a:avLst/>
              <a:gdLst/>
              <a:ahLst/>
              <a:cxnLst/>
              <a:rect l="l" t="t" r="r" b="b"/>
              <a:pathLst>
                <a:path w="2176780" h="283845">
                  <a:moveTo>
                    <a:pt x="0" y="0"/>
                  </a:moveTo>
                  <a:lnTo>
                    <a:pt x="2176272" y="283590"/>
                  </a:lnTo>
                </a:path>
              </a:pathLst>
            </a:custGeom>
            <a:ln w="38100">
              <a:solidFill>
                <a:srgbClr val="0021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49223" y="4637151"/>
              <a:ext cx="2176780" cy="18415"/>
            </a:xfrm>
            <a:custGeom>
              <a:avLst/>
              <a:gdLst/>
              <a:ahLst/>
              <a:cxnLst/>
              <a:rect l="l" t="t" r="r" b="b"/>
              <a:pathLst>
                <a:path w="2176780" h="18414">
                  <a:moveTo>
                    <a:pt x="0" y="0"/>
                  </a:moveTo>
                  <a:lnTo>
                    <a:pt x="2176272" y="18287"/>
                  </a:lnTo>
                </a:path>
              </a:pathLst>
            </a:custGeom>
            <a:ln w="38100">
              <a:solidFill>
                <a:srgbClr val="805B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49223" y="4820030"/>
              <a:ext cx="2176780" cy="92075"/>
            </a:xfrm>
            <a:custGeom>
              <a:avLst/>
              <a:gdLst/>
              <a:ahLst/>
              <a:cxnLst/>
              <a:rect l="l" t="t" r="r" b="b"/>
              <a:pathLst>
                <a:path w="2176780" h="92075">
                  <a:moveTo>
                    <a:pt x="0" y="91567"/>
                  </a:moveTo>
                  <a:lnTo>
                    <a:pt x="2176272" y="0"/>
                  </a:lnTo>
                </a:path>
              </a:pathLst>
            </a:custGeom>
            <a:ln w="38099">
              <a:solidFill>
                <a:srgbClr val="A73CA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62939" y="4861305"/>
              <a:ext cx="68580" cy="47625"/>
            </a:xfrm>
            <a:custGeom>
              <a:avLst/>
              <a:gdLst/>
              <a:ahLst/>
              <a:cxnLst/>
              <a:rect l="l" t="t" r="r" b="b"/>
              <a:pathLst>
                <a:path w="68579" h="47625">
                  <a:moveTo>
                    <a:pt x="68249" y="0"/>
                  </a:moveTo>
                  <a:lnTo>
                    <a:pt x="0" y="4762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420852" y="5690628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latin typeface="Arial MT"/>
                <a:cs typeface="Arial MT"/>
              </a:rPr>
              <a:t>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0852" y="5260847"/>
            <a:ext cx="11239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50"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6029" y="4830127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6029" y="4400105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6029" y="3969702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20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6029" y="3539553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25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6029" y="3109848"/>
            <a:ext cx="19050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30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6029" y="2679128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35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7207" y="5872568"/>
            <a:ext cx="3683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latin typeface="Arial MT"/>
                <a:cs typeface="Arial MT"/>
              </a:rPr>
              <a:t>2021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57527" y="5872568"/>
            <a:ext cx="36893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latin typeface="Arial MT"/>
                <a:cs typeface="Arial MT"/>
              </a:rPr>
              <a:t>2022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47950" y="5872568"/>
            <a:ext cx="36893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latin typeface="Arial MT"/>
                <a:cs typeface="Arial MT"/>
              </a:rPr>
              <a:t>2023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44622" y="5722797"/>
            <a:ext cx="36068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latin typeface="Arial MT"/>
                <a:cs typeface="Arial MT"/>
              </a:rPr>
              <a:t>x-</a:t>
            </a:r>
            <a:r>
              <a:rPr dirty="0" sz="1000" spc="-20">
                <a:latin typeface="Arial MT"/>
                <a:cs typeface="Arial MT"/>
              </a:rPr>
              <a:t>axis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7382" y="2625153"/>
            <a:ext cx="33274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34%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7382" y="3313493"/>
            <a:ext cx="33274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26%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7382" y="4380547"/>
            <a:ext cx="33274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14%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7382" y="4655502"/>
            <a:ext cx="33274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66745" y="2796730"/>
            <a:ext cx="33274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32%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66745" y="3598227"/>
            <a:ext cx="33274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23%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66745" y="4406391"/>
            <a:ext cx="33210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13%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96997" y="4717605"/>
            <a:ext cx="32131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11%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703320" y="2862833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224" y="0"/>
                </a:lnTo>
              </a:path>
            </a:pathLst>
          </a:custGeom>
          <a:ln w="38100">
            <a:solidFill>
              <a:srgbClr val="009B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703320" y="3073145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224" y="0"/>
                </a:lnTo>
              </a:path>
            </a:pathLst>
          </a:custGeom>
          <a:ln w="38100">
            <a:solidFill>
              <a:srgbClr val="0021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703320" y="3274314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224" y="0"/>
                </a:lnTo>
              </a:path>
            </a:pathLst>
          </a:custGeom>
          <a:ln w="38100">
            <a:solidFill>
              <a:srgbClr val="805B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03320" y="347560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224" y="0"/>
                </a:lnTo>
              </a:path>
            </a:pathLst>
          </a:custGeom>
          <a:ln w="38100">
            <a:solidFill>
              <a:srgbClr val="A73C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3907282" y="2738128"/>
            <a:ext cx="1812925" cy="839469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000">
                <a:latin typeface="Arial MT"/>
                <a:cs typeface="Arial MT"/>
              </a:rPr>
              <a:t>FEMSA </a:t>
            </a:r>
            <a:r>
              <a:rPr dirty="0" sz="1000" spc="-10">
                <a:latin typeface="Arial MT"/>
                <a:cs typeface="Arial MT"/>
              </a:rPr>
              <a:t>(LA/Phillippines)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000">
                <a:latin typeface="Arial MT"/>
                <a:cs typeface="Arial MT"/>
              </a:rPr>
              <a:t>Arca</a:t>
            </a:r>
            <a:r>
              <a:rPr dirty="0" sz="1000" spc="-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Continental</a:t>
            </a:r>
            <a:r>
              <a:rPr dirty="0" sz="1000" spc="-10">
                <a:latin typeface="Arial MT"/>
                <a:cs typeface="Arial MT"/>
              </a:rPr>
              <a:t> (LA/US)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000" spc="-10">
                <a:latin typeface="Arial MT"/>
                <a:cs typeface="Arial MT"/>
              </a:rPr>
              <a:t>Coca-</a:t>
            </a:r>
            <a:r>
              <a:rPr dirty="0" sz="1000">
                <a:latin typeface="Arial MT"/>
                <a:cs typeface="Arial MT"/>
              </a:rPr>
              <a:t>Cola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HBC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(Europe/Africa)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000">
                <a:latin typeface="Arial MT"/>
                <a:cs typeface="Arial MT"/>
              </a:rPr>
              <a:t>CCEP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(Western</a:t>
            </a:r>
            <a:r>
              <a:rPr dirty="0" sz="1000" spc="-6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Europe/APAC)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472183" y="2807970"/>
            <a:ext cx="631190" cy="320040"/>
          </a:xfrm>
          <a:custGeom>
            <a:avLst/>
            <a:gdLst/>
            <a:ahLst/>
            <a:cxnLst/>
            <a:rect l="l" t="t" r="r" b="b"/>
            <a:pathLst>
              <a:path w="631189" h="320039">
                <a:moveTo>
                  <a:pt x="315467" y="0"/>
                </a:moveTo>
                <a:lnTo>
                  <a:pt x="251885" y="3250"/>
                </a:lnTo>
                <a:lnTo>
                  <a:pt x="192666" y="12572"/>
                </a:lnTo>
                <a:lnTo>
                  <a:pt x="139079" y="27324"/>
                </a:lnTo>
                <a:lnTo>
                  <a:pt x="92392" y="46862"/>
                </a:lnTo>
                <a:lnTo>
                  <a:pt x="53872" y="70544"/>
                </a:lnTo>
                <a:lnTo>
                  <a:pt x="24788" y="97726"/>
                </a:lnTo>
                <a:lnTo>
                  <a:pt x="0" y="160019"/>
                </a:lnTo>
                <a:lnTo>
                  <a:pt x="6408" y="192274"/>
                </a:lnTo>
                <a:lnTo>
                  <a:pt x="53872" y="249495"/>
                </a:lnTo>
                <a:lnTo>
                  <a:pt x="92392" y="273176"/>
                </a:lnTo>
                <a:lnTo>
                  <a:pt x="139079" y="292715"/>
                </a:lnTo>
                <a:lnTo>
                  <a:pt x="192666" y="307466"/>
                </a:lnTo>
                <a:lnTo>
                  <a:pt x="251885" y="316789"/>
                </a:lnTo>
                <a:lnTo>
                  <a:pt x="315467" y="320039"/>
                </a:lnTo>
                <a:lnTo>
                  <a:pt x="379050" y="316789"/>
                </a:lnTo>
                <a:lnTo>
                  <a:pt x="438269" y="307466"/>
                </a:lnTo>
                <a:lnTo>
                  <a:pt x="491856" y="292715"/>
                </a:lnTo>
                <a:lnTo>
                  <a:pt x="538543" y="273176"/>
                </a:lnTo>
                <a:lnTo>
                  <a:pt x="577063" y="249495"/>
                </a:lnTo>
                <a:lnTo>
                  <a:pt x="606147" y="222313"/>
                </a:lnTo>
                <a:lnTo>
                  <a:pt x="630935" y="160019"/>
                </a:lnTo>
                <a:lnTo>
                  <a:pt x="624527" y="127765"/>
                </a:lnTo>
                <a:lnTo>
                  <a:pt x="577063" y="70544"/>
                </a:lnTo>
                <a:lnTo>
                  <a:pt x="538543" y="46862"/>
                </a:lnTo>
                <a:lnTo>
                  <a:pt x="491856" y="27324"/>
                </a:lnTo>
                <a:lnTo>
                  <a:pt x="438269" y="12573"/>
                </a:lnTo>
                <a:lnTo>
                  <a:pt x="379050" y="3250"/>
                </a:lnTo>
                <a:lnTo>
                  <a:pt x="315467" y="0"/>
                </a:lnTo>
                <a:close/>
              </a:path>
            </a:pathLst>
          </a:custGeom>
          <a:solidFill>
            <a:srgbClr val="DFE6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1601724" y="2875851"/>
            <a:ext cx="37655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0" b="1">
                <a:latin typeface="Arial"/>
                <a:cs typeface="Arial"/>
              </a:rPr>
              <a:t>~25%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575303" y="3658489"/>
            <a:ext cx="365760" cy="247015"/>
          </a:xfrm>
          <a:custGeom>
            <a:avLst/>
            <a:gdLst/>
            <a:ahLst/>
            <a:cxnLst/>
            <a:rect l="l" t="t" r="r" b="b"/>
            <a:pathLst>
              <a:path w="365760" h="247014">
                <a:moveTo>
                  <a:pt x="182880" y="0"/>
                </a:moveTo>
                <a:lnTo>
                  <a:pt x="125089" y="6291"/>
                </a:lnTo>
                <a:lnTo>
                  <a:pt x="74889" y="23810"/>
                </a:lnTo>
                <a:lnTo>
                  <a:pt x="35295" y="50529"/>
                </a:lnTo>
                <a:lnTo>
                  <a:pt x="9326" y="84417"/>
                </a:lnTo>
                <a:lnTo>
                  <a:pt x="0" y="123443"/>
                </a:lnTo>
                <a:lnTo>
                  <a:pt x="9326" y="162483"/>
                </a:lnTo>
                <a:lnTo>
                  <a:pt x="35295" y="196402"/>
                </a:lnTo>
                <a:lnTo>
                  <a:pt x="74889" y="223159"/>
                </a:lnTo>
                <a:lnTo>
                  <a:pt x="125089" y="240710"/>
                </a:lnTo>
                <a:lnTo>
                  <a:pt x="182880" y="247015"/>
                </a:lnTo>
                <a:lnTo>
                  <a:pt x="240670" y="240710"/>
                </a:lnTo>
                <a:lnTo>
                  <a:pt x="290870" y="223159"/>
                </a:lnTo>
                <a:lnTo>
                  <a:pt x="330464" y="196402"/>
                </a:lnTo>
                <a:lnTo>
                  <a:pt x="356433" y="162483"/>
                </a:lnTo>
                <a:lnTo>
                  <a:pt x="365760" y="123443"/>
                </a:lnTo>
                <a:lnTo>
                  <a:pt x="356433" y="84417"/>
                </a:lnTo>
                <a:lnTo>
                  <a:pt x="330464" y="50529"/>
                </a:lnTo>
                <a:lnTo>
                  <a:pt x="290870" y="23810"/>
                </a:lnTo>
                <a:lnTo>
                  <a:pt x="240670" y="6291"/>
                </a:lnTo>
                <a:lnTo>
                  <a:pt x="182880" y="0"/>
                </a:lnTo>
                <a:close/>
              </a:path>
            </a:pathLst>
          </a:custGeom>
          <a:solidFill>
            <a:srgbClr val="DFE6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3688460" y="3686555"/>
            <a:ext cx="14795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50" b="1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966845" y="3647440"/>
            <a:ext cx="1393190" cy="3257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5"/>
              </a:spcBef>
            </a:pPr>
            <a:r>
              <a:rPr dirty="0" sz="1000">
                <a:latin typeface="Arial MT"/>
                <a:cs typeface="Arial MT"/>
              </a:rPr>
              <a:t>Share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global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reusable sales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472183" y="3567048"/>
            <a:ext cx="631190" cy="311150"/>
          </a:xfrm>
          <a:custGeom>
            <a:avLst/>
            <a:gdLst/>
            <a:ahLst/>
            <a:cxnLst/>
            <a:rect l="l" t="t" r="r" b="b"/>
            <a:pathLst>
              <a:path w="631189" h="311150">
                <a:moveTo>
                  <a:pt x="315467" y="0"/>
                </a:moveTo>
                <a:lnTo>
                  <a:pt x="251885" y="3158"/>
                </a:lnTo>
                <a:lnTo>
                  <a:pt x="192666" y="12215"/>
                </a:lnTo>
                <a:lnTo>
                  <a:pt x="139079" y="26547"/>
                </a:lnTo>
                <a:lnTo>
                  <a:pt x="92392" y="45529"/>
                </a:lnTo>
                <a:lnTo>
                  <a:pt x="53872" y="68535"/>
                </a:lnTo>
                <a:lnTo>
                  <a:pt x="24788" y="94940"/>
                </a:lnTo>
                <a:lnTo>
                  <a:pt x="0" y="155448"/>
                </a:lnTo>
                <a:lnTo>
                  <a:pt x="6408" y="186781"/>
                </a:lnTo>
                <a:lnTo>
                  <a:pt x="53872" y="242400"/>
                </a:lnTo>
                <a:lnTo>
                  <a:pt x="92392" y="265430"/>
                </a:lnTo>
                <a:lnTo>
                  <a:pt x="139079" y="284434"/>
                </a:lnTo>
                <a:lnTo>
                  <a:pt x="192666" y="298787"/>
                </a:lnTo>
                <a:lnTo>
                  <a:pt x="251885" y="307859"/>
                </a:lnTo>
                <a:lnTo>
                  <a:pt x="315467" y="311023"/>
                </a:lnTo>
                <a:lnTo>
                  <a:pt x="379050" y="307859"/>
                </a:lnTo>
                <a:lnTo>
                  <a:pt x="438269" y="298787"/>
                </a:lnTo>
                <a:lnTo>
                  <a:pt x="491856" y="284434"/>
                </a:lnTo>
                <a:lnTo>
                  <a:pt x="538543" y="265430"/>
                </a:lnTo>
                <a:lnTo>
                  <a:pt x="577063" y="242400"/>
                </a:lnTo>
                <a:lnTo>
                  <a:pt x="606147" y="215975"/>
                </a:lnTo>
                <a:lnTo>
                  <a:pt x="630935" y="155448"/>
                </a:lnTo>
                <a:lnTo>
                  <a:pt x="624527" y="124119"/>
                </a:lnTo>
                <a:lnTo>
                  <a:pt x="577063" y="68535"/>
                </a:lnTo>
                <a:lnTo>
                  <a:pt x="538543" y="45529"/>
                </a:lnTo>
                <a:lnTo>
                  <a:pt x="491856" y="26547"/>
                </a:lnTo>
                <a:lnTo>
                  <a:pt x="438269" y="12215"/>
                </a:lnTo>
                <a:lnTo>
                  <a:pt x="379050" y="3158"/>
                </a:lnTo>
                <a:lnTo>
                  <a:pt x="315467" y="0"/>
                </a:lnTo>
                <a:close/>
              </a:path>
            </a:pathLst>
          </a:custGeom>
          <a:solidFill>
            <a:srgbClr val="DFE6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1601724" y="3630993"/>
            <a:ext cx="37655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0" b="1">
                <a:latin typeface="Arial"/>
                <a:cs typeface="Arial"/>
              </a:rPr>
              <a:t>~10%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463039" y="4454271"/>
            <a:ext cx="631190" cy="311150"/>
          </a:xfrm>
          <a:custGeom>
            <a:avLst/>
            <a:gdLst/>
            <a:ahLst/>
            <a:cxnLst/>
            <a:rect l="l" t="t" r="r" b="b"/>
            <a:pathLst>
              <a:path w="631189" h="311150">
                <a:moveTo>
                  <a:pt x="315467" y="0"/>
                </a:moveTo>
                <a:lnTo>
                  <a:pt x="251885" y="3158"/>
                </a:lnTo>
                <a:lnTo>
                  <a:pt x="192666" y="12215"/>
                </a:lnTo>
                <a:lnTo>
                  <a:pt x="139079" y="26547"/>
                </a:lnTo>
                <a:lnTo>
                  <a:pt x="92392" y="45529"/>
                </a:lnTo>
                <a:lnTo>
                  <a:pt x="53872" y="68535"/>
                </a:lnTo>
                <a:lnTo>
                  <a:pt x="24788" y="94940"/>
                </a:lnTo>
                <a:lnTo>
                  <a:pt x="0" y="155447"/>
                </a:lnTo>
                <a:lnTo>
                  <a:pt x="6408" y="186776"/>
                </a:lnTo>
                <a:lnTo>
                  <a:pt x="53872" y="242360"/>
                </a:lnTo>
                <a:lnTo>
                  <a:pt x="92392" y="265366"/>
                </a:lnTo>
                <a:lnTo>
                  <a:pt x="139079" y="284348"/>
                </a:lnTo>
                <a:lnTo>
                  <a:pt x="192666" y="298680"/>
                </a:lnTo>
                <a:lnTo>
                  <a:pt x="251885" y="307737"/>
                </a:lnTo>
                <a:lnTo>
                  <a:pt x="315467" y="310895"/>
                </a:lnTo>
                <a:lnTo>
                  <a:pt x="379050" y="307737"/>
                </a:lnTo>
                <a:lnTo>
                  <a:pt x="438269" y="298680"/>
                </a:lnTo>
                <a:lnTo>
                  <a:pt x="491856" y="284348"/>
                </a:lnTo>
                <a:lnTo>
                  <a:pt x="538543" y="265366"/>
                </a:lnTo>
                <a:lnTo>
                  <a:pt x="577063" y="242360"/>
                </a:lnTo>
                <a:lnTo>
                  <a:pt x="606147" y="215955"/>
                </a:lnTo>
                <a:lnTo>
                  <a:pt x="630935" y="155447"/>
                </a:lnTo>
                <a:lnTo>
                  <a:pt x="624527" y="124119"/>
                </a:lnTo>
                <a:lnTo>
                  <a:pt x="577063" y="68535"/>
                </a:lnTo>
                <a:lnTo>
                  <a:pt x="538543" y="45529"/>
                </a:lnTo>
                <a:lnTo>
                  <a:pt x="491856" y="26547"/>
                </a:lnTo>
                <a:lnTo>
                  <a:pt x="438269" y="12215"/>
                </a:lnTo>
                <a:lnTo>
                  <a:pt x="379050" y="3158"/>
                </a:lnTo>
                <a:lnTo>
                  <a:pt x="315467" y="0"/>
                </a:lnTo>
                <a:close/>
              </a:path>
            </a:pathLst>
          </a:custGeom>
          <a:solidFill>
            <a:srgbClr val="DFE6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1671066" y="4516691"/>
            <a:ext cx="217804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5" b="1">
                <a:latin typeface="Arial"/>
                <a:cs typeface="Arial"/>
              </a:rPr>
              <a:t>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08241" y="2069274"/>
            <a:ext cx="516064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Share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reusable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packaging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Coca-Cola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bottler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company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2021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2023,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600450" y="4492878"/>
            <a:ext cx="2078355" cy="1251585"/>
          </a:xfrm>
          <a:custGeom>
            <a:avLst/>
            <a:gdLst/>
            <a:ahLst/>
            <a:cxnLst/>
            <a:rect l="l" t="t" r="r" b="b"/>
            <a:pathLst>
              <a:path w="2078354" h="1251585">
                <a:moveTo>
                  <a:pt x="0" y="0"/>
                </a:moveTo>
                <a:lnTo>
                  <a:pt x="531113" y="400431"/>
                </a:lnTo>
                <a:lnTo>
                  <a:pt x="221741" y="400431"/>
                </a:lnTo>
                <a:lnTo>
                  <a:pt x="221741" y="1250988"/>
                </a:lnTo>
                <a:lnTo>
                  <a:pt x="2077974" y="1250988"/>
                </a:lnTo>
                <a:lnTo>
                  <a:pt x="2077974" y="400431"/>
                </a:lnTo>
                <a:lnTo>
                  <a:pt x="995172" y="400431"/>
                </a:lnTo>
                <a:lnTo>
                  <a:pt x="0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3862196" y="4915027"/>
            <a:ext cx="1784350" cy="7613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Only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FEMSA</a:t>
            </a:r>
            <a:r>
              <a:rPr dirty="0" sz="12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12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Arca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Continental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have</a:t>
            </a:r>
            <a:r>
              <a:rPr dirty="0" sz="1200" spc="-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released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pledges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25%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reusable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packaging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2030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463039" y="4838446"/>
            <a:ext cx="631190" cy="311150"/>
          </a:xfrm>
          <a:custGeom>
            <a:avLst/>
            <a:gdLst/>
            <a:ahLst/>
            <a:cxnLst/>
            <a:rect l="l" t="t" r="r" b="b"/>
            <a:pathLst>
              <a:path w="631189" h="311150">
                <a:moveTo>
                  <a:pt x="315467" y="0"/>
                </a:moveTo>
                <a:lnTo>
                  <a:pt x="251885" y="3158"/>
                </a:lnTo>
                <a:lnTo>
                  <a:pt x="192666" y="12215"/>
                </a:lnTo>
                <a:lnTo>
                  <a:pt x="139079" y="26547"/>
                </a:lnTo>
                <a:lnTo>
                  <a:pt x="92392" y="45529"/>
                </a:lnTo>
                <a:lnTo>
                  <a:pt x="53872" y="68535"/>
                </a:lnTo>
                <a:lnTo>
                  <a:pt x="24788" y="94940"/>
                </a:lnTo>
                <a:lnTo>
                  <a:pt x="0" y="155447"/>
                </a:lnTo>
                <a:lnTo>
                  <a:pt x="6408" y="186776"/>
                </a:lnTo>
                <a:lnTo>
                  <a:pt x="53872" y="242360"/>
                </a:lnTo>
                <a:lnTo>
                  <a:pt x="92392" y="265366"/>
                </a:lnTo>
                <a:lnTo>
                  <a:pt x="139079" y="284348"/>
                </a:lnTo>
                <a:lnTo>
                  <a:pt x="192666" y="298680"/>
                </a:lnTo>
                <a:lnTo>
                  <a:pt x="251885" y="307737"/>
                </a:lnTo>
                <a:lnTo>
                  <a:pt x="315467" y="310895"/>
                </a:lnTo>
                <a:lnTo>
                  <a:pt x="379050" y="307737"/>
                </a:lnTo>
                <a:lnTo>
                  <a:pt x="438269" y="298680"/>
                </a:lnTo>
                <a:lnTo>
                  <a:pt x="491856" y="284348"/>
                </a:lnTo>
                <a:lnTo>
                  <a:pt x="538543" y="265366"/>
                </a:lnTo>
                <a:lnTo>
                  <a:pt x="577063" y="242360"/>
                </a:lnTo>
                <a:lnTo>
                  <a:pt x="606147" y="215955"/>
                </a:lnTo>
                <a:lnTo>
                  <a:pt x="630935" y="155447"/>
                </a:lnTo>
                <a:lnTo>
                  <a:pt x="624527" y="124119"/>
                </a:lnTo>
                <a:lnTo>
                  <a:pt x="577063" y="68535"/>
                </a:lnTo>
                <a:lnTo>
                  <a:pt x="538543" y="45529"/>
                </a:lnTo>
                <a:lnTo>
                  <a:pt x="491856" y="26547"/>
                </a:lnTo>
                <a:lnTo>
                  <a:pt x="438269" y="12215"/>
                </a:lnTo>
                <a:lnTo>
                  <a:pt x="379050" y="3158"/>
                </a:lnTo>
                <a:lnTo>
                  <a:pt x="315467" y="0"/>
                </a:lnTo>
                <a:close/>
              </a:path>
            </a:pathLst>
          </a:custGeom>
          <a:solidFill>
            <a:srgbClr val="DFE6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1631950" y="4904930"/>
            <a:ext cx="30353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5" b="1">
                <a:latin typeface="Arial"/>
                <a:cs typeface="Arial"/>
              </a:rPr>
              <a:t>&lt;5%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16801" y="6387150"/>
            <a:ext cx="9155430" cy="266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5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GS1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Coca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Cola’s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reusable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bottles,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refillable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bottles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benefit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from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innovative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QR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codes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powered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by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GS1</a:t>
            </a:r>
            <a:r>
              <a:rPr dirty="0" sz="800" spc="5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(GS1,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u="sng" sz="800" spc="-16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Coca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Cola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fails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to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increase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reusable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packaging</a:t>
            </a:r>
            <a:r>
              <a:rPr dirty="0" sz="800" spc="-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(Oceana,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75">
                <a:latin typeface="Arial MT"/>
                <a:cs typeface="Arial MT"/>
              </a:rPr>
              <a:t> </a:t>
            </a:r>
            <a:r>
              <a:rPr dirty="0" u="sng" sz="800" spc="-18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Coca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-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Cola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Latin</a:t>
            </a:r>
            <a:r>
              <a:rPr dirty="0" u="sng" sz="800" spc="-6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America’s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reusable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refillable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bottles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(GS1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UK);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Latin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America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shows the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world</a:t>
            </a:r>
            <a:r>
              <a:rPr dirty="0" sz="800" spc="-5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(Business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Reporter,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Colombia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Plastics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Pact</a:t>
            </a:r>
            <a:r>
              <a:rPr dirty="0" sz="800" spc="-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(Cembre,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424928" y="2195067"/>
            <a:ext cx="0" cy="1641475"/>
          </a:xfrm>
          <a:custGeom>
            <a:avLst/>
            <a:gdLst/>
            <a:ahLst/>
            <a:cxnLst/>
            <a:rect l="l" t="t" r="r" b="b"/>
            <a:pathLst>
              <a:path w="0" h="1641475">
                <a:moveTo>
                  <a:pt x="0" y="0"/>
                </a:moveTo>
                <a:lnTo>
                  <a:pt x="0" y="1641475"/>
                </a:lnTo>
              </a:path>
            </a:pathLst>
          </a:custGeom>
          <a:ln w="76200">
            <a:solidFill>
              <a:srgbClr val="17BB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7666355" y="2295334"/>
            <a:ext cx="3930650" cy="36741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90500" marR="5080" indent="-171450">
              <a:lnSpc>
                <a:spcPct val="100000"/>
              </a:lnSpc>
              <a:spcBef>
                <a:spcPts val="125"/>
              </a:spcBef>
              <a:buChar char="•"/>
              <a:tabLst>
                <a:tab pos="190500" algn="l"/>
                <a:tab pos="191770" algn="l"/>
              </a:tabLst>
            </a:pPr>
            <a:r>
              <a:rPr dirty="0" sz="1200">
                <a:latin typeface="Arial MT"/>
                <a:cs typeface="Arial MT"/>
              </a:rPr>
              <a:t>	Reuse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infrastructure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b="1">
                <a:latin typeface="Arial"/>
                <a:cs typeface="Arial"/>
              </a:rPr>
              <a:t>maintained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since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1990s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>
                <a:latin typeface="Arial MT"/>
                <a:cs typeface="Arial MT"/>
              </a:rPr>
              <a:t>because refillable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bottles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remained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cost-</a:t>
            </a:r>
            <a:r>
              <a:rPr dirty="0" sz="1200">
                <a:latin typeface="Arial MT"/>
                <a:cs typeface="Arial MT"/>
              </a:rPr>
              <a:t>competitive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virgin </a:t>
            </a:r>
            <a:r>
              <a:rPr dirty="0" sz="1200">
                <a:latin typeface="Arial MT"/>
                <a:cs typeface="Arial MT"/>
              </a:rPr>
              <a:t>packaging,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particularly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lower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income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consumers </a:t>
            </a:r>
            <a:r>
              <a:rPr dirty="0" sz="1200">
                <a:latin typeface="Arial MT"/>
                <a:cs typeface="Arial MT"/>
              </a:rPr>
              <a:t>(especially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deposit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return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schemes)</a:t>
            </a:r>
            <a:endParaRPr sz="1200">
              <a:latin typeface="Arial MT"/>
              <a:cs typeface="Arial MT"/>
            </a:endParaRPr>
          </a:p>
          <a:p>
            <a:pPr marL="191770" indent="-172720">
              <a:lnSpc>
                <a:spcPct val="100000"/>
              </a:lnSpc>
              <a:spcBef>
                <a:spcPts val="300"/>
              </a:spcBef>
              <a:buChar char="•"/>
              <a:tabLst>
                <a:tab pos="191770" algn="l"/>
              </a:tabLst>
            </a:pPr>
            <a:r>
              <a:rPr dirty="0" sz="1200">
                <a:latin typeface="Arial MT"/>
                <a:cs typeface="Arial MT"/>
              </a:rPr>
              <a:t>Reusable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packaging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market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valued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at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b="1">
                <a:latin typeface="Arial"/>
                <a:cs typeface="Arial"/>
              </a:rPr>
              <a:t>$9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billion</a:t>
            </a:r>
            <a:r>
              <a:rPr dirty="0" sz="1200" spc="-25" b="1">
                <a:latin typeface="Arial"/>
                <a:cs typeface="Arial"/>
              </a:rPr>
              <a:t> in</a:t>
            </a:r>
            <a:endParaRPr sz="1200">
              <a:latin typeface="Arial"/>
              <a:cs typeface="Arial"/>
            </a:endParaRPr>
          </a:p>
          <a:p>
            <a:pPr marL="1905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2024</a:t>
            </a:r>
            <a:r>
              <a:rPr dirty="0" sz="1200">
                <a:latin typeface="Arial MT"/>
                <a:cs typeface="Arial MT"/>
              </a:rPr>
              <a:t>;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estimated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CAGR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~5%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2030</a:t>
            </a:r>
            <a:endParaRPr sz="1200">
              <a:latin typeface="Arial MT"/>
              <a:cs typeface="Arial MT"/>
            </a:endParaRPr>
          </a:p>
          <a:p>
            <a:pPr marL="191770" indent="-172720">
              <a:lnSpc>
                <a:spcPct val="100000"/>
              </a:lnSpc>
              <a:spcBef>
                <a:spcPts val="365"/>
              </a:spcBef>
              <a:buChar char="•"/>
              <a:tabLst>
                <a:tab pos="191770" algn="l"/>
              </a:tabLst>
            </a:pPr>
            <a:r>
              <a:rPr dirty="0" sz="1200" spc="-10">
                <a:latin typeface="Arial MT"/>
                <a:cs typeface="Arial MT"/>
              </a:rPr>
              <a:t>National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goal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30%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bottles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reusable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by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2026</a:t>
            </a:r>
            <a:endParaRPr sz="1200">
              <a:latin typeface="Arial MT"/>
              <a:cs typeface="Arial MT"/>
            </a:endParaRPr>
          </a:p>
          <a:p>
            <a:pPr marL="19050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Chile;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public-</a:t>
            </a:r>
            <a:r>
              <a:rPr dirty="0" sz="1200">
                <a:latin typeface="Arial MT"/>
                <a:cs typeface="Arial MT"/>
              </a:rPr>
              <a:t>private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Colombia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Pact</a:t>
            </a:r>
            <a:endParaRPr sz="1200">
              <a:latin typeface="Arial MT"/>
              <a:cs typeface="Arial MT"/>
            </a:endParaRPr>
          </a:p>
          <a:p>
            <a:pPr marL="184150" marR="70485" indent="-172085">
              <a:lnSpc>
                <a:spcPct val="100000"/>
              </a:lnSpc>
              <a:spcBef>
                <a:spcPts val="585"/>
              </a:spcBef>
              <a:buChar char="•"/>
              <a:tabLst>
                <a:tab pos="184150" algn="l"/>
              </a:tabLst>
            </a:pPr>
            <a:r>
              <a:rPr dirty="0" sz="1200">
                <a:latin typeface="Arial MT"/>
                <a:cs typeface="Arial MT"/>
              </a:rPr>
              <a:t>Standard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b="1">
                <a:latin typeface="Arial"/>
                <a:cs typeface="Arial"/>
              </a:rPr>
              <a:t>“universal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bottle”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design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streamline collection,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cleaning,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refilling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process;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introduced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in </a:t>
            </a:r>
            <a:r>
              <a:rPr dirty="0" sz="1200">
                <a:latin typeface="Arial MT"/>
                <a:cs typeface="Arial MT"/>
              </a:rPr>
              <a:t>Brazil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 </a:t>
            </a:r>
            <a:r>
              <a:rPr dirty="0" sz="1200" spc="-20">
                <a:latin typeface="Arial MT"/>
                <a:cs typeface="Arial MT"/>
              </a:rPr>
              <a:t>2018</a:t>
            </a:r>
            <a:endParaRPr sz="12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spcBef>
                <a:spcPts val="295"/>
              </a:spcBef>
              <a:buChar char="•"/>
              <a:tabLst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Made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from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refillable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PET</a:t>
            </a:r>
            <a:endParaRPr sz="1200">
              <a:latin typeface="Arial MT"/>
              <a:cs typeface="Arial MT"/>
            </a:endParaRPr>
          </a:p>
          <a:p>
            <a:pPr marL="197485" marR="71120" indent="-171450">
              <a:lnSpc>
                <a:spcPct val="100000"/>
              </a:lnSpc>
              <a:spcBef>
                <a:spcPts val="930"/>
              </a:spcBef>
              <a:buChar char="•"/>
              <a:tabLst>
                <a:tab pos="197485" algn="l"/>
                <a:tab pos="198755" algn="l"/>
              </a:tabLst>
            </a:pP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10">
                <a:latin typeface="Arial MT"/>
                <a:cs typeface="Arial MT"/>
              </a:rPr>
              <a:t>Coca-</a:t>
            </a:r>
            <a:r>
              <a:rPr dirty="0" sz="1200">
                <a:latin typeface="Arial MT"/>
                <a:cs typeface="Arial MT"/>
              </a:rPr>
              <a:t>Cola</a:t>
            </a:r>
            <a:r>
              <a:rPr dirty="0" sz="1200" spc="-10">
                <a:latin typeface="Arial MT"/>
                <a:cs typeface="Arial MT"/>
              </a:rPr>
              <a:t> scales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reusable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0">
                <a:latin typeface="Arial MT"/>
                <a:cs typeface="Arial MT"/>
              </a:rPr>
              <a:t> refillable </a:t>
            </a:r>
            <a:r>
              <a:rPr dirty="0" sz="1200">
                <a:latin typeface="Arial MT"/>
                <a:cs typeface="Arial MT"/>
              </a:rPr>
              <a:t>bottles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in </a:t>
            </a:r>
            <a:r>
              <a:rPr dirty="0" sz="1200">
                <a:latin typeface="Arial MT"/>
                <a:cs typeface="Arial MT"/>
              </a:rPr>
              <a:t>Latin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America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 b="1">
                <a:latin typeface="Arial"/>
                <a:cs typeface="Arial"/>
              </a:rPr>
              <a:t>laser-</a:t>
            </a:r>
            <a:r>
              <a:rPr dirty="0" sz="1200" b="1">
                <a:latin typeface="Arial"/>
                <a:cs typeface="Arial"/>
              </a:rPr>
              <a:t>engraving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each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bottle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a </a:t>
            </a:r>
            <a:r>
              <a:rPr dirty="0" sz="1200" b="1">
                <a:latin typeface="Arial"/>
                <a:cs typeface="Arial"/>
              </a:rPr>
              <a:t>unique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QR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code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using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GS1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Digital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Link,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developed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in </a:t>
            </a:r>
            <a:r>
              <a:rPr dirty="0" sz="1200">
                <a:latin typeface="Arial MT"/>
                <a:cs typeface="Arial MT"/>
              </a:rPr>
              <a:t>partnership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WIPTEC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OPTEL</a:t>
            </a:r>
            <a:endParaRPr sz="1200">
              <a:latin typeface="Arial MT"/>
              <a:cs typeface="Arial MT"/>
            </a:endParaRPr>
          </a:p>
          <a:p>
            <a:pPr marL="197485" marR="82550" indent="-171450">
              <a:lnSpc>
                <a:spcPct val="100000"/>
              </a:lnSpc>
              <a:spcBef>
                <a:spcPts val="300"/>
              </a:spcBef>
              <a:buChar char="•"/>
              <a:tabLst>
                <a:tab pos="197485" algn="l"/>
                <a:tab pos="198755" algn="l"/>
              </a:tabLst>
            </a:pPr>
            <a:r>
              <a:rPr dirty="0" sz="1200">
                <a:latin typeface="Arial MT"/>
                <a:cs typeface="Arial MT"/>
              </a:rPr>
              <a:t>	Enables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b="1">
                <a:latin typeface="Arial"/>
                <a:cs typeface="Arial"/>
              </a:rPr>
              <a:t>full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tracking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every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bottle’s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refill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cycles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and </a:t>
            </a:r>
            <a:r>
              <a:rPr dirty="0" sz="1200" spc="-10">
                <a:latin typeface="Arial MT"/>
                <a:cs typeface="Arial MT"/>
              </a:rPr>
              <a:t>lifecycle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424928" y="3942079"/>
            <a:ext cx="0" cy="796925"/>
          </a:xfrm>
          <a:custGeom>
            <a:avLst/>
            <a:gdLst/>
            <a:ahLst/>
            <a:cxnLst/>
            <a:rect l="l" t="t" r="r" b="b"/>
            <a:pathLst>
              <a:path w="0" h="796925">
                <a:moveTo>
                  <a:pt x="0" y="0"/>
                </a:moveTo>
                <a:lnTo>
                  <a:pt x="0" y="796925"/>
                </a:lnTo>
              </a:path>
            </a:pathLst>
          </a:custGeom>
          <a:ln w="76200">
            <a:solidFill>
              <a:srgbClr val="17BB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424928" y="4847590"/>
            <a:ext cx="0" cy="1097280"/>
          </a:xfrm>
          <a:custGeom>
            <a:avLst/>
            <a:gdLst/>
            <a:ahLst/>
            <a:cxnLst/>
            <a:rect l="l" t="t" r="r" b="b"/>
            <a:pathLst>
              <a:path w="0" h="1097279">
                <a:moveTo>
                  <a:pt x="0" y="0"/>
                </a:moveTo>
                <a:lnTo>
                  <a:pt x="0" y="1096899"/>
                </a:lnTo>
              </a:path>
            </a:pathLst>
          </a:custGeom>
          <a:ln w="76200">
            <a:solidFill>
              <a:srgbClr val="17BB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6348095" y="2694876"/>
            <a:ext cx="925830" cy="5791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Favorable </a:t>
            </a:r>
            <a:r>
              <a:rPr dirty="0" sz="1200" b="1">
                <a:latin typeface="Arial"/>
                <a:cs typeface="Arial"/>
              </a:rPr>
              <a:t>landscape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&amp; </a:t>
            </a:r>
            <a:r>
              <a:rPr dirty="0" sz="1200" spc="-10" b="1">
                <a:latin typeface="Arial"/>
                <a:cs typeface="Arial"/>
              </a:rPr>
              <a:t>economics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16801" y="6634771"/>
            <a:ext cx="7586345" cy="13843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Khande-</a:t>
            </a:r>
            <a:r>
              <a:rPr dirty="0" sz="800">
                <a:latin typeface="Arial MT"/>
                <a:cs typeface="Arial MT"/>
              </a:rPr>
              <a:t>Jae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Fisher,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348095" y="4164584"/>
            <a:ext cx="979805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Standardized design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348095" y="5165661"/>
            <a:ext cx="75184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Enhanced tracking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28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1117917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Return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models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are driving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customer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adoption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reuse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plastic </a:t>
            </a:r>
            <a:r>
              <a:rPr dirty="0" sz="2800" b="1">
                <a:latin typeface="Arial"/>
                <a:cs typeface="Arial"/>
              </a:rPr>
              <a:t>elimination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by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offering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at-home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returns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financial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incentives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19"/>
            <a:ext cx="8796655" cy="429895"/>
            <a:chOff x="0" y="45719"/>
            <a:chExt cx="8796655" cy="429895"/>
          </a:xfrm>
        </p:grpSpPr>
        <p:sp>
          <p:nvSpPr>
            <p:cNvPr id="6" name="object 6"/>
            <p:cNvSpPr/>
            <p:nvPr/>
          </p:nvSpPr>
          <p:spPr>
            <a:xfrm>
              <a:off x="5157215" y="45719"/>
              <a:ext cx="3639820" cy="429895"/>
            </a:xfrm>
            <a:custGeom>
              <a:avLst/>
              <a:gdLst/>
              <a:ahLst/>
              <a:cxnLst/>
              <a:rect l="l" t="t" r="r" b="b"/>
              <a:pathLst>
                <a:path w="3639820" h="429895">
                  <a:moveTo>
                    <a:pt x="3424428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3424428" y="429894"/>
                  </a:lnTo>
                  <a:lnTo>
                    <a:pt x="3639312" y="215010"/>
                  </a:lnTo>
                  <a:lnTo>
                    <a:pt x="3424428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90088" y="45719"/>
              <a:ext cx="2386965" cy="429895"/>
            </a:xfrm>
            <a:custGeom>
              <a:avLst/>
              <a:gdLst/>
              <a:ahLst/>
              <a:cxnLst/>
              <a:rect l="l" t="t" r="r" b="b"/>
              <a:pathLst>
                <a:path w="2386965" h="429895">
                  <a:moveTo>
                    <a:pt x="21717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2171700" y="429894"/>
                  </a:lnTo>
                  <a:lnTo>
                    <a:pt x="2386584" y="215010"/>
                  </a:lnTo>
                  <a:lnTo>
                    <a:pt x="2171700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808482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08455" algn="l"/>
                <a:tab pos="3055620" algn="l"/>
                <a:tab pos="5153025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Reduce</a:t>
            </a:r>
            <a:r>
              <a:rPr dirty="0" sz="1550"/>
              <a:t>	Reuse</a:t>
            </a:r>
            <a:r>
              <a:rPr dirty="0" sz="1550" spc="95"/>
              <a:t> </a:t>
            </a:r>
            <a:r>
              <a:rPr dirty="0" sz="1550"/>
              <a:t>&amp;</a:t>
            </a:r>
            <a:r>
              <a:rPr dirty="0" sz="1550" spc="45"/>
              <a:t> </a:t>
            </a:r>
            <a:r>
              <a:rPr dirty="0" sz="1550" spc="-10"/>
              <a:t>Return</a:t>
            </a:r>
            <a:r>
              <a:rPr dirty="0" sz="1550"/>
              <a:t>	Case</a:t>
            </a:r>
            <a:r>
              <a:rPr dirty="0" sz="1550" spc="50"/>
              <a:t> </a:t>
            </a:r>
            <a:r>
              <a:rPr dirty="0" sz="1550"/>
              <a:t>Studies:</a:t>
            </a:r>
            <a:r>
              <a:rPr dirty="0" sz="1550" spc="130"/>
              <a:t> </a:t>
            </a:r>
            <a:r>
              <a:rPr dirty="0" sz="1550"/>
              <a:t>Reuse</a:t>
            </a:r>
            <a:r>
              <a:rPr dirty="0" sz="1550" spc="135"/>
              <a:t> </a:t>
            </a:r>
            <a:r>
              <a:rPr dirty="0" sz="1550"/>
              <a:t>&amp;</a:t>
            </a:r>
            <a:r>
              <a:rPr dirty="0" sz="1550" spc="85"/>
              <a:t> </a:t>
            </a:r>
            <a:r>
              <a:rPr dirty="0" sz="1550" spc="-10"/>
              <a:t>Return</a:t>
            </a:r>
            <a:endParaRPr sz="1550"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998472" y="1559560"/>
          <a:ext cx="9992360" cy="4616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2819"/>
                <a:gridCol w="8943340"/>
              </a:tblGrid>
              <a:tr h="29019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Overview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indent="-179070">
                        <a:lnSpc>
                          <a:spcPct val="100000"/>
                        </a:lnSpc>
                        <a:spcBef>
                          <a:spcPts val="395"/>
                        </a:spcBef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Founded in the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UK,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2018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Product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indent="-179070">
                        <a:lnSpc>
                          <a:spcPct val="100000"/>
                        </a:lnSpc>
                        <a:spcBef>
                          <a:spcPts val="400"/>
                        </a:spcBef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Stainless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steel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food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container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(Dabba)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080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5595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Business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model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287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 marR="779145" indent="-177800">
                        <a:lnSpc>
                          <a:spcPct val="100000"/>
                        </a:lnSpc>
                        <a:spcBef>
                          <a:spcPts val="405"/>
                        </a:spcBef>
                        <a:buChar char="•"/>
                        <a:tabLst>
                          <a:tab pos="249554" algn="l"/>
                          <a:tab pos="25082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	Food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delivered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weekly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customers;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each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delivery,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previous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Dabba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collected,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cleaned,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put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back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into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circulation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future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deliveries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50825" indent="-17907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Meals are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delivered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by electric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bikes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143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033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indent="-179070">
                        <a:lnSpc>
                          <a:spcPct val="100000"/>
                        </a:lnSpc>
                        <a:spcBef>
                          <a:spcPts val="414"/>
                        </a:spcBef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Has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saved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&gt;203,000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plastic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containers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being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used,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avoided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18,360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kg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 GHG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emissions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2,500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kg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food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baseline="24305" sz="1200" spc="-15">
                          <a:latin typeface="Arial MT"/>
                          <a:cs typeface="Arial MT"/>
                        </a:rPr>
                        <a:t>2</a:t>
                      </a:r>
                      <a:endParaRPr baseline="24305" sz="1200">
                        <a:latin typeface="Arial MT"/>
                        <a:cs typeface="Arial MT"/>
                      </a:endParaRPr>
                    </a:p>
                    <a:p>
                      <a:pPr marL="249554" marR="184785" indent="-1778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49554" algn="l"/>
                          <a:tab pos="25082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Unit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economics: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Container</a:t>
                      </a:r>
                      <a:r>
                        <a:rPr dirty="0" sz="12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amortizes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~10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deliveries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(~2.5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months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2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weekly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subscriber).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Over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Dabba's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100-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200-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cycle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useful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life,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it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displaces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~40-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80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pounds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disposable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packaging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20x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return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container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CapEx.</a:t>
                      </a:r>
                      <a:r>
                        <a:rPr dirty="0" sz="12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Across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the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203,000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containers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saved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date,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~£60K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£100K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packaging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costs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have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been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avoided,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before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counting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disposal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plastic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tax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savings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2704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Overview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0" indent="-179070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3495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Founded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U.S.,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World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Without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2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initiative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launched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2018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4769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56590">
                <a:tc>
                  <a:txBody>
                    <a:bodyPr/>
                    <a:lstStyle/>
                    <a:p>
                      <a:pPr marL="92710" marR="1377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Product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business model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0" indent="-179070">
                        <a:lnSpc>
                          <a:spcPct val="100000"/>
                        </a:lnSpc>
                        <a:spcBef>
                          <a:spcPts val="430"/>
                        </a:spcBef>
                        <a:buChar char="•"/>
                        <a:tabLst>
                          <a:tab pos="23495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Reusable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PET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bottle;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can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reused</a:t>
                      </a:r>
                      <a:r>
                        <a:rPr dirty="0" sz="12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times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34950" indent="-17907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34950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US$425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million</a:t>
                      </a:r>
                      <a:r>
                        <a:rPr dirty="0" sz="12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has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been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invested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redesign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reuse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infrastructure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34950" indent="-17907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3495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Customers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pay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indirect</a:t>
                      </a:r>
                      <a:r>
                        <a:rPr dirty="0" sz="12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deposit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upon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bottle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purchase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receive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discount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next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purchase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once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bottle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2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returned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461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388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0" indent="-179070">
                        <a:lnSpc>
                          <a:spcPct val="100000"/>
                        </a:lnSpc>
                        <a:spcBef>
                          <a:spcPts val="434"/>
                        </a:spcBef>
                        <a:buFont typeface="Arial MT"/>
                        <a:buChar char="•"/>
                        <a:tabLst>
                          <a:tab pos="234950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1.2%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bottles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company-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wide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are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reusable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2023;</a:t>
                      </a:r>
                      <a:r>
                        <a:rPr dirty="0" sz="12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7%</a:t>
                      </a:r>
                      <a:r>
                        <a:rPr dirty="0" sz="12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reusable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bottles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volume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are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sold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Latin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America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34950" indent="-17907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34950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&gt;90%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return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rate;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15% higher</a:t>
                      </a:r>
                      <a:r>
                        <a:rPr dirty="0" sz="12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likelihood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repurchase.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Brazil,</a:t>
                      </a:r>
                      <a:r>
                        <a:rPr dirty="0" sz="12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reduced</a:t>
                      </a:r>
                      <a:r>
                        <a:rPr dirty="0" sz="12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new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bottle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production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1.8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billion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units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annually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34950" indent="-17907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34950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Reduces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emissions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47%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water</a:t>
                      </a:r>
                      <a:r>
                        <a:rPr dirty="0" sz="12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use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45%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34315" marR="106680" indent="-17843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Refillable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bottles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break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even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</a:t>
                      </a:r>
                      <a:r>
                        <a:rPr dirty="0" sz="12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about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three</a:t>
                      </a:r>
                      <a:r>
                        <a:rPr dirty="0" sz="12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five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cycles.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Over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25-cycle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useful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life,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each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displaces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~24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single-use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bottles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saves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Coca-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Cola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~$1.00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$1.50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net</a:t>
                      </a:r>
                      <a:r>
                        <a:rPr dirty="0" sz="12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materials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cost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6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to10x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return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incremental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bottle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CapEx.</a:t>
                      </a:r>
                      <a:r>
                        <a:rPr dirty="0" sz="12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Brazil's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1.8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billion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bottles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per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year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displaced,</a:t>
                      </a:r>
                      <a:r>
                        <a:rPr dirty="0" sz="12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annual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materials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savings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are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~$70M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$110M,</a:t>
                      </a:r>
                      <a:r>
                        <a:rPr dirty="0" sz="12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implying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four-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six-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year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payback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$425M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infrastructure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investment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5244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292341" y="6197335"/>
            <a:ext cx="9072880" cy="632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5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baseline="22222" sz="75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Count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accurate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as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2020.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baseline="22222" sz="750">
                <a:latin typeface="Arial MT"/>
                <a:cs typeface="Arial MT"/>
              </a:rPr>
              <a:t>2</a:t>
            </a:r>
            <a:r>
              <a:rPr dirty="0" baseline="22222" sz="750" spc="22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As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December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2025.</a:t>
            </a:r>
            <a:endParaRPr sz="800">
              <a:latin typeface="Arial MT"/>
              <a:cs typeface="Arial MT"/>
            </a:endParaRPr>
          </a:p>
          <a:p>
            <a:pPr marL="38100" marR="30480">
              <a:lnSpc>
                <a:spcPts val="940"/>
              </a:lnSpc>
              <a:spcBef>
                <a:spcPts val="35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Rethinking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packaging</a:t>
            </a:r>
            <a:r>
              <a:rPr dirty="0" sz="800" spc="-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(EMF,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2019);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Can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Coca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Cola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once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again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become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leader</a:t>
            </a:r>
            <a:r>
              <a:rPr dirty="0" u="sng" sz="800" spc="-6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in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refillable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bottles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(PIRG,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Coca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Cola’s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25%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reusable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packaging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goa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5"/>
              </a:rPr>
              <a:t>l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(Beverage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Daily,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2022);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Coca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Cola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lowers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ambition</a:t>
            </a:r>
            <a:r>
              <a:rPr dirty="0" u="sng" sz="800" spc="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with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new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2035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packaging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sustainability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targets</a:t>
            </a:r>
            <a:r>
              <a:rPr dirty="0" sz="800" spc="4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(Packaging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Dive,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DabbaDrop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 spc="-18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homepage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(2025);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DappaDrop</a:t>
            </a:r>
            <a:r>
              <a:rPr dirty="0" sz="800" spc="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(Planetfood.news,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How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It</a:t>
            </a:r>
            <a:r>
              <a:rPr dirty="0" u="sng" sz="800" spc="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Works</a:t>
            </a:r>
            <a:r>
              <a:rPr dirty="0" sz="800" spc="-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(DabbaDrop,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A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  <a:spcBef>
                <a:spcPts val="20"/>
              </a:spcBef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reusable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bottle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design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for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multiple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brands: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Universal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bottle</a:t>
            </a:r>
            <a:r>
              <a:rPr dirty="0" sz="800" spc="4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(EMF,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2021).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Khande-</a:t>
            </a:r>
            <a:r>
              <a:rPr dirty="0" sz="800">
                <a:latin typeface="Arial MT"/>
                <a:cs typeface="Arial MT"/>
              </a:rPr>
              <a:t>Jae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Fisher,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Share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13" name="object 13" descr="What is DabbaDrop?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7057" y="1957362"/>
            <a:ext cx="1328039" cy="33841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1480" y="4243857"/>
            <a:ext cx="1289303" cy="40243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29184" y="1554911"/>
            <a:ext cx="1454150" cy="320675"/>
          </a:xfrm>
          <a:prstGeom prst="rect">
            <a:avLst/>
          </a:prstGeom>
          <a:solidFill>
            <a:srgbClr val="009BDB"/>
          </a:solidFill>
        </p:spPr>
        <p:txBody>
          <a:bodyPr wrap="square" lIns="0" tIns="66040" rIns="0" bIns="0" rtlCol="0" vert="horz">
            <a:spAutoFit/>
          </a:bodyPr>
          <a:lstStyle/>
          <a:p>
            <a:pPr marL="168275">
              <a:lnSpc>
                <a:spcPct val="100000"/>
              </a:lnSpc>
              <a:spcBef>
                <a:spcPts val="52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home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9184" y="3832275"/>
            <a:ext cx="1481455" cy="320675"/>
          </a:xfrm>
          <a:prstGeom prst="rect">
            <a:avLst/>
          </a:prstGeom>
          <a:solidFill>
            <a:srgbClr val="009BDB"/>
          </a:solidFill>
        </p:spPr>
        <p:txBody>
          <a:bodyPr wrap="square" lIns="0" tIns="70485" rIns="0" bIns="0" rtlCol="0" vert="horz">
            <a:spAutoFit/>
          </a:bodyPr>
          <a:lstStyle/>
          <a:p>
            <a:pPr marL="130810">
              <a:lnSpc>
                <a:spcPct val="100000"/>
              </a:lnSpc>
              <a:spcBef>
                <a:spcPts val="55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Return on</a:t>
            </a:r>
            <a:r>
              <a:rPr dirty="0" sz="12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go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7" name="object 17" descr="A metal container with a handle  AI-generated content may be incorrect.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2879" y="2158619"/>
            <a:ext cx="1719072" cy="1682876"/>
          </a:xfrm>
          <a:prstGeom prst="rect">
            <a:avLst/>
          </a:prstGeom>
        </p:spPr>
      </p:pic>
      <p:pic>
        <p:nvPicPr>
          <p:cNvPr id="18" name="object 18" descr="A group of soda bottles  AI-generated content may be incorrect.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80764" y="4774361"/>
            <a:ext cx="1298391" cy="97864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29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1137920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Reduction</a:t>
            </a:r>
            <a:r>
              <a:rPr dirty="0" sz="2800" spc="-10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constrained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by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packaging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redesign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infrastructure </a:t>
            </a:r>
            <a:r>
              <a:rPr dirty="0" sz="2800" b="1">
                <a:latin typeface="Arial"/>
                <a:cs typeface="Arial"/>
              </a:rPr>
              <a:t>gaps,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higher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upfront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costs,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uneven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consumer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adoption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56816" y="1737842"/>
            <a:ext cx="2377440" cy="4335780"/>
            <a:chOff x="1956816" y="1737842"/>
            <a:chExt cx="2377440" cy="4335780"/>
          </a:xfrm>
        </p:grpSpPr>
        <p:sp>
          <p:nvSpPr>
            <p:cNvPr id="6" name="object 6"/>
            <p:cNvSpPr/>
            <p:nvPr/>
          </p:nvSpPr>
          <p:spPr>
            <a:xfrm>
              <a:off x="1956816" y="2332354"/>
              <a:ext cx="2368550" cy="3740785"/>
            </a:xfrm>
            <a:custGeom>
              <a:avLst/>
              <a:gdLst/>
              <a:ahLst/>
              <a:cxnLst/>
              <a:rect l="l" t="t" r="r" b="b"/>
              <a:pathLst>
                <a:path w="2368550" h="3740785">
                  <a:moveTo>
                    <a:pt x="0" y="3740772"/>
                  </a:moveTo>
                  <a:lnTo>
                    <a:pt x="2368296" y="3740772"/>
                  </a:lnTo>
                  <a:lnTo>
                    <a:pt x="2368296" y="0"/>
                  </a:lnTo>
                  <a:lnTo>
                    <a:pt x="0" y="0"/>
                  </a:lnTo>
                  <a:lnTo>
                    <a:pt x="0" y="3740772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65960" y="1737842"/>
              <a:ext cx="2368550" cy="594995"/>
            </a:xfrm>
            <a:custGeom>
              <a:avLst/>
              <a:gdLst/>
              <a:ahLst/>
              <a:cxnLst/>
              <a:rect l="l" t="t" r="r" b="b"/>
              <a:pathLst>
                <a:path w="2368550" h="594994">
                  <a:moveTo>
                    <a:pt x="2368295" y="0"/>
                  </a:moveTo>
                  <a:lnTo>
                    <a:pt x="0" y="0"/>
                  </a:lnTo>
                  <a:lnTo>
                    <a:pt x="0" y="594512"/>
                  </a:lnTo>
                  <a:lnTo>
                    <a:pt x="2368295" y="594512"/>
                  </a:lnTo>
                  <a:lnTo>
                    <a:pt x="2368295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372614" y="1764728"/>
            <a:ext cx="1555750" cy="4457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Lack</a:t>
            </a:r>
            <a:r>
              <a:rPr dirty="0" sz="1350" spc="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350" spc="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necessary</a:t>
            </a:r>
            <a:endParaRPr sz="135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40"/>
              </a:spcBef>
            </a:pP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infrastructure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53128" y="1746999"/>
            <a:ext cx="2386965" cy="4326255"/>
            <a:chOff x="4453128" y="1746999"/>
            <a:chExt cx="2386965" cy="4326255"/>
          </a:xfrm>
        </p:grpSpPr>
        <p:sp>
          <p:nvSpPr>
            <p:cNvPr id="10" name="object 10"/>
            <p:cNvSpPr/>
            <p:nvPr/>
          </p:nvSpPr>
          <p:spPr>
            <a:xfrm>
              <a:off x="4453128" y="2085327"/>
              <a:ext cx="2368550" cy="3987800"/>
            </a:xfrm>
            <a:custGeom>
              <a:avLst/>
              <a:gdLst/>
              <a:ahLst/>
              <a:cxnLst/>
              <a:rect l="l" t="t" r="r" b="b"/>
              <a:pathLst>
                <a:path w="2368550" h="3987800">
                  <a:moveTo>
                    <a:pt x="2368296" y="0"/>
                  </a:moveTo>
                  <a:lnTo>
                    <a:pt x="0" y="0"/>
                  </a:lnTo>
                  <a:lnTo>
                    <a:pt x="0" y="3987800"/>
                  </a:lnTo>
                  <a:lnTo>
                    <a:pt x="2368296" y="3987800"/>
                  </a:lnTo>
                  <a:lnTo>
                    <a:pt x="2368296" y="0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71416" y="1746999"/>
              <a:ext cx="2368550" cy="585470"/>
            </a:xfrm>
            <a:custGeom>
              <a:avLst/>
              <a:gdLst/>
              <a:ahLst/>
              <a:cxnLst/>
              <a:rect l="l" t="t" r="r" b="b"/>
              <a:pathLst>
                <a:path w="2368550" h="585469">
                  <a:moveTo>
                    <a:pt x="2368295" y="0"/>
                  </a:moveTo>
                  <a:lnTo>
                    <a:pt x="0" y="0"/>
                  </a:lnTo>
                  <a:lnTo>
                    <a:pt x="0" y="585355"/>
                  </a:lnTo>
                  <a:lnTo>
                    <a:pt x="2368295" y="585355"/>
                  </a:lnTo>
                  <a:lnTo>
                    <a:pt x="2368295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4829555" y="1771332"/>
            <a:ext cx="165608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 indent="245745">
              <a:lnSpc>
                <a:spcPct val="102299"/>
              </a:lnSpc>
              <a:spcBef>
                <a:spcPts val="80"/>
              </a:spcBef>
            </a:pP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Consumption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behavioral</a:t>
            </a:r>
            <a:r>
              <a:rPr dirty="0" sz="1350" spc="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patterns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58583" y="1746999"/>
            <a:ext cx="2386965" cy="4326255"/>
            <a:chOff x="6958583" y="1746999"/>
            <a:chExt cx="2386965" cy="4326255"/>
          </a:xfrm>
        </p:grpSpPr>
        <p:sp>
          <p:nvSpPr>
            <p:cNvPr id="14" name="object 14"/>
            <p:cNvSpPr/>
            <p:nvPr/>
          </p:nvSpPr>
          <p:spPr>
            <a:xfrm>
              <a:off x="6967727" y="2332355"/>
              <a:ext cx="2377440" cy="3740785"/>
            </a:xfrm>
            <a:custGeom>
              <a:avLst/>
              <a:gdLst/>
              <a:ahLst/>
              <a:cxnLst/>
              <a:rect l="l" t="t" r="r" b="b"/>
              <a:pathLst>
                <a:path w="2377440" h="3740785">
                  <a:moveTo>
                    <a:pt x="0" y="3740772"/>
                  </a:moveTo>
                  <a:lnTo>
                    <a:pt x="2377439" y="3740772"/>
                  </a:lnTo>
                  <a:lnTo>
                    <a:pt x="2377439" y="0"/>
                  </a:lnTo>
                  <a:lnTo>
                    <a:pt x="0" y="0"/>
                  </a:lnTo>
                  <a:lnTo>
                    <a:pt x="0" y="3740772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958583" y="1746999"/>
              <a:ext cx="2386965" cy="585470"/>
            </a:xfrm>
            <a:custGeom>
              <a:avLst/>
              <a:gdLst/>
              <a:ahLst/>
              <a:cxnLst/>
              <a:rect l="l" t="t" r="r" b="b"/>
              <a:pathLst>
                <a:path w="2386965" h="585469">
                  <a:moveTo>
                    <a:pt x="2386583" y="0"/>
                  </a:moveTo>
                  <a:lnTo>
                    <a:pt x="0" y="0"/>
                  </a:lnTo>
                  <a:lnTo>
                    <a:pt x="0" y="585355"/>
                  </a:lnTo>
                  <a:lnTo>
                    <a:pt x="2386583" y="585355"/>
                  </a:lnTo>
                  <a:lnTo>
                    <a:pt x="2386583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7704835" y="1818259"/>
            <a:ext cx="908050" cy="44513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14"/>
              </a:spcBef>
            </a:pP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Economic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limitations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464040" y="1746986"/>
            <a:ext cx="2386965" cy="4326255"/>
            <a:chOff x="9464040" y="1746986"/>
            <a:chExt cx="2386965" cy="4326255"/>
          </a:xfrm>
        </p:grpSpPr>
        <p:sp>
          <p:nvSpPr>
            <p:cNvPr id="18" name="object 18"/>
            <p:cNvSpPr/>
            <p:nvPr/>
          </p:nvSpPr>
          <p:spPr>
            <a:xfrm>
              <a:off x="9464040" y="2341498"/>
              <a:ext cx="2377440" cy="3731895"/>
            </a:xfrm>
            <a:custGeom>
              <a:avLst/>
              <a:gdLst/>
              <a:ahLst/>
              <a:cxnLst/>
              <a:rect l="l" t="t" r="r" b="b"/>
              <a:pathLst>
                <a:path w="2377440" h="3731895">
                  <a:moveTo>
                    <a:pt x="0" y="3731628"/>
                  </a:moveTo>
                  <a:lnTo>
                    <a:pt x="2377440" y="3731628"/>
                  </a:lnTo>
                  <a:lnTo>
                    <a:pt x="2377440" y="0"/>
                  </a:lnTo>
                  <a:lnTo>
                    <a:pt x="0" y="0"/>
                  </a:lnTo>
                  <a:lnTo>
                    <a:pt x="0" y="3731628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464040" y="1746986"/>
              <a:ext cx="2386965" cy="594995"/>
            </a:xfrm>
            <a:custGeom>
              <a:avLst/>
              <a:gdLst/>
              <a:ahLst/>
              <a:cxnLst/>
              <a:rect l="l" t="t" r="r" b="b"/>
              <a:pathLst>
                <a:path w="2386965" h="594994">
                  <a:moveTo>
                    <a:pt x="2386583" y="0"/>
                  </a:moveTo>
                  <a:lnTo>
                    <a:pt x="0" y="0"/>
                  </a:lnTo>
                  <a:lnTo>
                    <a:pt x="0" y="594512"/>
                  </a:lnTo>
                  <a:lnTo>
                    <a:pt x="2386583" y="594512"/>
                  </a:lnTo>
                  <a:lnTo>
                    <a:pt x="2386583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0041001" y="1818957"/>
            <a:ext cx="1256665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72415" marR="5080" indent="-260350">
              <a:lnSpc>
                <a:spcPct val="102299"/>
              </a:lnSpc>
              <a:spcBef>
                <a:spcPts val="80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Legacy</a:t>
            </a:r>
            <a:r>
              <a:rPr dirty="0" sz="1350" spc="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design systems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71548" y="2625470"/>
            <a:ext cx="237299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125"/>
              </a:spcBef>
              <a:buChar char="•"/>
              <a:tabLst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Investment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skewed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downstream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71548" y="2746987"/>
            <a:ext cx="1982470" cy="70421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84150">
              <a:lnSpc>
                <a:spcPct val="100000"/>
              </a:lnSpc>
              <a:spcBef>
                <a:spcPts val="605"/>
              </a:spcBef>
            </a:pPr>
            <a:r>
              <a:rPr dirty="0" sz="1200">
                <a:latin typeface="Arial MT"/>
                <a:cs typeface="Arial MT"/>
              </a:rPr>
              <a:t>toward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recycling</a:t>
            </a:r>
            <a:endParaRPr sz="12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1200" b="1">
                <a:latin typeface="Arial"/>
                <a:cs typeface="Arial"/>
              </a:rPr>
              <a:t>Limited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reverse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logistics</a:t>
            </a:r>
            <a:endParaRPr sz="1200">
              <a:latin typeface="Arial"/>
              <a:cs typeface="Arial"/>
            </a:endParaRPr>
          </a:p>
          <a:p>
            <a:pPr marL="184150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latin typeface="Arial MT"/>
                <a:cs typeface="Arial MT"/>
              </a:rPr>
              <a:t>infrastructure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69129" y="2596514"/>
            <a:ext cx="2207895" cy="11918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45085" indent="-17208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Disposable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models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quicker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more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familiar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25">
                <a:latin typeface="Arial MT"/>
                <a:cs typeface="Arial MT"/>
              </a:rPr>
              <a:t>to </a:t>
            </a:r>
            <a:r>
              <a:rPr dirty="0" sz="1200" spc="-10">
                <a:latin typeface="Arial MT"/>
                <a:cs typeface="Arial MT"/>
              </a:rPr>
              <a:t>consumers</a:t>
            </a:r>
            <a:endParaRPr sz="1200">
              <a:latin typeface="Arial MT"/>
              <a:cs typeface="Arial MT"/>
            </a:endParaRPr>
          </a:p>
          <a:p>
            <a:pPr marL="184150" marR="5080" indent="-172085">
              <a:lnSpc>
                <a:spcPct val="100000"/>
              </a:lnSpc>
              <a:spcBef>
                <a:spcPts val="509"/>
              </a:spcBef>
              <a:buChar char="•"/>
              <a:tabLst>
                <a:tab pos="184150" algn="l"/>
              </a:tabLst>
            </a:pPr>
            <a:r>
              <a:rPr dirty="0" sz="1200">
                <a:latin typeface="Arial MT"/>
                <a:cs typeface="Arial MT"/>
              </a:rPr>
              <a:t>Reuse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models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still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 b="1">
                <a:latin typeface="Arial"/>
                <a:cs typeface="Arial"/>
              </a:rPr>
              <a:t>expensive </a:t>
            </a:r>
            <a:r>
              <a:rPr dirty="0" sz="1200" b="1">
                <a:latin typeface="Arial"/>
                <a:cs typeface="Arial"/>
              </a:rPr>
              <a:t>for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users, </a:t>
            </a:r>
            <a:r>
              <a:rPr dirty="0" sz="1200" spc="-10">
                <a:latin typeface="Arial MT"/>
                <a:cs typeface="Arial MT"/>
              </a:rPr>
              <a:t>disincentivizing adoption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86905" y="2659887"/>
            <a:ext cx="2196465" cy="10090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334645" indent="-171450">
              <a:lnSpc>
                <a:spcPct val="100000"/>
              </a:lnSpc>
              <a:spcBef>
                <a:spcPts val="125"/>
              </a:spcBef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	Reuse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elimination </a:t>
            </a:r>
            <a:r>
              <a:rPr dirty="0" sz="1200" b="1">
                <a:latin typeface="Arial"/>
                <a:cs typeface="Arial"/>
              </a:rPr>
              <a:t>unprofitable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certain plastics</a:t>
            </a:r>
            <a:endParaRPr sz="120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1200" b="1">
                <a:latin typeface="Arial"/>
                <a:cs typeface="Arial"/>
              </a:rPr>
              <a:t>High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upfront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costs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reuse</a:t>
            </a:r>
            <a:endParaRPr sz="1200">
              <a:latin typeface="Arial MT"/>
              <a:cs typeface="Arial MT"/>
            </a:endParaRPr>
          </a:p>
          <a:p>
            <a:pPr marL="184150">
              <a:lnSpc>
                <a:spcPct val="100000"/>
              </a:lnSpc>
            </a:pPr>
            <a:r>
              <a:rPr dirty="0" sz="1200" spc="-10">
                <a:latin typeface="Arial MT"/>
                <a:cs typeface="Arial MT"/>
              </a:rPr>
              <a:t>models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98583" y="2628074"/>
            <a:ext cx="2343785" cy="1009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281305" indent="-17208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Lack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standardization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25">
                <a:latin typeface="Arial MT"/>
                <a:cs typeface="Arial MT"/>
              </a:rPr>
              <a:t>in </a:t>
            </a:r>
            <a:r>
              <a:rPr dirty="0" sz="1200">
                <a:latin typeface="Arial MT"/>
                <a:cs typeface="Arial MT"/>
              </a:rPr>
              <a:t>plastic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products</a:t>
            </a:r>
            <a:endParaRPr sz="1200">
              <a:latin typeface="Arial MT"/>
              <a:cs typeface="Arial MT"/>
            </a:endParaRPr>
          </a:p>
          <a:p>
            <a:pPr marL="184150" marR="5080" indent="-172085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~30%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designed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be </a:t>
            </a:r>
            <a:r>
              <a:rPr dirty="0" sz="1200">
                <a:latin typeface="Arial MT"/>
                <a:cs typeface="Arial MT"/>
              </a:rPr>
              <a:t>disposed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of,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unrecoverable,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or </a:t>
            </a:r>
            <a:r>
              <a:rPr dirty="0" sz="1200" spc="-10">
                <a:latin typeface="Arial MT"/>
                <a:cs typeface="Arial MT"/>
              </a:rPr>
              <a:t>non-reusable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8820" y="2332545"/>
            <a:ext cx="1029969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10" b="1">
                <a:latin typeface="Arial"/>
                <a:cs typeface="Arial"/>
              </a:rPr>
              <a:t>Bottlenecks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2043" y="2592958"/>
            <a:ext cx="11535410" cy="0"/>
          </a:xfrm>
          <a:custGeom>
            <a:avLst/>
            <a:gdLst/>
            <a:ahLst/>
            <a:cxnLst/>
            <a:rect l="l" t="t" r="r" b="b"/>
            <a:pathLst>
              <a:path w="11535410" h="0">
                <a:moveTo>
                  <a:pt x="0" y="0"/>
                </a:moveTo>
                <a:lnTo>
                  <a:pt x="1153502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59994" y="4006913"/>
            <a:ext cx="825500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10" b="1">
                <a:latin typeface="Arial"/>
                <a:cs typeface="Arial"/>
              </a:rPr>
              <a:t>Solutions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2900" y="4266691"/>
            <a:ext cx="11535410" cy="0"/>
          </a:xfrm>
          <a:custGeom>
            <a:avLst/>
            <a:gdLst/>
            <a:ahLst/>
            <a:cxnLst/>
            <a:rect l="l" t="t" r="r" b="b"/>
            <a:pathLst>
              <a:path w="11535410" h="0">
                <a:moveTo>
                  <a:pt x="0" y="0"/>
                </a:moveTo>
                <a:lnTo>
                  <a:pt x="1153502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971548" y="4235487"/>
            <a:ext cx="2349500" cy="131699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Pool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resources</a:t>
            </a:r>
            <a:endParaRPr sz="1200">
              <a:latin typeface="Arial MT"/>
              <a:cs typeface="Arial MT"/>
            </a:endParaRPr>
          </a:p>
          <a:p>
            <a:pPr marL="184150" marR="196215" indent="-172085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Prioritize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mature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sectors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25">
                <a:latin typeface="Arial MT"/>
                <a:cs typeface="Arial MT"/>
              </a:rPr>
              <a:t>to </a:t>
            </a:r>
            <a:r>
              <a:rPr dirty="0" sz="1200">
                <a:latin typeface="Arial MT"/>
                <a:cs typeface="Arial MT"/>
              </a:rPr>
              <a:t>roll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out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infrastructure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more </a:t>
            </a:r>
            <a:r>
              <a:rPr dirty="0" sz="1200" spc="-10">
                <a:latin typeface="Arial MT"/>
                <a:cs typeface="Arial MT"/>
              </a:rPr>
              <a:t>quickly</a:t>
            </a:r>
            <a:endParaRPr sz="1200">
              <a:latin typeface="Arial MT"/>
              <a:cs typeface="Arial MT"/>
            </a:endParaRPr>
          </a:p>
          <a:p>
            <a:pPr marL="184150" marR="5080" indent="-172085">
              <a:lnSpc>
                <a:spcPct val="100000"/>
              </a:lnSpc>
              <a:spcBef>
                <a:spcPts val="509"/>
              </a:spcBef>
              <a:buChar char="•"/>
              <a:tabLst>
                <a:tab pos="184150" algn="l"/>
              </a:tabLst>
            </a:pPr>
            <a:r>
              <a:rPr dirty="0" sz="1200">
                <a:latin typeface="Arial MT"/>
                <a:cs typeface="Arial MT"/>
              </a:rPr>
              <a:t>Institute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deposit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return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schemes </a:t>
            </a:r>
            <a:r>
              <a:rPr dirty="0" sz="1200">
                <a:latin typeface="Arial MT"/>
                <a:cs typeface="Arial MT"/>
              </a:rPr>
              <a:t>(DPRs)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easier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collection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54016" y="4292282"/>
            <a:ext cx="2274570" cy="1192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Incentivize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adoption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of </a:t>
            </a:r>
            <a:r>
              <a:rPr dirty="0" sz="1200" spc="-20">
                <a:latin typeface="Arial MT"/>
                <a:cs typeface="Arial MT"/>
              </a:rPr>
              <a:t>reuse </a:t>
            </a:r>
            <a:r>
              <a:rPr dirty="0" sz="1200">
                <a:latin typeface="Arial MT"/>
                <a:cs typeface="Arial MT"/>
              </a:rPr>
              <a:t>by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making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models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more </a:t>
            </a:r>
            <a:r>
              <a:rPr dirty="0" sz="1200">
                <a:latin typeface="Arial MT"/>
                <a:cs typeface="Arial MT"/>
              </a:rPr>
              <a:t>convenient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(e.g.,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standardized </a:t>
            </a:r>
            <a:r>
              <a:rPr dirty="0" sz="1200">
                <a:latin typeface="Arial MT"/>
                <a:cs typeface="Arial MT"/>
              </a:rPr>
              <a:t>DPRs,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return-at-</a:t>
            </a:r>
            <a:r>
              <a:rPr dirty="0" sz="1200">
                <a:latin typeface="Arial MT"/>
                <a:cs typeface="Arial MT"/>
              </a:rPr>
              <a:t>home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models)</a:t>
            </a:r>
            <a:endParaRPr sz="1200">
              <a:latin typeface="Arial MT"/>
              <a:cs typeface="Arial MT"/>
            </a:endParaRPr>
          </a:p>
          <a:p>
            <a:pPr marL="184150" marR="67945" indent="-171450">
              <a:lnSpc>
                <a:spcPct val="100000"/>
              </a:lnSpc>
              <a:spcBef>
                <a:spcPts val="515"/>
              </a:spcBef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	Design out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hard-to-collect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consumer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products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70521" y="4295711"/>
            <a:ext cx="2266950" cy="12566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369570" indent="-171450">
              <a:lnSpc>
                <a:spcPct val="100000"/>
              </a:lnSpc>
              <a:spcBef>
                <a:spcPts val="125"/>
              </a:spcBef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	Government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subsidies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25" b="1">
                <a:latin typeface="Arial"/>
                <a:cs typeface="Arial"/>
              </a:rPr>
              <a:t>to </a:t>
            </a:r>
            <a:r>
              <a:rPr dirty="0" sz="1200" spc="-10" b="1">
                <a:latin typeface="Arial"/>
                <a:cs typeface="Arial"/>
              </a:rPr>
              <a:t>de-</a:t>
            </a:r>
            <a:r>
              <a:rPr dirty="0" sz="1200" b="1">
                <a:latin typeface="Arial"/>
                <a:cs typeface="Arial"/>
              </a:rPr>
              <a:t>risk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investment</a:t>
            </a:r>
            <a:endParaRPr sz="1200">
              <a:latin typeface="Arial"/>
              <a:cs typeface="Arial"/>
            </a:endParaRPr>
          </a:p>
          <a:p>
            <a:pPr marL="184150" marR="175260" indent="-17145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Resource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pooling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0">
                <a:latin typeface="Arial MT"/>
                <a:cs typeface="Arial MT"/>
              </a:rPr>
              <a:t>share </a:t>
            </a:r>
            <a:r>
              <a:rPr dirty="0" sz="1200">
                <a:latin typeface="Arial MT"/>
                <a:cs typeface="Arial MT"/>
              </a:rPr>
              <a:t>collection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sorting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costs</a:t>
            </a:r>
            <a:endParaRPr sz="1200">
              <a:latin typeface="Arial MT"/>
              <a:cs typeface="Arial MT"/>
            </a:endParaRPr>
          </a:p>
          <a:p>
            <a:pPr marL="184150" marR="5080" indent="-17145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Maximizing</a:t>
            </a:r>
            <a:r>
              <a:rPr dirty="0" sz="1200" spc="-10" b="1">
                <a:latin typeface="Arial"/>
                <a:cs typeface="Arial"/>
              </a:rPr>
              <a:t> return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reuse </a:t>
            </a:r>
            <a:r>
              <a:rPr dirty="0" sz="1200" spc="-10" b="1">
                <a:latin typeface="Arial"/>
                <a:cs typeface="Arial"/>
              </a:rPr>
              <a:t>rates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66198" y="4294695"/>
            <a:ext cx="2322830" cy="1192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205740" indent="-171450">
              <a:lnSpc>
                <a:spcPct val="100000"/>
              </a:lnSpc>
              <a:spcBef>
                <a:spcPts val="125"/>
              </a:spcBef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	Government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measures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to </a:t>
            </a:r>
            <a:r>
              <a:rPr dirty="0" sz="1200" spc="-10" b="1">
                <a:latin typeface="Arial"/>
                <a:cs typeface="Arial"/>
              </a:rPr>
              <a:t>disincentivize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single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use </a:t>
            </a:r>
            <a:r>
              <a:rPr dirty="0" sz="1200">
                <a:latin typeface="Arial MT"/>
                <a:cs typeface="Arial MT"/>
              </a:rPr>
              <a:t>(taxes,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bans,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EPR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schemes)</a:t>
            </a:r>
            <a:endParaRPr sz="1200">
              <a:latin typeface="Arial MT"/>
              <a:cs typeface="Arial MT"/>
            </a:endParaRPr>
          </a:p>
          <a:p>
            <a:pPr marL="184150" marR="5080" indent="-171450">
              <a:lnSpc>
                <a:spcPct val="100000"/>
              </a:lnSpc>
              <a:spcBef>
                <a:spcPts val="509"/>
              </a:spcBef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	Investment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 b="1">
                <a:latin typeface="Arial"/>
                <a:cs typeface="Arial"/>
              </a:rPr>
              <a:t>product </a:t>
            </a:r>
            <a:r>
              <a:rPr dirty="0" sz="1200" b="1">
                <a:latin typeface="Arial"/>
                <a:cs typeface="Arial"/>
              </a:rPr>
              <a:t>standardization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education campaigns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1208" y="6454635"/>
            <a:ext cx="758698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Khande-</a:t>
            </a:r>
            <a:r>
              <a:rPr dirty="0" sz="800">
                <a:latin typeface="Arial MT"/>
                <a:cs typeface="Arial MT"/>
              </a:rPr>
              <a:t>Jae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Fisher,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Gernot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Share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071307" y="1814854"/>
            <a:ext cx="7914640" cy="492125"/>
            <a:chOff x="2071307" y="1814854"/>
            <a:chExt cx="7914640" cy="492125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7116" y="2194860"/>
              <a:ext cx="71256" cy="7127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6694" y="2047226"/>
              <a:ext cx="142513" cy="21890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071306" y="1814855"/>
              <a:ext cx="7914640" cy="492125"/>
            </a:xfrm>
            <a:custGeom>
              <a:avLst/>
              <a:gdLst/>
              <a:ahLst/>
              <a:cxnLst/>
              <a:rect l="l" t="t" r="r" b="b"/>
              <a:pathLst>
                <a:path w="7914640" h="492125">
                  <a:moveTo>
                    <a:pt x="285026" y="344373"/>
                  </a:moveTo>
                  <a:lnTo>
                    <a:pt x="0" y="344373"/>
                  </a:lnTo>
                  <a:lnTo>
                    <a:pt x="0" y="415645"/>
                  </a:lnTo>
                  <a:lnTo>
                    <a:pt x="30530" y="415645"/>
                  </a:lnTo>
                  <a:lnTo>
                    <a:pt x="34544" y="395884"/>
                  </a:lnTo>
                  <a:lnTo>
                    <a:pt x="45491" y="379691"/>
                  </a:lnTo>
                  <a:lnTo>
                    <a:pt x="61671" y="368757"/>
                  </a:lnTo>
                  <a:lnTo>
                    <a:pt x="81432" y="364744"/>
                  </a:lnTo>
                  <a:lnTo>
                    <a:pt x="101193" y="368757"/>
                  </a:lnTo>
                  <a:lnTo>
                    <a:pt x="117373" y="379691"/>
                  </a:lnTo>
                  <a:lnTo>
                    <a:pt x="128308" y="395884"/>
                  </a:lnTo>
                  <a:lnTo>
                    <a:pt x="132334" y="415645"/>
                  </a:lnTo>
                  <a:lnTo>
                    <a:pt x="285026" y="415645"/>
                  </a:lnTo>
                  <a:lnTo>
                    <a:pt x="285026" y="344373"/>
                  </a:lnTo>
                  <a:close/>
                </a:path>
                <a:path w="7914640" h="492125">
                  <a:moveTo>
                    <a:pt x="325742" y="181470"/>
                  </a:moveTo>
                  <a:lnTo>
                    <a:pt x="244309" y="181470"/>
                  </a:lnTo>
                  <a:lnTo>
                    <a:pt x="223939" y="201828"/>
                  </a:lnTo>
                  <a:lnTo>
                    <a:pt x="0" y="201828"/>
                  </a:lnTo>
                  <a:lnTo>
                    <a:pt x="0" y="278193"/>
                  </a:lnTo>
                  <a:lnTo>
                    <a:pt x="45808" y="324015"/>
                  </a:lnTo>
                  <a:lnTo>
                    <a:pt x="285026" y="324015"/>
                  </a:lnTo>
                  <a:lnTo>
                    <a:pt x="285026" y="232371"/>
                  </a:lnTo>
                  <a:lnTo>
                    <a:pt x="305384" y="212013"/>
                  </a:lnTo>
                  <a:lnTo>
                    <a:pt x="325742" y="212013"/>
                  </a:lnTo>
                  <a:lnTo>
                    <a:pt x="325742" y="181470"/>
                  </a:lnTo>
                  <a:close/>
                </a:path>
                <a:path w="7914640" h="492125">
                  <a:moveTo>
                    <a:pt x="2668422" y="5067"/>
                  </a:moveTo>
                  <a:lnTo>
                    <a:pt x="2663355" y="0"/>
                  </a:lnTo>
                  <a:lnTo>
                    <a:pt x="2594305" y="0"/>
                  </a:lnTo>
                  <a:lnTo>
                    <a:pt x="2589238" y="5067"/>
                  </a:lnTo>
                  <a:lnTo>
                    <a:pt x="2589238" y="50914"/>
                  </a:lnTo>
                  <a:lnTo>
                    <a:pt x="2668422" y="50914"/>
                  </a:lnTo>
                  <a:lnTo>
                    <a:pt x="2668422" y="11315"/>
                  </a:lnTo>
                  <a:lnTo>
                    <a:pt x="2668422" y="5067"/>
                  </a:lnTo>
                  <a:close/>
                </a:path>
                <a:path w="7914640" h="492125">
                  <a:moveTo>
                    <a:pt x="2736278" y="201663"/>
                  </a:moveTo>
                  <a:lnTo>
                    <a:pt x="2735872" y="195122"/>
                  </a:lnTo>
                  <a:lnTo>
                    <a:pt x="2734729" y="188671"/>
                  </a:lnTo>
                  <a:lnTo>
                    <a:pt x="2734703" y="188493"/>
                  </a:lnTo>
                  <a:lnTo>
                    <a:pt x="2732862" y="182410"/>
                  </a:lnTo>
                  <a:lnTo>
                    <a:pt x="2732786" y="182143"/>
                  </a:lnTo>
                  <a:lnTo>
                    <a:pt x="2730131" y="176034"/>
                  </a:lnTo>
                  <a:lnTo>
                    <a:pt x="2702344" y="123456"/>
                  </a:lnTo>
                  <a:lnTo>
                    <a:pt x="2702344" y="198158"/>
                  </a:lnTo>
                  <a:lnTo>
                    <a:pt x="2702344" y="222465"/>
                  </a:lnTo>
                  <a:lnTo>
                    <a:pt x="2698546" y="226263"/>
                  </a:lnTo>
                  <a:lnTo>
                    <a:pt x="2674074" y="226263"/>
                  </a:lnTo>
                  <a:lnTo>
                    <a:pt x="2674074" y="260197"/>
                  </a:lnTo>
                  <a:lnTo>
                    <a:pt x="2698546" y="260197"/>
                  </a:lnTo>
                  <a:lnTo>
                    <a:pt x="2702344" y="263994"/>
                  </a:lnTo>
                  <a:lnTo>
                    <a:pt x="2702344" y="279019"/>
                  </a:lnTo>
                  <a:lnTo>
                    <a:pt x="2698546" y="282829"/>
                  </a:lnTo>
                  <a:lnTo>
                    <a:pt x="2674074" y="282829"/>
                  </a:lnTo>
                  <a:lnTo>
                    <a:pt x="2674074" y="316763"/>
                  </a:lnTo>
                  <a:lnTo>
                    <a:pt x="2698546" y="316763"/>
                  </a:lnTo>
                  <a:lnTo>
                    <a:pt x="2702344" y="320560"/>
                  </a:lnTo>
                  <a:lnTo>
                    <a:pt x="2702344" y="335584"/>
                  </a:lnTo>
                  <a:lnTo>
                    <a:pt x="2698546" y="339394"/>
                  </a:lnTo>
                  <a:lnTo>
                    <a:pt x="2674074" y="339394"/>
                  </a:lnTo>
                  <a:lnTo>
                    <a:pt x="2674074" y="373329"/>
                  </a:lnTo>
                  <a:lnTo>
                    <a:pt x="2698546" y="373329"/>
                  </a:lnTo>
                  <a:lnTo>
                    <a:pt x="2702344" y="377126"/>
                  </a:lnTo>
                  <a:lnTo>
                    <a:pt x="2702344" y="444919"/>
                  </a:lnTo>
                  <a:lnTo>
                    <a:pt x="2694749" y="452513"/>
                  </a:lnTo>
                  <a:lnTo>
                    <a:pt x="2562910" y="452513"/>
                  </a:lnTo>
                  <a:lnTo>
                    <a:pt x="2555316" y="444919"/>
                  </a:lnTo>
                  <a:lnTo>
                    <a:pt x="2555316" y="377126"/>
                  </a:lnTo>
                  <a:lnTo>
                    <a:pt x="2559100" y="373329"/>
                  </a:lnTo>
                  <a:lnTo>
                    <a:pt x="2583586" y="373329"/>
                  </a:lnTo>
                  <a:lnTo>
                    <a:pt x="2583586" y="339394"/>
                  </a:lnTo>
                  <a:lnTo>
                    <a:pt x="2559100" y="339394"/>
                  </a:lnTo>
                  <a:lnTo>
                    <a:pt x="2555316" y="335584"/>
                  </a:lnTo>
                  <a:lnTo>
                    <a:pt x="2555316" y="320560"/>
                  </a:lnTo>
                  <a:lnTo>
                    <a:pt x="2559100" y="316763"/>
                  </a:lnTo>
                  <a:lnTo>
                    <a:pt x="2583586" y="316763"/>
                  </a:lnTo>
                  <a:lnTo>
                    <a:pt x="2583586" y="282829"/>
                  </a:lnTo>
                  <a:lnTo>
                    <a:pt x="2559100" y="282829"/>
                  </a:lnTo>
                  <a:lnTo>
                    <a:pt x="2555316" y="279019"/>
                  </a:lnTo>
                  <a:lnTo>
                    <a:pt x="2555316" y="263994"/>
                  </a:lnTo>
                  <a:lnTo>
                    <a:pt x="2559100" y="260197"/>
                  </a:lnTo>
                  <a:lnTo>
                    <a:pt x="2583586" y="260197"/>
                  </a:lnTo>
                  <a:lnTo>
                    <a:pt x="2583586" y="226263"/>
                  </a:lnTo>
                  <a:lnTo>
                    <a:pt x="2559100" y="226263"/>
                  </a:lnTo>
                  <a:lnTo>
                    <a:pt x="2555316" y="222465"/>
                  </a:lnTo>
                  <a:lnTo>
                    <a:pt x="2605125" y="101815"/>
                  </a:lnTo>
                  <a:lnTo>
                    <a:pt x="2652534" y="101815"/>
                  </a:lnTo>
                  <a:lnTo>
                    <a:pt x="2699956" y="191541"/>
                  </a:lnTo>
                  <a:lnTo>
                    <a:pt x="2701531" y="194691"/>
                  </a:lnTo>
                  <a:lnTo>
                    <a:pt x="2702344" y="198158"/>
                  </a:lnTo>
                  <a:lnTo>
                    <a:pt x="2702344" y="123456"/>
                  </a:lnTo>
                  <a:lnTo>
                    <a:pt x="2690914" y="101815"/>
                  </a:lnTo>
                  <a:lnTo>
                    <a:pt x="2672981" y="67881"/>
                  </a:lnTo>
                  <a:lnTo>
                    <a:pt x="2584678" y="67881"/>
                  </a:lnTo>
                  <a:lnTo>
                    <a:pt x="2527338" y="176377"/>
                  </a:lnTo>
                  <a:lnTo>
                    <a:pt x="2524874" y="182143"/>
                  </a:lnTo>
                  <a:lnTo>
                    <a:pt x="2524760" y="182410"/>
                  </a:lnTo>
                  <a:lnTo>
                    <a:pt x="2522956" y="188493"/>
                  </a:lnTo>
                  <a:lnTo>
                    <a:pt x="2522893" y="188671"/>
                  </a:lnTo>
                  <a:lnTo>
                    <a:pt x="2521839" y="194691"/>
                  </a:lnTo>
                  <a:lnTo>
                    <a:pt x="2521762" y="195122"/>
                  </a:lnTo>
                  <a:lnTo>
                    <a:pt x="2521381" y="201663"/>
                  </a:lnTo>
                  <a:lnTo>
                    <a:pt x="2521381" y="217779"/>
                  </a:lnTo>
                  <a:lnTo>
                    <a:pt x="2521940" y="224599"/>
                  </a:lnTo>
                  <a:lnTo>
                    <a:pt x="2523579" y="231203"/>
                  </a:lnTo>
                  <a:lnTo>
                    <a:pt x="2526258" y="237451"/>
                  </a:lnTo>
                  <a:lnTo>
                    <a:pt x="2529941" y="243230"/>
                  </a:lnTo>
                  <a:lnTo>
                    <a:pt x="2526258" y="249008"/>
                  </a:lnTo>
                  <a:lnTo>
                    <a:pt x="2523579" y="255257"/>
                  </a:lnTo>
                  <a:lnTo>
                    <a:pt x="2521940" y="261861"/>
                  </a:lnTo>
                  <a:lnTo>
                    <a:pt x="2521381" y="268681"/>
                  </a:lnTo>
                  <a:lnTo>
                    <a:pt x="2521381" y="274345"/>
                  </a:lnTo>
                  <a:lnTo>
                    <a:pt x="2521940" y="281165"/>
                  </a:lnTo>
                  <a:lnTo>
                    <a:pt x="2523579" y="287769"/>
                  </a:lnTo>
                  <a:lnTo>
                    <a:pt x="2526258" y="294017"/>
                  </a:lnTo>
                  <a:lnTo>
                    <a:pt x="2529941" y="299796"/>
                  </a:lnTo>
                  <a:lnTo>
                    <a:pt x="2526258" y="305574"/>
                  </a:lnTo>
                  <a:lnTo>
                    <a:pt x="2523579" y="311823"/>
                  </a:lnTo>
                  <a:lnTo>
                    <a:pt x="2521940" y="318427"/>
                  </a:lnTo>
                  <a:lnTo>
                    <a:pt x="2521381" y="325247"/>
                  </a:lnTo>
                  <a:lnTo>
                    <a:pt x="2521381" y="330911"/>
                  </a:lnTo>
                  <a:lnTo>
                    <a:pt x="2521940" y="337731"/>
                  </a:lnTo>
                  <a:lnTo>
                    <a:pt x="2523579" y="344335"/>
                  </a:lnTo>
                  <a:lnTo>
                    <a:pt x="2526258" y="350583"/>
                  </a:lnTo>
                  <a:lnTo>
                    <a:pt x="2529941" y="356362"/>
                  </a:lnTo>
                  <a:lnTo>
                    <a:pt x="2526258" y="362127"/>
                  </a:lnTo>
                  <a:lnTo>
                    <a:pt x="2523579" y="368388"/>
                  </a:lnTo>
                  <a:lnTo>
                    <a:pt x="2521940" y="374992"/>
                  </a:lnTo>
                  <a:lnTo>
                    <a:pt x="2521381" y="381812"/>
                  </a:lnTo>
                  <a:lnTo>
                    <a:pt x="2521381" y="435546"/>
                  </a:lnTo>
                  <a:lnTo>
                    <a:pt x="2525395" y="455358"/>
                  </a:lnTo>
                  <a:lnTo>
                    <a:pt x="2536304" y="471525"/>
                  </a:lnTo>
                  <a:lnTo>
                    <a:pt x="2552471" y="482434"/>
                  </a:lnTo>
                  <a:lnTo>
                    <a:pt x="2572283" y="486460"/>
                  </a:lnTo>
                  <a:lnTo>
                    <a:pt x="2685377" y="486460"/>
                  </a:lnTo>
                  <a:lnTo>
                    <a:pt x="2705189" y="482434"/>
                  </a:lnTo>
                  <a:lnTo>
                    <a:pt x="2721356" y="471525"/>
                  </a:lnTo>
                  <a:lnTo>
                    <a:pt x="2732265" y="455358"/>
                  </a:lnTo>
                  <a:lnTo>
                    <a:pt x="2732836" y="452513"/>
                  </a:lnTo>
                  <a:lnTo>
                    <a:pt x="2736278" y="435546"/>
                  </a:lnTo>
                  <a:lnTo>
                    <a:pt x="2736278" y="381812"/>
                  </a:lnTo>
                  <a:lnTo>
                    <a:pt x="2735719" y="374992"/>
                  </a:lnTo>
                  <a:lnTo>
                    <a:pt x="2734081" y="368388"/>
                  </a:lnTo>
                  <a:lnTo>
                    <a:pt x="2731401" y="362127"/>
                  </a:lnTo>
                  <a:lnTo>
                    <a:pt x="2727718" y="356362"/>
                  </a:lnTo>
                  <a:lnTo>
                    <a:pt x="2731401" y="350583"/>
                  </a:lnTo>
                  <a:lnTo>
                    <a:pt x="2734081" y="344335"/>
                  </a:lnTo>
                  <a:lnTo>
                    <a:pt x="2735719" y="337731"/>
                  </a:lnTo>
                  <a:lnTo>
                    <a:pt x="2736278" y="330911"/>
                  </a:lnTo>
                  <a:lnTo>
                    <a:pt x="2736278" y="325247"/>
                  </a:lnTo>
                  <a:lnTo>
                    <a:pt x="2735719" y="318427"/>
                  </a:lnTo>
                  <a:lnTo>
                    <a:pt x="2734081" y="311823"/>
                  </a:lnTo>
                  <a:lnTo>
                    <a:pt x="2731401" y="305574"/>
                  </a:lnTo>
                  <a:lnTo>
                    <a:pt x="2727718" y="299796"/>
                  </a:lnTo>
                  <a:lnTo>
                    <a:pt x="2731401" y="294017"/>
                  </a:lnTo>
                  <a:lnTo>
                    <a:pt x="2734081" y="287769"/>
                  </a:lnTo>
                  <a:lnTo>
                    <a:pt x="2735719" y="281165"/>
                  </a:lnTo>
                  <a:lnTo>
                    <a:pt x="2736278" y="274345"/>
                  </a:lnTo>
                  <a:lnTo>
                    <a:pt x="2736278" y="268681"/>
                  </a:lnTo>
                  <a:lnTo>
                    <a:pt x="2735719" y="261861"/>
                  </a:lnTo>
                  <a:lnTo>
                    <a:pt x="2734081" y="255257"/>
                  </a:lnTo>
                  <a:lnTo>
                    <a:pt x="2731401" y="249008"/>
                  </a:lnTo>
                  <a:lnTo>
                    <a:pt x="2727718" y="243230"/>
                  </a:lnTo>
                  <a:lnTo>
                    <a:pt x="2731401" y="237451"/>
                  </a:lnTo>
                  <a:lnTo>
                    <a:pt x="2734081" y="231203"/>
                  </a:lnTo>
                  <a:lnTo>
                    <a:pt x="2735719" y="224599"/>
                  </a:lnTo>
                  <a:lnTo>
                    <a:pt x="2736278" y="217779"/>
                  </a:lnTo>
                  <a:lnTo>
                    <a:pt x="2736278" y="201663"/>
                  </a:lnTo>
                  <a:close/>
                </a:path>
                <a:path w="7914640" h="492125">
                  <a:moveTo>
                    <a:pt x="5322494" y="429260"/>
                  </a:moveTo>
                  <a:lnTo>
                    <a:pt x="5289499" y="408051"/>
                  </a:lnTo>
                  <a:lnTo>
                    <a:pt x="5289499" y="399567"/>
                  </a:lnTo>
                  <a:lnTo>
                    <a:pt x="5270652" y="399567"/>
                  </a:lnTo>
                  <a:lnTo>
                    <a:pt x="5270652" y="255333"/>
                  </a:lnTo>
                  <a:lnTo>
                    <a:pt x="5289499" y="255333"/>
                  </a:lnTo>
                  <a:lnTo>
                    <a:pt x="5289499" y="246849"/>
                  </a:lnTo>
                  <a:lnTo>
                    <a:pt x="5303647" y="246849"/>
                  </a:lnTo>
                  <a:lnTo>
                    <a:pt x="5303647" y="221399"/>
                  </a:lnTo>
                  <a:lnTo>
                    <a:pt x="5289499" y="221399"/>
                  </a:lnTo>
                  <a:lnTo>
                    <a:pt x="5274119" y="212915"/>
                  </a:lnTo>
                  <a:lnTo>
                    <a:pt x="5242382" y="195402"/>
                  </a:lnTo>
                  <a:lnTo>
                    <a:pt x="5242382" y="255333"/>
                  </a:lnTo>
                  <a:lnTo>
                    <a:pt x="5242382" y="399567"/>
                  </a:lnTo>
                  <a:lnTo>
                    <a:pt x="5214099" y="399567"/>
                  </a:lnTo>
                  <a:lnTo>
                    <a:pt x="5214099" y="255333"/>
                  </a:lnTo>
                  <a:lnTo>
                    <a:pt x="5242382" y="255333"/>
                  </a:lnTo>
                  <a:lnTo>
                    <a:pt x="5242382" y="195402"/>
                  </a:lnTo>
                  <a:lnTo>
                    <a:pt x="5212613" y="178968"/>
                  </a:lnTo>
                  <a:lnTo>
                    <a:pt x="5185829" y="164198"/>
                  </a:lnTo>
                  <a:lnTo>
                    <a:pt x="5185829" y="255333"/>
                  </a:lnTo>
                  <a:lnTo>
                    <a:pt x="5185829" y="399567"/>
                  </a:lnTo>
                  <a:lnTo>
                    <a:pt x="5157546" y="399567"/>
                  </a:lnTo>
                  <a:lnTo>
                    <a:pt x="5157546" y="255333"/>
                  </a:lnTo>
                  <a:lnTo>
                    <a:pt x="5185829" y="255333"/>
                  </a:lnTo>
                  <a:lnTo>
                    <a:pt x="5185829" y="164198"/>
                  </a:lnTo>
                  <a:lnTo>
                    <a:pt x="5157546" y="148590"/>
                  </a:lnTo>
                  <a:lnTo>
                    <a:pt x="5157546" y="186601"/>
                  </a:lnTo>
                  <a:lnTo>
                    <a:pt x="5157546" y="205270"/>
                  </a:lnTo>
                  <a:lnTo>
                    <a:pt x="5149062" y="212915"/>
                  </a:lnTo>
                  <a:lnTo>
                    <a:pt x="5129276" y="212915"/>
                  </a:lnTo>
                  <a:lnTo>
                    <a:pt x="5129276" y="255333"/>
                  </a:lnTo>
                  <a:lnTo>
                    <a:pt x="5129276" y="399567"/>
                  </a:lnTo>
                  <a:lnTo>
                    <a:pt x="5100993" y="399567"/>
                  </a:lnTo>
                  <a:lnTo>
                    <a:pt x="5100993" y="255333"/>
                  </a:lnTo>
                  <a:lnTo>
                    <a:pt x="5129276" y="255333"/>
                  </a:lnTo>
                  <a:lnTo>
                    <a:pt x="5129276" y="212915"/>
                  </a:lnTo>
                  <a:lnTo>
                    <a:pt x="5128323" y="212915"/>
                  </a:lnTo>
                  <a:lnTo>
                    <a:pt x="5119840" y="205270"/>
                  </a:lnTo>
                  <a:lnTo>
                    <a:pt x="5119840" y="186601"/>
                  </a:lnTo>
                  <a:lnTo>
                    <a:pt x="5128323" y="178968"/>
                  </a:lnTo>
                  <a:lnTo>
                    <a:pt x="5149062" y="178968"/>
                  </a:lnTo>
                  <a:lnTo>
                    <a:pt x="5157546" y="186601"/>
                  </a:lnTo>
                  <a:lnTo>
                    <a:pt x="5157546" y="148590"/>
                  </a:lnTo>
                  <a:lnTo>
                    <a:pt x="5143411" y="140792"/>
                  </a:lnTo>
                  <a:lnTo>
                    <a:pt x="5072723" y="179793"/>
                  </a:lnTo>
                  <a:lnTo>
                    <a:pt x="5072723" y="255333"/>
                  </a:lnTo>
                  <a:lnTo>
                    <a:pt x="5072723" y="399567"/>
                  </a:lnTo>
                  <a:lnTo>
                    <a:pt x="5044440" y="399567"/>
                  </a:lnTo>
                  <a:lnTo>
                    <a:pt x="5044440" y="255333"/>
                  </a:lnTo>
                  <a:lnTo>
                    <a:pt x="5072723" y="255333"/>
                  </a:lnTo>
                  <a:lnTo>
                    <a:pt x="5072723" y="179793"/>
                  </a:lnTo>
                  <a:lnTo>
                    <a:pt x="4997310" y="221399"/>
                  </a:lnTo>
                  <a:lnTo>
                    <a:pt x="4983175" y="221399"/>
                  </a:lnTo>
                  <a:lnTo>
                    <a:pt x="4983175" y="246849"/>
                  </a:lnTo>
                  <a:lnTo>
                    <a:pt x="4997310" y="246849"/>
                  </a:lnTo>
                  <a:lnTo>
                    <a:pt x="4997310" y="255333"/>
                  </a:lnTo>
                  <a:lnTo>
                    <a:pt x="5016170" y="255333"/>
                  </a:lnTo>
                  <a:lnTo>
                    <a:pt x="5016170" y="399567"/>
                  </a:lnTo>
                  <a:lnTo>
                    <a:pt x="4997310" y="399567"/>
                  </a:lnTo>
                  <a:lnTo>
                    <a:pt x="4997310" y="408051"/>
                  </a:lnTo>
                  <a:lnTo>
                    <a:pt x="4964328" y="429260"/>
                  </a:lnTo>
                  <a:lnTo>
                    <a:pt x="4964328" y="446239"/>
                  </a:lnTo>
                  <a:lnTo>
                    <a:pt x="5322494" y="446239"/>
                  </a:lnTo>
                  <a:lnTo>
                    <a:pt x="5322494" y="429260"/>
                  </a:lnTo>
                  <a:close/>
                </a:path>
                <a:path w="7914640" h="492125">
                  <a:moveTo>
                    <a:pt x="7914043" y="291541"/>
                  </a:moveTo>
                  <a:lnTo>
                    <a:pt x="7874165" y="224790"/>
                  </a:lnTo>
                  <a:lnTo>
                    <a:pt x="7806296" y="264045"/>
                  </a:lnTo>
                  <a:lnTo>
                    <a:pt x="7843964" y="273659"/>
                  </a:lnTo>
                  <a:lnTo>
                    <a:pt x="7833766" y="311416"/>
                  </a:lnTo>
                  <a:lnTo>
                    <a:pt x="7822552" y="337693"/>
                  </a:lnTo>
                  <a:lnTo>
                    <a:pt x="7811338" y="353047"/>
                  </a:lnTo>
                  <a:lnTo>
                    <a:pt x="7801216" y="358038"/>
                  </a:lnTo>
                  <a:lnTo>
                    <a:pt x="7789405" y="351066"/>
                  </a:lnTo>
                  <a:lnTo>
                    <a:pt x="7775384" y="332549"/>
                  </a:lnTo>
                  <a:lnTo>
                    <a:pt x="7761351" y="306044"/>
                  </a:lnTo>
                  <a:lnTo>
                    <a:pt x="7749527" y="275094"/>
                  </a:lnTo>
                  <a:lnTo>
                    <a:pt x="7737919" y="242824"/>
                  </a:lnTo>
                  <a:lnTo>
                    <a:pt x="7719225" y="205232"/>
                  </a:lnTo>
                  <a:lnTo>
                    <a:pt x="7693634" y="174066"/>
                  </a:lnTo>
                  <a:lnTo>
                    <a:pt x="7661313" y="161074"/>
                  </a:lnTo>
                  <a:lnTo>
                    <a:pt x="7633297" y="171742"/>
                  </a:lnTo>
                  <a:lnTo>
                    <a:pt x="7612418" y="199199"/>
                  </a:lnTo>
                  <a:lnTo>
                    <a:pt x="7597661" y="236550"/>
                  </a:lnTo>
                  <a:lnTo>
                    <a:pt x="7587983" y="276961"/>
                  </a:lnTo>
                  <a:lnTo>
                    <a:pt x="7621346" y="283044"/>
                  </a:lnTo>
                  <a:lnTo>
                    <a:pt x="7631455" y="241973"/>
                  </a:lnTo>
                  <a:lnTo>
                    <a:pt x="7642517" y="214553"/>
                  </a:lnTo>
                  <a:lnTo>
                    <a:pt x="7652982" y="199212"/>
                  </a:lnTo>
                  <a:lnTo>
                    <a:pt x="7661313" y="194449"/>
                  </a:lnTo>
                  <a:lnTo>
                    <a:pt x="7673162" y="200723"/>
                  </a:lnTo>
                  <a:lnTo>
                    <a:pt x="7687627" y="218719"/>
                  </a:lnTo>
                  <a:lnTo>
                    <a:pt x="7702867" y="247192"/>
                  </a:lnTo>
                  <a:lnTo>
                    <a:pt x="7717079" y="284899"/>
                  </a:lnTo>
                  <a:lnTo>
                    <a:pt x="7724699" y="306133"/>
                  </a:lnTo>
                  <a:lnTo>
                    <a:pt x="7741856" y="342239"/>
                  </a:lnTo>
                  <a:lnTo>
                    <a:pt x="7767663" y="376301"/>
                  </a:lnTo>
                  <a:lnTo>
                    <a:pt x="7801191" y="391401"/>
                  </a:lnTo>
                  <a:lnTo>
                    <a:pt x="7825359" y="384517"/>
                  </a:lnTo>
                  <a:lnTo>
                    <a:pt x="7846060" y="363931"/>
                  </a:lnTo>
                  <a:lnTo>
                    <a:pt x="7863230" y="329742"/>
                  </a:lnTo>
                  <a:lnTo>
                    <a:pt x="7876807" y="282054"/>
                  </a:lnTo>
                  <a:lnTo>
                    <a:pt x="7914043" y="291541"/>
                  </a:lnTo>
                  <a:close/>
                </a:path>
                <a:path w="7914640" h="492125">
                  <a:moveTo>
                    <a:pt x="7914322" y="459016"/>
                  </a:moveTo>
                  <a:lnTo>
                    <a:pt x="7563688" y="459016"/>
                  </a:lnTo>
                  <a:lnTo>
                    <a:pt x="7563688" y="113931"/>
                  </a:lnTo>
                  <a:lnTo>
                    <a:pt x="7529754" y="113931"/>
                  </a:lnTo>
                  <a:lnTo>
                    <a:pt x="7529754" y="459016"/>
                  </a:lnTo>
                  <a:lnTo>
                    <a:pt x="7529754" y="491769"/>
                  </a:lnTo>
                  <a:lnTo>
                    <a:pt x="7914322" y="491769"/>
                  </a:lnTo>
                  <a:lnTo>
                    <a:pt x="7914322" y="4590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/>
          <p:cNvGrpSpPr/>
          <p:nvPr/>
        </p:nvGrpSpPr>
        <p:grpSpPr>
          <a:xfrm>
            <a:off x="0" y="45719"/>
            <a:ext cx="4700270" cy="429895"/>
            <a:chOff x="0" y="45719"/>
            <a:chExt cx="4700270" cy="429895"/>
          </a:xfrm>
        </p:grpSpPr>
        <p:sp>
          <p:nvSpPr>
            <p:cNvPr id="40" name="object 40"/>
            <p:cNvSpPr/>
            <p:nvPr/>
          </p:nvSpPr>
          <p:spPr>
            <a:xfrm>
              <a:off x="2990088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4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394716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08455" algn="l"/>
                <a:tab pos="302768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Reduce</a:t>
            </a:r>
            <a:r>
              <a:rPr dirty="0" sz="1550"/>
              <a:t>	</a:t>
            </a:r>
            <a:r>
              <a:rPr dirty="0" sz="1550" spc="-10"/>
              <a:t>Overview</a:t>
            </a:r>
            <a:endParaRPr sz="15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63959" y="307339"/>
            <a:ext cx="41719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3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327" y="850582"/>
            <a:ext cx="3511296" cy="497560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4944" y="4565015"/>
            <a:ext cx="2868930" cy="875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3340"/>
              </a:lnSpc>
              <a:spcBef>
                <a:spcPts val="110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2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Messages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40"/>
              </a:lnSpc>
            </a:pP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Industry</a:t>
            </a:r>
            <a:r>
              <a:rPr dirty="0" sz="2800" spc="-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 MT"/>
                <a:cs typeface="Arial MT"/>
              </a:rPr>
              <a:t>Overview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346447" y="598360"/>
            <a:ext cx="4533265" cy="2343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/>
              <a:t>Landscape:</a:t>
            </a:r>
            <a:r>
              <a:rPr dirty="0" sz="1350" spc="125"/>
              <a:t> </a:t>
            </a:r>
            <a:r>
              <a:rPr dirty="0" sz="1350"/>
              <a:t>Plastic</a:t>
            </a:r>
            <a:r>
              <a:rPr dirty="0" sz="1350" spc="110"/>
              <a:t> </a:t>
            </a:r>
            <a:r>
              <a:rPr dirty="0" sz="1350"/>
              <a:t>production</a:t>
            </a:r>
            <a:r>
              <a:rPr dirty="0" sz="1350" spc="110"/>
              <a:t> </a:t>
            </a:r>
            <a:r>
              <a:rPr dirty="0" sz="1350"/>
              <a:t>and</a:t>
            </a:r>
            <a:r>
              <a:rPr dirty="0" sz="1350" spc="110"/>
              <a:t> </a:t>
            </a:r>
            <a:r>
              <a:rPr dirty="0" sz="1350"/>
              <a:t>demand</a:t>
            </a:r>
            <a:r>
              <a:rPr dirty="0" sz="1350" spc="110"/>
              <a:t> </a:t>
            </a:r>
            <a:r>
              <a:rPr dirty="0" sz="1350"/>
              <a:t>are</a:t>
            </a:r>
            <a:r>
              <a:rPr dirty="0" sz="1350" spc="114"/>
              <a:t> </a:t>
            </a:r>
            <a:r>
              <a:rPr dirty="0" sz="1350" spc="-10"/>
              <a:t>rising</a:t>
            </a:r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4365116" y="4018638"/>
            <a:ext cx="7481570" cy="113474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605"/>
              </a:spcBef>
              <a:buChar char="•"/>
              <a:tabLst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An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integrated,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across-the-value-</a:t>
            </a:r>
            <a:r>
              <a:rPr dirty="0" sz="1200">
                <a:latin typeface="Arial MT"/>
                <a:cs typeface="Arial MT"/>
              </a:rPr>
              <a:t>chain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approach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needed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address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plastics’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climate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impact</a:t>
            </a:r>
            <a:endParaRPr sz="1200">
              <a:latin typeface="Arial MT"/>
              <a:cs typeface="Arial MT"/>
            </a:endParaRPr>
          </a:p>
          <a:p>
            <a:pPr marL="184150" marR="5080" indent="-171450">
              <a:lnSpc>
                <a:spcPct val="100000"/>
              </a:lnSpc>
              <a:spcBef>
                <a:spcPts val="509"/>
              </a:spcBef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	Five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key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decarbonization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levers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are: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(1)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reducing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demand;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(2)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enabling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substitution;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(3)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scaling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recycling;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(4) </a:t>
            </a:r>
            <a:r>
              <a:rPr dirty="0" sz="1200">
                <a:latin typeface="Arial MT"/>
                <a:cs typeface="Arial MT"/>
              </a:rPr>
              <a:t>electrifying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production;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(6)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applying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carbon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capture,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utilization,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storage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(CCUS)</a:t>
            </a:r>
            <a:endParaRPr sz="1200">
              <a:latin typeface="Arial MT"/>
              <a:cs typeface="Arial MT"/>
            </a:endParaRPr>
          </a:p>
          <a:p>
            <a:pPr marL="184150" marR="300355" indent="-171450">
              <a:lnSpc>
                <a:spcPct val="100000"/>
              </a:lnSpc>
              <a:spcBef>
                <a:spcPts val="509"/>
              </a:spcBef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	Solutions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vary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overall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impact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feasibility,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driven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by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investment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needs,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technology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readiness,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policy </a:t>
            </a:r>
            <a:r>
              <a:rPr dirty="0" sz="1200">
                <a:latin typeface="Arial MT"/>
                <a:cs typeface="Arial MT"/>
              </a:rPr>
              <a:t>alignment,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key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barriers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scale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6447" y="864488"/>
            <a:ext cx="7647305" cy="3184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125"/>
              </a:spcBef>
              <a:buChar char="•"/>
              <a:tabLst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~450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million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metric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tons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were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produced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2025,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China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U.S.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accounting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half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that</a:t>
            </a:r>
            <a:endParaRPr sz="1200">
              <a:latin typeface="Arial MT"/>
              <a:cs typeface="Arial MT"/>
            </a:endParaRPr>
          </a:p>
          <a:p>
            <a:pPr marL="18415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—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32% and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14%,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respectively</a:t>
            </a:r>
            <a:endParaRPr sz="12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spcBef>
                <a:spcPts val="505"/>
              </a:spcBef>
              <a:buChar char="•"/>
              <a:tabLst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demand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could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exceed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~100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billion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metric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tons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by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2060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if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current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investment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policy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trends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continue</a:t>
            </a:r>
            <a:endParaRPr sz="1200">
              <a:latin typeface="Arial MT"/>
              <a:cs typeface="Arial MT"/>
            </a:endParaRPr>
          </a:p>
          <a:p>
            <a:pPr marL="184150" marR="433705" indent="-172085">
              <a:lnSpc>
                <a:spcPct val="100000"/>
              </a:lnSpc>
              <a:spcBef>
                <a:spcPts val="509"/>
              </a:spcBef>
              <a:buChar char="•"/>
              <a:tabLst>
                <a:tab pos="184150" algn="l"/>
              </a:tabLst>
            </a:pP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current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system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generates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~2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Gt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</a:t>
            </a:r>
            <a:r>
              <a:rPr dirty="0" sz="1200">
                <a:latin typeface="Cambria Math"/>
                <a:cs typeface="Cambria Math"/>
              </a:rPr>
              <a:t>₂</a:t>
            </a:r>
            <a:r>
              <a:rPr dirty="0" sz="1200">
                <a:latin typeface="Arial MT"/>
                <a:cs typeface="Arial MT"/>
              </a:rPr>
              <a:t>e,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limited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progress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reuse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energy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capture. </a:t>
            </a:r>
            <a:r>
              <a:rPr dirty="0" sz="1200">
                <a:latin typeface="Arial MT"/>
                <a:cs typeface="Arial MT"/>
              </a:rPr>
              <a:t>Plastic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production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related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emissions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expected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double,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or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even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triple,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until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2060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65"/>
              </a:spcBef>
              <a:buFont typeface="Arial MT"/>
              <a:buChar char="•"/>
            </a:pPr>
            <a:endParaRPr sz="1200">
              <a:latin typeface="Arial MT"/>
              <a:cs typeface="Arial MT"/>
            </a:endParaRPr>
          </a:p>
          <a:p>
            <a:pPr marL="31115">
              <a:lnSpc>
                <a:spcPct val="100000"/>
              </a:lnSpc>
            </a:pPr>
            <a:r>
              <a:rPr dirty="0" sz="1350" b="1">
                <a:latin typeface="Arial"/>
                <a:cs typeface="Arial"/>
              </a:rPr>
              <a:t>Problem:</a:t>
            </a:r>
            <a:r>
              <a:rPr dirty="0" sz="1350" spc="16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Plastics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generate</a:t>
            </a:r>
            <a:r>
              <a:rPr dirty="0" sz="1350" spc="14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negative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climate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impacts</a:t>
            </a:r>
            <a:r>
              <a:rPr dirty="0" sz="1350" spc="14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across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the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value</a:t>
            </a:r>
            <a:r>
              <a:rPr dirty="0" sz="1350" spc="14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chain</a:t>
            </a:r>
            <a:endParaRPr sz="1350">
              <a:latin typeface="Arial"/>
              <a:cs typeface="Arial"/>
            </a:endParaRPr>
          </a:p>
          <a:p>
            <a:pPr marL="203835" indent="-172720">
              <a:lnSpc>
                <a:spcPct val="100000"/>
              </a:lnSpc>
              <a:spcBef>
                <a:spcPts val="480"/>
              </a:spcBef>
              <a:buChar char="•"/>
              <a:tabLst>
                <a:tab pos="203835" algn="l"/>
              </a:tabLst>
            </a:pPr>
            <a:r>
              <a:rPr dirty="0" sz="1200">
                <a:latin typeface="Arial MT"/>
                <a:cs typeface="Arial MT"/>
              </a:rPr>
              <a:t>While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this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deck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focuses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on</a:t>
            </a:r>
            <a:r>
              <a:rPr dirty="0" sz="1200" spc="-10">
                <a:latin typeface="Arial MT"/>
                <a:cs typeface="Arial MT"/>
              </a:rPr>
              <a:t> climate,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also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have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health,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social,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0">
                <a:latin typeface="Arial MT"/>
                <a:cs typeface="Arial MT"/>
              </a:rPr>
              <a:t> economic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impacts</a:t>
            </a:r>
            <a:endParaRPr sz="1200">
              <a:latin typeface="Arial MT"/>
              <a:cs typeface="Arial MT"/>
            </a:endParaRPr>
          </a:p>
          <a:p>
            <a:pPr marL="202565" marR="723265" indent="-171450">
              <a:lnSpc>
                <a:spcPct val="100000"/>
              </a:lnSpc>
              <a:spcBef>
                <a:spcPts val="505"/>
              </a:spcBef>
              <a:buChar char="•"/>
              <a:tabLst>
                <a:tab pos="202565" algn="l"/>
                <a:tab pos="203835" algn="l"/>
              </a:tabLst>
            </a:pPr>
            <a:r>
              <a:rPr dirty="0" sz="1200">
                <a:latin typeface="Arial MT"/>
                <a:cs typeface="Arial MT"/>
              </a:rPr>
              <a:t>	Emissions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present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across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full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value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chain, from </a:t>
            </a:r>
            <a:r>
              <a:rPr dirty="0" sz="1200" spc="-25">
                <a:latin typeface="Arial MT"/>
                <a:cs typeface="Arial MT"/>
              </a:rPr>
              <a:t>fossil-</a:t>
            </a:r>
            <a:r>
              <a:rPr dirty="0" sz="1200">
                <a:latin typeface="Arial MT"/>
                <a:cs typeface="Arial MT"/>
              </a:rPr>
              <a:t>based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feedstocks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energy-</a:t>
            </a:r>
            <a:r>
              <a:rPr dirty="0" sz="1200">
                <a:latin typeface="Arial MT"/>
                <a:cs typeface="Arial MT"/>
              </a:rPr>
              <a:t>intensive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production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high-</a:t>
            </a:r>
            <a:r>
              <a:rPr dirty="0" sz="1200">
                <a:latin typeface="Arial MT"/>
                <a:cs typeface="Arial MT"/>
              </a:rPr>
              <a:t>volume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industrial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uses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end-</a:t>
            </a:r>
            <a:r>
              <a:rPr dirty="0" sz="1200" spc="-10">
                <a:latin typeface="Arial MT"/>
                <a:cs typeface="Arial MT"/>
              </a:rPr>
              <a:t>of-</a:t>
            </a:r>
            <a:r>
              <a:rPr dirty="0" sz="1200">
                <a:latin typeface="Arial MT"/>
                <a:cs typeface="Arial MT"/>
              </a:rPr>
              <a:t>life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treatment</a:t>
            </a:r>
            <a:endParaRPr sz="1200">
              <a:latin typeface="Arial MT"/>
              <a:cs typeface="Arial MT"/>
            </a:endParaRPr>
          </a:p>
          <a:p>
            <a:pPr marL="202565" marR="599440" indent="-171450">
              <a:lnSpc>
                <a:spcPct val="100000"/>
              </a:lnSpc>
              <a:spcBef>
                <a:spcPts val="509"/>
              </a:spcBef>
              <a:buChar char="•"/>
              <a:tabLst>
                <a:tab pos="202565" algn="l"/>
                <a:tab pos="203835" algn="l"/>
              </a:tabLst>
            </a:pPr>
            <a:r>
              <a:rPr dirty="0" sz="1200">
                <a:latin typeface="Arial MT"/>
                <a:cs typeface="Arial MT"/>
              </a:rPr>
              <a:t>	Weak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incentives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regulation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further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reinforce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problem;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policy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does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not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incentivize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consumption </a:t>
            </a:r>
            <a:r>
              <a:rPr dirty="0" sz="1200">
                <a:latin typeface="Arial MT"/>
                <a:cs typeface="Arial MT"/>
              </a:rPr>
              <a:t>reduction,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alternatives,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recycling,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or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waste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management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endParaRPr sz="1200">
              <a:latin typeface="Arial MT"/>
              <a:cs typeface="Arial MT"/>
            </a:endParaRPr>
          </a:p>
          <a:p>
            <a:pPr marL="31115">
              <a:lnSpc>
                <a:spcPct val="100000"/>
              </a:lnSpc>
            </a:pPr>
            <a:r>
              <a:rPr dirty="0" sz="1350" b="1">
                <a:latin typeface="Arial"/>
                <a:cs typeface="Arial"/>
              </a:rPr>
              <a:t>Solutions:</a:t>
            </a:r>
            <a:r>
              <a:rPr dirty="0" sz="1350" spc="1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Tackling</a:t>
            </a:r>
            <a:r>
              <a:rPr dirty="0" sz="1350" spc="12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plastics’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impact</a:t>
            </a:r>
            <a:r>
              <a:rPr dirty="0" sz="1350" spc="1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requires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coordinated</a:t>
            </a:r>
            <a:r>
              <a:rPr dirty="0" sz="1350" spc="12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action</a:t>
            </a:r>
            <a:r>
              <a:rPr dirty="0" sz="1350" spc="12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across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five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levers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6447" y="5258856"/>
            <a:ext cx="7667625" cy="115443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350" b="1">
                <a:latin typeface="Arial"/>
                <a:cs typeface="Arial"/>
              </a:rPr>
              <a:t>Key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requirements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unlock</a:t>
            </a:r>
            <a:r>
              <a:rPr dirty="0" sz="1350" spc="1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change: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Finance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policy</a:t>
            </a:r>
            <a:endParaRPr sz="13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475"/>
              </a:spcBef>
              <a:buChar char="•"/>
              <a:tabLst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Current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capital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concentrated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downstream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segments,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while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upstream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innovation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infrastructure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remain</a:t>
            </a:r>
            <a:endParaRPr sz="1200">
              <a:latin typeface="Arial MT"/>
              <a:cs typeface="Arial MT"/>
            </a:endParaRPr>
          </a:p>
          <a:p>
            <a:pPr marL="18415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underfunded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despite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their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mitigation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potential</a:t>
            </a:r>
            <a:endParaRPr sz="1200">
              <a:latin typeface="Arial MT"/>
              <a:cs typeface="Arial MT"/>
            </a:endParaRPr>
          </a:p>
          <a:p>
            <a:pPr marL="184150" marR="5080" indent="-172085">
              <a:lnSpc>
                <a:spcPct val="100000"/>
              </a:lnSpc>
              <a:spcBef>
                <a:spcPts val="505"/>
              </a:spcBef>
              <a:buChar char="•"/>
              <a:tabLst>
                <a:tab pos="184150" algn="l"/>
              </a:tabLst>
            </a:pPr>
            <a:r>
              <a:rPr dirty="0" sz="1200">
                <a:latin typeface="Arial MT"/>
                <a:cs typeface="Arial MT"/>
              </a:rPr>
              <a:t>Fragmented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or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outdated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regulation,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such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lack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mandates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recycling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inconsistent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public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procurement </a:t>
            </a:r>
            <a:r>
              <a:rPr dirty="0" sz="1200">
                <a:latin typeface="Arial MT"/>
                <a:cs typeface="Arial MT"/>
              </a:rPr>
              <a:t>standards,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delay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or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block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viable</a:t>
            </a:r>
            <a:r>
              <a:rPr dirty="0" sz="1200" spc="-10">
                <a:latin typeface="Arial MT"/>
                <a:cs typeface="Arial MT"/>
              </a:rPr>
              <a:t> alternatives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from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scaling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11396" y="2080767"/>
            <a:ext cx="7630159" cy="0"/>
          </a:xfrm>
          <a:custGeom>
            <a:avLst/>
            <a:gdLst/>
            <a:ahLst/>
            <a:cxnLst/>
            <a:rect l="l" t="t" r="r" b="b"/>
            <a:pathLst>
              <a:path w="7630159" h="0">
                <a:moveTo>
                  <a:pt x="0" y="0"/>
                </a:moveTo>
                <a:lnTo>
                  <a:pt x="7630033" y="0"/>
                </a:lnTo>
              </a:path>
            </a:pathLst>
          </a:custGeom>
          <a:ln w="9525">
            <a:solidFill>
              <a:srgbClr val="9F9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11396" y="3690492"/>
            <a:ext cx="7630159" cy="0"/>
          </a:xfrm>
          <a:custGeom>
            <a:avLst/>
            <a:gdLst/>
            <a:ahLst/>
            <a:cxnLst/>
            <a:rect l="l" t="t" r="r" b="b"/>
            <a:pathLst>
              <a:path w="7630159" h="0">
                <a:moveTo>
                  <a:pt x="0" y="0"/>
                </a:moveTo>
                <a:lnTo>
                  <a:pt x="7630033" y="0"/>
                </a:lnTo>
              </a:path>
            </a:pathLst>
          </a:custGeom>
          <a:ln w="9525">
            <a:solidFill>
              <a:srgbClr val="9F9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47971" y="5272785"/>
            <a:ext cx="7630159" cy="0"/>
          </a:xfrm>
          <a:custGeom>
            <a:avLst/>
            <a:gdLst/>
            <a:ahLst/>
            <a:cxnLst/>
            <a:rect l="l" t="t" r="r" b="b"/>
            <a:pathLst>
              <a:path w="7630159" h="0">
                <a:moveTo>
                  <a:pt x="0" y="0"/>
                </a:moveTo>
                <a:lnTo>
                  <a:pt x="7630033" y="0"/>
                </a:lnTo>
              </a:path>
            </a:pathLst>
          </a:custGeom>
          <a:ln w="9525">
            <a:solidFill>
              <a:srgbClr val="9F9F9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30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5659120" cy="635"/>
          </a:xfrm>
          <a:custGeom>
            <a:avLst/>
            <a:gdLst/>
            <a:ahLst/>
            <a:cxnLst/>
            <a:rect l="l" t="t" r="r" b="b"/>
            <a:pathLst>
              <a:path w="5659120" h="635">
                <a:moveTo>
                  <a:pt x="0" y="253"/>
                </a:moveTo>
                <a:lnTo>
                  <a:pt x="56587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04203" y="2053335"/>
            <a:ext cx="5659120" cy="635"/>
          </a:xfrm>
          <a:custGeom>
            <a:avLst/>
            <a:gdLst/>
            <a:ahLst/>
            <a:cxnLst/>
            <a:rect l="l" t="t" r="r" b="b"/>
            <a:pathLst>
              <a:path w="5659120" h="635">
                <a:moveTo>
                  <a:pt x="0" y="253"/>
                </a:moveTo>
                <a:lnTo>
                  <a:pt x="56587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8241" y="492378"/>
            <a:ext cx="10890250" cy="152209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7780" marR="5080">
              <a:lnSpc>
                <a:spcPts val="3320"/>
              </a:lnSpc>
              <a:spcBef>
                <a:spcPts val="254"/>
              </a:spcBef>
            </a:pPr>
            <a:r>
              <a:rPr dirty="0" sz="2800" spc="-10" b="1">
                <a:latin typeface="Arial"/>
                <a:cs typeface="Arial"/>
              </a:rPr>
              <a:t>‘Bioplastics’</a:t>
            </a:r>
            <a:r>
              <a:rPr dirty="0" sz="2800" spc="-1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refers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wide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range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materials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that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emerge</a:t>
            </a:r>
            <a:r>
              <a:rPr dirty="0" sz="2800" spc="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as</a:t>
            </a:r>
            <a:r>
              <a:rPr dirty="0" sz="2800" spc="-50" b="1">
                <a:latin typeface="Arial"/>
                <a:cs typeface="Arial"/>
              </a:rPr>
              <a:t> a </a:t>
            </a:r>
            <a:r>
              <a:rPr dirty="0" sz="2800" b="1">
                <a:latin typeface="Arial"/>
                <a:cs typeface="Arial"/>
              </a:rPr>
              <a:t>lower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emission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substitute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for</a:t>
            </a:r>
            <a:r>
              <a:rPr dirty="0" sz="2800" spc="-1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traditional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plastics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550" b="1">
                <a:latin typeface="Arial"/>
                <a:cs typeface="Arial"/>
              </a:rPr>
              <a:t>Polymer</a:t>
            </a:r>
            <a:r>
              <a:rPr dirty="0" sz="1550" spc="13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material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matrix,</a:t>
            </a:r>
            <a:r>
              <a:rPr dirty="0" sz="1550" spc="1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categorized</a:t>
            </a:r>
            <a:r>
              <a:rPr dirty="0" sz="1550" spc="15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by</a:t>
            </a:r>
            <a:r>
              <a:rPr dirty="0" sz="1550" spc="1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source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spc="-25" b="1">
                <a:latin typeface="Arial"/>
                <a:cs typeface="Arial"/>
              </a:rPr>
              <a:t>and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  <a:tabLst>
                <a:tab pos="5883910" algn="l"/>
              </a:tabLst>
            </a:pPr>
            <a:r>
              <a:rPr dirty="0" baseline="1792" sz="2325" spc="-15" b="1">
                <a:latin typeface="Arial"/>
                <a:cs typeface="Arial"/>
              </a:rPr>
              <a:t>biodegradability</a:t>
            </a:r>
            <a:r>
              <a:rPr dirty="0" baseline="1792" sz="2325" b="1">
                <a:latin typeface="Arial"/>
                <a:cs typeface="Arial"/>
              </a:rPr>
              <a:t>	</a:t>
            </a:r>
            <a:r>
              <a:rPr dirty="0" sz="1550" b="1">
                <a:latin typeface="Arial"/>
                <a:cs typeface="Arial"/>
              </a:rPr>
              <a:t>Abatement</a:t>
            </a:r>
            <a:r>
              <a:rPr dirty="0" sz="1550" spc="210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potential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5719"/>
            <a:ext cx="3200400" cy="429895"/>
            <a:chOff x="0" y="45719"/>
            <a:chExt cx="3200400" cy="429895"/>
          </a:xfrm>
        </p:grpSpPr>
        <p:sp>
          <p:nvSpPr>
            <p:cNvPr id="8" name="object 8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248221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47701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Substitute</a:t>
            </a:r>
            <a:endParaRPr sz="1550"/>
          </a:p>
        </p:txBody>
      </p:sp>
      <p:grpSp>
        <p:nvGrpSpPr>
          <p:cNvPr id="11" name="object 11"/>
          <p:cNvGrpSpPr/>
          <p:nvPr/>
        </p:nvGrpSpPr>
        <p:grpSpPr>
          <a:xfrm>
            <a:off x="767905" y="3210115"/>
            <a:ext cx="4575810" cy="2858770"/>
            <a:chOff x="767905" y="3210115"/>
            <a:chExt cx="4575810" cy="2858770"/>
          </a:xfrm>
        </p:grpSpPr>
        <p:sp>
          <p:nvSpPr>
            <p:cNvPr id="12" name="object 12"/>
            <p:cNvSpPr/>
            <p:nvPr/>
          </p:nvSpPr>
          <p:spPr>
            <a:xfrm>
              <a:off x="3040379" y="4660011"/>
              <a:ext cx="2295525" cy="1409065"/>
            </a:xfrm>
            <a:custGeom>
              <a:avLst/>
              <a:gdLst/>
              <a:ahLst/>
              <a:cxnLst/>
              <a:rect l="l" t="t" r="r" b="b"/>
              <a:pathLst>
                <a:path w="2295525" h="1409064">
                  <a:moveTo>
                    <a:pt x="2060447" y="0"/>
                  </a:moveTo>
                  <a:lnTo>
                    <a:pt x="234695" y="0"/>
                  </a:lnTo>
                  <a:lnTo>
                    <a:pt x="187382" y="4771"/>
                  </a:lnTo>
                  <a:lnTo>
                    <a:pt x="143321" y="18456"/>
                  </a:lnTo>
                  <a:lnTo>
                    <a:pt x="103454" y="40109"/>
                  </a:lnTo>
                  <a:lnTo>
                    <a:pt x="68722" y="68786"/>
                  </a:lnTo>
                  <a:lnTo>
                    <a:pt x="40069" y="103540"/>
                  </a:lnTo>
                  <a:lnTo>
                    <a:pt x="18436" y="143428"/>
                  </a:lnTo>
                  <a:lnTo>
                    <a:pt x="4766" y="187504"/>
                  </a:lnTo>
                  <a:lnTo>
                    <a:pt x="0" y="234822"/>
                  </a:lnTo>
                  <a:lnTo>
                    <a:pt x="0" y="1173784"/>
                  </a:lnTo>
                  <a:lnTo>
                    <a:pt x="4766" y="1221097"/>
                  </a:lnTo>
                  <a:lnTo>
                    <a:pt x="18436" y="1265163"/>
                  </a:lnTo>
                  <a:lnTo>
                    <a:pt x="40069" y="1305041"/>
                  </a:lnTo>
                  <a:lnTo>
                    <a:pt x="68722" y="1339784"/>
                  </a:lnTo>
                  <a:lnTo>
                    <a:pt x="103454" y="1368451"/>
                  </a:lnTo>
                  <a:lnTo>
                    <a:pt x="143321" y="1390095"/>
                  </a:lnTo>
                  <a:lnTo>
                    <a:pt x="187382" y="1403774"/>
                  </a:lnTo>
                  <a:lnTo>
                    <a:pt x="234695" y="1408544"/>
                  </a:lnTo>
                  <a:lnTo>
                    <a:pt x="2060447" y="1408544"/>
                  </a:lnTo>
                  <a:lnTo>
                    <a:pt x="2107761" y="1403774"/>
                  </a:lnTo>
                  <a:lnTo>
                    <a:pt x="2151822" y="1390095"/>
                  </a:lnTo>
                  <a:lnTo>
                    <a:pt x="2191689" y="1368451"/>
                  </a:lnTo>
                  <a:lnTo>
                    <a:pt x="2226421" y="1339784"/>
                  </a:lnTo>
                  <a:lnTo>
                    <a:pt x="2255074" y="1305041"/>
                  </a:lnTo>
                  <a:lnTo>
                    <a:pt x="2276707" y="1265163"/>
                  </a:lnTo>
                  <a:lnTo>
                    <a:pt x="2290377" y="1221097"/>
                  </a:lnTo>
                  <a:lnTo>
                    <a:pt x="2295144" y="1173784"/>
                  </a:lnTo>
                  <a:lnTo>
                    <a:pt x="2295144" y="234822"/>
                  </a:lnTo>
                  <a:lnTo>
                    <a:pt x="2290377" y="187504"/>
                  </a:lnTo>
                  <a:lnTo>
                    <a:pt x="2276707" y="143428"/>
                  </a:lnTo>
                  <a:lnTo>
                    <a:pt x="2255074" y="103540"/>
                  </a:lnTo>
                  <a:lnTo>
                    <a:pt x="2226421" y="68786"/>
                  </a:lnTo>
                  <a:lnTo>
                    <a:pt x="2191689" y="40109"/>
                  </a:lnTo>
                  <a:lnTo>
                    <a:pt x="2151822" y="18456"/>
                  </a:lnTo>
                  <a:lnTo>
                    <a:pt x="2107761" y="4771"/>
                  </a:lnTo>
                  <a:lnTo>
                    <a:pt x="2060447" y="0"/>
                  </a:lnTo>
                  <a:close/>
                </a:path>
              </a:pathLst>
            </a:custGeom>
            <a:solidFill>
              <a:srgbClr val="D1F1FF">
                <a:alpha val="4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72668" y="3214877"/>
              <a:ext cx="4563110" cy="1454785"/>
            </a:xfrm>
            <a:custGeom>
              <a:avLst/>
              <a:gdLst/>
              <a:ahLst/>
              <a:cxnLst/>
              <a:rect l="l" t="t" r="r" b="b"/>
              <a:pathLst>
                <a:path w="4563110" h="1454785">
                  <a:moveTo>
                    <a:pt x="4320540" y="0"/>
                  </a:moveTo>
                  <a:lnTo>
                    <a:pt x="242315" y="0"/>
                  </a:lnTo>
                  <a:lnTo>
                    <a:pt x="193483" y="4927"/>
                  </a:lnTo>
                  <a:lnTo>
                    <a:pt x="147998" y="19057"/>
                  </a:lnTo>
                  <a:lnTo>
                    <a:pt x="106838" y="41415"/>
                  </a:lnTo>
                  <a:lnTo>
                    <a:pt x="70975" y="71024"/>
                  </a:lnTo>
                  <a:lnTo>
                    <a:pt x="41385" y="106908"/>
                  </a:lnTo>
                  <a:lnTo>
                    <a:pt x="19043" y="148089"/>
                  </a:lnTo>
                  <a:lnTo>
                    <a:pt x="4923" y="193593"/>
                  </a:lnTo>
                  <a:lnTo>
                    <a:pt x="0" y="242443"/>
                  </a:lnTo>
                  <a:lnTo>
                    <a:pt x="0" y="1211961"/>
                  </a:lnTo>
                  <a:lnTo>
                    <a:pt x="4923" y="1260804"/>
                  </a:lnTo>
                  <a:lnTo>
                    <a:pt x="19043" y="1306294"/>
                  </a:lnTo>
                  <a:lnTo>
                    <a:pt x="41385" y="1347455"/>
                  </a:lnTo>
                  <a:lnTo>
                    <a:pt x="70975" y="1383315"/>
                  </a:lnTo>
                  <a:lnTo>
                    <a:pt x="106838" y="1412901"/>
                  </a:lnTo>
                  <a:lnTo>
                    <a:pt x="147998" y="1435238"/>
                  </a:lnTo>
                  <a:lnTo>
                    <a:pt x="193483" y="1449355"/>
                  </a:lnTo>
                  <a:lnTo>
                    <a:pt x="242315" y="1454277"/>
                  </a:lnTo>
                  <a:lnTo>
                    <a:pt x="4320540" y="1454277"/>
                  </a:lnTo>
                  <a:lnTo>
                    <a:pt x="4369383" y="1449355"/>
                  </a:lnTo>
                  <a:lnTo>
                    <a:pt x="4414873" y="1435238"/>
                  </a:lnTo>
                  <a:lnTo>
                    <a:pt x="4456034" y="1412901"/>
                  </a:lnTo>
                  <a:lnTo>
                    <a:pt x="4491894" y="1383315"/>
                  </a:lnTo>
                  <a:lnTo>
                    <a:pt x="4521480" y="1347455"/>
                  </a:lnTo>
                  <a:lnTo>
                    <a:pt x="4543817" y="1306294"/>
                  </a:lnTo>
                  <a:lnTo>
                    <a:pt x="4557934" y="1260804"/>
                  </a:lnTo>
                  <a:lnTo>
                    <a:pt x="4562856" y="1211961"/>
                  </a:lnTo>
                  <a:lnTo>
                    <a:pt x="4562856" y="242443"/>
                  </a:lnTo>
                  <a:lnTo>
                    <a:pt x="4557934" y="193593"/>
                  </a:lnTo>
                  <a:lnTo>
                    <a:pt x="4543817" y="148089"/>
                  </a:lnTo>
                  <a:lnTo>
                    <a:pt x="4521480" y="106908"/>
                  </a:lnTo>
                  <a:lnTo>
                    <a:pt x="4491894" y="71024"/>
                  </a:lnTo>
                  <a:lnTo>
                    <a:pt x="4456034" y="41415"/>
                  </a:lnTo>
                  <a:lnTo>
                    <a:pt x="4414873" y="19057"/>
                  </a:lnTo>
                  <a:lnTo>
                    <a:pt x="4369383" y="4927"/>
                  </a:lnTo>
                  <a:lnTo>
                    <a:pt x="4320540" y="0"/>
                  </a:lnTo>
                  <a:close/>
                </a:path>
              </a:pathLst>
            </a:custGeom>
            <a:solidFill>
              <a:srgbClr val="D1F1FF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72668" y="3214877"/>
              <a:ext cx="4563110" cy="1454785"/>
            </a:xfrm>
            <a:custGeom>
              <a:avLst/>
              <a:gdLst/>
              <a:ahLst/>
              <a:cxnLst/>
              <a:rect l="l" t="t" r="r" b="b"/>
              <a:pathLst>
                <a:path w="4563110" h="1454785">
                  <a:moveTo>
                    <a:pt x="0" y="242443"/>
                  </a:moveTo>
                  <a:lnTo>
                    <a:pt x="4923" y="193593"/>
                  </a:lnTo>
                  <a:lnTo>
                    <a:pt x="19043" y="148089"/>
                  </a:lnTo>
                  <a:lnTo>
                    <a:pt x="41385" y="106908"/>
                  </a:lnTo>
                  <a:lnTo>
                    <a:pt x="70975" y="71024"/>
                  </a:lnTo>
                  <a:lnTo>
                    <a:pt x="106838" y="41415"/>
                  </a:lnTo>
                  <a:lnTo>
                    <a:pt x="147998" y="19057"/>
                  </a:lnTo>
                  <a:lnTo>
                    <a:pt x="193483" y="4927"/>
                  </a:lnTo>
                  <a:lnTo>
                    <a:pt x="242315" y="0"/>
                  </a:lnTo>
                  <a:lnTo>
                    <a:pt x="4320540" y="0"/>
                  </a:lnTo>
                  <a:lnTo>
                    <a:pt x="4369383" y="4927"/>
                  </a:lnTo>
                  <a:lnTo>
                    <a:pt x="4414873" y="19057"/>
                  </a:lnTo>
                  <a:lnTo>
                    <a:pt x="4456034" y="41415"/>
                  </a:lnTo>
                  <a:lnTo>
                    <a:pt x="4491894" y="71024"/>
                  </a:lnTo>
                  <a:lnTo>
                    <a:pt x="4521480" y="106908"/>
                  </a:lnTo>
                  <a:lnTo>
                    <a:pt x="4543817" y="148089"/>
                  </a:lnTo>
                  <a:lnTo>
                    <a:pt x="4557934" y="193593"/>
                  </a:lnTo>
                  <a:lnTo>
                    <a:pt x="4562856" y="242443"/>
                  </a:lnTo>
                  <a:lnTo>
                    <a:pt x="4562856" y="1211961"/>
                  </a:lnTo>
                  <a:lnTo>
                    <a:pt x="4557934" y="1260804"/>
                  </a:lnTo>
                  <a:lnTo>
                    <a:pt x="4543817" y="1306294"/>
                  </a:lnTo>
                  <a:lnTo>
                    <a:pt x="4521480" y="1347455"/>
                  </a:lnTo>
                  <a:lnTo>
                    <a:pt x="4491894" y="1383315"/>
                  </a:lnTo>
                  <a:lnTo>
                    <a:pt x="4456034" y="1412901"/>
                  </a:lnTo>
                  <a:lnTo>
                    <a:pt x="4414873" y="1435238"/>
                  </a:lnTo>
                  <a:lnTo>
                    <a:pt x="4369383" y="1449355"/>
                  </a:lnTo>
                  <a:lnTo>
                    <a:pt x="4320540" y="1454277"/>
                  </a:lnTo>
                  <a:lnTo>
                    <a:pt x="242315" y="1454277"/>
                  </a:lnTo>
                  <a:lnTo>
                    <a:pt x="193483" y="1449355"/>
                  </a:lnTo>
                  <a:lnTo>
                    <a:pt x="147998" y="1435238"/>
                  </a:lnTo>
                  <a:lnTo>
                    <a:pt x="106838" y="1412901"/>
                  </a:lnTo>
                  <a:lnTo>
                    <a:pt x="70975" y="1383315"/>
                  </a:lnTo>
                  <a:lnTo>
                    <a:pt x="41385" y="1347455"/>
                  </a:lnTo>
                  <a:lnTo>
                    <a:pt x="19043" y="1306294"/>
                  </a:lnTo>
                  <a:lnTo>
                    <a:pt x="4923" y="1260804"/>
                  </a:lnTo>
                  <a:lnTo>
                    <a:pt x="0" y="1211961"/>
                  </a:lnTo>
                  <a:lnTo>
                    <a:pt x="0" y="24244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41248" y="3274313"/>
              <a:ext cx="4491355" cy="2750820"/>
            </a:xfrm>
            <a:custGeom>
              <a:avLst/>
              <a:gdLst/>
              <a:ahLst/>
              <a:cxnLst/>
              <a:rect l="l" t="t" r="r" b="b"/>
              <a:pathLst>
                <a:path w="4491355" h="2750820">
                  <a:moveTo>
                    <a:pt x="2194560" y="0"/>
                  </a:moveTo>
                  <a:lnTo>
                    <a:pt x="2216023" y="2750248"/>
                  </a:lnTo>
                </a:path>
                <a:path w="4491355" h="2750820">
                  <a:moveTo>
                    <a:pt x="0" y="1395476"/>
                  </a:moveTo>
                  <a:lnTo>
                    <a:pt x="4490847" y="1381125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671572" y="2979864"/>
            <a:ext cx="76517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Bio-based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73782" y="6072161"/>
            <a:ext cx="960119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Fossil-based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4416" y="4242752"/>
            <a:ext cx="107188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 indent="347345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Non-</a:t>
            </a:r>
            <a:r>
              <a:rPr dirty="0" sz="1200" spc="-10" b="1">
                <a:latin typeface="Arial"/>
                <a:cs typeface="Arial"/>
              </a:rPr>
              <a:t>biodegradable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68722" y="4418393"/>
            <a:ext cx="10902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Biodegradable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093" y="4246513"/>
            <a:ext cx="166642" cy="196579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2253940" y="2955710"/>
            <a:ext cx="2857500" cy="3302635"/>
            <a:chOff x="2253940" y="2955710"/>
            <a:chExt cx="2857500" cy="330263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5403" y="2955710"/>
              <a:ext cx="151582" cy="24637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253940" y="6037184"/>
              <a:ext cx="265430" cy="220979"/>
            </a:xfrm>
            <a:custGeom>
              <a:avLst/>
              <a:gdLst/>
              <a:ahLst/>
              <a:cxnLst/>
              <a:rect l="l" t="t" r="r" b="b"/>
              <a:pathLst>
                <a:path w="265430" h="220979">
                  <a:moveTo>
                    <a:pt x="265421" y="202701"/>
                  </a:moveTo>
                  <a:lnTo>
                    <a:pt x="0" y="202701"/>
                  </a:lnTo>
                  <a:lnTo>
                    <a:pt x="0" y="220802"/>
                  </a:lnTo>
                  <a:lnTo>
                    <a:pt x="265421" y="220802"/>
                  </a:lnTo>
                  <a:lnTo>
                    <a:pt x="265421" y="202701"/>
                  </a:lnTo>
                  <a:close/>
                </a:path>
                <a:path w="265430" h="220979">
                  <a:moveTo>
                    <a:pt x="36194" y="139349"/>
                  </a:moveTo>
                  <a:lnTo>
                    <a:pt x="24129" y="139349"/>
                  </a:lnTo>
                  <a:lnTo>
                    <a:pt x="24129" y="202701"/>
                  </a:lnTo>
                  <a:lnTo>
                    <a:pt x="36194" y="202701"/>
                  </a:lnTo>
                  <a:lnTo>
                    <a:pt x="36194" y="139349"/>
                  </a:lnTo>
                  <a:close/>
                </a:path>
                <a:path w="265430" h="220979">
                  <a:moveTo>
                    <a:pt x="60323" y="139349"/>
                  </a:moveTo>
                  <a:lnTo>
                    <a:pt x="48259" y="139349"/>
                  </a:lnTo>
                  <a:lnTo>
                    <a:pt x="48259" y="202701"/>
                  </a:lnTo>
                  <a:lnTo>
                    <a:pt x="60323" y="202701"/>
                  </a:lnTo>
                  <a:lnTo>
                    <a:pt x="60323" y="139349"/>
                  </a:lnTo>
                  <a:close/>
                </a:path>
                <a:path w="265430" h="220979">
                  <a:moveTo>
                    <a:pt x="118109" y="103530"/>
                  </a:moveTo>
                  <a:lnTo>
                    <a:pt x="99899" y="103530"/>
                  </a:lnTo>
                  <a:lnTo>
                    <a:pt x="88820" y="202701"/>
                  </a:lnTo>
                  <a:lnTo>
                    <a:pt x="107029" y="202701"/>
                  </a:lnTo>
                  <a:lnTo>
                    <a:pt x="108377" y="190634"/>
                  </a:lnTo>
                  <a:lnTo>
                    <a:pt x="151870" y="190634"/>
                  </a:lnTo>
                  <a:lnTo>
                    <a:pt x="150520" y="178567"/>
                  </a:lnTo>
                  <a:lnTo>
                    <a:pt x="109728" y="178567"/>
                  </a:lnTo>
                  <a:lnTo>
                    <a:pt x="111075" y="166500"/>
                  </a:lnTo>
                  <a:lnTo>
                    <a:pt x="149169" y="166500"/>
                  </a:lnTo>
                  <a:lnTo>
                    <a:pt x="147819" y="154433"/>
                  </a:lnTo>
                  <a:lnTo>
                    <a:pt x="112422" y="154433"/>
                  </a:lnTo>
                  <a:lnTo>
                    <a:pt x="113785" y="142229"/>
                  </a:lnTo>
                  <a:lnTo>
                    <a:pt x="146453" y="142229"/>
                  </a:lnTo>
                  <a:lnTo>
                    <a:pt x="145103" y="130162"/>
                  </a:lnTo>
                  <a:lnTo>
                    <a:pt x="115137" y="130162"/>
                  </a:lnTo>
                  <a:lnTo>
                    <a:pt x="116468" y="118232"/>
                  </a:lnTo>
                  <a:lnTo>
                    <a:pt x="143768" y="118232"/>
                  </a:lnTo>
                  <a:lnTo>
                    <a:pt x="142417" y="106165"/>
                  </a:lnTo>
                  <a:lnTo>
                    <a:pt x="117815" y="106165"/>
                  </a:lnTo>
                  <a:lnTo>
                    <a:pt x="118109" y="103530"/>
                  </a:lnTo>
                  <a:close/>
                </a:path>
                <a:path w="265430" h="220979">
                  <a:moveTo>
                    <a:pt x="151870" y="190634"/>
                  </a:moveTo>
                  <a:lnTo>
                    <a:pt x="133648" y="190634"/>
                  </a:lnTo>
                  <a:lnTo>
                    <a:pt x="134995" y="202701"/>
                  </a:lnTo>
                  <a:lnTo>
                    <a:pt x="153221" y="202701"/>
                  </a:lnTo>
                  <a:lnTo>
                    <a:pt x="151870" y="190634"/>
                  </a:lnTo>
                  <a:close/>
                </a:path>
                <a:path w="265430" h="220979">
                  <a:moveTo>
                    <a:pt x="241292" y="169517"/>
                  </a:moveTo>
                  <a:lnTo>
                    <a:pt x="205098" y="169517"/>
                  </a:lnTo>
                  <a:lnTo>
                    <a:pt x="205098" y="202701"/>
                  </a:lnTo>
                  <a:lnTo>
                    <a:pt x="241292" y="202701"/>
                  </a:lnTo>
                  <a:lnTo>
                    <a:pt x="241292" y="169517"/>
                  </a:lnTo>
                  <a:close/>
                </a:path>
                <a:path w="265430" h="220979">
                  <a:moveTo>
                    <a:pt x="149169" y="166500"/>
                  </a:moveTo>
                  <a:lnTo>
                    <a:pt x="130949" y="166500"/>
                  </a:lnTo>
                  <a:lnTo>
                    <a:pt x="132301" y="178567"/>
                  </a:lnTo>
                  <a:lnTo>
                    <a:pt x="150520" y="178567"/>
                  </a:lnTo>
                  <a:lnTo>
                    <a:pt x="149169" y="166500"/>
                  </a:lnTo>
                  <a:close/>
                </a:path>
                <a:path w="265430" h="220979">
                  <a:moveTo>
                    <a:pt x="229260" y="92919"/>
                  </a:moveTo>
                  <a:lnTo>
                    <a:pt x="217191" y="92919"/>
                  </a:lnTo>
                  <a:lnTo>
                    <a:pt x="217191" y="169517"/>
                  </a:lnTo>
                  <a:lnTo>
                    <a:pt x="229260" y="169517"/>
                  </a:lnTo>
                  <a:lnTo>
                    <a:pt x="229260" y="92919"/>
                  </a:lnTo>
                  <a:close/>
                </a:path>
                <a:path w="265430" h="220979">
                  <a:moveTo>
                    <a:pt x="146453" y="142229"/>
                  </a:moveTo>
                  <a:lnTo>
                    <a:pt x="128235" y="142229"/>
                  </a:lnTo>
                  <a:lnTo>
                    <a:pt x="129602" y="154433"/>
                  </a:lnTo>
                  <a:lnTo>
                    <a:pt x="147819" y="154433"/>
                  </a:lnTo>
                  <a:lnTo>
                    <a:pt x="146453" y="142229"/>
                  </a:lnTo>
                  <a:close/>
                </a:path>
                <a:path w="265430" h="220979">
                  <a:moveTo>
                    <a:pt x="66356" y="91081"/>
                  </a:moveTo>
                  <a:lnTo>
                    <a:pt x="18096" y="91081"/>
                  </a:lnTo>
                  <a:lnTo>
                    <a:pt x="18096" y="139349"/>
                  </a:lnTo>
                  <a:lnTo>
                    <a:pt x="66356" y="139349"/>
                  </a:lnTo>
                  <a:lnTo>
                    <a:pt x="66356" y="117427"/>
                  </a:lnTo>
                  <a:lnTo>
                    <a:pt x="99899" y="103530"/>
                  </a:lnTo>
                  <a:lnTo>
                    <a:pt x="118109" y="103530"/>
                  </a:lnTo>
                  <a:lnTo>
                    <a:pt x="118745" y="97835"/>
                  </a:lnTo>
                  <a:lnTo>
                    <a:pt x="66356" y="97835"/>
                  </a:lnTo>
                  <a:lnTo>
                    <a:pt x="66356" y="91081"/>
                  </a:lnTo>
                  <a:close/>
                </a:path>
                <a:path w="265430" h="220979">
                  <a:moveTo>
                    <a:pt x="143768" y="118232"/>
                  </a:moveTo>
                  <a:lnTo>
                    <a:pt x="125556" y="118232"/>
                  </a:lnTo>
                  <a:lnTo>
                    <a:pt x="126900" y="130162"/>
                  </a:lnTo>
                  <a:lnTo>
                    <a:pt x="145103" y="130162"/>
                  </a:lnTo>
                  <a:lnTo>
                    <a:pt x="143768" y="118232"/>
                  </a:lnTo>
                  <a:close/>
                </a:path>
                <a:path w="265430" h="220979">
                  <a:moveTo>
                    <a:pt x="141057" y="94009"/>
                  </a:moveTo>
                  <a:lnTo>
                    <a:pt x="122850" y="94009"/>
                  </a:lnTo>
                  <a:lnTo>
                    <a:pt x="124205" y="106165"/>
                  </a:lnTo>
                  <a:lnTo>
                    <a:pt x="142417" y="106165"/>
                  </a:lnTo>
                  <a:lnTo>
                    <a:pt x="141083" y="94239"/>
                  </a:lnTo>
                  <a:lnTo>
                    <a:pt x="141057" y="94009"/>
                  </a:lnTo>
                  <a:close/>
                </a:path>
                <a:path w="265430" h="220979">
                  <a:moveTo>
                    <a:pt x="205649" y="0"/>
                  </a:moveTo>
                  <a:lnTo>
                    <a:pt x="176385" y="11829"/>
                  </a:lnTo>
                  <a:lnTo>
                    <a:pt x="174901" y="15337"/>
                  </a:lnTo>
                  <a:lnTo>
                    <a:pt x="187878" y="47491"/>
                  </a:lnTo>
                  <a:lnTo>
                    <a:pt x="66356" y="97835"/>
                  </a:lnTo>
                  <a:lnTo>
                    <a:pt x="118745" y="97835"/>
                  </a:lnTo>
                  <a:lnTo>
                    <a:pt x="118980" y="95723"/>
                  </a:lnTo>
                  <a:lnTo>
                    <a:pt x="118712" y="95723"/>
                  </a:lnTo>
                  <a:lnTo>
                    <a:pt x="122850" y="94009"/>
                  </a:lnTo>
                  <a:lnTo>
                    <a:pt x="141057" y="94009"/>
                  </a:lnTo>
                  <a:lnTo>
                    <a:pt x="140251" y="86809"/>
                  </a:lnTo>
                  <a:lnTo>
                    <a:pt x="194618" y="64288"/>
                  </a:lnTo>
                  <a:lnTo>
                    <a:pt x="238950" y="64288"/>
                  </a:lnTo>
                  <a:lnTo>
                    <a:pt x="235746" y="38373"/>
                  </a:lnTo>
                  <a:lnTo>
                    <a:pt x="234540" y="35388"/>
                  </a:lnTo>
                  <a:lnTo>
                    <a:pt x="208557" y="808"/>
                  </a:lnTo>
                  <a:lnTo>
                    <a:pt x="205649" y="0"/>
                  </a:lnTo>
                  <a:close/>
                </a:path>
                <a:path w="265430" h="220979">
                  <a:moveTo>
                    <a:pt x="238950" y="64288"/>
                  </a:moveTo>
                  <a:lnTo>
                    <a:pt x="194618" y="64288"/>
                  </a:lnTo>
                  <a:lnTo>
                    <a:pt x="206638" y="94009"/>
                  </a:lnTo>
                  <a:lnTo>
                    <a:pt x="206731" y="94239"/>
                  </a:lnTo>
                  <a:lnTo>
                    <a:pt x="210238" y="95723"/>
                  </a:lnTo>
                  <a:lnTo>
                    <a:pt x="217191" y="92919"/>
                  </a:lnTo>
                  <a:lnTo>
                    <a:pt x="229260" y="92919"/>
                  </a:lnTo>
                  <a:lnTo>
                    <a:pt x="229260" y="88064"/>
                  </a:lnTo>
                  <a:lnTo>
                    <a:pt x="239527" y="83917"/>
                  </a:lnTo>
                  <a:lnTo>
                    <a:pt x="241055" y="81319"/>
                  </a:lnTo>
                  <a:lnTo>
                    <a:pt x="238950" y="64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8664" y="4240193"/>
              <a:ext cx="212669" cy="21972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114801" y="3463925"/>
            <a:ext cx="1381125" cy="578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Material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substitution </a:t>
            </a:r>
            <a:r>
              <a:rPr dirty="0" sz="1200">
                <a:latin typeface="Arial MT"/>
                <a:cs typeface="Arial MT"/>
              </a:rPr>
              <a:t>(e.g.,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PLA,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PHA,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PBS,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starch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blends)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77819" y="5098160"/>
            <a:ext cx="115570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e.g.,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45">
                <a:latin typeface="Arial MT"/>
                <a:cs typeface="Arial MT"/>
              </a:rPr>
              <a:t>PBAT,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PCL, </a:t>
            </a:r>
            <a:r>
              <a:rPr dirty="0" sz="1200" spc="-25">
                <a:latin typeface="Arial MT"/>
                <a:cs typeface="Arial MT"/>
              </a:rPr>
              <a:t>PBS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8077" y="3467036"/>
            <a:ext cx="1625600" cy="7620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Drop-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(e.g.,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bio-</a:t>
            </a:r>
            <a:r>
              <a:rPr dirty="0" sz="1200" spc="-20">
                <a:latin typeface="Arial MT"/>
                <a:cs typeface="Arial MT"/>
              </a:rPr>
              <a:t>based </a:t>
            </a:r>
            <a:r>
              <a:rPr dirty="0" sz="1200">
                <a:latin typeface="Arial MT"/>
                <a:cs typeface="Arial MT"/>
              </a:rPr>
              <a:t>PE,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bio-</a:t>
            </a:r>
            <a:r>
              <a:rPr dirty="0" sz="1200">
                <a:latin typeface="Arial MT"/>
                <a:cs typeface="Arial MT"/>
              </a:rPr>
              <a:t>based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PET,</a:t>
            </a:r>
            <a:endParaRPr sz="1200">
              <a:latin typeface="Arial MT"/>
              <a:cs typeface="Arial MT"/>
            </a:endParaRPr>
          </a:p>
          <a:p>
            <a:pPr marL="12700" marR="97790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latin typeface="Arial MT"/>
                <a:cs typeface="Arial MT"/>
              </a:rPr>
              <a:t>bio-</a:t>
            </a:r>
            <a:r>
              <a:rPr dirty="0" sz="1200">
                <a:latin typeface="Arial MT"/>
                <a:cs typeface="Arial MT"/>
              </a:rPr>
              <a:t>PE or </a:t>
            </a:r>
            <a:r>
              <a:rPr dirty="0" sz="1200" spc="-10">
                <a:latin typeface="Arial MT"/>
                <a:cs typeface="Arial MT"/>
              </a:rPr>
              <a:t>-</a:t>
            </a:r>
            <a:r>
              <a:rPr dirty="0" sz="1200">
                <a:latin typeface="Arial MT"/>
                <a:cs typeface="Arial MT"/>
              </a:rPr>
              <a:t>PS)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or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non-</a:t>
            </a:r>
            <a:r>
              <a:rPr dirty="0" sz="1200" spc="-10">
                <a:latin typeface="Arial MT"/>
                <a:cs typeface="Arial MT"/>
              </a:rPr>
              <a:t>drop-</a:t>
            </a:r>
            <a:r>
              <a:rPr dirty="0" sz="1200" spc="-25">
                <a:latin typeface="Arial MT"/>
                <a:cs typeface="Arial MT"/>
              </a:rPr>
              <a:t>in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69085" y="5102542"/>
            <a:ext cx="126301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e.g.,</a:t>
            </a:r>
            <a:r>
              <a:rPr dirty="0" sz="1200" spc="2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PE,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PP,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PET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30325" y="2880741"/>
            <a:ext cx="5168900" cy="1511300"/>
            <a:chOff x="830325" y="2880741"/>
            <a:chExt cx="5168900" cy="1511300"/>
          </a:xfrm>
        </p:grpSpPr>
        <p:sp>
          <p:nvSpPr>
            <p:cNvPr id="30" name="object 30"/>
            <p:cNvSpPr/>
            <p:nvPr/>
          </p:nvSpPr>
          <p:spPr>
            <a:xfrm>
              <a:off x="836675" y="3269742"/>
              <a:ext cx="4434840" cy="1116330"/>
            </a:xfrm>
            <a:custGeom>
              <a:avLst/>
              <a:gdLst/>
              <a:ahLst/>
              <a:cxnLst/>
              <a:rect l="l" t="t" r="r" b="b"/>
              <a:pathLst>
                <a:path w="4434840" h="1116329">
                  <a:moveTo>
                    <a:pt x="0" y="558038"/>
                  </a:moveTo>
                  <a:lnTo>
                    <a:pt x="10557" y="503229"/>
                  </a:lnTo>
                  <a:lnTo>
                    <a:pt x="29021" y="467513"/>
                  </a:lnTo>
                  <a:lnTo>
                    <a:pt x="56286" y="432542"/>
                  </a:lnTo>
                  <a:lnTo>
                    <a:pt x="92058" y="398388"/>
                  </a:lnTo>
                  <a:lnTo>
                    <a:pt x="136047" y="365127"/>
                  </a:lnTo>
                  <a:lnTo>
                    <a:pt x="187958" y="332830"/>
                  </a:lnTo>
                  <a:lnTo>
                    <a:pt x="247501" y="301572"/>
                  </a:lnTo>
                  <a:lnTo>
                    <a:pt x="314384" y="271426"/>
                  </a:lnTo>
                  <a:lnTo>
                    <a:pt x="350486" y="256793"/>
                  </a:lnTo>
                  <a:lnTo>
                    <a:pt x="388313" y="242466"/>
                  </a:lnTo>
                  <a:lnTo>
                    <a:pt x="427829" y="228453"/>
                  </a:lnTo>
                  <a:lnTo>
                    <a:pt x="468997" y="214764"/>
                  </a:lnTo>
                  <a:lnTo>
                    <a:pt x="511781" y="201409"/>
                  </a:lnTo>
                  <a:lnTo>
                    <a:pt x="556144" y="188396"/>
                  </a:lnTo>
                  <a:lnTo>
                    <a:pt x="602050" y="175734"/>
                  </a:lnTo>
                  <a:lnTo>
                    <a:pt x="649462" y="163433"/>
                  </a:lnTo>
                  <a:lnTo>
                    <a:pt x="698343" y="151501"/>
                  </a:lnTo>
                  <a:lnTo>
                    <a:pt x="748657" y="139949"/>
                  </a:lnTo>
                  <a:lnTo>
                    <a:pt x="800369" y="128785"/>
                  </a:lnTo>
                  <a:lnTo>
                    <a:pt x="853440" y="118019"/>
                  </a:lnTo>
                  <a:lnTo>
                    <a:pt x="907834" y="107659"/>
                  </a:lnTo>
                  <a:lnTo>
                    <a:pt x="963516" y="97715"/>
                  </a:lnTo>
                  <a:lnTo>
                    <a:pt x="1020448" y="88196"/>
                  </a:lnTo>
                  <a:lnTo>
                    <a:pt x="1078594" y="79111"/>
                  </a:lnTo>
                  <a:lnTo>
                    <a:pt x="1137917" y="70469"/>
                  </a:lnTo>
                  <a:lnTo>
                    <a:pt x="1198381" y="62280"/>
                  </a:lnTo>
                  <a:lnTo>
                    <a:pt x="1259950" y="54553"/>
                  </a:lnTo>
                  <a:lnTo>
                    <a:pt x="1322586" y="47297"/>
                  </a:lnTo>
                  <a:lnTo>
                    <a:pt x="1386254" y="40521"/>
                  </a:lnTo>
                  <a:lnTo>
                    <a:pt x="1450917" y="34234"/>
                  </a:lnTo>
                  <a:lnTo>
                    <a:pt x="1516538" y="28445"/>
                  </a:lnTo>
                  <a:lnTo>
                    <a:pt x="1583081" y="23165"/>
                  </a:lnTo>
                  <a:lnTo>
                    <a:pt x="1650509" y="18401"/>
                  </a:lnTo>
                  <a:lnTo>
                    <a:pt x="1718786" y="14163"/>
                  </a:lnTo>
                  <a:lnTo>
                    <a:pt x="1787874" y="10461"/>
                  </a:lnTo>
                  <a:lnTo>
                    <a:pt x="1857739" y="7302"/>
                  </a:lnTo>
                  <a:lnTo>
                    <a:pt x="1928343" y="4698"/>
                  </a:lnTo>
                  <a:lnTo>
                    <a:pt x="1999649" y="2656"/>
                  </a:lnTo>
                  <a:lnTo>
                    <a:pt x="2071622" y="1186"/>
                  </a:lnTo>
                  <a:lnTo>
                    <a:pt x="2144224" y="298"/>
                  </a:lnTo>
                  <a:lnTo>
                    <a:pt x="2217420" y="0"/>
                  </a:lnTo>
                  <a:lnTo>
                    <a:pt x="2290615" y="298"/>
                  </a:lnTo>
                  <a:lnTo>
                    <a:pt x="2363217" y="1186"/>
                  </a:lnTo>
                  <a:lnTo>
                    <a:pt x="2435190" y="2656"/>
                  </a:lnTo>
                  <a:lnTo>
                    <a:pt x="2506496" y="4698"/>
                  </a:lnTo>
                  <a:lnTo>
                    <a:pt x="2577100" y="7302"/>
                  </a:lnTo>
                  <a:lnTo>
                    <a:pt x="2646965" y="10461"/>
                  </a:lnTo>
                  <a:lnTo>
                    <a:pt x="2716053" y="14163"/>
                  </a:lnTo>
                  <a:lnTo>
                    <a:pt x="2784330" y="18401"/>
                  </a:lnTo>
                  <a:lnTo>
                    <a:pt x="2851758" y="23165"/>
                  </a:lnTo>
                  <a:lnTo>
                    <a:pt x="2918301" y="28445"/>
                  </a:lnTo>
                  <a:lnTo>
                    <a:pt x="2983922" y="34234"/>
                  </a:lnTo>
                  <a:lnTo>
                    <a:pt x="3048585" y="40521"/>
                  </a:lnTo>
                  <a:lnTo>
                    <a:pt x="3112253" y="47297"/>
                  </a:lnTo>
                  <a:lnTo>
                    <a:pt x="3174889" y="54553"/>
                  </a:lnTo>
                  <a:lnTo>
                    <a:pt x="3236458" y="62280"/>
                  </a:lnTo>
                  <a:lnTo>
                    <a:pt x="3296922" y="70469"/>
                  </a:lnTo>
                  <a:lnTo>
                    <a:pt x="3356245" y="79111"/>
                  </a:lnTo>
                  <a:lnTo>
                    <a:pt x="3414391" y="88196"/>
                  </a:lnTo>
                  <a:lnTo>
                    <a:pt x="3471323" y="97715"/>
                  </a:lnTo>
                  <a:lnTo>
                    <a:pt x="3527005" y="107659"/>
                  </a:lnTo>
                  <a:lnTo>
                    <a:pt x="3581399" y="118019"/>
                  </a:lnTo>
                  <a:lnTo>
                    <a:pt x="3634470" y="128785"/>
                  </a:lnTo>
                  <a:lnTo>
                    <a:pt x="3686182" y="139949"/>
                  </a:lnTo>
                  <a:lnTo>
                    <a:pt x="3736496" y="151501"/>
                  </a:lnTo>
                  <a:lnTo>
                    <a:pt x="3785377" y="163433"/>
                  </a:lnTo>
                  <a:lnTo>
                    <a:pt x="3832789" y="175734"/>
                  </a:lnTo>
                  <a:lnTo>
                    <a:pt x="3878695" y="188396"/>
                  </a:lnTo>
                  <a:lnTo>
                    <a:pt x="3923058" y="201409"/>
                  </a:lnTo>
                  <a:lnTo>
                    <a:pt x="3965842" y="214764"/>
                  </a:lnTo>
                  <a:lnTo>
                    <a:pt x="4007010" y="228453"/>
                  </a:lnTo>
                  <a:lnTo>
                    <a:pt x="4046526" y="242466"/>
                  </a:lnTo>
                  <a:lnTo>
                    <a:pt x="4084353" y="256793"/>
                  </a:lnTo>
                  <a:lnTo>
                    <a:pt x="4120455" y="271426"/>
                  </a:lnTo>
                  <a:lnTo>
                    <a:pt x="4187338" y="301572"/>
                  </a:lnTo>
                  <a:lnTo>
                    <a:pt x="4246881" y="332830"/>
                  </a:lnTo>
                  <a:lnTo>
                    <a:pt x="4298792" y="365127"/>
                  </a:lnTo>
                  <a:lnTo>
                    <a:pt x="4342781" y="398388"/>
                  </a:lnTo>
                  <a:lnTo>
                    <a:pt x="4378553" y="432542"/>
                  </a:lnTo>
                  <a:lnTo>
                    <a:pt x="4405818" y="467513"/>
                  </a:lnTo>
                  <a:lnTo>
                    <a:pt x="4424282" y="503229"/>
                  </a:lnTo>
                  <a:lnTo>
                    <a:pt x="4434840" y="558038"/>
                  </a:lnTo>
                  <a:lnTo>
                    <a:pt x="4433654" y="576452"/>
                  </a:lnTo>
                  <a:lnTo>
                    <a:pt x="4416168" y="630765"/>
                  </a:lnTo>
                  <a:lnTo>
                    <a:pt x="4393267" y="666105"/>
                  </a:lnTo>
                  <a:lnTo>
                    <a:pt x="4361712" y="700665"/>
                  </a:lnTo>
                  <a:lnTo>
                    <a:pt x="4321795" y="734371"/>
                  </a:lnTo>
                  <a:lnTo>
                    <a:pt x="4273809" y="767150"/>
                  </a:lnTo>
                  <a:lnTo>
                    <a:pt x="4218045" y="798929"/>
                  </a:lnTo>
                  <a:lnTo>
                    <a:pt x="4154796" y="829632"/>
                  </a:lnTo>
                  <a:lnTo>
                    <a:pt x="4084353" y="859188"/>
                  </a:lnTo>
                  <a:lnTo>
                    <a:pt x="4046526" y="873512"/>
                  </a:lnTo>
                  <a:lnTo>
                    <a:pt x="4007010" y="887522"/>
                  </a:lnTo>
                  <a:lnTo>
                    <a:pt x="3965842" y="901208"/>
                  </a:lnTo>
                  <a:lnTo>
                    <a:pt x="3923058" y="914561"/>
                  </a:lnTo>
                  <a:lnTo>
                    <a:pt x="3878695" y="927572"/>
                  </a:lnTo>
                  <a:lnTo>
                    <a:pt x="3832789" y="940232"/>
                  </a:lnTo>
                  <a:lnTo>
                    <a:pt x="3785377" y="952531"/>
                  </a:lnTo>
                  <a:lnTo>
                    <a:pt x="3736496" y="964461"/>
                  </a:lnTo>
                  <a:lnTo>
                    <a:pt x="3686182" y="976011"/>
                  </a:lnTo>
                  <a:lnTo>
                    <a:pt x="3634470" y="987174"/>
                  </a:lnTo>
                  <a:lnTo>
                    <a:pt x="3581399" y="997939"/>
                  </a:lnTo>
                  <a:lnTo>
                    <a:pt x="3527005" y="1008297"/>
                  </a:lnTo>
                  <a:lnTo>
                    <a:pt x="3471323" y="1018240"/>
                  </a:lnTo>
                  <a:lnTo>
                    <a:pt x="3414391" y="1027758"/>
                  </a:lnTo>
                  <a:lnTo>
                    <a:pt x="3356245" y="1036842"/>
                  </a:lnTo>
                  <a:lnTo>
                    <a:pt x="3296922" y="1045483"/>
                  </a:lnTo>
                  <a:lnTo>
                    <a:pt x="3236458" y="1053671"/>
                  </a:lnTo>
                  <a:lnTo>
                    <a:pt x="3174889" y="1061398"/>
                  </a:lnTo>
                  <a:lnTo>
                    <a:pt x="3112253" y="1068653"/>
                  </a:lnTo>
                  <a:lnTo>
                    <a:pt x="3048585" y="1075429"/>
                  </a:lnTo>
                  <a:lnTo>
                    <a:pt x="2983922" y="1081715"/>
                  </a:lnTo>
                  <a:lnTo>
                    <a:pt x="2918301" y="1087504"/>
                  </a:lnTo>
                  <a:lnTo>
                    <a:pt x="2851758" y="1092784"/>
                  </a:lnTo>
                  <a:lnTo>
                    <a:pt x="2784330" y="1097548"/>
                  </a:lnTo>
                  <a:lnTo>
                    <a:pt x="2716053" y="1101785"/>
                  </a:lnTo>
                  <a:lnTo>
                    <a:pt x="2646965" y="1105488"/>
                  </a:lnTo>
                  <a:lnTo>
                    <a:pt x="2577100" y="1108646"/>
                  </a:lnTo>
                  <a:lnTo>
                    <a:pt x="2506496" y="1111250"/>
                  </a:lnTo>
                  <a:lnTo>
                    <a:pt x="2435190" y="1113292"/>
                  </a:lnTo>
                  <a:lnTo>
                    <a:pt x="2363217" y="1114762"/>
                  </a:lnTo>
                  <a:lnTo>
                    <a:pt x="2290615" y="1115650"/>
                  </a:lnTo>
                  <a:lnTo>
                    <a:pt x="2217420" y="1115949"/>
                  </a:lnTo>
                  <a:lnTo>
                    <a:pt x="2144224" y="1115650"/>
                  </a:lnTo>
                  <a:lnTo>
                    <a:pt x="2071622" y="1114762"/>
                  </a:lnTo>
                  <a:lnTo>
                    <a:pt x="1999649" y="1113292"/>
                  </a:lnTo>
                  <a:lnTo>
                    <a:pt x="1928343" y="1111250"/>
                  </a:lnTo>
                  <a:lnTo>
                    <a:pt x="1857739" y="1108646"/>
                  </a:lnTo>
                  <a:lnTo>
                    <a:pt x="1787874" y="1105488"/>
                  </a:lnTo>
                  <a:lnTo>
                    <a:pt x="1718786" y="1101785"/>
                  </a:lnTo>
                  <a:lnTo>
                    <a:pt x="1650509" y="1097548"/>
                  </a:lnTo>
                  <a:lnTo>
                    <a:pt x="1583081" y="1092784"/>
                  </a:lnTo>
                  <a:lnTo>
                    <a:pt x="1516538" y="1087504"/>
                  </a:lnTo>
                  <a:lnTo>
                    <a:pt x="1450917" y="1081715"/>
                  </a:lnTo>
                  <a:lnTo>
                    <a:pt x="1386254" y="1075429"/>
                  </a:lnTo>
                  <a:lnTo>
                    <a:pt x="1322586" y="1068653"/>
                  </a:lnTo>
                  <a:lnTo>
                    <a:pt x="1259950" y="1061398"/>
                  </a:lnTo>
                  <a:lnTo>
                    <a:pt x="1198381" y="1053671"/>
                  </a:lnTo>
                  <a:lnTo>
                    <a:pt x="1137917" y="1045483"/>
                  </a:lnTo>
                  <a:lnTo>
                    <a:pt x="1078594" y="1036842"/>
                  </a:lnTo>
                  <a:lnTo>
                    <a:pt x="1020448" y="1027758"/>
                  </a:lnTo>
                  <a:lnTo>
                    <a:pt x="963516" y="1018240"/>
                  </a:lnTo>
                  <a:lnTo>
                    <a:pt x="907834" y="1008297"/>
                  </a:lnTo>
                  <a:lnTo>
                    <a:pt x="853440" y="997939"/>
                  </a:lnTo>
                  <a:lnTo>
                    <a:pt x="800369" y="987174"/>
                  </a:lnTo>
                  <a:lnTo>
                    <a:pt x="748657" y="976011"/>
                  </a:lnTo>
                  <a:lnTo>
                    <a:pt x="698343" y="964461"/>
                  </a:lnTo>
                  <a:lnTo>
                    <a:pt x="649462" y="952531"/>
                  </a:lnTo>
                  <a:lnTo>
                    <a:pt x="602050" y="940232"/>
                  </a:lnTo>
                  <a:lnTo>
                    <a:pt x="556144" y="927572"/>
                  </a:lnTo>
                  <a:lnTo>
                    <a:pt x="511781" y="914561"/>
                  </a:lnTo>
                  <a:lnTo>
                    <a:pt x="468997" y="901208"/>
                  </a:lnTo>
                  <a:lnTo>
                    <a:pt x="427829" y="887522"/>
                  </a:lnTo>
                  <a:lnTo>
                    <a:pt x="388313" y="873512"/>
                  </a:lnTo>
                  <a:lnTo>
                    <a:pt x="350486" y="859188"/>
                  </a:lnTo>
                  <a:lnTo>
                    <a:pt x="314384" y="844558"/>
                  </a:lnTo>
                  <a:lnTo>
                    <a:pt x="247501" y="814419"/>
                  </a:lnTo>
                  <a:lnTo>
                    <a:pt x="187958" y="783169"/>
                  </a:lnTo>
                  <a:lnTo>
                    <a:pt x="136047" y="750881"/>
                  </a:lnTo>
                  <a:lnTo>
                    <a:pt x="92058" y="717630"/>
                  </a:lnTo>
                  <a:lnTo>
                    <a:pt x="56286" y="683487"/>
                  </a:lnTo>
                  <a:lnTo>
                    <a:pt x="29021" y="648528"/>
                  </a:lnTo>
                  <a:lnTo>
                    <a:pt x="10557" y="612825"/>
                  </a:lnTo>
                  <a:lnTo>
                    <a:pt x="0" y="558038"/>
                  </a:lnTo>
                  <a:close/>
                </a:path>
              </a:pathLst>
            </a:custGeom>
            <a:ln w="12700">
              <a:solidFill>
                <a:srgbClr val="009BDB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509769" y="2890266"/>
              <a:ext cx="1479550" cy="589915"/>
            </a:xfrm>
            <a:custGeom>
              <a:avLst/>
              <a:gdLst/>
              <a:ahLst/>
              <a:cxnLst/>
              <a:rect l="l" t="t" r="r" b="b"/>
              <a:pathLst>
                <a:path w="1479550" h="589914">
                  <a:moveTo>
                    <a:pt x="1479550" y="0"/>
                  </a:moveTo>
                  <a:lnTo>
                    <a:pt x="89662" y="0"/>
                  </a:lnTo>
                  <a:lnTo>
                    <a:pt x="89662" y="457326"/>
                  </a:lnTo>
                  <a:lnTo>
                    <a:pt x="321309" y="457326"/>
                  </a:lnTo>
                  <a:lnTo>
                    <a:pt x="0" y="589407"/>
                  </a:lnTo>
                  <a:lnTo>
                    <a:pt x="668781" y="457326"/>
                  </a:lnTo>
                  <a:lnTo>
                    <a:pt x="1479550" y="457326"/>
                  </a:lnTo>
                  <a:lnTo>
                    <a:pt x="147955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509769" y="2890266"/>
              <a:ext cx="1479550" cy="589915"/>
            </a:xfrm>
            <a:custGeom>
              <a:avLst/>
              <a:gdLst/>
              <a:ahLst/>
              <a:cxnLst/>
              <a:rect l="l" t="t" r="r" b="b"/>
              <a:pathLst>
                <a:path w="1479550" h="589914">
                  <a:moveTo>
                    <a:pt x="89662" y="0"/>
                  </a:moveTo>
                  <a:lnTo>
                    <a:pt x="321309" y="0"/>
                  </a:lnTo>
                  <a:lnTo>
                    <a:pt x="668781" y="0"/>
                  </a:lnTo>
                  <a:lnTo>
                    <a:pt x="1479550" y="0"/>
                  </a:lnTo>
                  <a:lnTo>
                    <a:pt x="1479550" y="266700"/>
                  </a:lnTo>
                  <a:lnTo>
                    <a:pt x="1479550" y="381000"/>
                  </a:lnTo>
                  <a:lnTo>
                    <a:pt x="1479550" y="457326"/>
                  </a:lnTo>
                  <a:lnTo>
                    <a:pt x="668781" y="457326"/>
                  </a:lnTo>
                  <a:lnTo>
                    <a:pt x="0" y="589407"/>
                  </a:lnTo>
                  <a:lnTo>
                    <a:pt x="321309" y="457326"/>
                  </a:lnTo>
                  <a:lnTo>
                    <a:pt x="89662" y="457326"/>
                  </a:lnTo>
                  <a:lnTo>
                    <a:pt x="89662" y="381000"/>
                  </a:lnTo>
                  <a:lnTo>
                    <a:pt x="89662" y="266700"/>
                  </a:lnTo>
                  <a:lnTo>
                    <a:pt x="89662" y="0"/>
                  </a:lnTo>
                  <a:close/>
                </a:path>
              </a:pathLst>
            </a:custGeom>
            <a:ln w="1905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411289" y="2194966"/>
            <a:ext cx="229235" cy="147320"/>
            <a:chOff x="411289" y="2194966"/>
            <a:chExt cx="229235" cy="147320"/>
          </a:xfrm>
        </p:grpSpPr>
        <p:sp>
          <p:nvSpPr>
            <p:cNvPr id="34" name="object 34"/>
            <p:cNvSpPr/>
            <p:nvPr/>
          </p:nvSpPr>
          <p:spPr>
            <a:xfrm>
              <a:off x="416051" y="2199728"/>
              <a:ext cx="219710" cy="137795"/>
            </a:xfrm>
            <a:custGeom>
              <a:avLst/>
              <a:gdLst/>
              <a:ahLst/>
              <a:cxnLst/>
              <a:rect l="l" t="t" r="r" b="b"/>
              <a:pathLst>
                <a:path w="219709" h="137794">
                  <a:moveTo>
                    <a:pt x="219456" y="0"/>
                  </a:moveTo>
                  <a:lnTo>
                    <a:pt x="0" y="0"/>
                  </a:lnTo>
                  <a:lnTo>
                    <a:pt x="0" y="137198"/>
                  </a:lnTo>
                  <a:lnTo>
                    <a:pt x="219456" y="137198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D1F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16051" y="2199728"/>
              <a:ext cx="219710" cy="137795"/>
            </a:xfrm>
            <a:custGeom>
              <a:avLst/>
              <a:gdLst/>
              <a:ahLst/>
              <a:cxnLst/>
              <a:rect l="l" t="t" r="r" b="b"/>
              <a:pathLst>
                <a:path w="219709" h="137794">
                  <a:moveTo>
                    <a:pt x="0" y="137198"/>
                  </a:moveTo>
                  <a:lnTo>
                    <a:pt x="219456" y="137198"/>
                  </a:lnTo>
                  <a:lnTo>
                    <a:pt x="219456" y="0"/>
                  </a:lnTo>
                  <a:lnTo>
                    <a:pt x="0" y="0"/>
                  </a:lnTo>
                  <a:lnTo>
                    <a:pt x="0" y="137198"/>
                  </a:lnTo>
                  <a:close/>
                </a:path>
              </a:pathLst>
            </a:custGeom>
            <a:ln w="9525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/>
          <p:nvPr/>
        </p:nvSpPr>
        <p:spPr>
          <a:xfrm>
            <a:off x="1504188" y="2199728"/>
            <a:ext cx="228600" cy="128270"/>
          </a:xfrm>
          <a:custGeom>
            <a:avLst/>
            <a:gdLst/>
            <a:ahLst/>
            <a:cxnLst/>
            <a:rect l="l" t="t" r="r" b="b"/>
            <a:pathLst>
              <a:path w="228600" h="128269">
                <a:moveTo>
                  <a:pt x="0" y="128054"/>
                </a:moveTo>
                <a:lnTo>
                  <a:pt x="228600" y="128054"/>
                </a:lnTo>
                <a:lnTo>
                  <a:pt x="228600" y="0"/>
                </a:lnTo>
                <a:lnTo>
                  <a:pt x="0" y="0"/>
                </a:lnTo>
                <a:lnTo>
                  <a:pt x="0" y="128054"/>
                </a:lnTo>
                <a:close/>
              </a:path>
            </a:pathLst>
          </a:custGeom>
          <a:ln w="9525">
            <a:solidFill>
              <a:srgbClr val="5C5C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09181" y="2163889"/>
            <a:ext cx="5046345" cy="66421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00355">
              <a:lnSpc>
                <a:spcPct val="100000"/>
              </a:lnSpc>
              <a:spcBef>
                <a:spcPts val="130"/>
              </a:spcBef>
              <a:tabLst>
                <a:tab pos="1370965" algn="l"/>
              </a:tabLst>
            </a:pPr>
            <a:r>
              <a:rPr dirty="0" baseline="2645" sz="1575" spc="-15">
                <a:latin typeface="Arial MT"/>
                <a:cs typeface="Arial MT"/>
              </a:rPr>
              <a:t>Bioplastics</a:t>
            </a:r>
            <a:r>
              <a:rPr dirty="0" baseline="2645" sz="1575">
                <a:latin typeface="Arial MT"/>
                <a:cs typeface="Arial MT"/>
              </a:rPr>
              <a:t>	</a:t>
            </a:r>
            <a:r>
              <a:rPr dirty="0" sz="1050" spc="-10">
                <a:latin typeface="Arial MT"/>
                <a:cs typeface="Arial MT"/>
              </a:rPr>
              <a:t>Traditional</a:t>
            </a:r>
            <a:r>
              <a:rPr dirty="0" sz="1050" spc="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plastics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dirty="0" sz="1050" b="1" i="1">
                <a:latin typeface="Arial"/>
                <a:cs typeface="Arial"/>
              </a:rPr>
              <a:t>Bioplastics</a:t>
            </a:r>
            <a:r>
              <a:rPr dirty="0" sz="1050" spc="155" b="1" i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is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umbrella</a:t>
            </a:r>
            <a:r>
              <a:rPr dirty="0" sz="1050" spc="19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term;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“drop-in”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bio-based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materials</a:t>
            </a:r>
            <a:r>
              <a:rPr dirty="0" sz="1050" spc="15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are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chemically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050" spc="10" b="1">
                <a:latin typeface="Arial"/>
                <a:cs typeface="Arial"/>
              </a:rPr>
              <a:t>identical</a:t>
            </a:r>
            <a:r>
              <a:rPr dirty="0" sz="1050" spc="30" b="1">
                <a:latin typeface="Arial"/>
                <a:cs typeface="Arial"/>
              </a:rPr>
              <a:t> </a:t>
            </a:r>
            <a:r>
              <a:rPr dirty="0" sz="1050" spc="10">
                <a:latin typeface="Arial MT"/>
                <a:cs typeface="Arial MT"/>
              </a:rPr>
              <a:t>to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petrochemicals,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while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 spc="10" b="1">
                <a:latin typeface="Arial"/>
                <a:cs typeface="Arial"/>
              </a:rPr>
              <a:t>new</a:t>
            </a:r>
            <a:r>
              <a:rPr dirty="0" sz="1050" spc="6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polymers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 spc="10">
                <a:latin typeface="Arial MT"/>
                <a:cs typeface="Arial MT"/>
              </a:rPr>
              <a:t>have</a:t>
            </a:r>
            <a:r>
              <a:rPr dirty="0" sz="1050" spc="15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different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structures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11953" y="2941700"/>
            <a:ext cx="1171575" cy="3549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Commonly</a:t>
            </a:r>
            <a:r>
              <a:rPr dirty="0" sz="105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referred</a:t>
            </a:r>
            <a:endParaRPr sz="1050">
              <a:latin typeface="Arial MT"/>
              <a:cs typeface="Arial MT"/>
            </a:endParaRPr>
          </a:p>
          <a:p>
            <a:pPr algn="ctr" marL="5080">
              <a:lnSpc>
                <a:spcPct val="100000"/>
              </a:lnSpc>
              <a:spcBef>
                <a:spcPts val="35"/>
              </a:spcBef>
            </a:pP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dirty="0" sz="105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dirty="0" sz="1050" spc="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bioplastics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6801" y="6440756"/>
            <a:ext cx="8768080" cy="384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5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New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Plastics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Economy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(Ellen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MacArthur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Foundation,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2015);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 spc="-18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role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of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bioplastics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in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Circular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Economy</a:t>
            </a:r>
            <a:r>
              <a:rPr dirty="0" sz="800" spc="-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(McKinsey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&amp;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Company,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2019);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European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Bioplastics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u="sng" sz="800" spc="-16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website</a:t>
            </a:r>
            <a:r>
              <a:rPr dirty="0" sz="800">
                <a:latin typeface="Arial MT"/>
                <a:cs typeface="Arial MT"/>
              </a:rPr>
              <a:t>;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Biobased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35"/>
              </a:lnSpc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plastic</a:t>
            </a:r>
            <a:r>
              <a:rPr dirty="0" sz="800" spc="-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(European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Union,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2022);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Bioplastics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for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a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circular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economy</a:t>
            </a:r>
            <a:r>
              <a:rPr dirty="0" sz="800" spc="-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(Nature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Reviews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Material,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2022).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Paula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Sánchez,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Ariela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Share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with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609333" y="2447035"/>
            <a:ext cx="5223510" cy="3591560"/>
            <a:chOff x="6609333" y="2447035"/>
            <a:chExt cx="5223510" cy="3591560"/>
          </a:xfrm>
        </p:grpSpPr>
        <p:sp>
          <p:nvSpPr>
            <p:cNvPr id="41" name="object 41"/>
            <p:cNvSpPr/>
            <p:nvPr/>
          </p:nvSpPr>
          <p:spPr>
            <a:xfrm>
              <a:off x="7310627" y="2501518"/>
              <a:ext cx="0" cy="3527425"/>
            </a:xfrm>
            <a:custGeom>
              <a:avLst/>
              <a:gdLst/>
              <a:ahLst/>
              <a:cxnLst/>
              <a:rect l="l" t="t" r="r" b="b"/>
              <a:pathLst>
                <a:path w="0" h="3527425">
                  <a:moveTo>
                    <a:pt x="0" y="0"/>
                  </a:moveTo>
                  <a:lnTo>
                    <a:pt x="0" y="352701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324343" y="2496934"/>
              <a:ext cx="841375" cy="3530600"/>
            </a:xfrm>
            <a:custGeom>
              <a:avLst/>
              <a:gdLst/>
              <a:ahLst/>
              <a:cxnLst/>
              <a:rect l="l" t="t" r="r" b="b"/>
              <a:pathLst>
                <a:path w="841375" h="3530600">
                  <a:moveTo>
                    <a:pt x="841248" y="0"/>
                  </a:moveTo>
                  <a:lnTo>
                    <a:pt x="0" y="0"/>
                  </a:lnTo>
                  <a:lnTo>
                    <a:pt x="0" y="3530473"/>
                  </a:lnTo>
                  <a:lnTo>
                    <a:pt x="841248" y="3530473"/>
                  </a:lnTo>
                  <a:lnTo>
                    <a:pt x="841248" y="0"/>
                  </a:lnTo>
                  <a:close/>
                </a:path>
              </a:pathLst>
            </a:custGeom>
            <a:solidFill>
              <a:srgbClr val="FF0000">
                <a:alpha val="1137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161019" y="2501518"/>
              <a:ext cx="17780" cy="3470910"/>
            </a:xfrm>
            <a:custGeom>
              <a:avLst/>
              <a:gdLst/>
              <a:ahLst/>
              <a:cxnLst/>
              <a:rect l="l" t="t" r="r" b="b"/>
              <a:pathLst>
                <a:path w="17779" h="3470910">
                  <a:moveTo>
                    <a:pt x="17652" y="0"/>
                  </a:moveTo>
                  <a:lnTo>
                    <a:pt x="0" y="3470440"/>
                  </a:lnTo>
                </a:path>
              </a:pathLst>
            </a:custGeom>
            <a:ln w="2857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615683" y="6031979"/>
              <a:ext cx="5210810" cy="0"/>
            </a:xfrm>
            <a:custGeom>
              <a:avLst/>
              <a:gdLst/>
              <a:ahLst/>
              <a:cxnLst/>
              <a:rect l="l" t="t" r="r" b="b"/>
              <a:pathLst>
                <a:path w="5210809" h="0">
                  <a:moveTo>
                    <a:pt x="521030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257031" y="2447035"/>
              <a:ext cx="3477895" cy="76200"/>
            </a:xfrm>
            <a:custGeom>
              <a:avLst/>
              <a:gdLst/>
              <a:ahLst/>
              <a:cxnLst/>
              <a:rect l="l" t="t" r="r" b="b"/>
              <a:pathLst>
                <a:path w="3477895" h="76200">
                  <a:moveTo>
                    <a:pt x="3401314" y="0"/>
                  </a:moveTo>
                  <a:lnTo>
                    <a:pt x="3401235" y="23622"/>
                  </a:lnTo>
                  <a:lnTo>
                    <a:pt x="3401186" y="38226"/>
                  </a:lnTo>
                  <a:lnTo>
                    <a:pt x="3401060" y="76200"/>
                  </a:lnTo>
                  <a:lnTo>
                    <a:pt x="3461559" y="46100"/>
                  </a:lnTo>
                  <a:lnTo>
                    <a:pt x="3413887" y="46100"/>
                  </a:lnTo>
                  <a:lnTo>
                    <a:pt x="3413887" y="30225"/>
                  </a:lnTo>
                  <a:lnTo>
                    <a:pt x="3461464" y="30225"/>
                  </a:lnTo>
                  <a:lnTo>
                    <a:pt x="3401314" y="0"/>
                  </a:lnTo>
                  <a:close/>
                </a:path>
                <a:path w="3477895" h="76200">
                  <a:moveTo>
                    <a:pt x="0" y="23622"/>
                  </a:moveTo>
                  <a:lnTo>
                    <a:pt x="0" y="39497"/>
                  </a:lnTo>
                  <a:lnTo>
                    <a:pt x="3413887" y="46100"/>
                  </a:lnTo>
                  <a:lnTo>
                    <a:pt x="3401160" y="46100"/>
                  </a:lnTo>
                  <a:lnTo>
                    <a:pt x="3401213" y="30225"/>
                  </a:lnTo>
                  <a:lnTo>
                    <a:pt x="3413887" y="30225"/>
                  </a:lnTo>
                  <a:lnTo>
                    <a:pt x="0" y="23622"/>
                  </a:lnTo>
                  <a:close/>
                </a:path>
                <a:path w="3477895" h="76200">
                  <a:moveTo>
                    <a:pt x="3461464" y="30225"/>
                  </a:moveTo>
                  <a:lnTo>
                    <a:pt x="3413887" y="30225"/>
                  </a:lnTo>
                  <a:lnTo>
                    <a:pt x="3413887" y="46100"/>
                  </a:lnTo>
                  <a:lnTo>
                    <a:pt x="3461559" y="46100"/>
                  </a:lnTo>
                  <a:lnTo>
                    <a:pt x="3477387" y="38226"/>
                  </a:lnTo>
                  <a:lnTo>
                    <a:pt x="3461464" y="302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8623807" y="5378068"/>
              <a:ext cx="1078230" cy="354965"/>
            </a:xfrm>
            <a:custGeom>
              <a:avLst/>
              <a:gdLst/>
              <a:ahLst/>
              <a:cxnLst/>
              <a:rect l="l" t="t" r="r" b="b"/>
              <a:pathLst>
                <a:path w="1078229" h="354964">
                  <a:moveTo>
                    <a:pt x="1077976" y="0"/>
                  </a:moveTo>
                  <a:lnTo>
                    <a:pt x="236727" y="0"/>
                  </a:lnTo>
                  <a:lnTo>
                    <a:pt x="236727" y="228599"/>
                  </a:lnTo>
                  <a:lnTo>
                    <a:pt x="376936" y="228599"/>
                  </a:lnTo>
                  <a:lnTo>
                    <a:pt x="0" y="354774"/>
                  </a:lnTo>
                  <a:lnTo>
                    <a:pt x="587248" y="228599"/>
                  </a:lnTo>
                  <a:lnTo>
                    <a:pt x="1077976" y="228599"/>
                  </a:lnTo>
                  <a:lnTo>
                    <a:pt x="1077976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623807" y="5378068"/>
              <a:ext cx="1078230" cy="354965"/>
            </a:xfrm>
            <a:custGeom>
              <a:avLst/>
              <a:gdLst/>
              <a:ahLst/>
              <a:cxnLst/>
              <a:rect l="l" t="t" r="r" b="b"/>
              <a:pathLst>
                <a:path w="1078229" h="354964">
                  <a:moveTo>
                    <a:pt x="236727" y="0"/>
                  </a:moveTo>
                  <a:lnTo>
                    <a:pt x="376936" y="0"/>
                  </a:lnTo>
                  <a:lnTo>
                    <a:pt x="587248" y="0"/>
                  </a:lnTo>
                  <a:lnTo>
                    <a:pt x="1077976" y="0"/>
                  </a:lnTo>
                  <a:lnTo>
                    <a:pt x="1077976" y="133349"/>
                  </a:lnTo>
                  <a:lnTo>
                    <a:pt x="1077976" y="190499"/>
                  </a:lnTo>
                  <a:lnTo>
                    <a:pt x="1077976" y="228599"/>
                  </a:lnTo>
                  <a:lnTo>
                    <a:pt x="587248" y="228599"/>
                  </a:lnTo>
                  <a:lnTo>
                    <a:pt x="0" y="354774"/>
                  </a:lnTo>
                  <a:lnTo>
                    <a:pt x="376936" y="228599"/>
                  </a:lnTo>
                  <a:lnTo>
                    <a:pt x="236727" y="228599"/>
                  </a:lnTo>
                  <a:lnTo>
                    <a:pt x="236727" y="190499"/>
                  </a:lnTo>
                  <a:lnTo>
                    <a:pt x="236727" y="133349"/>
                  </a:lnTo>
                  <a:lnTo>
                    <a:pt x="236727" y="0"/>
                  </a:lnTo>
                  <a:close/>
                </a:path>
              </a:pathLst>
            </a:custGeom>
            <a:ln w="1905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11100689" y="2698686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 b="1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100689" y="3614991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 b="1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633079" y="4613846"/>
            <a:ext cx="240029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 b="1">
                <a:latin typeface="Arial"/>
                <a:cs typeface="Arial"/>
              </a:rPr>
              <a:t>0.5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299961" y="2087625"/>
            <a:ext cx="492887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Kg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</a:t>
            </a:r>
            <a:r>
              <a:rPr dirty="0" baseline="-13888" sz="1200">
                <a:latin typeface="Arial MT"/>
                <a:cs typeface="Arial MT"/>
              </a:rPr>
              <a:t>2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saved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per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kg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polymer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produced,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against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traditional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plastic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404483" y="5492305"/>
            <a:ext cx="742315" cy="3549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09855" marR="5080" indent="-97155">
              <a:lnSpc>
                <a:spcPct val="103099"/>
              </a:lnSpc>
              <a:spcBef>
                <a:spcPts val="90"/>
              </a:spcBef>
            </a:pPr>
            <a:r>
              <a:rPr dirty="0" sz="1050" spc="-10" b="1">
                <a:latin typeface="Arial"/>
                <a:cs typeface="Arial"/>
              </a:rPr>
              <a:t>Traditional plastics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60084" y="2984626"/>
            <a:ext cx="979805" cy="3549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130"/>
              </a:spcBef>
            </a:pPr>
            <a:r>
              <a:rPr dirty="0" sz="1050" b="1">
                <a:latin typeface="Arial"/>
                <a:cs typeface="Arial"/>
              </a:rPr>
              <a:t>Bio-based</a:t>
            </a:r>
            <a:r>
              <a:rPr dirty="0" sz="1050" spc="185" b="1">
                <a:latin typeface="Arial"/>
                <a:cs typeface="Arial"/>
              </a:rPr>
              <a:t> </a:t>
            </a:r>
            <a:r>
              <a:rPr dirty="0" sz="1050" spc="-50" b="1">
                <a:latin typeface="Arial"/>
                <a:cs typeface="Arial"/>
              </a:rPr>
              <a:t>&amp;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50" spc="-10" b="1">
                <a:latin typeface="Arial"/>
                <a:cs typeface="Arial"/>
              </a:rPr>
              <a:t>biodegradable</a:t>
            </a:r>
            <a:endParaRPr sz="10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76466" y="3687508"/>
            <a:ext cx="981710" cy="52959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ctr" marL="12700" marR="5080" indent="-5080">
              <a:lnSpc>
                <a:spcPct val="105900"/>
              </a:lnSpc>
              <a:spcBef>
                <a:spcPts val="55"/>
              </a:spcBef>
            </a:pPr>
            <a:r>
              <a:rPr dirty="0" sz="1050" b="1">
                <a:latin typeface="Arial"/>
                <a:cs typeface="Arial"/>
              </a:rPr>
              <a:t>Bio-based</a:t>
            </a:r>
            <a:r>
              <a:rPr dirty="0" sz="1050" spc="180" b="1">
                <a:latin typeface="Arial"/>
                <a:cs typeface="Arial"/>
              </a:rPr>
              <a:t> </a:t>
            </a:r>
            <a:r>
              <a:rPr dirty="0" sz="1050" spc="-50" b="1">
                <a:latin typeface="Arial"/>
                <a:cs typeface="Arial"/>
              </a:rPr>
              <a:t>&amp; </a:t>
            </a:r>
            <a:r>
              <a:rPr dirty="0" sz="1050" b="1">
                <a:latin typeface="Arial"/>
                <a:cs typeface="Arial"/>
              </a:rPr>
              <a:t>non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 spc="-50" b="1">
                <a:latin typeface="Arial"/>
                <a:cs typeface="Arial"/>
              </a:rPr>
              <a:t>- </a:t>
            </a:r>
            <a:r>
              <a:rPr dirty="0" sz="1050" spc="-10" b="1">
                <a:latin typeface="Arial"/>
                <a:cs typeface="Arial"/>
              </a:rPr>
              <a:t>biodegradable</a:t>
            </a:r>
            <a:endParaRPr sz="10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47765" y="4667186"/>
            <a:ext cx="1014730" cy="35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1115" marR="5080" indent="-19050">
              <a:lnSpc>
                <a:spcPct val="103000"/>
              </a:lnSpc>
              <a:spcBef>
                <a:spcPts val="95"/>
              </a:spcBef>
            </a:pPr>
            <a:r>
              <a:rPr dirty="0" sz="1050" b="1">
                <a:latin typeface="Arial"/>
                <a:cs typeface="Arial"/>
              </a:rPr>
              <a:t>Fossil-based</a:t>
            </a:r>
            <a:r>
              <a:rPr dirty="0" sz="1050" spc="235" b="1">
                <a:latin typeface="Arial"/>
                <a:cs typeface="Arial"/>
              </a:rPr>
              <a:t> </a:t>
            </a:r>
            <a:r>
              <a:rPr dirty="0" sz="1050" spc="-50" b="1">
                <a:latin typeface="Arial"/>
                <a:cs typeface="Arial"/>
              </a:rPr>
              <a:t>&amp; </a:t>
            </a:r>
            <a:r>
              <a:rPr dirty="0" sz="1050" spc="-10" b="1">
                <a:latin typeface="Arial"/>
                <a:cs typeface="Arial"/>
              </a:rPr>
              <a:t>biodegradable</a:t>
            </a:r>
            <a:endParaRPr sz="10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227564" y="5629541"/>
            <a:ext cx="1600200" cy="347980"/>
          </a:xfrm>
          <a:prstGeom prst="rect">
            <a:avLst/>
          </a:prstGeom>
          <a:solidFill>
            <a:srgbClr val="DEDEDE"/>
          </a:solidFill>
          <a:ln w="9525">
            <a:solidFill>
              <a:srgbClr val="000000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algn="ctr" marL="3175">
              <a:lnSpc>
                <a:spcPts val="1175"/>
              </a:lnSpc>
              <a:spcBef>
                <a:spcPts val="215"/>
              </a:spcBef>
            </a:pPr>
            <a:r>
              <a:rPr dirty="0" sz="1000" b="1" i="1">
                <a:latin typeface="Arial"/>
                <a:cs typeface="Arial"/>
              </a:rPr>
              <a:t>Illustrative,</a:t>
            </a:r>
            <a:r>
              <a:rPr dirty="0" sz="1000" spc="-70" b="1" i="1">
                <a:latin typeface="Arial"/>
                <a:cs typeface="Arial"/>
              </a:rPr>
              <a:t> </a:t>
            </a:r>
            <a:r>
              <a:rPr dirty="0" sz="1000" spc="-10" b="1" i="1">
                <a:latin typeface="Arial"/>
                <a:cs typeface="Arial"/>
              </a:rPr>
              <a:t>directional</a:t>
            </a:r>
            <a:endParaRPr sz="1000">
              <a:latin typeface="Arial"/>
              <a:cs typeface="Arial"/>
            </a:endParaRPr>
          </a:p>
          <a:p>
            <a:pPr algn="ctr" marL="1905">
              <a:lnSpc>
                <a:spcPts val="1175"/>
              </a:lnSpc>
            </a:pPr>
            <a:r>
              <a:rPr dirty="0" sz="1000" spc="-10" b="1" i="1">
                <a:latin typeface="Arial"/>
                <a:cs typeface="Arial"/>
              </a:rPr>
              <a:t>metrics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84360" y="5385117"/>
            <a:ext cx="6057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Baseline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92872" y="2544191"/>
            <a:ext cx="584835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dirty="0" sz="1200" i="1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dirty="0" sz="1200" spc="-25" i="1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dirty="0" baseline="24305" sz="1200" spc="-37" i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 marL="28575">
              <a:lnSpc>
                <a:spcPct val="100000"/>
              </a:lnSpc>
            </a:pPr>
            <a:r>
              <a:rPr dirty="0" sz="1200" spc="-10" i="1">
                <a:solidFill>
                  <a:srgbClr val="FF0000"/>
                </a:solidFill>
                <a:latin typeface="Arial"/>
                <a:cs typeface="Arial"/>
              </a:rPr>
              <a:t>savings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8156257" y="2698153"/>
            <a:ext cx="2789555" cy="3000375"/>
            <a:chOff x="8156257" y="2698153"/>
            <a:chExt cx="2789555" cy="3000375"/>
          </a:xfrm>
        </p:grpSpPr>
        <p:sp>
          <p:nvSpPr>
            <p:cNvPr id="60" name="object 60"/>
            <p:cNvSpPr/>
            <p:nvPr/>
          </p:nvSpPr>
          <p:spPr>
            <a:xfrm>
              <a:off x="8165592" y="2698165"/>
              <a:ext cx="2780030" cy="2232025"/>
            </a:xfrm>
            <a:custGeom>
              <a:avLst/>
              <a:gdLst/>
              <a:ahLst/>
              <a:cxnLst/>
              <a:rect l="l" t="t" r="r" b="b"/>
              <a:pathLst>
                <a:path w="2780029" h="2232025">
                  <a:moveTo>
                    <a:pt x="347459" y="1856740"/>
                  </a:moveTo>
                  <a:lnTo>
                    <a:pt x="173736" y="1856740"/>
                  </a:lnTo>
                  <a:lnTo>
                    <a:pt x="173736" y="2231720"/>
                  </a:lnTo>
                  <a:lnTo>
                    <a:pt x="347459" y="2231720"/>
                  </a:lnTo>
                  <a:lnTo>
                    <a:pt x="347459" y="1856740"/>
                  </a:lnTo>
                  <a:close/>
                </a:path>
                <a:path w="2780029" h="2232025">
                  <a:moveTo>
                    <a:pt x="2779763" y="0"/>
                  </a:moveTo>
                  <a:lnTo>
                    <a:pt x="694944" y="0"/>
                  </a:lnTo>
                  <a:lnTo>
                    <a:pt x="694944" y="374980"/>
                  </a:lnTo>
                  <a:lnTo>
                    <a:pt x="2779763" y="374980"/>
                  </a:lnTo>
                  <a:lnTo>
                    <a:pt x="2779763" y="0"/>
                  </a:lnTo>
                  <a:close/>
                </a:path>
                <a:path w="2780029" h="2232025">
                  <a:moveTo>
                    <a:pt x="2779776" y="932929"/>
                  </a:moveTo>
                  <a:lnTo>
                    <a:pt x="0" y="932929"/>
                  </a:lnTo>
                  <a:lnTo>
                    <a:pt x="0" y="1298778"/>
                  </a:lnTo>
                  <a:lnTo>
                    <a:pt x="2779776" y="1298778"/>
                  </a:lnTo>
                  <a:lnTo>
                    <a:pt x="2779776" y="932929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8161019" y="5675274"/>
              <a:ext cx="173990" cy="18415"/>
            </a:xfrm>
            <a:custGeom>
              <a:avLst/>
              <a:gdLst/>
              <a:ahLst/>
              <a:cxnLst/>
              <a:rect l="l" t="t" r="r" b="b"/>
              <a:pathLst>
                <a:path w="173990" h="18414">
                  <a:moveTo>
                    <a:pt x="0" y="0"/>
                  </a:moveTo>
                  <a:lnTo>
                    <a:pt x="118618" y="18287"/>
                  </a:lnTo>
                  <a:lnTo>
                    <a:pt x="173735" y="1828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8367648" y="5595721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53426" y="4641913"/>
            <a:ext cx="30988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200" spc="-20" b="1">
                <a:latin typeface="Arial"/>
                <a:cs typeface="Arial"/>
              </a:rPr>
              <a:t>0.25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666735" y="3700716"/>
            <a:ext cx="36131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-</a:t>
            </a:r>
            <a:r>
              <a:rPr dirty="0" sz="1200" spc="-20" b="1">
                <a:latin typeface="Arial"/>
                <a:cs typeface="Arial"/>
              </a:rPr>
              <a:t>0.25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639682" y="2794254"/>
            <a:ext cx="11239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 b="1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399908" y="6195440"/>
            <a:ext cx="151765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31520" algn="l"/>
                <a:tab pos="1427480" algn="l"/>
              </a:tabLst>
            </a:pPr>
            <a:r>
              <a:rPr dirty="0" sz="1050">
                <a:latin typeface="Arial MT"/>
                <a:cs typeface="Arial MT"/>
              </a:rPr>
              <a:t>-</a:t>
            </a:r>
            <a:r>
              <a:rPr dirty="0" sz="1050" spc="-50">
                <a:latin typeface="Arial MT"/>
                <a:cs typeface="Arial MT"/>
              </a:rPr>
              <a:t>1</a:t>
            </a:r>
            <a:r>
              <a:rPr dirty="0" sz="1050">
                <a:latin typeface="Arial MT"/>
                <a:cs typeface="Arial MT"/>
              </a:rPr>
              <a:t>	</a:t>
            </a:r>
            <a:r>
              <a:rPr dirty="0" sz="1050" spc="-60">
                <a:latin typeface="Arial MT"/>
                <a:cs typeface="Arial MT"/>
              </a:rPr>
              <a:t>0</a:t>
            </a:r>
            <a:r>
              <a:rPr dirty="0" sz="1050">
                <a:latin typeface="Arial MT"/>
                <a:cs typeface="Arial MT"/>
              </a:rPr>
              <a:t>	</a:t>
            </a:r>
            <a:r>
              <a:rPr dirty="0" sz="1050" spc="-50">
                <a:latin typeface="Arial MT"/>
                <a:cs typeface="Arial MT"/>
              </a:rPr>
              <a:t>1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511918" y="6195440"/>
            <a:ext cx="1022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50">
                <a:latin typeface="Arial MT"/>
                <a:cs typeface="Arial MT"/>
              </a:rPr>
              <a:t>2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208768" y="6195440"/>
            <a:ext cx="149479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08660" algn="l"/>
                <a:tab pos="1405255" algn="l"/>
              </a:tabLst>
            </a:pPr>
            <a:r>
              <a:rPr dirty="0" sz="1050" spc="-50">
                <a:latin typeface="Arial MT"/>
                <a:cs typeface="Arial MT"/>
              </a:rPr>
              <a:t>3</a:t>
            </a:r>
            <a:r>
              <a:rPr dirty="0" sz="1050">
                <a:latin typeface="Arial MT"/>
                <a:cs typeface="Arial MT"/>
              </a:rPr>
              <a:t>	</a:t>
            </a:r>
            <a:r>
              <a:rPr dirty="0" sz="1050" spc="-50">
                <a:latin typeface="Arial MT"/>
                <a:cs typeface="Arial MT"/>
              </a:rPr>
              <a:t>4</a:t>
            </a:r>
            <a:r>
              <a:rPr dirty="0" sz="1050">
                <a:latin typeface="Arial MT"/>
                <a:cs typeface="Arial MT"/>
              </a:rPr>
              <a:t>	</a:t>
            </a:r>
            <a:r>
              <a:rPr dirty="0" sz="1050" spc="-50">
                <a:latin typeface="Arial MT"/>
                <a:cs typeface="Arial MT"/>
              </a:rPr>
              <a:t>5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31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975995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emission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reduction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potential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bioplastics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depends </a:t>
            </a:r>
            <a:r>
              <a:rPr dirty="0" sz="2800" b="1">
                <a:latin typeface="Arial"/>
                <a:cs typeface="Arial"/>
              </a:rPr>
              <a:t>significantly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on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type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feedstock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used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for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production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98373" y="1501394"/>
          <a:ext cx="9081770" cy="4809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7900"/>
                <a:gridCol w="2247900"/>
                <a:gridCol w="2247900"/>
                <a:gridCol w="2247900"/>
              </a:tblGrid>
              <a:tr h="5378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350" b="1">
                          <a:latin typeface="Arial"/>
                          <a:cs typeface="Arial"/>
                        </a:rPr>
                        <a:t>Feedstock</a:t>
                      </a:r>
                      <a:r>
                        <a:rPr dirty="0" sz="1350" spc="1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20" b="1">
                          <a:latin typeface="Arial"/>
                          <a:cs typeface="Arial"/>
                        </a:rPr>
                        <a:t>type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dirty="0" sz="155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26455" sz="1575" b="1">
                          <a:latin typeface="Arial"/>
                          <a:cs typeface="Arial"/>
                        </a:rPr>
                        <a:t>st</a:t>
                      </a:r>
                      <a:r>
                        <a:rPr dirty="0" baseline="26455" sz="1575" spc="2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10" b="1">
                          <a:latin typeface="Arial"/>
                          <a:cs typeface="Arial"/>
                        </a:rPr>
                        <a:t>Generation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5430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dirty="0" sz="155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26455" sz="1575" b="1">
                          <a:latin typeface="Arial"/>
                          <a:cs typeface="Arial"/>
                        </a:rPr>
                        <a:t>nd</a:t>
                      </a:r>
                      <a:r>
                        <a:rPr dirty="0" baseline="26455" sz="1575" spc="277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10" b="1">
                          <a:latin typeface="Arial"/>
                          <a:cs typeface="Arial"/>
                        </a:rPr>
                        <a:t>Generation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54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dirty="0" sz="1550" b="1"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26455" sz="1575" b="1">
                          <a:latin typeface="Arial"/>
                          <a:cs typeface="Arial"/>
                        </a:rPr>
                        <a:t>rd</a:t>
                      </a:r>
                      <a:r>
                        <a:rPr dirty="0" baseline="26455" sz="1575" spc="2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10" b="1">
                          <a:latin typeface="Arial"/>
                          <a:cs typeface="Arial"/>
                        </a:rPr>
                        <a:t>Generation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54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2801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57213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Traditional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agricultural crops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: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1780" indent="-179070">
                        <a:lnSpc>
                          <a:spcPct val="100000"/>
                        </a:lnSpc>
                        <a:spcBef>
                          <a:spcPts val="650"/>
                        </a:spcBef>
                        <a:buChar char="•"/>
                        <a:tabLst>
                          <a:tab pos="271780" algn="l"/>
                        </a:tabLst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Corn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1780" indent="-179070">
                        <a:lnSpc>
                          <a:spcPct val="100000"/>
                        </a:lnSpc>
                        <a:spcBef>
                          <a:spcPts val="580"/>
                        </a:spcBef>
                        <a:buChar char="•"/>
                        <a:tabLst>
                          <a:tab pos="271780" algn="l"/>
                        </a:tabLst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Sugarcane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1780" indent="-179070">
                        <a:lnSpc>
                          <a:spcPct val="100000"/>
                        </a:lnSpc>
                        <a:spcBef>
                          <a:spcPts val="580"/>
                        </a:spcBef>
                        <a:buChar char="•"/>
                        <a:tabLst>
                          <a:tab pos="271780" algn="l"/>
                        </a:tabLst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Beets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2730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Cellulosic</a:t>
                      </a:r>
                      <a:r>
                        <a:rPr dirty="0" sz="12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crops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agro-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industrial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: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4320" indent="-179070">
                        <a:lnSpc>
                          <a:spcPct val="100000"/>
                        </a:lnSpc>
                        <a:spcBef>
                          <a:spcPts val="650"/>
                        </a:spcBef>
                        <a:buChar char="•"/>
                        <a:tabLst>
                          <a:tab pos="27432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Corn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wheat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straw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4320" indent="-179070">
                        <a:lnSpc>
                          <a:spcPct val="100000"/>
                        </a:lnSpc>
                        <a:spcBef>
                          <a:spcPts val="580"/>
                        </a:spcBef>
                        <a:buChar char="•"/>
                        <a:tabLst>
                          <a:tab pos="27432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Sugar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cane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bagasse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4320" indent="-179070">
                        <a:lnSpc>
                          <a:spcPct val="100000"/>
                        </a:lnSpc>
                        <a:spcBef>
                          <a:spcPts val="580"/>
                        </a:spcBef>
                        <a:buChar char="•"/>
                        <a:tabLst>
                          <a:tab pos="27432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Beet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pulp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Novel,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non-land-based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: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5590" indent="-179070">
                        <a:lnSpc>
                          <a:spcPct val="100000"/>
                        </a:lnSpc>
                        <a:spcBef>
                          <a:spcPts val="650"/>
                        </a:spcBef>
                        <a:buChar char="•"/>
                        <a:tabLst>
                          <a:tab pos="275590" algn="l"/>
                        </a:tabLst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Algae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5590" indent="-179070">
                        <a:lnSpc>
                          <a:spcPct val="100000"/>
                        </a:lnSpc>
                        <a:spcBef>
                          <a:spcPts val="580"/>
                        </a:spcBef>
                        <a:buChar char="•"/>
                        <a:tabLst>
                          <a:tab pos="275590" algn="l"/>
                        </a:tabLst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Biowaste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</a:tr>
              <a:tr h="2453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 marR="769620">
                        <a:lnSpc>
                          <a:spcPct val="102299"/>
                        </a:lnSpc>
                      </a:pPr>
                      <a:r>
                        <a:rPr dirty="0" sz="1350" b="1">
                          <a:latin typeface="Arial"/>
                          <a:cs typeface="Arial"/>
                        </a:rPr>
                        <a:t>Advantaged</a:t>
                      </a:r>
                      <a:r>
                        <a:rPr dirty="0" sz="1350" spc="2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25" b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350" spc="-10" b="1">
                          <a:latin typeface="Arial"/>
                          <a:cs typeface="Arial"/>
                        </a:rPr>
                        <a:t>challenges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9BDB"/>
                      </a:solidFill>
                      <a:prstDash val="solid"/>
                    </a:lnT>
                    <a:lnB w="1905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 marR="266065" indent="-178435">
                        <a:lnSpc>
                          <a:spcPct val="100000"/>
                        </a:lnSpc>
                        <a:spcBef>
                          <a:spcPts val="355"/>
                        </a:spcBef>
                        <a:buChar char="•"/>
                        <a:tabLst>
                          <a:tab pos="27114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Potential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lower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emissions</a:t>
                      </a:r>
                      <a:r>
                        <a:rPr dirty="0" sz="12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compared</a:t>
                      </a:r>
                      <a:r>
                        <a:rPr dirty="0" sz="12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fossil-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based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plastics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algn="r" marR="17653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–</a:t>
                      </a:r>
                      <a:r>
                        <a:rPr dirty="0" sz="1000" spc="145">
                          <a:latin typeface="Arial MT"/>
                          <a:cs typeface="Arial MT"/>
                        </a:rPr>
                        <a:t> 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Depending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0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crop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used</a:t>
                      </a:r>
                      <a:r>
                        <a:rPr dirty="0" sz="10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and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algn="r" marR="2374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land</a:t>
                      </a:r>
                      <a:r>
                        <a:rPr dirty="0" sz="100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management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practices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271145" marR="189865" indent="-178435">
                        <a:lnSpc>
                          <a:spcPct val="100000"/>
                        </a:lnSpc>
                        <a:spcBef>
                          <a:spcPts val="550"/>
                        </a:spcBef>
                        <a:buChar char="•"/>
                        <a:tabLst>
                          <a:tab pos="27114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Can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land-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efficient</a:t>
                      </a:r>
                      <a:r>
                        <a:rPr dirty="0" baseline="24305" sz="1200">
                          <a:latin typeface="Arial MT"/>
                          <a:cs typeface="Arial MT"/>
                        </a:rPr>
                        <a:t>1</a:t>
                      </a:r>
                      <a:r>
                        <a:rPr dirty="0" baseline="24305" sz="1200" spc="-7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if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land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management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practices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are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optimized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for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crop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growth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1145" marR="198755" indent="-178435">
                        <a:lnSpc>
                          <a:spcPct val="100000"/>
                        </a:lnSpc>
                        <a:spcBef>
                          <a:spcPts val="655"/>
                        </a:spcBef>
                        <a:buChar char="•"/>
                        <a:tabLst>
                          <a:tab pos="27114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Can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lead to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land-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if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land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adapted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feedstock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cultivation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89535" indent="-178435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Arial MT"/>
                        <a:buChar char="•"/>
                        <a:tabLst>
                          <a:tab pos="273050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Reduces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land-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change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pressure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leveraging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by-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products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key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feedstock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30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–</a:t>
                      </a:r>
                      <a:r>
                        <a:rPr dirty="0" sz="1000" spc="160">
                          <a:latin typeface="Arial MT"/>
                          <a:cs typeface="Arial MT"/>
                        </a:rPr>
                        <a:t> 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Removes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problematic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450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feedstock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vs.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food</a:t>
                      </a:r>
                      <a:r>
                        <a:rPr dirty="0" sz="10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competition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274320" indent="-179070">
                        <a:lnSpc>
                          <a:spcPct val="100000"/>
                        </a:lnSpc>
                        <a:spcBef>
                          <a:spcPts val="550"/>
                        </a:spcBef>
                        <a:buChar char="•"/>
                        <a:tabLst>
                          <a:tab pos="27432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Can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have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lower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emissions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27305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compared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</a:t>
                      </a:r>
                      <a:r>
                        <a:rPr dirty="0" baseline="24305" sz="1200">
                          <a:latin typeface="Arial MT"/>
                          <a:cs typeface="Arial MT"/>
                        </a:rPr>
                        <a:t>st</a:t>
                      </a:r>
                      <a:r>
                        <a:rPr dirty="0" baseline="24305" sz="120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generation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algn="just" marL="273050" marR="136525" indent="-178435">
                        <a:lnSpc>
                          <a:spcPct val="100000"/>
                        </a:lnSpc>
                        <a:spcBef>
                          <a:spcPts val="650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Can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be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less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land-efficient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compared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</a:t>
                      </a:r>
                      <a:r>
                        <a:rPr dirty="0" baseline="24305" sz="1200">
                          <a:latin typeface="Arial MT"/>
                          <a:cs typeface="Arial MT"/>
                        </a:rPr>
                        <a:t>st</a:t>
                      </a:r>
                      <a:r>
                        <a:rPr dirty="0" baseline="24305" sz="1200" spc="157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generation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(requires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more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land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per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ton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plastic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produced)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471170" indent="-177800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Arial MT"/>
                        <a:buChar char="•"/>
                        <a:tabLst>
                          <a:tab pos="274320" algn="l"/>
                          <a:tab pos="27559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Potential</a:t>
                      </a:r>
                      <a:r>
                        <a:rPr dirty="0" sz="12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carbon-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negative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outcomes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4320" marR="133350" indent="-177800">
                        <a:lnSpc>
                          <a:spcPct val="100000"/>
                        </a:lnSpc>
                        <a:spcBef>
                          <a:spcPts val="655"/>
                        </a:spcBef>
                        <a:buFont typeface="Arial MT"/>
                        <a:buChar char="•"/>
                        <a:tabLst>
                          <a:tab pos="274320" algn="l"/>
                          <a:tab pos="27559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Low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technological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readiness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high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costs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compared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</a:t>
                      </a:r>
                      <a:r>
                        <a:rPr dirty="0" baseline="24305" sz="1200">
                          <a:latin typeface="Arial MT"/>
                          <a:cs typeface="Arial MT"/>
                        </a:rPr>
                        <a:t>st</a:t>
                      </a:r>
                      <a:r>
                        <a:rPr dirty="0" baseline="24305" sz="120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2</a:t>
                      </a:r>
                      <a:r>
                        <a:rPr dirty="0" baseline="24305" sz="1200" spc="-37">
                          <a:latin typeface="Arial MT"/>
                          <a:cs typeface="Arial MT"/>
                        </a:rPr>
                        <a:t>nd</a:t>
                      </a:r>
                      <a:r>
                        <a:rPr dirty="0" baseline="24305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generation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</a:tr>
              <a:tr h="5378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1350" b="1">
                          <a:latin typeface="Arial"/>
                          <a:cs typeface="Arial"/>
                        </a:rPr>
                        <a:t>Bioplastic</a:t>
                      </a:r>
                      <a:r>
                        <a:rPr dirty="0" sz="1350" spc="1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10" b="1">
                          <a:latin typeface="Arial"/>
                          <a:cs typeface="Arial"/>
                        </a:rPr>
                        <a:t>applications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7399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Lactic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acid,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PLA,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thermoplastic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starch,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PHA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889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PHA,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lactic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acid,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reinforced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composites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PHA,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PLA,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functional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additives,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fillers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polymers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6495" y="1664171"/>
            <a:ext cx="339317" cy="33305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876305" y="1642566"/>
            <a:ext cx="324485" cy="296545"/>
          </a:xfrm>
          <a:custGeom>
            <a:avLst/>
            <a:gdLst/>
            <a:ahLst/>
            <a:cxnLst/>
            <a:rect l="l" t="t" r="r" b="b"/>
            <a:pathLst>
              <a:path w="324485" h="296544">
                <a:moveTo>
                  <a:pt x="41910" y="81318"/>
                </a:moveTo>
                <a:lnTo>
                  <a:pt x="35433" y="73621"/>
                </a:lnTo>
                <a:lnTo>
                  <a:pt x="32499" y="70396"/>
                </a:lnTo>
                <a:lnTo>
                  <a:pt x="28486" y="68414"/>
                </a:lnTo>
                <a:lnTo>
                  <a:pt x="24206" y="68110"/>
                </a:lnTo>
                <a:lnTo>
                  <a:pt x="21920" y="39090"/>
                </a:lnTo>
                <a:lnTo>
                  <a:pt x="21894" y="38696"/>
                </a:lnTo>
                <a:lnTo>
                  <a:pt x="21590" y="38404"/>
                </a:lnTo>
                <a:lnTo>
                  <a:pt x="20789" y="38404"/>
                </a:lnTo>
                <a:lnTo>
                  <a:pt x="20497" y="38696"/>
                </a:lnTo>
                <a:lnTo>
                  <a:pt x="17056" y="68110"/>
                </a:lnTo>
                <a:lnTo>
                  <a:pt x="15633" y="83045"/>
                </a:lnTo>
                <a:lnTo>
                  <a:pt x="27711" y="97409"/>
                </a:lnTo>
                <a:lnTo>
                  <a:pt x="16725" y="99542"/>
                </a:lnTo>
                <a:lnTo>
                  <a:pt x="15316" y="114338"/>
                </a:lnTo>
                <a:lnTo>
                  <a:pt x="27419" y="128689"/>
                </a:lnTo>
                <a:lnTo>
                  <a:pt x="16446" y="130835"/>
                </a:lnTo>
                <a:lnTo>
                  <a:pt x="15036" y="145630"/>
                </a:lnTo>
                <a:lnTo>
                  <a:pt x="27101" y="159956"/>
                </a:lnTo>
                <a:lnTo>
                  <a:pt x="16471" y="162039"/>
                </a:lnTo>
                <a:lnTo>
                  <a:pt x="15074" y="176822"/>
                </a:lnTo>
                <a:lnTo>
                  <a:pt x="28003" y="192201"/>
                </a:lnTo>
                <a:lnTo>
                  <a:pt x="40843" y="190957"/>
                </a:lnTo>
                <a:lnTo>
                  <a:pt x="41287" y="176822"/>
                </a:lnTo>
                <a:lnTo>
                  <a:pt x="41351" y="175107"/>
                </a:lnTo>
                <a:lnTo>
                  <a:pt x="29349" y="160870"/>
                </a:lnTo>
                <a:lnTo>
                  <a:pt x="40805" y="159740"/>
                </a:lnTo>
                <a:lnTo>
                  <a:pt x="41249" y="145630"/>
                </a:lnTo>
                <a:lnTo>
                  <a:pt x="41313" y="143903"/>
                </a:lnTo>
                <a:lnTo>
                  <a:pt x="29286" y="129616"/>
                </a:lnTo>
                <a:lnTo>
                  <a:pt x="41097" y="128460"/>
                </a:lnTo>
                <a:lnTo>
                  <a:pt x="41541" y="114338"/>
                </a:lnTo>
                <a:lnTo>
                  <a:pt x="41592" y="112610"/>
                </a:lnTo>
                <a:lnTo>
                  <a:pt x="29565" y="98336"/>
                </a:lnTo>
                <a:lnTo>
                  <a:pt x="41402" y="97167"/>
                </a:lnTo>
                <a:lnTo>
                  <a:pt x="41859" y="83045"/>
                </a:lnTo>
                <a:lnTo>
                  <a:pt x="41910" y="81318"/>
                </a:lnTo>
                <a:close/>
              </a:path>
              <a:path w="324485" h="296544">
                <a:moveTo>
                  <a:pt x="52882" y="54559"/>
                </a:moveTo>
                <a:lnTo>
                  <a:pt x="52590" y="48577"/>
                </a:lnTo>
                <a:lnTo>
                  <a:pt x="52590" y="48425"/>
                </a:lnTo>
                <a:lnTo>
                  <a:pt x="50596" y="42570"/>
                </a:lnTo>
                <a:lnTo>
                  <a:pt x="47091" y="37515"/>
                </a:lnTo>
                <a:lnTo>
                  <a:pt x="44361" y="8420"/>
                </a:lnTo>
                <a:lnTo>
                  <a:pt x="44335" y="8051"/>
                </a:lnTo>
                <a:lnTo>
                  <a:pt x="44056" y="7759"/>
                </a:lnTo>
                <a:lnTo>
                  <a:pt x="43230" y="7759"/>
                </a:lnTo>
                <a:lnTo>
                  <a:pt x="42951" y="8051"/>
                </a:lnTo>
                <a:lnTo>
                  <a:pt x="40106" y="37515"/>
                </a:lnTo>
                <a:lnTo>
                  <a:pt x="36499" y="42570"/>
                </a:lnTo>
                <a:lnTo>
                  <a:pt x="34404" y="48425"/>
                </a:lnTo>
                <a:lnTo>
                  <a:pt x="34340" y="48577"/>
                </a:lnTo>
                <a:lnTo>
                  <a:pt x="33909" y="54559"/>
                </a:lnTo>
                <a:lnTo>
                  <a:pt x="33896" y="54851"/>
                </a:lnTo>
                <a:lnTo>
                  <a:pt x="33782" y="66078"/>
                </a:lnTo>
                <a:lnTo>
                  <a:pt x="43688" y="75044"/>
                </a:lnTo>
                <a:lnTo>
                  <a:pt x="48958" y="69507"/>
                </a:lnTo>
                <a:lnTo>
                  <a:pt x="52209" y="62268"/>
                </a:lnTo>
                <a:lnTo>
                  <a:pt x="52857" y="54851"/>
                </a:lnTo>
                <a:lnTo>
                  <a:pt x="52882" y="54559"/>
                </a:lnTo>
                <a:close/>
              </a:path>
              <a:path w="324485" h="296544">
                <a:moveTo>
                  <a:pt x="71602" y="113499"/>
                </a:moveTo>
                <a:lnTo>
                  <a:pt x="70472" y="98755"/>
                </a:lnTo>
                <a:lnTo>
                  <a:pt x="59817" y="97002"/>
                </a:lnTo>
                <a:lnTo>
                  <a:pt x="71564" y="83045"/>
                </a:lnTo>
                <a:lnTo>
                  <a:pt x="70167" y="68427"/>
                </a:lnTo>
                <a:lnTo>
                  <a:pt x="66738" y="39090"/>
                </a:lnTo>
                <a:lnTo>
                  <a:pt x="66700" y="38722"/>
                </a:lnTo>
                <a:lnTo>
                  <a:pt x="66421" y="38417"/>
                </a:lnTo>
                <a:lnTo>
                  <a:pt x="65582" y="38417"/>
                </a:lnTo>
                <a:lnTo>
                  <a:pt x="65303" y="38722"/>
                </a:lnTo>
                <a:lnTo>
                  <a:pt x="65290" y="39090"/>
                </a:lnTo>
                <a:lnTo>
                  <a:pt x="62992" y="68110"/>
                </a:lnTo>
                <a:lnTo>
                  <a:pt x="58712" y="68427"/>
                </a:lnTo>
                <a:lnTo>
                  <a:pt x="54698" y="70396"/>
                </a:lnTo>
                <a:lnTo>
                  <a:pt x="51765" y="73621"/>
                </a:lnTo>
                <a:lnTo>
                  <a:pt x="45275" y="81305"/>
                </a:lnTo>
                <a:lnTo>
                  <a:pt x="45783" y="97167"/>
                </a:lnTo>
                <a:lnTo>
                  <a:pt x="57302" y="98298"/>
                </a:lnTo>
                <a:lnTo>
                  <a:pt x="45326" y="112534"/>
                </a:lnTo>
                <a:lnTo>
                  <a:pt x="45542" y="128384"/>
                </a:lnTo>
                <a:lnTo>
                  <a:pt x="57315" y="129209"/>
                </a:lnTo>
                <a:lnTo>
                  <a:pt x="45021" y="143865"/>
                </a:lnTo>
                <a:lnTo>
                  <a:pt x="45135" y="152679"/>
                </a:lnTo>
                <a:lnTo>
                  <a:pt x="45237" y="159677"/>
                </a:lnTo>
                <a:lnTo>
                  <a:pt x="57289" y="160515"/>
                </a:lnTo>
                <a:lnTo>
                  <a:pt x="45059" y="175056"/>
                </a:lnTo>
                <a:lnTo>
                  <a:pt x="45186" y="183896"/>
                </a:lnTo>
                <a:lnTo>
                  <a:pt x="45275" y="190893"/>
                </a:lnTo>
                <a:lnTo>
                  <a:pt x="58064" y="191757"/>
                </a:lnTo>
                <a:lnTo>
                  <a:pt x="71310" y="176022"/>
                </a:lnTo>
                <a:lnTo>
                  <a:pt x="70192" y="161264"/>
                </a:lnTo>
                <a:lnTo>
                  <a:pt x="58991" y="159410"/>
                </a:lnTo>
                <a:lnTo>
                  <a:pt x="71285" y="144805"/>
                </a:lnTo>
                <a:lnTo>
                  <a:pt x="70154" y="130048"/>
                </a:lnTo>
                <a:lnTo>
                  <a:pt x="59232" y="128231"/>
                </a:lnTo>
                <a:lnTo>
                  <a:pt x="71602" y="113499"/>
                </a:lnTo>
                <a:close/>
              </a:path>
              <a:path w="324485" h="296544">
                <a:moveTo>
                  <a:pt x="121081" y="73583"/>
                </a:moveTo>
                <a:lnTo>
                  <a:pt x="114617" y="65887"/>
                </a:lnTo>
                <a:lnTo>
                  <a:pt x="111671" y="62661"/>
                </a:lnTo>
                <a:lnTo>
                  <a:pt x="107670" y="60693"/>
                </a:lnTo>
                <a:lnTo>
                  <a:pt x="103378" y="60375"/>
                </a:lnTo>
                <a:lnTo>
                  <a:pt x="101092" y="31356"/>
                </a:lnTo>
                <a:lnTo>
                  <a:pt x="101066" y="30962"/>
                </a:lnTo>
                <a:lnTo>
                  <a:pt x="100761" y="30670"/>
                </a:lnTo>
                <a:lnTo>
                  <a:pt x="99974" y="30670"/>
                </a:lnTo>
                <a:lnTo>
                  <a:pt x="99682" y="30962"/>
                </a:lnTo>
                <a:lnTo>
                  <a:pt x="96240" y="60375"/>
                </a:lnTo>
                <a:lnTo>
                  <a:pt x="94805" y="75311"/>
                </a:lnTo>
                <a:lnTo>
                  <a:pt x="106883" y="89662"/>
                </a:lnTo>
                <a:lnTo>
                  <a:pt x="95897" y="91808"/>
                </a:lnTo>
                <a:lnTo>
                  <a:pt x="94488" y="106603"/>
                </a:lnTo>
                <a:lnTo>
                  <a:pt x="106578" y="120954"/>
                </a:lnTo>
                <a:lnTo>
                  <a:pt x="95618" y="123101"/>
                </a:lnTo>
                <a:lnTo>
                  <a:pt x="94208" y="137896"/>
                </a:lnTo>
                <a:lnTo>
                  <a:pt x="106286" y="152234"/>
                </a:lnTo>
                <a:lnTo>
                  <a:pt x="95643" y="154305"/>
                </a:lnTo>
                <a:lnTo>
                  <a:pt x="94259" y="169100"/>
                </a:lnTo>
                <a:lnTo>
                  <a:pt x="107175" y="184467"/>
                </a:lnTo>
                <a:lnTo>
                  <a:pt x="120015" y="183222"/>
                </a:lnTo>
                <a:lnTo>
                  <a:pt x="120459" y="169100"/>
                </a:lnTo>
                <a:lnTo>
                  <a:pt x="120523" y="167373"/>
                </a:lnTo>
                <a:lnTo>
                  <a:pt x="108521" y="153136"/>
                </a:lnTo>
                <a:lnTo>
                  <a:pt x="119976" y="152019"/>
                </a:lnTo>
                <a:lnTo>
                  <a:pt x="120434" y="137896"/>
                </a:lnTo>
                <a:lnTo>
                  <a:pt x="120484" y="136169"/>
                </a:lnTo>
                <a:lnTo>
                  <a:pt x="108470" y="121894"/>
                </a:lnTo>
                <a:lnTo>
                  <a:pt x="120269" y="120726"/>
                </a:lnTo>
                <a:lnTo>
                  <a:pt x="120713" y="106603"/>
                </a:lnTo>
                <a:lnTo>
                  <a:pt x="120777" y="104876"/>
                </a:lnTo>
                <a:lnTo>
                  <a:pt x="108750" y="90601"/>
                </a:lnTo>
                <a:lnTo>
                  <a:pt x="120573" y="89433"/>
                </a:lnTo>
                <a:lnTo>
                  <a:pt x="121031" y="75311"/>
                </a:lnTo>
                <a:lnTo>
                  <a:pt x="121081" y="73583"/>
                </a:lnTo>
                <a:close/>
              </a:path>
              <a:path w="324485" h="296544">
                <a:moveTo>
                  <a:pt x="132054" y="46824"/>
                </a:moveTo>
                <a:lnTo>
                  <a:pt x="131762" y="40830"/>
                </a:lnTo>
                <a:lnTo>
                  <a:pt x="131762" y="40690"/>
                </a:lnTo>
                <a:lnTo>
                  <a:pt x="129755" y="34823"/>
                </a:lnTo>
                <a:lnTo>
                  <a:pt x="126250" y="29781"/>
                </a:lnTo>
                <a:lnTo>
                  <a:pt x="123545" y="660"/>
                </a:lnTo>
                <a:lnTo>
                  <a:pt x="123520" y="304"/>
                </a:lnTo>
                <a:lnTo>
                  <a:pt x="123228" y="0"/>
                </a:lnTo>
                <a:lnTo>
                  <a:pt x="122415" y="0"/>
                </a:lnTo>
                <a:lnTo>
                  <a:pt x="122123" y="304"/>
                </a:lnTo>
                <a:lnTo>
                  <a:pt x="119265" y="29781"/>
                </a:lnTo>
                <a:lnTo>
                  <a:pt x="115684" y="34823"/>
                </a:lnTo>
                <a:lnTo>
                  <a:pt x="113563" y="40690"/>
                </a:lnTo>
                <a:lnTo>
                  <a:pt x="113512" y="40830"/>
                </a:lnTo>
                <a:lnTo>
                  <a:pt x="113080" y="46824"/>
                </a:lnTo>
                <a:lnTo>
                  <a:pt x="112953" y="58343"/>
                </a:lnTo>
                <a:lnTo>
                  <a:pt x="122872" y="67310"/>
                </a:lnTo>
                <a:lnTo>
                  <a:pt x="128130" y="61772"/>
                </a:lnTo>
                <a:lnTo>
                  <a:pt x="131381" y="54533"/>
                </a:lnTo>
                <a:lnTo>
                  <a:pt x="132029" y="47104"/>
                </a:lnTo>
                <a:lnTo>
                  <a:pt x="132054" y="46824"/>
                </a:lnTo>
                <a:close/>
              </a:path>
              <a:path w="324485" h="296544">
                <a:moveTo>
                  <a:pt x="150774" y="105778"/>
                </a:moveTo>
                <a:lnTo>
                  <a:pt x="149644" y="91020"/>
                </a:lnTo>
                <a:lnTo>
                  <a:pt x="138988" y="89268"/>
                </a:lnTo>
                <a:lnTo>
                  <a:pt x="150736" y="75311"/>
                </a:lnTo>
                <a:lnTo>
                  <a:pt x="149339" y="60693"/>
                </a:lnTo>
                <a:lnTo>
                  <a:pt x="145910" y="31330"/>
                </a:lnTo>
                <a:lnTo>
                  <a:pt x="145872" y="30988"/>
                </a:lnTo>
                <a:lnTo>
                  <a:pt x="145592" y="30695"/>
                </a:lnTo>
                <a:lnTo>
                  <a:pt x="144754" y="30695"/>
                </a:lnTo>
                <a:lnTo>
                  <a:pt x="144475" y="30988"/>
                </a:lnTo>
                <a:lnTo>
                  <a:pt x="142176" y="60375"/>
                </a:lnTo>
                <a:lnTo>
                  <a:pt x="137883" y="60693"/>
                </a:lnTo>
                <a:lnTo>
                  <a:pt x="133870" y="62661"/>
                </a:lnTo>
                <a:lnTo>
                  <a:pt x="130937" y="65887"/>
                </a:lnTo>
                <a:lnTo>
                  <a:pt x="124460" y="73583"/>
                </a:lnTo>
                <a:lnTo>
                  <a:pt x="124968" y="89433"/>
                </a:lnTo>
                <a:lnTo>
                  <a:pt x="136474" y="90563"/>
                </a:lnTo>
                <a:lnTo>
                  <a:pt x="124510" y="104813"/>
                </a:lnTo>
                <a:lnTo>
                  <a:pt x="124726" y="120662"/>
                </a:lnTo>
                <a:lnTo>
                  <a:pt x="136512" y="121475"/>
                </a:lnTo>
                <a:lnTo>
                  <a:pt x="124193" y="136131"/>
                </a:lnTo>
                <a:lnTo>
                  <a:pt x="124320" y="144945"/>
                </a:lnTo>
                <a:lnTo>
                  <a:pt x="124409" y="151955"/>
                </a:lnTo>
                <a:lnTo>
                  <a:pt x="136461" y="152793"/>
                </a:lnTo>
                <a:lnTo>
                  <a:pt x="124231" y="167322"/>
                </a:lnTo>
                <a:lnTo>
                  <a:pt x="124358" y="176161"/>
                </a:lnTo>
                <a:lnTo>
                  <a:pt x="124447" y="183172"/>
                </a:lnTo>
                <a:lnTo>
                  <a:pt x="137236" y="184035"/>
                </a:lnTo>
                <a:lnTo>
                  <a:pt x="150495" y="168287"/>
                </a:lnTo>
                <a:lnTo>
                  <a:pt x="149364" y="153530"/>
                </a:lnTo>
                <a:lnTo>
                  <a:pt x="138163" y="151676"/>
                </a:lnTo>
                <a:lnTo>
                  <a:pt x="150456" y="137071"/>
                </a:lnTo>
                <a:lnTo>
                  <a:pt x="149339" y="122313"/>
                </a:lnTo>
                <a:lnTo>
                  <a:pt x="138379" y="120510"/>
                </a:lnTo>
                <a:lnTo>
                  <a:pt x="150774" y="105778"/>
                </a:lnTo>
                <a:close/>
              </a:path>
              <a:path w="324485" h="296544">
                <a:moveTo>
                  <a:pt x="200266" y="73583"/>
                </a:moveTo>
                <a:lnTo>
                  <a:pt x="193789" y="65887"/>
                </a:lnTo>
                <a:lnTo>
                  <a:pt x="190855" y="62661"/>
                </a:lnTo>
                <a:lnTo>
                  <a:pt x="186842" y="60693"/>
                </a:lnTo>
                <a:lnTo>
                  <a:pt x="182549" y="60375"/>
                </a:lnTo>
                <a:lnTo>
                  <a:pt x="180263" y="31356"/>
                </a:lnTo>
                <a:lnTo>
                  <a:pt x="180238" y="30962"/>
                </a:lnTo>
                <a:lnTo>
                  <a:pt x="179946" y="30670"/>
                </a:lnTo>
                <a:lnTo>
                  <a:pt x="179146" y="30670"/>
                </a:lnTo>
                <a:lnTo>
                  <a:pt x="178854" y="30962"/>
                </a:lnTo>
                <a:lnTo>
                  <a:pt x="175399" y="60375"/>
                </a:lnTo>
                <a:lnTo>
                  <a:pt x="173977" y="75311"/>
                </a:lnTo>
                <a:lnTo>
                  <a:pt x="186055" y="89662"/>
                </a:lnTo>
                <a:lnTo>
                  <a:pt x="175082" y="91808"/>
                </a:lnTo>
                <a:lnTo>
                  <a:pt x="173672" y="106603"/>
                </a:lnTo>
                <a:lnTo>
                  <a:pt x="185750" y="120954"/>
                </a:lnTo>
                <a:lnTo>
                  <a:pt x="174790" y="123101"/>
                </a:lnTo>
                <a:lnTo>
                  <a:pt x="173380" y="137896"/>
                </a:lnTo>
                <a:lnTo>
                  <a:pt x="185458" y="152234"/>
                </a:lnTo>
                <a:lnTo>
                  <a:pt x="174815" y="154305"/>
                </a:lnTo>
                <a:lnTo>
                  <a:pt x="173431" y="169100"/>
                </a:lnTo>
                <a:lnTo>
                  <a:pt x="186347" y="184467"/>
                </a:lnTo>
                <a:lnTo>
                  <a:pt x="199186" y="183222"/>
                </a:lnTo>
                <a:lnTo>
                  <a:pt x="199644" y="169100"/>
                </a:lnTo>
                <a:lnTo>
                  <a:pt x="199694" y="167373"/>
                </a:lnTo>
                <a:lnTo>
                  <a:pt x="187693" y="153136"/>
                </a:lnTo>
                <a:lnTo>
                  <a:pt x="199161" y="152019"/>
                </a:lnTo>
                <a:lnTo>
                  <a:pt x="199605" y="137896"/>
                </a:lnTo>
                <a:lnTo>
                  <a:pt x="199669" y="136169"/>
                </a:lnTo>
                <a:lnTo>
                  <a:pt x="187642" y="121894"/>
                </a:lnTo>
                <a:lnTo>
                  <a:pt x="199440" y="120726"/>
                </a:lnTo>
                <a:lnTo>
                  <a:pt x="199898" y="106603"/>
                </a:lnTo>
                <a:lnTo>
                  <a:pt x="199948" y="104876"/>
                </a:lnTo>
                <a:lnTo>
                  <a:pt x="187921" y="90601"/>
                </a:lnTo>
                <a:lnTo>
                  <a:pt x="199758" y="89433"/>
                </a:lnTo>
                <a:lnTo>
                  <a:pt x="200202" y="75311"/>
                </a:lnTo>
                <a:lnTo>
                  <a:pt x="200266" y="73583"/>
                </a:lnTo>
                <a:close/>
              </a:path>
              <a:path w="324485" h="296544">
                <a:moveTo>
                  <a:pt x="211226" y="46824"/>
                </a:moveTo>
                <a:lnTo>
                  <a:pt x="210934" y="40830"/>
                </a:lnTo>
                <a:lnTo>
                  <a:pt x="210934" y="40690"/>
                </a:lnTo>
                <a:lnTo>
                  <a:pt x="208927" y="34810"/>
                </a:lnTo>
                <a:lnTo>
                  <a:pt x="205435" y="29781"/>
                </a:lnTo>
                <a:lnTo>
                  <a:pt x="202717" y="660"/>
                </a:lnTo>
                <a:lnTo>
                  <a:pt x="202692" y="304"/>
                </a:lnTo>
                <a:lnTo>
                  <a:pt x="202399" y="0"/>
                </a:lnTo>
                <a:lnTo>
                  <a:pt x="201587" y="0"/>
                </a:lnTo>
                <a:lnTo>
                  <a:pt x="201295" y="304"/>
                </a:lnTo>
                <a:lnTo>
                  <a:pt x="198437" y="29781"/>
                </a:lnTo>
                <a:lnTo>
                  <a:pt x="194856" y="34810"/>
                </a:lnTo>
                <a:lnTo>
                  <a:pt x="192735" y="40690"/>
                </a:lnTo>
                <a:lnTo>
                  <a:pt x="192697" y="40830"/>
                </a:lnTo>
                <a:lnTo>
                  <a:pt x="192265" y="46824"/>
                </a:lnTo>
                <a:lnTo>
                  <a:pt x="192239" y="47104"/>
                </a:lnTo>
                <a:lnTo>
                  <a:pt x="192125" y="58343"/>
                </a:lnTo>
                <a:lnTo>
                  <a:pt x="202031" y="67310"/>
                </a:lnTo>
                <a:lnTo>
                  <a:pt x="207314" y="61772"/>
                </a:lnTo>
                <a:lnTo>
                  <a:pt x="210553" y="54533"/>
                </a:lnTo>
                <a:lnTo>
                  <a:pt x="211201" y="47104"/>
                </a:lnTo>
                <a:lnTo>
                  <a:pt x="211226" y="46824"/>
                </a:lnTo>
                <a:close/>
              </a:path>
              <a:path w="324485" h="296544">
                <a:moveTo>
                  <a:pt x="229946" y="105778"/>
                </a:moveTo>
                <a:lnTo>
                  <a:pt x="228815" y="91020"/>
                </a:lnTo>
                <a:lnTo>
                  <a:pt x="218160" y="89255"/>
                </a:lnTo>
                <a:lnTo>
                  <a:pt x="229908" y="75311"/>
                </a:lnTo>
                <a:lnTo>
                  <a:pt x="228523" y="60693"/>
                </a:lnTo>
                <a:lnTo>
                  <a:pt x="225082" y="31330"/>
                </a:lnTo>
                <a:lnTo>
                  <a:pt x="225044" y="30988"/>
                </a:lnTo>
                <a:lnTo>
                  <a:pt x="224764" y="30695"/>
                </a:lnTo>
                <a:lnTo>
                  <a:pt x="223939" y="30695"/>
                </a:lnTo>
                <a:lnTo>
                  <a:pt x="223647" y="30988"/>
                </a:lnTo>
                <a:lnTo>
                  <a:pt x="221348" y="60375"/>
                </a:lnTo>
                <a:lnTo>
                  <a:pt x="217055" y="60693"/>
                </a:lnTo>
                <a:lnTo>
                  <a:pt x="213042" y="62661"/>
                </a:lnTo>
                <a:lnTo>
                  <a:pt x="210108" y="65887"/>
                </a:lnTo>
                <a:lnTo>
                  <a:pt x="203631" y="73583"/>
                </a:lnTo>
                <a:lnTo>
                  <a:pt x="204139" y="89433"/>
                </a:lnTo>
                <a:lnTo>
                  <a:pt x="215658" y="90576"/>
                </a:lnTo>
                <a:lnTo>
                  <a:pt x="203682" y="104813"/>
                </a:lnTo>
                <a:lnTo>
                  <a:pt x="203898" y="120662"/>
                </a:lnTo>
                <a:lnTo>
                  <a:pt x="215684" y="121475"/>
                </a:lnTo>
                <a:lnTo>
                  <a:pt x="203365" y="136131"/>
                </a:lnTo>
                <a:lnTo>
                  <a:pt x="203492" y="144945"/>
                </a:lnTo>
                <a:lnTo>
                  <a:pt x="203593" y="151955"/>
                </a:lnTo>
                <a:lnTo>
                  <a:pt x="215646" y="152793"/>
                </a:lnTo>
                <a:lnTo>
                  <a:pt x="203403" y="167322"/>
                </a:lnTo>
                <a:lnTo>
                  <a:pt x="203530" y="176161"/>
                </a:lnTo>
                <a:lnTo>
                  <a:pt x="203619" y="183172"/>
                </a:lnTo>
                <a:lnTo>
                  <a:pt x="216408" y="184035"/>
                </a:lnTo>
                <a:lnTo>
                  <a:pt x="229666" y="168287"/>
                </a:lnTo>
                <a:lnTo>
                  <a:pt x="228536" y="153530"/>
                </a:lnTo>
                <a:lnTo>
                  <a:pt x="217347" y="151676"/>
                </a:lnTo>
                <a:lnTo>
                  <a:pt x="229628" y="137071"/>
                </a:lnTo>
                <a:lnTo>
                  <a:pt x="228511" y="122313"/>
                </a:lnTo>
                <a:lnTo>
                  <a:pt x="217563" y="120510"/>
                </a:lnTo>
                <a:lnTo>
                  <a:pt x="229946" y="105778"/>
                </a:lnTo>
                <a:close/>
              </a:path>
              <a:path w="324485" h="296544">
                <a:moveTo>
                  <a:pt x="279438" y="81318"/>
                </a:moveTo>
                <a:lnTo>
                  <a:pt x="272961" y="73621"/>
                </a:lnTo>
                <a:lnTo>
                  <a:pt x="270027" y="70383"/>
                </a:lnTo>
                <a:lnTo>
                  <a:pt x="266014" y="68414"/>
                </a:lnTo>
                <a:lnTo>
                  <a:pt x="261721" y="68110"/>
                </a:lnTo>
                <a:lnTo>
                  <a:pt x="259435" y="39090"/>
                </a:lnTo>
                <a:lnTo>
                  <a:pt x="259410" y="38696"/>
                </a:lnTo>
                <a:lnTo>
                  <a:pt x="259118" y="38404"/>
                </a:lnTo>
                <a:lnTo>
                  <a:pt x="258318" y="38404"/>
                </a:lnTo>
                <a:lnTo>
                  <a:pt x="258025" y="38696"/>
                </a:lnTo>
                <a:lnTo>
                  <a:pt x="254584" y="68110"/>
                </a:lnTo>
                <a:lnTo>
                  <a:pt x="253149" y="83045"/>
                </a:lnTo>
                <a:lnTo>
                  <a:pt x="265239" y="97396"/>
                </a:lnTo>
                <a:lnTo>
                  <a:pt x="254254" y="99542"/>
                </a:lnTo>
                <a:lnTo>
                  <a:pt x="252844" y="114338"/>
                </a:lnTo>
                <a:lnTo>
                  <a:pt x="264922" y="128689"/>
                </a:lnTo>
                <a:lnTo>
                  <a:pt x="253961" y="130835"/>
                </a:lnTo>
                <a:lnTo>
                  <a:pt x="252552" y="145630"/>
                </a:lnTo>
                <a:lnTo>
                  <a:pt x="264629" y="159956"/>
                </a:lnTo>
                <a:lnTo>
                  <a:pt x="254000" y="162039"/>
                </a:lnTo>
                <a:lnTo>
                  <a:pt x="252603" y="176822"/>
                </a:lnTo>
                <a:lnTo>
                  <a:pt x="265531" y="192201"/>
                </a:lnTo>
                <a:lnTo>
                  <a:pt x="278358" y="190957"/>
                </a:lnTo>
                <a:lnTo>
                  <a:pt x="278815" y="176822"/>
                </a:lnTo>
                <a:lnTo>
                  <a:pt x="278866" y="175107"/>
                </a:lnTo>
                <a:lnTo>
                  <a:pt x="266877" y="160870"/>
                </a:lnTo>
                <a:lnTo>
                  <a:pt x="278333" y="159740"/>
                </a:lnTo>
                <a:lnTo>
                  <a:pt x="278777" y="145630"/>
                </a:lnTo>
                <a:lnTo>
                  <a:pt x="278841" y="143903"/>
                </a:lnTo>
                <a:lnTo>
                  <a:pt x="266814" y="129628"/>
                </a:lnTo>
                <a:lnTo>
                  <a:pt x="278612" y="128460"/>
                </a:lnTo>
                <a:lnTo>
                  <a:pt x="279069" y="114338"/>
                </a:lnTo>
                <a:lnTo>
                  <a:pt x="279120" y="112610"/>
                </a:lnTo>
                <a:lnTo>
                  <a:pt x="267081" y="98336"/>
                </a:lnTo>
                <a:lnTo>
                  <a:pt x="278930" y="97167"/>
                </a:lnTo>
                <a:lnTo>
                  <a:pt x="279374" y="83045"/>
                </a:lnTo>
                <a:lnTo>
                  <a:pt x="279438" y="81318"/>
                </a:lnTo>
                <a:close/>
              </a:path>
              <a:path w="324485" h="296544">
                <a:moveTo>
                  <a:pt x="290410" y="54559"/>
                </a:moveTo>
                <a:lnTo>
                  <a:pt x="290118" y="48564"/>
                </a:lnTo>
                <a:lnTo>
                  <a:pt x="290106" y="48425"/>
                </a:lnTo>
                <a:lnTo>
                  <a:pt x="288112" y="42545"/>
                </a:lnTo>
                <a:lnTo>
                  <a:pt x="284607" y="37515"/>
                </a:lnTo>
                <a:lnTo>
                  <a:pt x="281889" y="8394"/>
                </a:lnTo>
                <a:lnTo>
                  <a:pt x="281863" y="8026"/>
                </a:lnTo>
                <a:lnTo>
                  <a:pt x="281584" y="7734"/>
                </a:lnTo>
                <a:lnTo>
                  <a:pt x="280758" y="7734"/>
                </a:lnTo>
                <a:lnTo>
                  <a:pt x="280466" y="8026"/>
                </a:lnTo>
                <a:lnTo>
                  <a:pt x="277609" y="37515"/>
                </a:lnTo>
                <a:lnTo>
                  <a:pt x="274027" y="42545"/>
                </a:lnTo>
                <a:lnTo>
                  <a:pt x="271919" y="48425"/>
                </a:lnTo>
                <a:lnTo>
                  <a:pt x="271868" y="48564"/>
                </a:lnTo>
                <a:lnTo>
                  <a:pt x="271437" y="54559"/>
                </a:lnTo>
                <a:lnTo>
                  <a:pt x="271310" y="66078"/>
                </a:lnTo>
                <a:lnTo>
                  <a:pt x="281216" y="75044"/>
                </a:lnTo>
                <a:lnTo>
                  <a:pt x="286486" y="69507"/>
                </a:lnTo>
                <a:lnTo>
                  <a:pt x="289725" y="62268"/>
                </a:lnTo>
                <a:lnTo>
                  <a:pt x="290385" y="54838"/>
                </a:lnTo>
                <a:lnTo>
                  <a:pt x="290410" y="54559"/>
                </a:lnTo>
                <a:close/>
              </a:path>
              <a:path w="324485" h="296544">
                <a:moveTo>
                  <a:pt x="309130" y="113499"/>
                </a:moveTo>
                <a:lnTo>
                  <a:pt x="307987" y="98755"/>
                </a:lnTo>
                <a:lnTo>
                  <a:pt x="297332" y="96989"/>
                </a:lnTo>
                <a:lnTo>
                  <a:pt x="309079" y="83045"/>
                </a:lnTo>
                <a:lnTo>
                  <a:pt x="307695" y="68414"/>
                </a:lnTo>
                <a:lnTo>
                  <a:pt x="304253" y="39090"/>
                </a:lnTo>
                <a:lnTo>
                  <a:pt x="304241" y="38684"/>
                </a:lnTo>
                <a:lnTo>
                  <a:pt x="303936" y="38354"/>
                </a:lnTo>
                <a:lnTo>
                  <a:pt x="303123" y="38354"/>
                </a:lnTo>
                <a:lnTo>
                  <a:pt x="302806" y="38684"/>
                </a:lnTo>
                <a:lnTo>
                  <a:pt x="302806" y="39090"/>
                </a:lnTo>
                <a:lnTo>
                  <a:pt x="300520" y="68110"/>
                </a:lnTo>
                <a:lnTo>
                  <a:pt x="296227" y="68414"/>
                </a:lnTo>
                <a:lnTo>
                  <a:pt x="292214" y="70383"/>
                </a:lnTo>
                <a:lnTo>
                  <a:pt x="289293" y="73621"/>
                </a:lnTo>
                <a:lnTo>
                  <a:pt x="282803" y="81305"/>
                </a:lnTo>
                <a:lnTo>
                  <a:pt x="283311" y="97167"/>
                </a:lnTo>
                <a:lnTo>
                  <a:pt x="294830" y="98310"/>
                </a:lnTo>
                <a:lnTo>
                  <a:pt x="282854" y="112534"/>
                </a:lnTo>
                <a:lnTo>
                  <a:pt x="283070" y="128384"/>
                </a:lnTo>
                <a:lnTo>
                  <a:pt x="294843" y="129209"/>
                </a:lnTo>
                <a:lnTo>
                  <a:pt x="282536" y="143865"/>
                </a:lnTo>
                <a:lnTo>
                  <a:pt x="282663" y="152679"/>
                </a:lnTo>
                <a:lnTo>
                  <a:pt x="282765" y="159677"/>
                </a:lnTo>
                <a:lnTo>
                  <a:pt x="294805" y="160515"/>
                </a:lnTo>
                <a:lnTo>
                  <a:pt x="282575" y="175056"/>
                </a:lnTo>
                <a:lnTo>
                  <a:pt x="282702" y="183896"/>
                </a:lnTo>
                <a:lnTo>
                  <a:pt x="282803" y="190906"/>
                </a:lnTo>
                <a:lnTo>
                  <a:pt x="295579" y="191757"/>
                </a:lnTo>
                <a:lnTo>
                  <a:pt x="308838" y="176022"/>
                </a:lnTo>
                <a:lnTo>
                  <a:pt x="307708" y="161264"/>
                </a:lnTo>
                <a:lnTo>
                  <a:pt x="296519" y="159423"/>
                </a:lnTo>
                <a:lnTo>
                  <a:pt x="308813" y="144805"/>
                </a:lnTo>
                <a:lnTo>
                  <a:pt x="307682" y="130048"/>
                </a:lnTo>
                <a:lnTo>
                  <a:pt x="296748" y="128231"/>
                </a:lnTo>
                <a:lnTo>
                  <a:pt x="309130" y="113499"/>
                </a:lnTo>
                <a:close/>
              </a:path>
              <a:path w="324485" h="296544">
                <a:moveTo>
                  <a:pt x="324231" y="237947"/>
                </a:moveTo>
                <a:lnTo>
                  <a:pt x="315480" y="236054"/>
                </a:lnTo>
                <a:lnTo>
                  <a:pt x="306260" y="234289"/>
                </a:lnTo>
                <a:lnTo>
                  <a:pt x="296633" y="232625"/>
                </a:lnTo>
                <a:lnTo>
                  <a:pt x="286600" y="231076"/>
                </a:lnTo>
                <a:lnTo>
                  <a:pt x="286600" y="201155"/>
                </a:lnTo>
                <a:lnTo>
                  <a:pt x="275297" y="201155"/>
                </a:lnTo>
                <a:lnTo>
                  <a:pt x="275297" y="229501"/>
                </a:lnTo>
                <a:lnTo>
                  <a:pt x="259334" y="227647"/>
                </a:lnTo>
                <a:lnTo>
                  <a:pt x="242671" y="226060"/>
                </a:lnTo>
                <a:lnTo>
                  <a:pt x="225348" y="224777"/>
                </a:lnTo>
                <a:lnTo>
                  <a:pt x="207429" y="223799"/>
                </a:lnTo>
                <a:lnTo>
                  <a:pt x="207429" y="193421"/>
                </a:lnTo>
                <a:lnTo>
                  <a:pt x="196113" y="193421"/>
                </a:lnTo>
                <a:lnTo>
                  <a:pt x="196113" y="223367"/>
                </a:lnTo>
                <a:lnTo>
                  <a:pt x="179387" y="222948"/>
                </a:lnTo>
                <a:lnTo>
                  <a:pt x="162293" y="222808"/>
                </a:lnTo>
                <a:lnTo>
                  <a:pt x="145110" y="222948"/>
                </a:lnTo>
                <a:lnTo>
                  <a:pt x="128257" y="223380"/>
                </a:lnTo>
                <a:lnTo>
                  <a:pt x="128257" y="193421"/>
                </a:lnTo>
                <a:lnTo>
                  <a:pt x="116941" y="193421"/>
                </a:lnTo>
                <a:lnTo>
                  <a:pt x="116941" y="223824"/>
                </a:lnTo>
                <a:lnTo>
                  <a:pt x="99021" y="224802"/>
                </a:lnTo>
                <a:lnTo>
                  <a:pt x="81699" y="226098"/>
                </a:lnTo>
                <a:lnTo>
                  <a:pt x="65036" y="227685"/>
                </a:lnTo>
                <a:lnTo>
                  <a:pt x="49085" y="229552"/>
                </a:lnTo>
                <a:lnTo>
                  <a:pt x="49085" y="201155"/>
                </a:lnTo>
                <a:lnTo>
                  <a:pt x="37769" y="201155"/>
                </a:lnTo>
                <a:lnTo>
                  <a:pt x="37769" y="231101"/>
                </a:lnTo>
                <a:lnTo>
                  <a:pt x="27698" y="232664"/>
                </a:lnTo>
                <a:lnTo>
                  <a:pt x="18021" y="234340"/>
                </a:lnTo>
                <a:lnTo>
                  <a:pt x="8775" y="236118"/>
                </a:lnTo>
                <a:lnTo>
                  <a:pt x="0" y="238023"/>
                </a:lnTo>
                <a:lnTo>
                  <a:pt x="0" y="296379"/>
                </a:lnTo>
                <a:lnTo>
                  <a:pt x="324231" y="296379"/>
                </a:lnTo>
                <a:lnTo>
                  <a:pt x="324231" y="237947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7133965" y="1674659"/>
            <a:ext cx="280670" cy="356235"/>
            <a:chOff x="7133965" y="1674659"/>
            <a:chExt cx="280670" cy="356235"/>
          </a:xfrm>
        </p:grpSpPr>
        <p:sp>
          <p:nvSpPr>
            <p:cNvPr id="9" name="object 9"/>
            <p:cNvSpPr/>
            <p:nvPr/>
          </p:nvSpPr>
          <p:spPr>
            <a:xfrm>
              <a:off x="7234567" y="1674659"/>
              <a:ext cx="130810" cy="356235"/>
            </a:xfrm>
            <a:custGeom>
              <a:avLst/>
              <a:gdLst/>
              <a:ahLst/>
              <a:cxnLst/>
              <a:rect l="l" t="t" r="r" b="b"/>
              <a:pathLst>
                <a:path w="130809" h="356235">
                  <a:moveTo>
                    <a:pt x="114836" y="0"/>
                  </a:moveTo>
                  <a:lnTo>
                    <a:pt x="82398" y="27283"/>
                  </a:lnTo>
                  <a:lnTo>
                    <a:pt x="82271" y="34782"/>
                  </a:lnTo>
                  <a:lnTo>
                    <a:pt x="79657" y="40165"/>
                  </a:lnTo>
                  <a:lnTo>
                    <a:pt x="72460" y="44499"/>
                  </a:lnTo>
                  <a:lnTo>
                    <a:pt x="64593" y="48148"/>
                  </a:lnTo>
                  <a:lnTo>
                    <a:pt x="57369" y="52804"/>
                  </a:lnTo>
                  <a:lnTo>
                    <a:pt x="52096" y="60161"/>
                  </a:lnTo>
                  <a:lnTo>
                    <a:pt x="52610" y="69431"/>
                  </a:lnTo>
                  <a:lnTo>
                    <a:pt x="57210" y="80501"/>
                  </a:lnTo>
                  <a:lnTo>
                    <a:pt x="60690" y="91748"/>
                  </a:lnTo>
                  <a:lnTo>
                    <a:pt x="57841" y="101545"/>
                  </a:lnTo>
                  <a:lnTo>
                    <a:pt x="48172" y="107203"/>
                  </a:lnTo>
                  <a:lnTo>
                    <a:pt x="35961" y="110297"/>
                  </a:lnTo>
                  <a:lnTo>
                    <a:pt x="24422" y="114234"/>
                  </a:lnTo>
                  <a:lnTo>
                    <a:pt x="16770" y="122417"/>
                  </a:lnTo>
                  <a:lnTo>
                    <a:pt x="16795" y="133845"/>
                  </a:lnTo>
                  <a:lnTo>
                    <a:pt x="22565" y="144489"/>
                  </a:lnTo>
                  <a:lnTo>
                    <a:pt x="27924" y="155075"/>
                  </a:lnTo>
                  <a:lnTo>
                    <a:pt x="26714" y="166330"/>
                  </a:lnTo>
                  <a:lnTo>
                    <a:pt x="20055" y="174706"/>
                  </a:lnTo>
                  <a:lnTo>
                    <a:pt x="12711" y="180720"/>
                  </a:lnTo>
                  <a:lnTo>
                    <a:pt x="6339" y="186930"/>
                  </a:lnTo>
                  <a:lnTo>
                    <a:pt x="2595" y="195891"/>
                  </a:lnTo>
                  <a:lnTo>
                    <a:pt x="4345" y="205173"/>
                  </a:lnTo>
                  <a:lnTo>
                    <a:pt x="9877" y="214494"/>
                  </a:lnTo>
                  <a:lnTo>
                    <a:pt x="14972" y="223711"/>
                  </a:lnTo>
                  <a:lnTo>
                    <a:pt x="15415" y="232683"/>
                  </a:lnTo>
                  <a:lnTo>
                    <a:pt x="10409" y="240029"/>
                  </a:lnTo>
                  <a:lnTo>
                    <a:pt x="4116" y="245856"/>
                  </a:lnTo>
                  <a:lnTo>
                    <a:pt x="0" y="251617"/>
                  </a:lnTo>
                  <a:lnTo>
                    <a:pt x="1524" y="258770"/>
                  </a:lnTo>
                  <a:lnTo>
                    <a:pt x="8722" y="266420"/>
                  </a:lnTo>
                  <a:lnTo>
                    <a:pt x="15633" y="271204"/>
                  </a:lnTo>
                  <a:lnTo>
                    <a:pt x="20048" y="275884"/>
                  </a:lnTo>
                  <a:lnTo>
                    <a:pt x="19754" y="283224"/>
                  </a:lnTo>
                  <a:lnTo>
                    <a:pt x="18447" y="290612"/>
                  </a:lnTo>
                  <a:lnTo>
                    <a:pt x="19763" y="296876"/>
                  </a:lnTo>
                  <a:lnTo>
                    <a:pt x="23022" y="302351"/>
                  </a:lnTo>
                  <a:lnTo>
                    <a:pt x="27544" y="307374"/>
                  </a:lnTo>
                  <a:lnTo>
                    <a:pt x="34142" y="317134"/>
                  </a:lnTo>
                  <a:lnTo>
                    <a:pt x="36626" y="327600"/>
                  </a:lnTo>
                  <a:lnTo>
                    <a:pt x="37527" y="338960"/>
                  </a:lnTo>
                  <a:lnTo>
                    <a:pt x="39375" y="351407"/>
                  </a:lnTo>
                  <a:lnTo>
                    <a:pt x="40436" y="354465"/>
                  </a:lnTo>
                  <a:lnTo>
                    <a:pt x="43770" y="356087"/>
                  </a:lnTo>
                  <a:lnTo>
                    <a:pt x="47923" y="354650"/>
                  </a:lnTo>
                  <a:lnTo>
                    <a:pt x="48876" y="353956"/>
                  </a:lnTo>
                  <a:lnTo>
                    <a:pt x="49577" y="353035"/>
                  </a:lnTo>
                  <a:lnTo>
                    <a:pt x="53452" y="347130"/>
                  </a:lnTo>
                  <a:lnTo>
                    <a:pt x="58197" y="341848"/>
                  </a:lnTo>
                  <a:lnTo>
                    <a:pt x="63654" y="337369"/>
                  </a:lnTo>
                  <a:lnTo>
                    <a:pt x="69983" y="332349"/>
                  </a:lnTo>
                  <a:lnTo>
                    <a:pt x="74872" y="326873"/>
                  </a:lnTo>
                  <a:lnTo>
                    <a:pt x="77170" y="320460"/>
                  </a:lnTo>
                  <a:lnTo>
                    <a:pt x="75726" y="312630"/>
                  </a:lnTo>
                  <a:lnTo>
                    <a:pt x="70161" y="304464"/>
                  </a:lnTo>
                  <a:lnTo>
                    <a:pt x="64080" y="298596"/>
                  </a:lnTo>
                  <a:lnTo>
                    <a:pt x="60543" y="292671"/>
                  </a:lnTo>
                  <a:lnTo>
                    <a:pt x="62613" y="284337"/>
                  </a:lnTo>
                  <a:lnTo>
                    <a:pt x="66087" y="280396"/>
                  </a:lnTo>
                  <a:lnTo>
                    <a:pt x="69766" y="277418"/>
                  </a:lnTo>
                  <a:lnTo>
                    <a:pt x="72863" y="272295"/>
                  </a:lnTo>
                  <a:lnTo>
                    <a:pt x="74592" y="261919"/>
                  </a:lnTo>
                  <a:lnTo>
                    <a:pt x="71140" y="252139"/>
                  </a:lnTo>
                  <a:lnTo>
                    <a:pt x="54261" y="235455"/>
                  </a:lnTo>
                  <a:lnTo>
                    <a:pt x="50437" y="225200"/>
                  </a:lnTo>
                  <a:lnTo>
                    <a:pt x="54060" y="217405"/>
                  </a:lnTo>
                  <a:lnTo>
                    <a:pt x="62083" y="212328"/>
                  </a:lnTo>
                  <a:lnTo>
                    <a:pt x="70549" y="207393"/>
                  </a:lnTo>
                  <a:lnTo>
                    <a:pt x="75499" y="200024"/>
                  </a:lnTo>
                  <a:lnTo>
                    <a:pt x="73857" y="193202"/>
                  </a:lnTo>
                  <a:lnTo>
                    <a:pt x="68876" y="185722"/>
                  </a:lnTo>
                  <a:lnTo>
                    <a:pt x="64180" y="178399"/>
                  </a:lnTo>
                  <a:lnTo>
                    <a:pt x="63396" y="172046"/>
                  </a:lnTo>
                  <a:lnTo>
                    <a:pt x="67700" y="167490"/>
                  </a:lnTo>
                  <a:lnTo>
                    <a:pt x="74761" y="164201"/>
                  </a:lnTo>
                  <a:lnTo>
                    <a:pt x="82941" y="160970"/>
                  </a:lnTo>
                  <a:lnTo>
                    <a:pt x="90601" y="156585"/>
                  </a:lnTo>
                  <a:lnTo>
                    <a:pt x="93544" y="150974"/>
                  </a:lnTo>
                  <a:lnTo>
                    <a:pt x="90974" y="145117"/>
                  </a:lnTo>
                  <a:lnTo>
                    <a:pt x="86658" y="139196"/>
                  </a:lnTo>
                  <a:lnTo>
                    <a:pt x="84367" y="133394"/>
                  </a:lnTo>
                  <a:lnTo>
                    <a:pt x="88713" y="128261"/>
                  </a:lnTo>
                  <a:lnTo>
                    <a:pt x="98538" y="123349"/>
                  </a:lnTo>
                  <a:lnTo>
                    <a:pt x="108952" y="117354"/>
                  </a:lnTo>
                  <a:lnTo>
                    <a:pt x="115066" y="108971"/>
                  </a:lnTo>
                  <a:lnTo>
                    <a:pt x="115460" y="101051"/>
                  </a:lnTo>
                  <a:lnTo>
                    <a:pt x="113130" y="95817"/>
                  </a:lnTo>
                  <a:lnTo>
                    <a:pt x="109797" y="91029"/>
                  </a:lnTo>
                  <a:lnTo>
                    <a:pt x="107182" y="84445"/>
                  </a:lnTo>
                  <a:lnTo>
                    <a:pt x="109320" y="75764"/>
                  </a:lnTo>
                  <a:lnTo>
                    <a:pt x="116465" y="66297"/>
                  </a:lnTo>
                  <a:lnTo>
                    <a:pt x="124656" y="56209"/>
                  </a:lnTo>
                  <a:lnTo>
                    <a:pt x="129936" y="45664"/>
                  </a:lnTo>
                  <a:lnTo>
                    <a:pt x="128905" y="39617"/>
                  </a:lnTo>
                  <a:lnTo>
                    <a:pt x="124228" y="35147"/>
                  </a:lnTo>
                  <a:lnTo>
                    <a:pt x="118599" y="31024"/>
                  </a:lnTo>
                  <a:lnTo>
                    <a:pt x="114710" y="26014"/>
                  </a:lnTo>
                  <a:lnTo>
                    <a:pt x="115812" y="18193"/>
                  </a:lnTo>
                  <a:lnTo>
                    <a:pt x="121411" y="9770"/>
                  </a:lnTo>
                  <a:lnTo>
                    <a:pt x="127621" y="3036"/>
                  </a:lnTo>
                  <a:lnTo>
                    <a:pt x="130554" y="282"/>
                  </a:lnTo>
                  <a:lnTo>
                    <a:pt x="114836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3965" y="1829946"/>
              <a:ext cx="115275" cy="1922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5426" y="1807868"/>
              <a:ext cx="98844" cy="19800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56729" y="1699005"/>
              <a:ext cx="76200" cy="106680"/>
            </a:xfrm>
            <a:custGeom>
              <a:avLst/>
              <a:gdLst/>
              <a:ahLst/>
              <a:cxnLst/>
              <a:rect l="l" t="t" r="r" b="b"/>
              <a:pathLst>
                <a:path w="76200" h="106680">
                  <a:moveTo>
                    <a:pt x="35496" y="7937"/>
                  </a:moveTo>
                  <a:lnTo>
                    <a:pt x="27546" y="0"/>
                  </a:lnTo>
                  <a:lnTo>
                    <a:pt x="7950" y="0"/>
                  </a:lnTo>
                  <a:lnTo>
                    <a:pt x="0" y="7937"/>
                  </a:lnTo>
                  <a:lnTo>
                    <a:pt x="0" y="27546"/>
                  </a:lnTo>
                  <a:lnTo>
                    <a:pt x="7950" y="35496"/>
                  </a:lnTo>
                  <a:lnTo>
                    <a:pt x="17754" y="35496"/>
                  </a:lnTo>
                  <a:lnTo>
                    <a:pt x="27546" y="35496"/>
                  </a:lnTo>
                  <a:lnTo>
                    <a:pt x="35496" y="27546"/>
                  </a:lnTo>
                  <a:lnTo>
                    <a:pt x="35496" y="7937"/>
                  </a:lnTo>
                  <a:close/>
                </a:path>
                <a:path w="76200" h="106680">
                  <a:moveTo>
                    <a:pt x="44234" y="90538"/>
                  </a:moveTo>
                  <a:lnTo>
                    <a:pt x="39573" y="85877"/>
                  </a:lnTo>
                  <a:lnTo>
                    <a:pt x="28092" y="85877"/>
                  </a:lnTo>
                  <a:lnTo>
                    <a:pt x="23444" y="90525"/>
                  </a:lnTo>
                  <a:lnTo>
                    <a:pt x="23444" y="96266"/>
                  </a:lnTo>
                  <a:lnTo>
                    <a:pt x="23444" y="102006"/>
                  </a:lnTo>
                  <a:lnTo>
                    <a:pt x="28092" y="106667"/>
                  </a:lnTo>
                  <a:lnTo>
                    <a:pt x="39573" y="106667"/>
                  </a:lnTo>
                  <a:lnTo>
                    <a:pt x="44221" y="102019"/>
                  </a:lnTo>
                  <a:lnTo>
                    <a:pt x="44234" y="90538"/>
                  </a:lnTo>
                  <a:close/>
                </a:path>
                <a:path w="76200" h="106680">
                  <a:moveTo>
                    <a:pt x="75615" y="44932"/>
                  </a:moveTo>
                  <a:lnTo>
                    <a:pt x="70319" y="39636"/>
                  </a:lnTo>
                  <a:lnTo>
                    <a:pt x="57238" y="39636"/>
                  </a:lnTo>
                  <a:lnTo>
                    <a:pt x="51943" y="44932"/>
                  </a:lnTo>
                  <a:lnTo>
                    <a:pt x="51943" y="58013"/>
                  </a:lnTo>
                  <a:lnTo>
                    <a:pt x="57251" y="63309"/>
                  </a:lnTo>
                  <a:lnTo>
                    <a:pt x="70307" y="63309"/>
                  </a:lnTo>
                  <a:lnTo>
                    <a:pt x="75615" y="58013"/>
                  </a:lnTo>
                  <a:lnTo>
                    <a:pt x="75615" y="44932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563861" y="1541652"/>
          <a:ext cx="2372995" cy="4742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4095"/>
              </a:tblGrid>
              <a:tr h="521334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5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Key</a:t>
                      </a:r>
                      <a:r>
                        <a:rPr dirty="0" sz="15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considerations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4A297"/>
                    </a:solidFill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 marL="276225" marR="131445" indent="-177800">
                        <a:lnSpc>
                          <a:spcPct val="100000"/>
                        </a:lnSpc>
                        <a:spcBef>
                          <a:spcPts val="340"/>
                        </a:spcBef>
                        <a:buChar char="•"/>
                        <a:tabLst>
                          <a:tab pos="276225" algn="l"/>
                          <a:tab pos="27749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	The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environmental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impact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feedstock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cannot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determined</a:t>
                      </a:r>
                      <a:r>
                        <a:rPr dirty="0" sz="120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generation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alone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lvl="1" marL="454025" marR="160020" indent="-177800">
                        <a:lnSpc>
                          <a:spcPct val="100000"/>
                        </a:lnSpc>
                        <a:spcBef>
                          <a:spcPts val="655"/>
                        </a:spcBef>
                        <a:buChar char="–"/>
                        <a:tabLst>
                          <a:tab pos="45402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Must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assessed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individual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basis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evaluate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specific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impact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land-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use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change,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local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socio-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economic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trade-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offs,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etc.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lvl="1" marL="454025" marR="271145" indent="-177800">
                        <a:lnSpc>
                          <a:spcPct val="100000"/>
                        </a:lnSpc>
                        <a:spcBef>
                          <a:spcPts val="590"/>
                        </a:spcBef>
                        <a:buChar char="–"/>
                        <a:tabLst>
                          <a:tab pos="45402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Must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considered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for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regionally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specific impacts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6225" marR="149225" indent="-177800">
                        <a:lnSpc>
                          <a:spcPct val="100000"/>
                        </a:lnSpc>
                        <a:spcBef>
                          <a:spcPts val="1235"/>
                        </a:spcBef>
                        <a:buChar char="•"/>
                        <a:tabLst>
                          <a:tab pos="276225" algn="l"/>
                          <a:tab pos="27749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	The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productivity</a:t>
                      </a:r>
                      <a:r>
                        <a:rPr dirty="0" sz="12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efficiency</a:t>
                      </a:r>
                      <a:r>
                        <a:rPr dirty="0" sz="12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feedstock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–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which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are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key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determinants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its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environmental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impact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lvl="1" marL="276225" marR="113664" indent="1270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 MT"/>
                        <a:buChar char="–"/>
                        <a:tabLst>
                          <a:tab pos="403225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varies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greatly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feedstock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type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region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DD"/>
                    </a:solidFill>
                  </a:tcPr>
                </a:tc>
              </a:tr>
            </a:tbl>
          </a:graphicData>
        </a:graphic>
      </p:graphicFrame>
      <p:grpSp>
        <p:nvGrpSpPr>
          <p:cNvPr id="14" name="object 14"/>
          <p:cNvGrpSpPr/>
          <p:nvPr/>
        </p:nvGrpSpPr>
        <p:grpSpPr>
          <a:xfrm>
            <a:off x="0" y="45719"/>
            <a:ext cx="3200400" cy="429895"/>
            <a:chOff x="0" y="45719"/>
            <a:chExt cx="3200400" cy="429895"/>
          </a:xfrm>
        </p:grpSpPr>
        <p:sp>
          <p:nvSpPr>
            <p:cNvPr id="15" name="object 15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248221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47701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Substitute</a:t>
            </a:r>
            <a:endParaRPr sz="1550"/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15183" y="3411601"/>
            <a:ext cx="100584" cy="10972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15183" y="4280408"/>
            <a:ext cx="100584" cy="10985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15183" y="4984750"/>
            <a:ext cx="100584" cy="11887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73752" y="4637151"/>
            <a:ext cx="100584" cy="11887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73752" y="4271264"/>
            <a:ext cx="100584" cy="1189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73752" y="3411601"/>
            <a:ext cx="100584" cy="10972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32319" y="3411601"/>
            <a:ext cx="100583" cy="10972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32319" y="3749928"/>
            <a:ext cx="100583" cy="118998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84772" y="6412382"/>
            <a:ext cx="8356600" cy="384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0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baseline="22222" sz="75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Hectares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land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used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per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ton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produced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35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Leveraging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biogenic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sources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for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plastic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decarbonization</a:t>
            </a:r>
            <a:r>
              <a:rPr dirty="0" sz="800" spc="4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(Roijen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&amp;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Miller,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Feedstocks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fact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shee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13"/>
              </a:rPr>
              <a:t>t</a:t>
            </a:r>
            <a:r>
              <a:rPr dirty="0" sz="800">
                <a:latin typeface="Arial MT"/>
                <a:cs typeface="Arial MT"/>
              </a:rPr>
              <a:t>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(Bioplastics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Feedstock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Alliance,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2020);</a:t>
            </a:r>
            <a:r>
              <a:rPr dirty="0" sz="800" spc="-85">
                <a:latin typeface="Arial MT"/>
                <a:cs typeface="Arial MT"/>
              </a:rPr>
              <a:t> </a:t>
            </a:r>
            <a:r>
              <a:rPr dirty="0" u="sng" sz="800" spc="-18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Biofuels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(ScienceDirect,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2024).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Farchi,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Sean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Lee,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Gernot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Share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with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32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8703310" cy="635"/>
          </a:xfrm>
          <a:custGeom>
            <a:avLst/>
            <a:gdLst/>
            <a:ahLst/>
            <a:cxnLst/>
            <a:rect l="l" t="t" r="r" b="b"/>
            <a:pathLst>
              <a:path w="8703310" h="635">
                <a:moveTo>
                  <a:pt x="0" y="253"/>
                </a:moveTo>
                <a:lnTo>
                  <a:pt x="8702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308592" y="1545716"/>
            <a:ext cx="2551430" cy="4554855"/>
          </a:xfrm>
          <a:prstGeom prst="rect">
            <a:avLst/>
          </a:prstGeom>
          <a:solidFill>
            <a:srgbClr val="E3E8EE"/>
          </a:solidFill>
        </p:spPr>
        <p:txBody>
          <a:bodyPr wrap="square" lIns="0" tIns="14668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1155"/>
              </a:spcBef>
            </a:pPr>
            <a:r>
              <a:rPr dirty="0" sz="1200" spc="-10" b="1">
                <a:latin typeface="Arial"/>
                <a:cs typeface="Arial"/>
              </a:rPr>
              <a:t>Observations</a:t>
            </a:r>
            <a:endParaRPr sz="1200">
              <a:latin typeface="Arial"/>
              <a:cs typeface="Arial"/>
            </a:endParaRPr>
          </a:p>
          <a:p>
            <a:pPr marL="322580" marR="269240" indent="-180975">
              <a:lnSpc>
                <a:spcPct val="100699"/>
              </a:lnSpc>
              <a:spcBef>
                <a:spcPts val="575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 sz="1050" b="1">
                <a:latin typeface="Arial"/>
                <a:cs typeface="Arial"/>
              </a:rPr>
              <a:t>Bioplastics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plants</a:t>
            </a:r>
            <a:r>
              <a:rPr dirty="0" sz="1050" spc="3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aren’t</a:t>
            </a:r>
            <a:r>
              <a:rPr dirty="0" sz="1050" spc="-80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fully </a:t>
            </a:r>
            <a:r>
              <a:rPr dirty="0" sz="1050" b="1">
                <a:latin typeface="Arial"/>
                <a:cs typeface="Arial"/>
              </a:rPr>
              <a:t>utilized.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Global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capacity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is</a:t>
            </a:r>
            <a:r>
              <a:rPr dirty="0" sz="1050" spc="1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~2.47 </a:t>
            </a:r>
            <a:r>
              <a:rPr dirty="0" sz="1050">
                <a:latin typeface="Arial MT"/>
                <a:cs typeface="Arial MT"/>
              </a:rPr>
              <a:t>Mt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(2024)</a:t>
            </a:r>
            <a:r>
              <a:rPr dirty="0" sz="1050" spc="-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with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 spc="-10" b="1">
                <a:latin typeface="Arial"/>
                <a:cs typeface="Arial"/>
              </a:rPr>
              <a:t>average </a:t>
            </a:r>
            <a:r>
              <a:rPr dirty="0" sz="1050" b="1">
                <a:latin typeface="Arial"/>
                <a:cs typeface="Arial"/>
              </a:rPr>
              <a:t>utilization of</a:t>
            </a:r>
            <a:r>
              <a:rPr dirty="0" sz="1050" spc="-6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~58%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(~1.44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Mt </a:t>
            </a:r>
            <a:r>
              <a:rPr dirty="0" sz="1050">
                <a:latin typeface="Arial MT"/>
                <a:cs typeface="Arial MT"/>
              </a:rPr>
              <a:t>produced);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capacity</a:t>
            </a:r>
            <a:r>
              <a:rPr dirty="0" sz="1050" spc="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is</a:t>
            </a:r>
            <a:r>
              <a:rPr dirty="0" sz="1050" spc="-5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projected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be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~5.73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Mt by</a:t>
            </a:r>
            <a:r>
              <a:rPr dirty="0" sz="1050" spc="-20">
                <a:latin typeface="Arial MT"/>
                <a:cs typeface="Arial MT"/>
              </a:rPr>
              <a:t> 2029</a:t>
            </a:r>
            <a:endParaRPr sz="1050">
              <a:latin typeface="Arial MT"/>
              <a:cs typeface="Arial MT"/>
            </a:endParaRPr>
          </a:p>
          <a:p>
            <a:pPr marL="322580" marR="282575" indent="-180975">
              <a:lnSpc>
                <a:spcPct val="100099"/>
              </a:lnSpc>
              <a:spcBef>
                <a:spcPts val="615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 sz="1050" b="1">
                <a:latin typeface="Arial"/>
                <a:cs typeface="Arial"/>
              </a:rPr>
              <a:t>Fossil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plastics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are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century-</a:t>
            </a:r>
            <a:r>
              <a:rPr dirty="0" sz="1050">
                <a:latin typeface="Arial MT"/>
                <a:cs typeface="Arial MT"/>
              </a:rPr>
              <a:t>old,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massively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optimized </a:t>
            </a:r>
            <a:r>
              <a:rPr dirty="0" sz="1050" b="1">
                <a:latin typeface="Arial"/>
                <a:cs typeface="Arial"/>
              </a:rPr>
              <a:t>system</a:t>
            </a:r>
            <a:r>
              <a:rPr dirty="0" sz="1050" spc="-1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(~400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Mt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per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year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 spc="-35">
                <a:latin typeface="Arial MT"/>
                <a:cs typeface="Arial MT"/>
              </a:rPr>
              <a:t>of </a:t>
            </a:r>
            <a:r>
              <a:rPr dirty="0" sz="1050">
                <a:latin typeface="Arial MT"/>
                <a:cs typeface="Arial MT"/>
              </a:rPr>
              <a:t>output),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with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resin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prices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often </a:t>
            </a:r>
            <a:r>
              <a:rPr dirty="0" sz="1050" b="1">
                <a:latin typeface="Arial"/>
                <a:cs typeface="Arial"/>
              </a:rPr>
              <a:t>roughly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half those</a:t>
            </a:r>
            <a:r>
              <a:rPr dirty="0" sz="1050" spc="-25" b="1">
                <a:latin typeface="Arial"/>
                <a:cs typeface="Arial"/>
              </a:rPr>
              <a:t> of </a:t>
            </a:r>
            <a:r>
              <a:rPr dirty="0" sz="1050" b="1">
                <a:latin typeface="Arial"/>
                <a:cs typeface="Arial"/>
              </a:rPr>
              <a:t>biopolymers</a:t>
            </a:r>
            <a:r>
              <a:rPr dirty="0" sz="1050" spc="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(with</a:t>
            </a:r>
            <a:r>
              <a:rPr dirty="0" sz="1050" spc="-8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end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prices</a:t>
            </a:r>
            <a:r>
              <a:rPr dirty="0" sz="1050" spc="50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2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to 3x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the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prices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of</a:t>
            </a:r>
            <a:r>
              <a:rPr dirty="0" sz="1050" spc="1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traditional </a:t>
            </a:r>
            <a:r>
              <a:rPr dirty="0" sz="1050" b="1">
                <a:latin typeface="Arial"/>
                <a:cs typeface="Arial"/>
              </a:rPr>
              <a:t>plastic)</a:t>
            </a:r>
            <a:r>
              <a:rPr dirty="0" sz="1050">
                <a:latin typeface="Arial MT"/>
                <a:cs typeface="Arial MT"/>
              </a:rPr>
              <a:t>.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whole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system</a:t>
            </a:r>
            <a:r>
              <a:rPr dirty="0" sz="1050" spc="-25">
                <a:latin typeface="Arial MT"/>
                <a:cs typeface="Arial MT"/>
              </a:rPr>
              <a:t> is </a:t>
            </a:r>
            <a:r>
              <a:rPr dirty="0" sz="1050">
                <a:latin typeface="Arial MT"/>
                <a:cs typeface="Arial MT"/>
              </a:rPr>
              <a:t>tuned</a:t>
            </a:r>
            <a:r>
              <a:rPr dirty="0" sz="1050" spc="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their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properties</a:t>
            </a:r>
            <a:endParaRPr sz="1050">
              <a:latin typeface="Arial MT"/>
              <a:cs typeface="Arial MT"/>
            </a:endParaRPr>
          </a:p>
          <a:p>
            <a:pPr marL="322580" marR="263525" indent="-180975">
              <a:lnSpc>
                <a:spcPct val="100200"/>
              </a:lnSpc>
              <a:spcBef>
                <a:spcPts val="610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 sz="1050" b="1">
                <a:latin typeface="Arial"/>
                <a:cs typeface="Arial"/>
              </a:rPr>
              <a:t>Substitutes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must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beat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both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20" b="1">
                <a:latin typeface="Arial"/>
                <a:cs typeface="Arial"/>
              </a:rPr>
              <a:t>cost </a:t>
            </a:r>
            <a:r>
              <a:rPr dirty="0" sz="1050" b="1">
                <a:latin typeface="Arial"/>
                <a:cs typeface="Arial"/>
              </a:rPr>
              <a:t>and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system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lock-</a:t>
            </a:r>
            <a:r>
              <a:rPr dirty="0" sz="1050" b="1">
                <a:latin typeface="Arial"/>
                <a:cs typeface="Arial"/>
              </a:rPr>
              <a:t>in</a:t>
            </a:r>
            <a:r>
              <a:rPr dirty="0" sz="1050">
                <a:latin typeface="Arial MT"/>
                <a:cs typeface="Arial MT"/>
              </a:rPr>
              <a:t>,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not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just </a:t>
            </a:r>
            <a:r>
              <a:rPr dirty="0" sz="1050">
                <a:latin typeface="Arial MT"/>
                <a:cs typeface="Arial MT"/>
              </a:rPr>
              <a:t>match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10" b="1">
                <a:latin typeface="Arial"/>
                <a:cs typeface="Arial"/>
              </a:rPr>
              <a:t>performance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918" y="492378"/>
            <a:ext cx="1079500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spc="-10" b="1">
                <a:latin typeface="Arial"/>
                <a:cs typeface="Arial"/>
              </a:rPr>
              <a:t>Bio-</a:t>
            </a:r>
            <a:r>
              <a:rPr dirty="0" sz="2800" b="1">
                <a:latin typeface="Arial"/>
                <a:cs typeface="Arial"/>
              </a:rPr>
              <a:t>based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biodegradable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plastics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lead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on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climate;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cost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and </a:t>
            </a:r>
            <a:r>
              <a:rPr dirty="0" sz="2800" b="1">
                <a:latin typeface="Arial"/>
                <a:cs typeface="Arial"/>
              </a:rPr>
              <a:t>fossil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system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lock-</a:t>
            </a:r>
            <a:r>
              <a:rPr dirty="0" sz="2800" b="1">
                <a:latin typeface="Arial"/>
                <a:cs typeface="Arial"/>
              </a:rPr>
              <a:t>in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keep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all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bioplastics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under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1%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capacity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241" y="1747075"/>
            <a:ext cx="518795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b="1">
                <a:latin typeface="Arial"/>
                <a:cs typeface="Arial"/>
              </a:rPr>
              <a:t>Key</a:t>
            </a:r>
            <a:r>
              <a:rPr dirty="0" sz="1550" spc="17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features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17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bio-based</a:t>
            </a:r>
            <a:r>
              <a:rPr dirty="0" sz="1550" spc="7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and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biodegradable</a:t>
            </a:r>
            <a:r>
              <a:rPr dirty="0" sz="1550" spc="185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plastics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5719"/>
            <a:ext cx="3200400" cy="429895"/>
            <a:chOff x="0" y="45719"/>
            <a:chExt cx="3200400" cy="429895"/>
          </a:xfrm>
        </p:grpSpPr>
        <p:sp>
          <p:nvSpPr>
            <p:cNvPr id="9" name="object 9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248221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47701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Substitute</a:t>
            </a:r>
            <a:endParaRPr sz="1550"/>
          </a:p>
        </p:txBody>
      </p:sp>
      <p:grpSp>
        <p:nvGrpSpPr>
          <p:cNvPr id="12" name="object 12"/>
          <p:cNvGrpSpPr/>
          <p:nvPr/>
        </p:nvGrpSpPr>
        <p:grpSpPr>
          <a:xfrm>
            <a:off x="1859660" y="3951223"/>
            <a:ext cx="1828800" cy="640080"/>
            <a:chOff x="1859660" y="3951223"/>
            <a:chExt cx="1828800" cy="640080"/>
          </a:xfrm>
        </p:grpSpPr>
        <p:sp>
          <p:nvSpPr>
            <p:cNvPr id="13" name="object 13"/>
            <p:cNvSpPr/>
            <p:nvPr/>
          </p:nvSpPr>
          <p:spPr>
            <a:xfrm>
              <a:off x="1859660" y="3951223"/>
              <a:ext cx="1828800" cy="640080"/>
            </a:xfrm>
            <a:custGeom>
              <a:avLst/>
              <a:gdLst/>
              <a:ahLst/>
              <a:cxnLst/>
              <a:rect l="l" t="t" r="r" b="b"/>
              <a:pathLst>
                <a:path w="1828800" h="640079">
                  <a:moveTo>
                    <a:pt x="1828291" y="0"/>
                  </a:moveTo>
                  <a:lnTo>
                    <a:pt x="0" y="0"/>
                  </a:lnTo>
                  <a:lnTo>
                    <a:pt x="0" y="640080"/>
                  </a:lnTo>
                  <a:lnTo>
                    <a:pt x="1828291" y="640080"/>
                  </a:lnTo>
                  <a:lnTo>
                    <a:pt x="1828291" y="0"/>
                  </a:lnTo>
                  <a:close/>
                </a:path>
              </a:pathLst>
            </a:custGeom>
            <a:solidFill>
              <a:srgbClr val="D1F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783839" y="4053712"/>
              <a:ext cx="463550" cy="463550"/>
            </a:xfrm>
            <a:custGeom>
              <a:avLst/>
              <a:gdLst/>
              <a:ahLst/>
              <a:cxnLst/>
              <a:rect l="l" t="t" r="r" b="b"/>
              <a:pathLst>
                <a:path w="463550" h="463550">
                  <a:moveTo>
                    <a:pt x="235204" y="0"/>
                  </a:moveTo>
                  <a:lnTo>
                    <a:pt x="231648" y="231775"/>
                  </a:lnTo>
                  <a:lnTo>
                    <a:pt x="231648" y="0"/>
                  </a:lnTo>
                  <a:lnTo>
                    <a:pt x="185419" y="4612"/>
                  </a:lnTo>
                  <a:lnTo>
                    <a:pt x="142303" y="17851"/>
                  </a:lnTo>
                  <a:lnTo>
                    <a:pt x="103212" y="38817"/>
                  </a:lnTo>
                  <a:lnTo>
                    <a:pt x="69056" y="66611"/>
                  </a:lnTo>
                  <a:lnTo>
                    <a:pt x="40746" y="100334"/>
                  </a:lnTo>
                  <a:lnTo>
                    <a:pt x="19192" y="139088"/>
                  </a:lnTo>
                  <a:lnTo>
                    <a:pt x="5307" y="181974"/>
                  </a:lnTo>
                  <a:lnTo>
                    <a:pt x="0" y="228092"/>
                  </a:lnTo>
                  <a:lnTo>
                    <a:pt x="3966" y="274880"/>
                  </a:lnTo>
                  <a:lnTo>
                    <a:pt x="16779" y="318603"/>
                  </a:lnTo>
                  <a:lnTo>
                    <a:pt x="37522" y="358313"/>
                  </a:lnTo>
                  <a:lnTo>
                    <a:pt x="65278" y="393065"/>
                  </a:lnTo>
                  <a:lnTo>
                    <a:pt x="99129" y="421910"/>
                  </a:lnTo>
                  <a:lnTo>
                    <a:pt x="138160" y="443904"/>
                  </a:lnTo>
                  <a:lnTo>
                    <a:pt x="181453" y="458099"/>
                  </a:lnTo>
                  <a:lnTo>
                    <a:pt x="228092" y="463550"/>
                  </a:lnTo>
                  <a:lnTo>
                    <a:pt x="274838" y="459541"/>
                  </a:lnTo>
                  <a:lnTo>
                    <a:pt x="318527" y="446696"/>
                  </a:lnTo>
                  <a:lnTo>
                    <a:pt x="358210" y="425931"/>
                  </a:lnTo>
                  <a:lnTo>
                    <a:pt x="392938" y="398160"/>
                  </a:lnTo>
                  <a:lnTo>
                    <a:pt x="421759" y="364300"/>
                  </a:lnTo>
                  <a:lnTo>
                    <a:pt x="443726" y="325264"/>
                  </a:lnTo>
                  <a:lnTo>
                    <a:pt x="457888" y="281970"/>
                  </a:lnTo>
                  <a:lnTo>
                    <a:pt x="463296" y="235331"/>
                  </a:lnTo>
                  <a:lnTo>
                    <a:pt x="459329" y="188547"/>
                  </a:lnTo>
                  <a:lnTo>
                    <a:pt x="446516" y="144839"/>
                  </a:lnTo>
                  <a:lnTo>
                    <a:pt x="425773" y="105149"/>
                  </a:lnTo>
                  <a:lnTo>
                    <a:pt x="398018" y="70421"/>
                  </a:lnTo>
                  <a:lnTo>
                    <a:pt x="364166" y="41598"/>
                  </a:lnTo>
                  <a:lnTo>
                    <a:pt x="325135" y="19625"/>
                  </a:lnTo>
                  <a:lnTo>
                    <a:pt x="281842" y="5444"/>
                  </a:lnTo>
                  <a:lnTo>
                    <a:pt x="2352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783839" y="4053712"/>
              <a:ext cx="463550" cy="463550"/>
            </a:xfrm>
            <a:custGeom>
              <a:avLst/>
              <a:gdLst/>
              <a:ahLst/>
              <a:cxnLst/>
              <a:rect l="l" t="t" r="r" b="b"/>
              <a:pathLst>
                <a:path w="463550" h="463550">
                  <a:moveTo>
                    <a:pt x="235204" y="0"/>
                  </a:moveTo>
                  <a:lnTo>
                    <a:pt x="281842" y="5444"/>
                  </a:lnTo>
                  <a:lnTo>
                    <a:pt x="325135" y="19625"/>
                  </a:lnTo>
                  <a:lnTo>
                    <a:pt x="364166" y="41598"/>
                  </a:lnTo>
                  <a:lnTo>
                    <a:pt x="398018" y="70421"/>
                  </a:lnTo>
                  <a:lnTo>
                    <a:pt x="425773" y="105149"/>
                  </a:lnTo>
                  <a:lnTo>
                    <a:pt x="446516" y="144839"/>
                  </a:lnTo>
                  <a:lnTo>
                    <a:pt x="459329" y="188547"/>
                  </a:lnTo>
                  <a:lnTo>
                    <a:pt x="463296" y="235331"/>
                  </a:lnTo>
                  <a:lnTo>
                    <a:pt x="457888" y="281970"/>
                  </a:lnTo>
                  <a:lnTo>
                    <a:pt x="443726" y="325264"/>
                  </a:lnTo>
                  <a:lnTo>
                    <a:pt x="421759" y="364300"/>
                  </a:lnTo>
                  <a:lnTo>
                    <a:pt x="392938" y="398160"/>
                  </a:lnTo>
                  <a:lnTo>
                    <a:pt x="358210" y="425931"/>
                  </a:lnTo>
                  <a:lnTo>
                    <a:pt x="318527" y="446696"/>
                  </a:lnTo>
                  <a:lnTo>
                    <a:pt x="274838" y="459541"/>
                  </a:lnTo>
                  <a:lnTo>
                    <a:pt x="228092" y="463550"/>
                  </a:lnTo>
                  <a:lnTo>
                    <a:pt x="181453" y="458099"/>
                  </a:lnTo>
                  <a:lnTo>
                    <a:pt x="138160" y="443904"/>
                  </a:lnTo>
                  <a:lnTo>
                    <a:pt x="99129" y="421910"/>
                  </a:lnTo>
                  <a:lnTo>
                    <a:pt x="65278" y="393065"/>
                  </a:lnTo>
                  <a:lnTo>
                    <a:pt x="37522" y="358313"/>
                  </a:lnTo>
                  <a:lnTo>
                    <a:pt x="16779" y="318603"/>
                  </a:lnTo>
                  <a:lnTo>
                    <a:pt x="3966" y="274880"/>
                  </a:lnTo>
                  <a:lnTo>
                    <a:pt x="0" y="228092"/>
                  </a:lnTo>
                  <a:lnTo>
                    <a:pt x="5307" y="181974"/>
                  </a:lnTo>
                  <a:lnTo>
                    <a:pt x="19192" y="139088"/>
                  </a:lnTo>
                  <a:lnTo>
                    <a:pt x="40746" y="100334"/>
                  </a:lnTo>
                  <a:lnTo>
                    <a:pt x="69056" y="66611"/>
                  </a:lnTo>
                  <a:lnTo>
                    <a:pt x="103212" y="38817"/>
                  </a:lnTo>
                  <a:lnTo>
                    <a:pt x="142303" y="17851"/>
                  </a:lnTo>
                  <a:lnTo>
                    <a:pt x="185419" y="4612"/>
                  </a:lnTo>
                  <a:lnTo>
                    <a:pt x="231648" y="0"/>
                  </a:lnTo>
                  <a:lnTo>
                    <a:pt x="231648" y="231775"/>
                  </a:lnTo>
                  <a:lnTo>
                    <a:pt x="235204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9172956" y="3121914"/>
            <a:ext cx="0" cy="2948940"/>
          </a:xfrm>
          <a:custGeom>
            <a:avLst/>
            <a:gdLst/>
            <a:ahLst/>
            <a:cxnLst/>
            <a:rect l="l" t="t" r="r" b="b"/>
            <a:pathLst>
              <a:path w="0" h="2948940">
                <a:moveTo>
                  <a:pt x="0" y="0"/>
                </a:moveTo>
                <a:lnTo>
                  <a:pt x="0" y="294831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4604194" y="4048188"/>
            <a:ext cx="476250" cy="476250"/>
            <a:chOff x="4604194" y="4048188"/>
            <a:chExt cx="476250" cy="476250"/>
          </a:xfrm>
        </p:grpSpPr>
        <p:sp>
          <p:nvSpPr>
            <p:cNvPr id="18" name="object 18"/>
            <p:cNvSpPr/>
            <p:nvPr/>
          </p:nvSpPr>
          <p:spPr>
            <a:xfrm>
              <a:off x="4842256" y="4052951"/>
              <a:ext cx="4445" cy="233679"/>
            </a:xfrm>
            <a:custGeom>
              <a:avLst/>
              <a:gdLst/>
              <a:ahLst/>
              <a:cxnLst/>
              <a:rect l="l" t="t" r="r" b="b"/>
              <a:pathLst>
                <a:path w="4445" h="233679">
                  <a:moveTo>
                    <a:pt x="0" y="0"/>
                  </a:moveTo>
                  <a:lnTo>
                    <a:pt x="1270" y="0"/>
                  </a:lnTo>
                  <a:lnTo>
                    <a:pt x="2667" y="0"/>
                  </a:lnTo>
                  <a:lnTo>
                    <a:pt x="3937" y="0"/>
                  </a:lnTo>
                  <a:lnTo>
                    <a:pt x="0" y="2332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608957" y="4052951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7235" y="0"/>
                  </a:moveTo>
                  <a:lnTo>
                    <a:pt x="233298" y="233299"/>
                  </a:lnTo>
                  <a:lnTo>
                    <a:pt x="233298" y="0"/>
                  </a:lnTo>
                  <a:lnTo>
                    <a:pt x="186827" y="4630"/>
                  </a:lnTo>
                  <a:lnTo>
                    <a:pt x="143464" y="17924"/>
                  </a:lnTo>
                  <a:lnTo>
                    <a:pt x="104128" y="38984"/>
                  </a:lnTo>
                  <a:lnTo>
                    <a:pt x="69738" y="66913"/>
                  </a:lnTo>
                  <a:lnTo>
                    <a:pt x="41212" y="100812"/>
                  </a:lnTo>
                  <a:lnTo>
                    <a:pt x="19468" y="139785"/>
                  </a:lnTo>
                  <a:lnTo>
                    <a:pt x="5425" y="182934"/>
                  </a:lnTo>
                  <a:lnTo>
                    <a:pt x="0" y="229362"/>
                  </a:lnTo>
                  <a:lnTo>
                    <a:pt x="3948" y="276440"/>
                  </a:lnTo>
                  <a:lnTo>
                    <a:pt x="16799" y="320454"/>
                  </a:lnTo>
                  <a:lnTo>
                    <a:pt x="37634" y="360447"/>
                  </a:lnTo>
                  <a:lnTo>
                    <a:pt x="65531" y="395462"/>
                  </a:lnTo>
                  <a:lnTo>
                    <a:pt x="99573" y="424541"/>
                  </a:lnTo>
                  <a:lnTo>
                    <a:pt x="138838" y="446728"/>
                  </a:lnTo>
                  <a:lnTo>
                    <a:pt x="182408" y="461066"/>
                  </a:lnTo>
                  <a:lnTo>
                    <a:pt x="229362" y="466598"/>
                  </a:lnTo>
                  <a:lnTo>
                    <a:pt x="276435" y="462686"/>
                  </a:lnTo>
                  <a:lnTo>
                    <a:pt x="320436" y="449851"/>
                  </a:lnTo>
                  <a:lnTo>
                    <a:pt x="360414" y="429019"/>
                  </a:lnTo>
                  <a:lnTo>
                    <a:pt x="395414" y="401113"/>
                  </a:lnTo>
                  <a:lnTo>
                    <a:pt x="424485" y="367058"/>
                  </a:lnTo>
                  <a:lnTo>
                    <a:pt x="446674" y="327777"/>
                  </a:lnTo>
                  <a:lnTo>
                    <a:pt x="461029" y="284194"/>
                  </a:lnTo>
                  <a:lnTo>
                    <a:pt x="466597" y="237236"/>
                  </a:lnTo>
                  <a:lnTo>
                    <a:pt x="462649" y="190157"/>
                  </a:lnTo>
                  <a:lnTo>
                    <a:pt x="449798" y="146143"/>
                  </a:lnTo>
                  <a:lnTo>
                    <a:pt x="428963" y="106150"/>
                  </a:lnTo>
                  <a:lnTo>
                    <a:pt x="401065" y="71135"/>
                  </a:lnTo>
                  <a:lnTo>
                    <a:pt x="367024" y="42056"/>
                  </a:lnTo>
                  <a:lnTo>
                    <a:pt x="327759" y="19869"/>
                  </a:lnTo>
                  <a:lnTo>
                    <a:pt x="284189" y="5531"/>
                  </a:lnTo>
                  <a:lnTo>
                    <a:pt x="2372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608957" y="4052951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7235" y="0"/>
                  </a:moveTo>
                  <a:lnTo>
                    <a:pt x="284189" y="5531"/>
                  </a:lnTo>
                  <a:lnTo>
                    <a:pt x="327759" y="19869"/>
                  </a:lnTo>
                  <a:lnTo>
                    <a:pt x="367024" y="42056"/>
                  </a:lnTo>
                  <a:lnTo>
                    <a:pt x="401065" y="71135"/>
                  </a:lnTo>
                  <a:lnTo>
                    <a:pt x="428963" y="106150"/>
                  </a:lnTo>
                  <a:lnTo>
                    <a:pt x="449798" y="146143"/>
                  </a:lnTo>
                  <a:lnTo>
                    <a:pt x="462649" y="190157"/>
                  </a:lnTo>
                  <a:lnTo>
                    <a:pt x="466597" y="237236"/>
                  </a:lnTo>
                  <a:lnTo>
                    <a:pt x="461029" y="284194"/>
                  </a:lnTo>
                  <a:lnTo>
                    <a:pt x="446674" y="327777"/>
                  </a:lnTo>
                  <a:lnTo>
                    <a:pt x="424485" y="367058"/>
                  </a:lnTo>
                  <a:lnTo>
                    <a:pt x="395414" y="401113"/>
                  </a:lnTo>
                  <a:lnTo>
                    <a:pt x="360414" y="429019"/>
                  </a:lnTo>
                  <a:lnTo>
                    <a:pt x="320436" y="449851"/>
                  </a:lnTo>
                  <a:lnTo>
                    <a:pt x="276435" y="462686"/>
                  </a:lnTo>
                  <a:lnTo>
                    <a:pt x="229362" y="466598"/>
                  </a:lnTo>
                  <a:lnTo>
                    <a:pt x="182408" y="461066"/>
                  </a:lnTo>
                  <a:lnTo>
                    <a:pt x="138838" y="446728"/>
                  </a:lnTo>
                  <a:lnTo>
                    <a:pt x="99573" y="424541"/>
                  </a:lnTo>
                  <a:lnTo>
                    <a:pt x="65531" y="395462"/>
                  </a:lnTo>
                  <a:lnTo>
                    <a:pt x="37634" y="360447"/>
                  </a:lnTo>
                  <a:lnTo>
                    <a:pt x="16799" y="320454"/>
                  </a:lnTo>
                  <a:lnTo>
                    <a:pt x="3948" y="276440"/>
                  </a:lnTo>
                  <a:lnTo>
                    <a:pt x="0" y="229362"/>
                  </a:lnTo>
                  <a:lnTo>
                    <a:pt x="5425" y="182934"/>
                  </a:lnTo>
                  <a:lnTo>
                    <a:pt x="19468" y="139785"/>
                  </a:lnTo>
                  <a:lnTo>
                    <a:pt x="41212" y="100812"/>
                  </a:lnTo>
                  <a:lnTo>
                    <a:pt x="69738" y="66913"/>
                  </a:lnTo>
                  <a:lnTo>
                    <a:pt x="104128" y="38984"/>
                  </a:lnTo>
                  <a:lnTo>
                    <a:pt x="143464" y="17924"/>
                  </a:lnTo>
                  <a:lnTo>
                    <a:pt x="186827" y="4630"/>
                  </a:lnTo>
                  <a:lnTo>
                    <a:pt x="233298" y="0"/>
                  </a:lnTo>
                  <a:lnTo>
                    <a:pt x="233298" y="233299"/>
                  </a:lnTo>
                  <a:lnTo>
                    <a:pt x="23723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681728" y="4124921"/>
              <a:ext cx="320040" cy="128270"/>
            </a:xfrm>
            <a:custGeom>
              <a:avLst/>
              <a:gdLst/>
              <a:ahLst/>
              <a:cxnLst/>
              <a:rect l="l" t="t" r="r" b="b"/>
              <a:pathLst>
                <a:path w="320039" h="128270">
                  <a:moveTo>
                    <a:pt x="320039" y="0"/>
                  </a:moveTo>
                  <a:lnTo>
                    <a:pt x="0" y="0"/>
                  </a:lnTo>
                  <a:lnTo>
                    <a:pt x="0" y="128054"/>
                  </a:lnTo>
                  <a:lnTo>
                    <a:pt x="320039" y="128054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6383337" y="4050474"/>
            <a:ext cx="473075" cy="473075"/>
            <a:chOff x="6383337" y="4050474"/>
            <a:chExt cx="473075" cy="473075"/>
          </a:xfrm>
        </p:grpSpPr>
        <p:sp>
          <p:nvSpPr>
            <p:cNvPr id="23" name="object 23"/>
            <p:cNvSpPr/>
            <p:nvPr/>
          </p:nvSpPr>
          <p:spPr>
            <a:xfrm>
              <a:off x="6619747" y="4055236"/>
              <a:ext cx="4445" cy="231775"/>
            </a:xfrm>
            <a:custGeom>
              <a:avLst/>
              <a:gdLst/>
              <a:ahLst/>
              <a:cxnLst/>
              <a:rect l="l" t="t" r="r" b="b"/>
              <a:pathLst>
                <a:path w="4445" h="231775">
                  <a:moveTo>
                    <a:pt x="0" y="0"/>
                  </a:moveTo>
                  <a:lnTo>
                    <a:pt x="1524" y="0"/>
                  </a:lnTo>
                  <a:lnTo>
                    <a:pt x="2921" y="0"/>
                  </a:lnTo>
                  <a:lnTo>
                    <a:pt x="4445" y="126"/>
                  </a:lnTo>
                  <a:lnTo>
                    <a:pt x="0" y="2317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388100" y="4055236"/>
              <a:ext cx="463550" cy="463550"/>
            </a:xfrm>
            <a:custGeom>
              <a:avLst/>
              <a:gdLst/>
              <a:ahLst/>
              <a:cxnLst/>
              <a:rect l="l" t="t" r="r" b="b"/>
              <a:pathLst>
                <a:path w="463550" h="463550">
                  <a:moveTo>
                    <a:pt x="236093" y="126"/>
                  </a:moveTo>
                  <a:lnTo>
                    <a:pt x="231648" y="231775"/>
                  </a:lnTo>
                  <a:lnTo>
                    <a:pt x="231648" y="0"/>
                  </a:lnTo>
                  <a:lnTo>
                    <a:pt x="185549" y="4595"/>
                  </a:lnTo>
                  <a:lnTo>
                    <a:pt x="142535" y="17787"/>
                  </a:lnTo>
                  <a:lnTo>
                    <a:pt x="103513" y="38683"/>
                  </a:lnTo>
                  <a:lnTo>
                    <a:pt x="69389" y="66389"/>
                  </a:lnTo>
                  <a:lnTo>
                    <a:pt x="41069" y="100012"/>
                  </a:lnTo>
                  <a:lnTo>
                    <a:pt x="19460" y="138660"/>
                  </a:lnTo>
                  <a:lnTo>
                    <a:pt x="5468" y="181439"/>
                  </a:lnTo>
                  <a:lnTo>
                    <a:pt x="0" y="227456"/>
                  </a:lnTo>
                  <a:lnTo>
                    <a:pt x="3829" y="274257"/>
                  </a:lnTo>
                  <a:lnTo>
                    <a:pt x="16517" y="318013"/>
                  </a:lnTo>
                  <a:lnTo>
                    <a:pt x="37147" y="357779"/>
                  </a:lnTo>
                  <a:lnTo>
                    <a:pt x="64801" y="392604"/>
                  </a:lnTo>
                  <a:lnTo>
                    <a:pt x="98563" y="421542"/>
                  </a:lnTo>
                  <a:lnTo>
                    <a:pt x="137517" y="443644"/>
                  </a:lnTo>
                  <a:lnTo>
                    <a:pt x="180744" y="457963"/>
                  </a:lnTo>
                  <a:lnTo>
                    <a:pt x="227329" y="463550"/>
                  </a:lnTo>
                  <a:lnTo>
                    <a:pt x="274130" y="459719"/>
                  </a:lnTo>
                  <a:lnTo>
                    <a:pt x="317886" y="447030"/>
                  </a:lnTo>
                  <a:lnTo>
                    <a:pt x="357652" y="426395"/>
                  </a:lnTo>
                  <a:lnTo>
                    <a:pt x="392477" y="398732"/>
                  </a:lnTo>
                  <a:lnTo>
                    <a:pt x="421415" y="364955"/>
                  </a:lnTo>
                  <a:lnTo>
                    <a:pt x="443517" y="325979"/>
                  </a:lnTo>
                  <a:lnTo>
                    <a:pt x="457836" y="282720"/>
                  </a:lnTo>
                  <a:lnTo>
                    <a:pt x="463423" y="236093"/>
                  </a:lnTo>
                  <a:lnTo>
                    <a:pt x="459556" y="189329"/>
                  </a:lnTo>
                  <a:lnTo>
                    <a:pt x="446851" y="145591"/>
                  </a:lnTo>
                  <a:lnTo>
                    <a:pt x="426219" y="105833"/>
                  </a:lnTo>
                  <a:lnTo>
                    <a:pt x="398573" y="71008"/>
                  </a:lnTo>
                  <a:lnTo>
                    <a:pt x="364825" y="42071"/>
                  </a:lnTo>
                  <a:lnTo>
                    <a:pt x="325887" y="19976"/>
                  </a:lnTo>
                  <a:lnTo>
                    <a:pt x="282672" y="5677"/>
                  </a:lnTo>
                  <a:lnTo>
                    <a:pt x="236093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388100" y="4055236"/>
              <a:ext cx="463550" cy="463550"/>
            </a:xfrm>
            <a:custGeom>
              <a:avLst/>
              <a:gdLst/>
              <a:ahLst/>
              <a:cxnLst/>
              <a:rect l="l" t="t" r="r" b="b"/>
              <a:pathLst>
                <a:path w="463550" h="463550">
                  <a:moveTo>
                    <a:pt x="236093" y="126"/>
                  </a:moveTo>
                  <a:lnTo>
                    <a:pt x="282672" y="5677"/>
                  </a:lnTo>
                  <a:lnTo>
                    <a:pt x="325887" y="19976"/>
                  </a:lnTo>
                  <a:lnTo>
                    <a:pt x="364825" y="42071"/>
                  </a:lnTo>
                  <a:lnTo>
                    <a:pt x="398573" y="71008"/>
                  </a:lnTo>
                  <a:lnTo>
                    <a:pt x="426219" y="105833"/>
                  </a:lnTo>
                  <a:lnTo>
                    <a:pt x="446851" y="145591"/>
                  </a:lnTo>
                  <a:lnTo>
                    <a:pt x="459556" y="189329"/>
                  </a:lnTo>
                  <a:lnTo>
                    <a:pt x="463423" y="236093"/>
                  </a:lnTo>
                  <a:lnTo>
                    <a:pt x="457836" y="282720"/>
                  </a:lnTo>
                  <a:lnTo>
                    <a:pt x="443517" y="325979"/>
                  </a:lnTo>
                  <a:lnTo>
                    <a:pt x="421415" y="364955"/>
                  </a:lnTo>
                  <a:lnTo>
                    <a:pt x="392477" y="398732"/>
                  </a:lnTo>
                  <a:lnTo>
                    <a:pt x="357652" y="426395"/>
                  </a:lnTo>
                  <a:lnTo>
                    <a:pt x="317886" y="447030"/>
                  </a:lnTo>
                  <a:lnTo>
                    <a:pt x="274130" y="459719"/>
                  </a:lnTo>
                  <a:lnTo>
                    <a:pt x="227329" y="463550"/>
                  </a:lnTo>
                  <a:lnTo>
                    <a:pt x="180744" y="457963"/>
                  </a:lnTo>
                  <a:lnTo>
                    <a:pt x="137517" y="443644"/>
                  </a:lnTo>
                  <a:lnTo>
                    <a:pt x="98563" y="421542"/>
                  </a:lnTo>
                  <a:lnTo>
                    <a:pt x="64801" y="392604"/>
                  </a:lnTo>
                  <a:lnTo>
                    <a:pt x="37147" y="357779"/>
                  </a:lnTo>
                  <a:lnTo>
                    <a:pt x="16517" y="318013"/>
                  </a:lnTo>
                  <a:lnTo>
                    <a:pt x="3829" y="274257"/>
                  </a:lnTo>
                  <a:lnTo>
                    <a:pt x="0" y="227456"/>
                  </a:lnTo>
                  <a:lnTo>
                    <a:pt x="5468" y="181439"/>
                  </a:lnTo>
                  <a:lnTo>
                    <a:pt x="19460" y="138660"/>
                  </a:lnTo>
                  <a:lnTo>
                    <a:pt x="41069" y="100012"/>
                  </a:lnTo>
                  <a:lnTo>
                    <a:pt x="69389" y="66389"/>
                  </a:lnTo>
                  <a:lnTo>
                    <a:pt x="103513" y="38683"/>
                  </a:lnTo>
                  <a:lnTo>
                    <a:pt x="142535" y="17787"/>
                  </a:lnTo>
                  <a:lnTo>
                    <a:pt x="185549" y="4595"/>
                  </a:lnTo>
                  <a:lnTo>
                    <a:pt x="231648" y="0"/>
                  </a:lnTo>
                  <a:lnTo>
                    <a:pt x="231648" y="231775"/>
                  </a:lnTo>
                  <a:lnTo>
                    <a:pt x="236093" y="12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464807" y="4134074"/>
              <a:ext cx="320040" cy="119380"/>
            </a:xfrm>
            <a:custGeom>
              <a:avLst/>
              <a:gdLst/>
              <a:ahLst/>
              <a:cxnLst/>
              <a:rect l="l" t="t" r="r" b="b"/>
              <a:pathLst>
                <a:path w="320040" h="119379">
                  <a:moveTo>
                    <a:pt x="320039" y="0"/>
                  </a:moveTo>
                  <a:lnTo>
                    <a:pt x="0" y="0"/>
                  </a:lnTo>
                  <a:lnTo>
                    <a:pt x="0" y="118901"/>
                  </a:lnTo>
                  <a:lnTo>
                    <a:pt x="320039" y="118901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315607" y="2191892"/>
          <a:ext cx="8933815" cy="387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4320"/>
                <a:gridCol w="1828800"/>
                <a:gridCol w="1835785"/>
                <a:gridCol w="1816100"/>
                <a:gridCol w="1835784"/>
              </a:tblGrid>
              <a:tr h="403860">
                <a:tc gridSpan="3">
                  <a:txBody>
                    <a:bodyPr/>
                    <a:lstStyle/>
                    <a:p>
                      <a:pPr marL="30067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Bio-based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009BDB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Fossil-based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009BDB"/>
                      </a:solidFill>
                      <a:prstDash val="solid"/>
                    </a:lnL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28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608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Biodegradable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Non-biodegradable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0">
                    <a:lnR w="19050">
                      <a:solidFill>
                        <a:srgbClr val="009BDB"/>
                      </a:solidFill>
                      <a:prstDash val="solid"/>
                    </a:lnR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Biodegradable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0">
                    <a:lnL w="19050">
                      <a:solidFill>
                        <a:srgbClr val="009BDB"/>
                      </a:solidFill>
                      <a:prstDash val="solid"/>
                    </a:lnL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Non-biodegradable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cases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0129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Food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service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packaging,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agricultural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mulch,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3D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printing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5890"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BDB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3980" marR="1987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Bottles,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caps/films,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textiles,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auto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parts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2705">
                    <a:lnL w="63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9BDB"/>
                      </a:solidFill>
                      <a:prstDash val="solid"/>
                    </a:lnR>
                    <a:lnT w="12700">
                      <a:solidFill>
                        <a:srgbClr val="009BDB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900" marR="9588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Compostable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films/bags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some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medical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uses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2705">
                    <a:lnL w="19050">
                      <a:solidFill>
                        <a:srgbClr val="009BDB"/>
                      </a:solidFill>
                      <a:prstDash val="solid"/>
                    </a:lnL>
                    <a:lnT w="12700">
                      <a:solidFill>
                        <a:srgbClr val="009BDB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6407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Packaging, construction,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automotive,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electronics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009BDB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 marR="1244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Global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production capacity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200" spc="-20" i="1">
                          <a:latin typeface="Arial"/>
                          <a:cs typeface="Arial"/>
                        </a:rPr>
                        <a:t>(Mt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572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tabLst>
                          <a:tab pos="101282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~1.0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Mt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baseline="52083" sz="1200" spc="-30">
                          <a:latin typeface="Arial MT"/>
                          <a:cs typeface="Arial MT"/>
                        </a:rPr>
                        <a:t>0.25%</a:t>
                      </a:r>
                      <a:endParaRPr baseline="52083" sz="1200">
                        <a:latin typeface="Arial MT"/>
                        <a:cs typeface="Arial MT"/>
                      </a:endParaRPr>
                    </a:p>
                  </a:txBody>
                  <a:tcPr marL="0" marR="0" marB="0" marT="53975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  <a:tabLst>
                          <a:tab pos="101473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~1.1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Mt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baseline="52083" sz="1200" spc="-30">
                          <a:latin typeface="Arial MT"/>
                          <a:cs typeface="Arial MT"/>
                        </a:rPr>
                        <a:t>0.27%</a:t>
                      </a:r>
                      <a:endParaRPr baseline="52083" sz="1200">
                        <a:latin typeface="Arial MT"/>
                        <a:cs typeface="Arial MT"/>
                      </a:endParaRPr>
                    </a:p>
                  </a:txBody>
                  <a:tcPr marL="0" marR="0" marB="0" marT="53975">
                    <a:lnL w="63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9BDB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958215" algn="l"/>
                        </a:tabLst>
                      </a:pPr>
                      <a:r>
                        <a:rPr dirty="0" baseline="-34722" sz="1800">
                          <a:latin typeface="Arial MT"/>
                          <a:cs typeface="Arial MT"/>
                        </a:rPr>
                        <a:t>1.2</a:t>
                      </a:r>
                      <a:r>
                        <a:rPr dirty="0" baseline="-34722" sz="1800" spc="-7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baseline="-34722" sz="1800" spc="-52">
                          <a:latin typeface="Arial MT"/>
                          <a:cs typeface="Arial MT"/>
                        </a:rPr>
                        <a:t>Mt</a:t>
                      </a:r>
                      <a:r>
                        <a:rPr dirty="0" baseline="-34722" sz="18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0.30%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009BDB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&gt;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400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Mt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397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Polymers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454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PLA,</a:t>
                      </a:r>
                      <a:r>
                        <a:rPr dirty="0" sz="12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PHA,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PBS,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starch blends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461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1682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Biobased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PE,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PET,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PA, PTT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4610">
                    <a:lnL w="63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9BDB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200" spc="-40">
                          <a:latin typeface="Arial MT"/>
                          <a:cs typeface="Arial MT"/>
                        </a:rPr>
                        <a:t>PBAT,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PCL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46050">
                    <a:lnL w="19050">
                      <a:solidFill>
                        <a:srgbClr val="009BDB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PE,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PP,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PET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4605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 marL="91440" marR="66103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12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life/ pollution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509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Industrial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composting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Landfill,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recycle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9BDB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Industrial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composting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9BDB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Landfill,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recycle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91440" marR="2520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Biodegradability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life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2-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6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months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4732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49212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Not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biodegradable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(&gt;100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years)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5880">
                    <a:lnL w="63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9BDB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3-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6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months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47320">
                    <a:lnL w="19050">
                      <a:solidFill>
                        <a:srgbClr val="009BDB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4857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Not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biodegradable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(&gt;400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years)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588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8" name="object 28"/>
          <p:cNvSpPr/>
          <p:nvPr/>
        </p:nvSpPr>
        <p:spPr>
          <a:xfrm>
            <a:off x="9172956" y="2070100"/>
            <a:ext cx="0" cy="535940"/>
          </a:xfrm>
          <a:custGeom>
            <a:avLst/>
            <a:gdLst/>
            <a:ahLst/>
            <a:cxnLst/>
            <a:rect l="l" t="t" r="r" b="b"/>
            <a:pathLst>
              <a:path w="0" h="535939">
                <a:moveTo>
                  <a:pt x="0" y="0"/>
                </a:moveTo>
                <a:lnTo>
                  <a:pt x="0" y="53543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9" name="object 29"/>
          <p:cNvGrpSpPr/>
          <p:nvPr/>
        </p:nvGrpSpPr>
        <p:grpSpPr>
          <a:xfrm>
            <a:off x="2852927" y="4048950"/>
            <a:ext cx="320040" cy="241300"/>
            <a:chOff x="2852927" y="4048950"/>
            <a:chExt cx="320040" cy="241300"/>
          </a:xfrm>
        </p:grpSpPr>
        <p:sp>
          <p:nvSpPr>
            <p:cNvPr id="30" name="object 30"/>
            <p:cNvSpPr/>
            <p:nvPr/>
          </p:nvSpPr>
          <p:spPr>
            <a:xfrm>
              <a:off x="3015487" y="4053713"/>
              <a:ext cx="3810" cy="231775"/>
            </a:xfrm>
            <a:custGeom>
              <a:avLst/>
              <a:gdLst/>
              <a:ahLst/>
              <a:cxnLst/>
              <a:rect l="l" t="t" r="r" b="b"/>
              <a:pathLst>
                <a:path w="3810" h="231775">
                  <a:moveTo>
                    <a:pt x="3556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15487" y="4053713"/>
              <a:ext cx="3810" cy="231775"/>
            </a:xfrm>
            <a:custGeom>
              <a:avLst/>
              <a:gdLst/>
              <a:ahLst/>
              <a:cxnLst/>
              <a:rect l="l" t="t" r="r" b="b"/>
              <a:pathLst>
                <a:path w="3810" h="231775">
                  <a:moveTo>
                    <a:pt x="0" y="0"/>
                  </a:moveTo>
                  <a:lnTo>
                    <a:pt x="1269" y="0"/>
                  </a:lnTo>
                  <a:lnTo>
                    <a:pt x="2412" y="0"/>
                  </a:lnTo>
                  <a:lnTo>
                    <a:pt x="3556" y="0"/>
                  </a:lnTo>
                  <a:lnTo>
                    <a:pt x="0" y="2317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852927" y="4124921"/>
              <a:ext cx="320040" cy="128270"/>
            </a:xfrm>
            <a:custGeom>
              <a:avLst/>
              <a:gdLst/>
              <a:ahLst/>
              <a:cxnLst/>
              <a:rect l="l" t="t" r="r" b="b"/>
              <a:pathLst>
                <a:path w="320039" h="128270">
                  <a:moveTo>
                    <a:pt x="320039" y="0"/>
                  </a:moveTo>
                  <a:lnTo>
                    <a:pt x="0" y="0"/>
                  </a:lnTo>
                  <a:lnTo>
                    <a:pt x="0" y="128054"/>
                  </a:lnTo>
                  <a:lnTo>
                    <a:pt x="320039" y="128054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/>
          <p:nvPr/>
        </p:nvSpPr>
        <p:spPr>
          <a:xfrm>
            <a:off x="6166965" y="2172098"/>
            <a:ext cx="431800" cy="352425"/>
          </a:xfrm>
          <a:custGeom>
            <a:avLst/>
            <a:gdLst/>
            <a:ahLst/>
            <a:cxnLst/>
            <a:rect l="l" t="t" r="r" b="b"/>
            <a:pathLst>
              <a:path w="431800" h="352425">
                <a:moveTo>
                  <a:pt x="431310" y="323057"/>
                </a:moveTo>
                <a:lnTo>
                  <a:pt x="0" y="323056"/>
                </a:lnTo>
                <a:lnTo>
                  <a:pt x="0" y="351905"/>
                </a:lnTo>
                <a:lnTo>
                  <a:pt x="431310" y="351905"/>
                </a:lnTo>
                <a:lnTo>
                  <a:pt x="431310" y="323057"/>
                </a:lnTo>
                <a:close/>
              </a:path>
              <a:path w="431800" h="352425">
                <a:moveTo>
                  <a:pt x="58816" y="222089"/>
                </a:moveTo>
                <a:lnTo>
                  <a:pt x="39209" y="222089"/>
                </a:lnTo>
                <a:lnTo>
                  <a:pt x="39209" y="323056"/>
                </a:lnTo>
                <a:lnTo>
                  <a:pt x="58816" y="323056"/>
                </a:lnTo>
                <a:lnTo>
                  <a:pt x="58816" y="222089"/>
                </a:lnTo>
                <a:close/>
              </a:path>
              <a:path w="431800" h="352425">
                <a:moveTo>
                  <a:pt x="98025" y="222089"/>
                </a:moveTo>
                <a:lnTo>
                  <a:pt x="78421" y="222089"/>
                </a:lnTo>
                <a:lnTo>
                  <a:pt x="78421" y="323056"/>
                </a:lnTo>
                <a:lnTo>
                  <a:pt x="98026" y="323056"/>
                </a:lnTo>
                <a:lnTo>
                  <a:pt x="98025" y="222089"/>
                </a:lnTo>
                <a:close/>
              </a:path>
              <a:path w="431800" h="352425">
                <a:moveTo>
                  <a:pt x="191927" y="165002"/>
                </a:moveTo>
                <a:lnTo>
                  <a:pt x="162336" y="165002"/>
                </a:lnTo>
                <a:lnTo>
                  <a:pt x="144333" y="323056"/>
                </a:lnTo>
                <a:lnTo>
                  <a:pt x="173923" y="323056"/>
                </a:lnTo>
                <a:lnTo>
                  <a:pt x="176112" y="303825"/>
                </a:lnTo>
                <a:lnTo>
                  <a:pt x="246789" y="303825"/>
                </a:lnTo>
                <a:lnTo>
                  <a:pt x="244595" y="284593"/>
                </a:lnTo>
                <a:lnTo>
                  <a:pt x="178308" y="284593"/>
                </a:lnTo>
                <a:lnTo>
                  <a:pt x="180497" y="265361"/>
                </a:lnTo>
                <a:lnTo>
                  <a:pt x="242400" y="265361"/>
                </a:lnTo>
                <a:lnTo>
                  <a:pt x="240206" y="246129"/>
                </a:lnTo>
                <a:lnTo>
                  <a:pt x="182686" y="246129"/>
                </a:lnTo>
                <a:lnTo>
                  <a:pt x="184902" y="226679"/>
                </a:lnTo>
                <a:lnTo>
                  <a:pt x="237987" y="226679"/>
                </a:lnTo>
                <a:lnTo>
                  <a:pt x="235792" y="207447"/>
                </a:lnTo>
                <a:lnTo>
                  <a:pt x="187097" y="207447"/>
                </a:lnTo>
                <a:lnTo>
                  <a:pt x="189260" y="188433"/>
                </a:lnTo>
                <a:lnTo>
                  <a:pt x="233623" y="188433"/>
                </a:lnTo>
                <a:lnTo>
                  <a:pt x="231428" y="169201"/>
                </a:lnTo>
                <a:lnTo>
                  <a:pt x="191450" y="169201"/>
                </a:lnTo>
                <a:lnTo>
                  <a:pt x="191927" y="165002"/>
                </a:lnTo>
                <a:close/>
              </a:path>
              <a:path w="431800" h="352425">
                <a:moveTo>
                  <a:pt x="246789" y="303825"/>
                </a:moveTo>
                <a:lnTo>
                  <a:pt x="217178" y="303825"/>
                </a:lnTo>
                <a:lnTo>
                  <a:pt x="219367" y="323056"/>
                </a:lnTo>
                <a:lnTo>
                  <a:pt x="248984" y="323056"/>
                </a:lnTo>
                <a:lnTo>
                  <a:pt x="246789" y="303825"/>
                </a:lnTo>
                <a:close/>
              </a:path>
              <a:path w="431800" h="352425">
                <a:moveTo>
                  <a:pt x="392100" y="270169"/>
                </a:moveTo>
                <a:lnTo>
                  <a:pt x="333285" y="270169"/>
                </a:lnTo>
                <a:lnTo>
                  <a:pt x="333285" y="323057"/>
                </a:lnTo>
                <a:lnTo>
                  <a:pt x="392100" y="323057"/>
                </a:lnTo>
                <a:lnTo>
                  <a:pt x="392100" y="270169"/>
                </a:lnTo>
                <a:close/>
              </a:path>
              <a:path w="431800" h="352425">
                <a:moveTo>
                  <a:pt x="242400" y="265361"/>
                </a:moveTo>
                <a:lnTo>
                  <a:pt x="212793" y="265361"/>
                </a:lnTo>
                <a:lnTo>
                  <a:pt x="214989" y="284593"/>
                </a:lnTo>
                <a:lnTo>
                  <a:pt x="244595" y="284593"/>
                </a:lnTo>
                <a:lnTo>
                  <a:pt x="242400" y="265361"/>
                </a:lnTo>
                <a:close/>
              </a:path>
              <a:path w="431800" h="352425">
                <a:moveTo>
                  <a:pt x="372547" y="148091"/>
                </a:moveTo>
                <a:lnTo>
                  <a:pt x="352936" y="148091"/>
                </a:lnTo>
                <a:lnTo>
                  <a:pt x="352936" y="270169"/>
                </a:lnTo>
                <a:lnTo>
                  <a:pt x="372547" y="270169"/>
                </a:lnTo>
                <a:lnTo>
                  <a:pt x="372547" y="148091"/>
                </a:lnTo>
                <a:close/>
              </a:path>
              <a:path w="431800" h="352425">
                <a:moveTo>
                  <a:pt x="237987" y="226679"/>
                </a:moveTo>
                <a:lnTo>
                  <a:pt x="208382" y="226679"/>
                </a:lnTo>
                <a:lnTo>
                  <a:pt x="210604" y="246129"/>
                </a:lnTo>
                <a:lnTo>
                  <a:pt x="240206" y="246129"/>
                </a:lnTo>
                <a:lnTo>
                  <a:pt x="237987" y="226679"/>
                </a:lnTo>
                <a:close/>
              </a:path>
              <a:path w="431800" h="352425">
                <a:moveTo>
                  <a:pt x="107828" y="145162"/>
                </a:moveTo>
                <a:lnTo>
                  <a:pt x="29407" y="145161"/>
                </a:lnTo>
                <a:lnTo>
                  <a:pt x="29407" y="222089"/>
                </a:lnTo>
                <a:lnTo>
                  <a:pt x="107828" y="222089"/>
                </a:lnTo>
                <a:lnTo>
                  <a:pt x="107828" y="187151"/>
                </a:lnTo>
                <a:lnTo>
                  <a:pt x="162336" y="165002"/>
                </a:lnTo>
                <a:lnTo>
                  <a:pt x="191927" y="165002"/>
                </a:lnTo>
                <a:lnTo>
                  <a:pt x="192960" y="155925"/>
                </a:lnTo>
                <a:lnTo>
                  <a:pt x="107828" y="155925"/>
                </a:lnTo>
                <a:lnTo>
                  <a:pt x="107828" y="145162"/>
                </a:lnTo>
                <a:close/>
              </a:path>
              <a:path w="431800" h="352425">
                <a:moveTo>
                  <a:pt x="233623" y="188433"/>
                </a:moveTo>
                <a:lnTo>
                  <a:pt x="204029" y="188433"/>
                </a:lnTo>
                <a:lnTo>
                  <a:pt x="206212" y="207447"/>
                </a:lnTo>
                <a:lnTo>
                  <a:pt x="235792" y="207447"/>
                </a:lnTo>
                <a:lnTo>
                  <a:pt x="233623" y="188433"/>
                </a:lnTo>
                <a:close/>
              </a:path>
              <a:path w="431800" h="352425">
                <a:moveTo>
                  <a:pt x="229218" y="149829"/>
                </a:moveTo>
                <a:lnTo>
                  <a:pt x="199631" y="149829"/>
                </a:lnTo>
                <a:lnTo>
                  <a:pt x="201834" y="169201"/>
                </a:lnTo>
                <a:lnTo>
                  <a:pt x="231428" y="169201"/>
                </a:lnTo>
                <a:lnTo>
                  <a:pt x="229259" y="150194"/>
                </a:lnTo>
                <a:lnTo>
                  <a:pt x="229218" y="149829"/>
                </a:lnTo>
                <a:close/>
              </a:path>
              <a:path w="431800" h="352425">
                <a:moveTo>
                  <a:pt x="334180" y="0"/>
                </a:moveTo>
                <a:lnTo>
                  <a:pt x="286625" y="18853"/>
                </a:lnTo>
                <a:lnTo>
                  <a:pt x="284214" y="24443"/>
                </a:lnTo>
                <a:lnTo>
                  <a:pt x="305302" y="75690"/>
                </a:lnTo>
                <a:lnTo>
                  <a:pt x="107828" y="155925"/>
                </a:lnTo>
                <a:lnTo>
                  <a:pt x="192960" y="155925"/>
                </a:lnTo>
                <a:lnTo>
                  <a:pt x="193343" y="152559"/>
                </a:lnTo>
                <a:lnTo>
                  <a:pt x="193364" y="152374"/>
                </a:lnTo>
                <a:lnTo>
                  <a:pt x="199631" y="149829"/>
                </a:lnTo>
                <a:lnTo>
                  <a:pt x="229218" y="149829"/>
                </a:lnTo>
                <a:lnTo>
                  <a:pt x="227908" y="138354"/>
                </a:lnTo>
                <a:lnTo>
                  <a:pt x="316255" y="102461"/>
                </a:lnTo>
                <a:lnTo>
                  <a:pt x="388293" y="102461"/>
                </a:lnTo>
                <a:lnTo>
                  <a:pt x="383088" y="61157"/>
                </a:lnTo>
                <a:lnTo>
                  <a:pt x="381127" y="56400"/>
                </a:lnTo>
                <a:lnTo>
                  <a:pt x="338905" y="1288"/>
                </a:lnTo>
                <a:lnTo>
                  <a:pt x="334180" y="0"/>
                </a:lnTo>
                <a:close/>
              </a:path>
              <a:path w="431800" h="352425">
                <a:moveTo>
                  <a:pt x="388293" y="102461"/>
                </a:moveTo>
                <a:lnTo>
                  <a:pt x="316255" y="102461"/>
                </a:lnTo>
                <a:lnTo>
                  <a:pt x="333846" y="145162"/>
                </a:lnTo>
                <a:lnTo>
                  <a:pt x="335938" y="150194"/>
                </a:lnTo>
                <a:lnTo>
                  <a:pt x="341637" y="152560"/>
                </a:lnTo>
                <a:lnTo>
                  <a:pt x="352936" y="148091"/>
                </a:lnTo>
                <a:lnTo>
                  <a:pt x="372547" y="148091"/>
                </a:lnTo>
                <a:lnTo>
                  <a:pt x="372547" y="140354"/>
                </a:lnTo>
                <a:lnTo>
                  <a:pt x="389231" y="133744"/>
                </a:lnTo>
                <a:lnTo>
                  <a:pt x="391714" y="129603"/>
                </a:lnTo>
                <a:lnTo>
                  <a:pt x="388293" y="102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851575" y="2095031"/>
            <a:ext cx="292735" cy="468630"/>
          </a:xfrm>
          <a:custGeom>
            <a:avLst/>
            <a:gdLst/>
            <a:ahLst/>
            <a:cxnLst/>
            <a:rect l="l" t="t" r="r" b="b"/>
            <a:pathLst>
              <a:path w="292735" h="468630">
                <a:moveTo>
                  <a:pt x="187841" y="422909"/>
                </a:moveTo>
                <a:lnTo>
                  <a:pt x="147157" y="422909"/>
                </a:lnTo>
                <a:lnTo>
                  <a:pt x="147045" y="463549"/>
                </a:lnTo>
                <a:lnTo>
                  <a:pt x="150472" y="467359"/>
                </a:lnTo>
                <a:lnTo>
                  <a:pt x="155286" y="468629"/>
                </a:lnTo>
                <a:lnTo>
                  <a:pt x="160606" y="468629"/>
                </a:lnTo>
                <a:lnTo>
                  <a:pt x="165652" y="466089"/>
                </a:lnTo>
                <a:lnTo>
                  <a:pt x="166553" y="461009"/>
                </a:lnTo>
                <a:lnTo>
                  <a:pt x="166680" y="435609"/>
                </a:lnTo>
                <a:lnTo>
                  <a:pt x="166687" y="431799"/>
                </a:lnTo>
                <a:lnTo>
                  <a:pt x="198744" y="431799"/>
                </a:lnTo>
                <a:lnTo>
                  <a:pt x="196703" y="430529"/>
                </a:lnTo>
                <a:lnTo>
                  <a:pt x="189679" y="424179"/>
                </a:lnTo>
                <a:lnTo>
                  <a:pt x="187841" y="422909"/>
                </a:lnTo>
                <a:close/>
              </a:path>
              <a:path w="292735" h="468630">
                <a:moveTo>
                  <a:pt x="198744" y="431799"/>
                </a:moveTo>
                <a:lnTo>
                  <a:pt x="166687" y="431799"/>
                </a:lnTo>
                <a:lnTo>
                  <a:pt x="172739" y="435609"/>
                </a:lnTo>
                <a:lnTo>
                  <a:pt x="178560" y="440689"/>
                </a:lnTo>
                <a:lnTo>
                  <a:pt x="188243" y="448309"/>
                </a:lnTo>
                <a:lnTo>
                  <a:pt x="194401" y="447039"/>
                </a:lnTo>
                <a:lnTo>
                  <a:pt x="201298" y="439419"/>
                </a:lnTo>
                <a:lnTo>
                  <a:pt x="201196" y="438149"/>
                </a:lnTo>
                <a:lnTo>
                  <a:pt x="201093" y="436879"/>
                </a:lnTo>
                <a:lnTo>
                  <a:pt x="200990" y="435609"/>
                </a:lnTo>
                <a:lnTo>
                  <a:pt x="200887" y="434339"/>
                </a:lnTo>
                <a:lnTo>
                  <a:pt x="200785" y="433069"/>
                </a:lnTo>
                <a:lnTo>
                  <a:pt x="198744" y="431799"/>
                </a:lnTo>
                <a:close/>
              </a:path>
              <a:path w="292735" h="468630">
                <a:moveTo>
                  <a:pt x="185379" y="353059"/>
                </a:moveTo>
                <a:lnTo>
                  <a:pt x="147143" y="353059"/>
                </a:lnTo>
                <a:lnTo>
                  <a:pt x="147143" y="400049"/>
                </a:lnTo>
                <a:lnTo>
                  <a:pt x="137907" y="406399"/>
                </a:lnTo>
                <a:lnTo>
                  <a:pt x="129148" y="414019"/>
                </a:lnTo>
                <a:lnTo>
                  <a:pt x="120895" y="421639"/>
                </a:lnTo>
                <a:lnTo>
                  <a:pt x="113179" y="429259"/>
                </a:lnTo>
                <a:lnTo>
                  <a:pt x="109625" y="433069"/>
                </a:lnTo>
                <a:lnTo>
                  <a:pt x="109708" y="434339"/>
                </a:lnTo>
                <a:lnTo>
                  <a:pt x="109792" y="435609"/>
                </a:lnTo>
                <a:lnTo>
                  <a:pt x="109875" y="436879"/>
                </a:lnTo>
                <a:lnTo>
                  <a:pt x="109958" y="438149"/>
                </a:lnTo>
                <a:lnTo>
                  <a:pt x="110041" y="439419"/>
                </a:lnTo>
                <a:lnTo>
                  <a:pt x="118162" y="445769"/>
                </a:lnTo>
                <a:lnTo>
                  <a:pt x="124334" y="445769"/>
                </a:lnTo>
                <a:lnTo>
                  <a:pt x="127888" y="441959"/>
                </a:lnTo>
                <a:lnTo>
                  <a:pt x="132448" y="436879"/>
                </a:lnTo>
                <a:lnTo>
                  <a:pt x="137182" y="431799"/>
                </a:lnTo>
                <a:lnTo>
                  <a:pt x="142087" y="427989"/>
                </a:lnTo>
                <a:lnTo>
                  <a:pt x="147157" y="422909"/>
                </a:lnTo>
                <a:lnTo>
                  <a:pt x="187841" y="422909"/>
                </a:lnTo>
                <a:lnTo>
                  <a:pt x="182325" y="419099"/>
                </a:lnTo>
                <a:lnTo>
                  <a:pt x="174659" y="414019"/>
                </a:lnTo>
                <a:lnTo>
                  <a:pt x="166701" y="410209"/>
                </a:lnTo>
                <a:lnTo>
                  <a:pt x="166680" y="363219"/>
                </a:lnTo>
                <a:lnTo>
                  <a:pt x="202470" y="363219"/>
                </a:lnTo>
                <a:lnTo>
                  <a:pt x="193597" y="359409"/>
                </a:lnTo>
                <a:lnTo>
                  <a:pt x="185379" y="353059"/>
                </a:lnTo>
                <a:close/>
              </a:path>
              <a:path w="292735" h="468630">
                <a:moveTo>
                  <a:pt x="260874" y="386080"/>
                </a:moveTo>
                <a:lnTo>
                  <a:pt x="207900" y="386079"/>
                </a:lnTo>
                <a:lnTo>
                  <a:pt x="229780" y="393699"/>
                </a:lnTo>
                <a:lnTo>
                  <a:pt x="228522" y="400049"/>
                </a:lnTo>
                <a:lnTo>
                  <a:pt x="228858" y="405129"/>
                </a:lnTo>
                <a:lnTo>
                  <a:pt x="228942" y="406399"/>
                </a:lnTo>
                <a:lnTo>
                  <a:pt x="229026" y="407669"/>
                </a:lnTo>
                <a:lnTo>
                  <a:pt x="229110" y="408939"/>
                </a:lnTo>
                <a:lnTo>
                  <a:pt x="229194" y="410209"/>
                </a:lnTo>
                <a:lnTo>
                  <a:pt x="232909" y="421639"/>
                </a:lnTo>
                <a:lnTo>
                  <a:pt x="240780" y="434339"/>
                </a:lnTo>
                <a:lnTo>
                  <a:pt x="243940" y="438149"/>
                </a:lnTo>
                <a:lnTo>
                  <a:pt x="250048" y="439419"/>
                </a:lnTo>
                <a:lnTo>
                  <a:pt x="254925" y="435610"/>
                </a:lnTo>
                <a:lnTo>
                  <a:pt x="255805" y="435610"/>
                </a:lnTo>
                <a:lnTo>
                  <a:pt x="259007" y="431800"/>
                </a:lnTo>
                <a:lnTo>
                  <a:pt x="259123" y="429260"/>
                </a:lnTo>
                <a:lnTo>
                  <a:pt x="259239" y="426720"/>
                </a:lnTo>
                <a:lnTo>
                  <a:pt x="256361" y="422910"/>
                </a:lnTo>
                <a:lnTo>
                  <a:pt x="248479" y="411479"/>
                </a:lnTo>
                <a:lnTo>
                  <a:pt x="247522" y="405129"/>
                </a:lnTo>
                <a:lnTo>
                  <a:pt x="247754" y="402589"/>
                </a:lnTo>
                <a:lnTo>
                  <a:pt x="247870" y="401319"/>
                </a:lnTo>
                <a:lnTo>
                  <a:pt x="247986" y="400049"/>
                </a:lnTo>
                <a:lnTo>
                  <a:pt x="279776" y="400050"/>
                </a:lnTo>
                <a:lnTo>
                  <a:pt x="272915" y="393700"/>
                </a:lnTo>
                <a:lnTo>
                  <a:pt x="260874" y="386080"/>
                </a:lnTo>
                <a:close/>
              </a:path>
              <a:path w="292735" h="468630">
                <a:moveTo>
                  <a:pt x="90366" y="397509"/>
                </a:moveTo>
                <a:lnTo>
                  <a:pt x="70813" y="397509"/>
                </a:lnTo>
                <a:lnTo>
                  <a:pt x="71911" y="405129"/>
                </a:lnTo>
                <a:lnTo>
                  <a:pt x="71819" y="406399"/>
                </a:lnTo>
                <a:lnTo>
                  <a:pt x="71728" y="407669"/>
                </a:lnTo>
                <a:lnTo>
                  <a:pt x="71636" y="408939"/>
                </a:lnTo>
                <a:lnTo>
                  <a:pt x="71545" y="410209"/>
                </a:lnTo>
                <a:lnTo>
                  <a:pt x="71453" y="411479"/>
                </a:lnTo>
                <a:lnTo>
                  <a:pt x="71362" y="412749"/>
                </a:lnTo>
                <a:lnTo>
                  <a:pt x="67709" y="424179"/>
                </a:lnTo>
                <a:lnTo>
                  <a:pt x="70158" y="429259"/>
                </a:lnTo>
                <a:lnTo>
                  <a:pt x="74887" y="431799"/>
                </a:lnTo>
                <a:lnTo>
                  <a:pt x="82805" y="431799"/>
                </a:lnTo>
                <a:lnTo>
                  <a:pt x="86633" y="429259"/>
                </a:lnTo>
                <a:lnTo>
                  <a:pt x="87837" y="425449"/>
                </a:lnTo>
                <a:lnTo>
                  <a:pt x="90105" y="415289"/>
                </a:lnTo>
                <a:lnTo>
                  <a:pt x="90222" y="414019"/>
                </a:lnTo>
                <a:lnTo>
                  <a:pt x="90338" y="412749"/>
                </a:lnTo>
                <a:lnTo>
                  <a:pt x="90455" y="411479"/>
                </a:lnTo>
                <a:lnTo>
                  <a:pt x="90572" y="410209"/>
                </a:lnTo>
                <a:lnTo>
                  <a:pt x="90688" y="408939"/>
                </a:lnTo>
                <a:lnTo>
                  <a:pt x="90805" y="407669"/>
                </a:lnTo>
                <a:lnTo>
                  <a:pt x="90842" y="405129"/>
                </a:lnTo>
                <a:lnTo>
                  <a:pt x="90684" y="402589"/>
                </a:lnTo>
                <a:lnTo>
                  <a:pt x="90604" y="401319"/>
                </a:lnTo>
                <a:lnTo>
                  <a:pt x="90525" y="400049"/>
                </a:lnTo>
                <a:lnTo>
                  <a:pt x="90445" y="398779"/>
                </a:lnTo>
                <a:lnTo>
                  <a:pt x="90366" y="397509"/>
                </a:lnTo>
                <a:close/>
              </a:path>
              <a:path w="292735" h="468630">
                <a:moveTo>
                  <a:pt x="156114" y="212089"/>
                </a:moveTo>
                <a:lnTo>
                  <a:pt x="116142" y="212089"/>
                </a:lnTo>
                <a:lnTo>
                  <a:pt x="118831" y="213359"/>
                </a:lnTo>
                <a:lnTo>
                  <a:pt x="128332" y="218439"/>
                </a:lnTo>
                <a:lnTo>
                  <a:pt x="132660" y="220979"/>
                </a:lnTo>
                <a:lnTo>
                  <a:pt x="137185" y="222249"/>
                </a:lnTo>
                <a:lnTo>
                  <a:pt x="138657" y="233679"/>
                </a:lnTo>
                <a:lnTo>
                  <a:pt x="140311" y="243839"/>
                </a:lnTo>
                <a:lnTo>
                  <a:pt x="142090" y="253999"/>
                </a:lnTo>
                <a:lnTo>
                  <a:pt x="143934" y="264159"/>
                </a:lnTo>
                <a:lnTo>
                  <a:pt x="145283" y="274319"/>
                </a:lnTo>
                <a:lnTo>
                  <a:pt x="147178" y="307339"/>
                </a:lnTo>
                <a:lnTo>
                  <a:pt x="146397" y="312419"/>
                </a:lnTo>
                <a:lnTo>
                  <a:pt x="126804" y="346709"/>
                </a:lnTo>
                <a:lnTo>
                  <a:pt x="80611" y="368299"/>
                </a:lnTo>
                <a:lnTo>
                  <a:pt x="62164" y="379729"/>
                </a:lnTo>
                <a:lnTo>
                  <a:pt x="45645" y="393699"/>
                </a:lnTo>
                <a:lnTo>
                  <a:pt x="31352" y="410209"/>
                </a:lnTo>
                <a:lnTo>
                  <a:pt x="28291" y="414019"/>
                </a:lnTo>
                <a:lnTo>
                  <a:pt x="28331" y="415289"/>
                </a:lnTo>
                <a:lnTo>
                  <a:pt x="28453" y="419099"/>
                </a:lnTo>
                <a:lnTo>
                  <a:pt x="31732" y="422909"/>
                </a:lnTo>
                <a:lnTo>
                  <a:pt x="35448" y="426719"/>
                </a:lnTo>
                <a:lnTo>
                  <a:pt x="41627" y="426719"/>
                </a:lnTo>
                <a:lnTo>
                  <a:pt x="45913" y="422909"/>
                </a:lnTo>
                <a:lnTo>
                  <a:pt x="46258" y="422909"/>
                </a:lnTo>
                <a:lnTo>
                  <a:pt x="70813" y="397509"/>
                </a:lnTo>
                <a:lnTo>
                  <a:pt x="90366" y="397509"/>
                </a:lnTo>
                <a:lnTo>
                  <a:pt x="90286" y="396239"/>
                </a:lnTo>
                <a:lnTo>
                  <a:pt x="88196" y="386079"/>
                </a:lnTo>
                <a:lnTo>
                  <a:pt x="100329" y="380999"/>
                </a:lnTo>
                <a:lnTo>
                  <a:pt x="106592" y="378459"/>
                </a:lnTo>
                <a:lnTo>
                  <a:pt x="125174" y="378459"/>
                </a:lnTo>
                <a:lnTo>
                  <a:pt x="125136" y="374649"/>
                </a:lnTo>
                <a:lnTo>
                  <a:pt x="128099" y="369569"/>
                </a:lnTo>
                <a:lnTo>
                  <a:pt x="135355" y="364489"/>
                </a:lnTo>
                <a:lnTo>
                  <a:pt x="141816" y="359409"/>
                </a:lnTo>
                <a:lnTo>
                  <a:pt x="147143" y="353059"/>
                </a:lnTo>
                <a:lnTo>
                  <a:pt x="185379" y="353059"/>
                </a:lnTo>
                <a:lnTo>
                  <a:pt x="180448" y="349249"/>
                </a:lnTo>
                <a:lnTo>
                  <a:pt x="169221" y="334009"/>
                </a:lnTo>
                <a:lnTo>
                  <a:pt x="167581" y="331469"/>
                </a:lnTo>
                <a:lnTo>
                  <a:pt x="166708" y="328929"/>
                </a:lnTo>
                <a:lnTo>
                  <a:pt x="166733" y="292099"/>
                </a:lnTo>
                <a:lnTo>
                  <a:pt x="166535" y="285749"/>
                </a:lnTo>
                <a:lnTo>
                  <a:pt x="166416" y="281939"/>
                </a:lnTo>
                <a:lnTo>
                  <a:pt x="166337" y="279399"/>
                </a:lnTo>
                <a:lnTo>
                  <a:pt x="165494" y="271779"/>
                </a:lnTo>
                <a:lnTo>
                  <a:pt x="164210" y="264159"/>
                </a:lnTo>
                <a:lnTo>
                  <a:pt x="166588" y="260349"/>
                </a:lnTo>
                <a:lnTo>
                  <a:pt x="169805" y="257809"/>
                </a:lnTo>
                <a:lnTo>
                  <a:pt x="173619" y="255269"/>
                </a:lnTo>
                <a:lnTo>
                  <a:pt x="273543" y="255270"/>
                </a:lnTo>
                <a:lnTo>
                  <a:pt x="281752" y="240030"/>
                </a:lnTo>
                <a:lnTo>
                  <a:pt x="160022" y="240029"/>
                </a:lnTo>
                <a:lnTo>
                  <a:pt x="156187" y="213359"/>
                </a:lnTo>
                <a:lnTo>
                  <a:pt x="156114" y="212089"/>
                </a:lnTo>
                <a:close/>
              </a:path>
              <a:path w="292735" h="468630">
                <a:moveTo>
                  <a:pt x="279776" y="400050"/>
                </a:moveTo>
                <a:lnTo>
                  <a:pt x="247986" y="400049"/>
                </a:lnTo>
                <a:lnTo>
                  <a:pt x="255084" y="405130"/>
                </a:lnTo>
                <a:lnTo>
                  <a:pt x="261690" y="408940"/>
                </a:lnTo>
                <a:lnTo>
                  <a:pt x="267750" y="415290"/>
                </a:lnTo>
                <a:lnTo>
                  <a:pt x="273209" y="420370"/>
                </a:lnTo>
                <a:lnTo>
                  <a:pt x="276594" y="425450"/>
                </a:lnTo>
                <a:lnTo>
                  <a:pt x="282745" y="425450"/>
                </a:lnTo>
                <a:lnTo>
                  <a:pt x="287369" y="421640"/>
                </a:lnTo>
                <a:lnTo>
                  <a:pt x="288129" y="421640"/>
                </a:lnTo>
                <a:lnTo>
                  <a:pt x="291303" y="417830"/>
                </a:lnTo>
                <a:lnTo>
                  <a:pt x="291254" y="411480"/>
                </a:lnTo>
                <a:lnTo>
                  <a:pt x="288010" y="407670"/>
                </a:lnTo>
                <a:lnTo>
                  <a:pt x="279776" y="400050"/>
                </a:lnTo>
                <a:close/>
              </a:path>
              <a:path w="292735" h="468630">
                <a:moveTo>
                  <a:pt x="202470" y="363219"/>
                </a:moveTo>
                <a:lnTo>
                  <a:pt x="166680" y="363219"/>
                </a:lnTo>
                <a:lnTo>
                  <a:pt x="171649" y="368299"/>
                </a:lnTo>
                <a:lnTo>
                  <a:pt x="177236" y="372109"/>
                </a:lnTo>
                <a:lnTo>
                  <a:pt x="183310" y="375919"/>
                </a:lnTo>
                <a:lnTo>
                  <a:pt x="184760" y="377189"/>
                </a:lnTo>
                <a:lnTo>
                  <a:pt x="190573" y="383539"/>
                </a:lnTo>
                <a:lnTo>
                  <a:pt x="187856" y="397509"/>
                </a:lnTo>
                <a:lnTo>
                  <a:pt x="186667" y="402589"/>
                </a:lnTo>
                <a:lnTo>
                  <a:pt x="190080" y="408939"/>
                </a:lnTo>
                <a:lnTo>
                  <a:pt x="195556" y="410209"/>
                </a:lnTo>
                <a:lnTo>
                  <a:pt x="201918" y="410209"/>
                </a:lnTo>
                <a:lnTo>
                  <a:pt x="205908" y="406399"/>
                </a:lnTo>
                <a:lnTo>
                  <a:pt x="208232" y="389889"/>
                </a:lnTo>
                <a:lnTo>
                  <a:pt x="208010" y="387349"/>
                </a:lnTo>
                <a:lnTo>
                  <a:pt x="207900" y="386079"/>
                </a:lnTo>
                <a:lnTo>
                  <a:pt x="260874" y="386080"/>
                </a:lnTo>
                <a:lnTo>
                  <a:pt x="256861" y="383540"/>
                </a:lnTo>
                <a:lnTo>
                  <a:pt x="224530" y="370839"/>
                </a:lnTo>
                <a:lnTo>
                  <a:pt x="208386" y="365759"/>
                </a:lnTo>
                <a:lnTo>
                  <a:pt x="202470" y="363219"/>
                </a:lnTo>
                <a:close/>
              </a:path>
              <a:path w="292735" h="468630">
                <a:moveTo>
                  <a:pt x="125174" y="378459"/>
                </a:moveTo>
                <a:lnTo>
                  <a:pt x="106592" y="378459"/>
                </a:lnTo>
                <a:lnTo>
                  <a:pt x="106930" y="383539"/>
                </a:lnTo>
                <a:lnTo>
                  <a:pt x="108394" y="389889"/>
                </a:lnTo>
                <a:lnTo>
                  <a:pt x="110906" y="394969"/>
                </a:lnTo>
                <a:lnTo>
                  <a:pt x="113229" y="398779"/>
                </a:lnTo>
                <a:lnTo>
                  <a:pt x="119063" y="401319"/>
                </a:lnTo>
                <a:lnTo>
                  <a:pt x="124559" y="398779"/>
                </a:lnTo>
                <a:lnTo>
                  <a:pt x="125158" y="398779"/>
                </a:lnTo>
                <a:lnTo>
                  <a:pt x="125714" y="397509"/>
                </a:lnTo>
                <a:lnTo>
                  <a:pt x="129352" y="394969"/>
                </a:lnTo>
                <a:lnTo>
                  <a:pt x="130408" y="389889"/>
                </a:lnTo>
                <a:lnTo>
                  <a:pt x="128268" y="386079"/>
                </a:lnTo>
                <a:lnTo>
                  <a:pt x="125200" y="380999"/>
                </a:lnTo>
                <a:lnTo>
                  <a:pt x="125174" y="378459"/>
                </a:lnTo>
                <a:close/>
              </a:path>
              <a:path w="292735" h="468630">
                <a:moveTo>
                  <a:pt x="273543" y="255270"/>
                </a:moveTo>
                <a:lnTo>
                  <a:pt x="173619" y="255269"/>
                </a:lnTo>
                <a:lnTo>
                  <a:pt x="185809" y="271779"/>
                </a:lnTo>
                <a:lnTo>
                  <a:pt x="202941" y="281939"/>
                </a:lnTo>
                <a:lnTo>
                  <a:pt x="222779" y="285749"/>
                </a:lnTo>
                <a:lnTo>
                  <a:pt x="243088" y="280669"/>
                </a:lnTo>
                <a:lnTo>
                  <a:pt x="244566" y="279400"/>
                </a:lnTo>
                <a:lnTo>
                  <a:pt x="246009" y="279400"/>
                </a:lnTo>
                <a:lnTo>
                  <a:pt x="247416" y="278130"/>
                </a:lnTo>
                <a:lnTo>
                  <a:pt x="271491" y="259080"/>
                </a:lnTo>
                <a:lnTo>
                  <a:pt x="273543" y="255270"/>
                </a:lnTo>
                <a:close/>
              </a:path>
              <a:path w="292735" h="468630">
                <a:moveTo>
                  <a:pt x="292711" y="171450"/>
                </a:moveTo>
                <a:lnTo>
                  <a:pt x="285457" y="172720"/>
                </a:lnTo>
                <a:lnTo>
                  <a:pt x="267424" y="176530"/>
                </a:lnTo>
                <a:lnTo>
                  <a:pt x="244209" y="180340"/>
                </a:lnTo>
                <a:lnTo>
                  <a:pt x="200955" y="185419"/>
                </a:lnTo>
                <a:lnTo>
                  <a:pt x="172997" y="213359"/>
                </a:lnTo>
                <a:lnTo>
                  <a:pt x="168869" y="233679"/>
                </a:lnTo>
                <a:lnTo>
                  <a:pt x="168911" y="234949"/>
                </a:lnTo>
                <a:lnTo>
                  <a:pt x="165807" y="236219"/>
                </a:lnTo>
                <a:lnTo>
                  <a:pt x="162837" y="237489"/>
                </a:lnTo>
                <a:lnTo>
                  <a:pt x="160022" y="240029"/>
                </a:lnTo>
                <a:lnTo>
                  <a:pt x="281752" y="240030"/>
                </a:lnTo>
                <a:lnTo>
                  <a:pt x="285172" y="233680"/>
                </a:lnTo>
                <a:lnTo>
                  <a:pt x="291299" y="203200"/>
                </a:lnTo>
                <a:lnTo>
                  <a:pt x="292485" y="176530"/>
                </a:lnTo>
                <a:lnTo>
                  <a:pt x="292598" y="173990"/>
                </a:lnTo>
                <a:lnTo>
                  <a:pt x="292711" y="171450"/>
                </a:lnTo>
                <a:close/>
              </a:path>
              <a:path w="292735" h="468630">
                <a:moveTo>
                  <a:pt x="0" y="123189"/>
                </a:moveTo>
                <a:lnTo>
                  <a:pt x="7538" y="185419"/>
                </a:lnTo>
                <a:lnTo>
                  <a:pt x="45294" y="231139"/>
                </a:lnTo>
                <a:lnTo>
                  <a:pt x="64707" y="237489"/>
                </a:lnTo>
                <a:lnTo>
                  <a:pt x="84450" y="236219"/>
                </a:lnTo>
                <a:lnTo>
                  <a:pt x="102327" y="227329"/>
                </a:lnTo>
                <a:lnTo>
                  <a:pt x="116142" y="212089"/>
                </a:lnTo>
                <a:lnTo>
                  <a:pt x="156114" y="212089"/>
                </a:lnTo>
                <a:lnTo>
                  <a:pt x="155380" y="199389"/>
                </a:lnTo>
                <a:lnTo>
                  <a:pt x="135024" y="199389"/>
                </a:lnTo>
                <a:lnTo>
                  <a:pt x="131182" y="198119"/>
                </a:lnTo>
                <a:lnTo>
                  <a:pt x="127213" y="195579"/>
                </a:lnTo>
                <a:lnTo>
                  <a:pt x="123124" y="194309"/>
                </a:lnTo>
                <a:lnTo>
                  <a:pt x="122846" y="185419"/>
                </a:lnTo>
                <a:lnTo>
                  <a:pt x="122727" y="181609"/>
                </a:lnTo>
                <a:lnTo>
                  <a:pt x="122687" y="180339"/>
                </a:lnTo>
                <a:lnTo>
                  <a:pt x="122568" y="176529"/>
                </a:lnTo>
                <a:lnTo>
                  <a:pt x="99750" y="142239"/>
                </a:lnTo>
                <a:lnTo>
                  <a:pt x="71305" y="134619"/>
                </a:lnTo>
                <a:lnTo>
                  <a:pt x="48501" y="132079"/>
                </a:lnTo>
                <a:lnTo>
                  <a:pt x="25286" y="128269"/>
                </a:lnTo>
                <a:lnTo>
                  <a:pt x="7254" y="124459"/>
                </a:lnTo>
                <a:lnTo>
                  <a:pt x="0" y="123189"/>
                </a:lnTo>
                <a:close/>
              </a:path>
              <a:path w="292735" h="468630">
                <a:moveTo>
                  <a:pt x="178966" y="86359"/>
                </a:moveTo>
                <a:lnTo>
                  <a:pt x="144926" y="86359"/>
                </a:lnTo>
                <a:lnTo>
                  <a:pt x="147573" y="88899"/>
                </a:lnTo>
                <a:lnTo>
                  <a:pt x="149979" y="92709"/>
                </a:lnTo>
                <a:lnTo>
                  <a:pt x="152105" y="95249"/>
                </a:lnTo>
                <a:lnTo>
                  <a:pt x="143184" y="120649"/>
                </a:lnTo>
                <a:lnTo>
                  <a:pt x="137334" y="147319"/>
                </a:lnTo>
                <a:lnTo>
                  <a:pt x="134735" y="171449"/>
                </a:lnTo>
                <a:lnTo>
                  <a:pt x="134801" y="185419"/>
                </a:lnTo>
                <a:lnTo>
                  <a:pt x="134943" y="194309"/>
                </a:lnTo>
                <a:lnTo>
                  <a:pt x="135024" y="199389"/>
                </a:lnTo>
                <a:lnTo>
                  <a:pt x="155380" y="199389"/>
                </a:lnTo>
                <a:lnTo>
                  <a:pt x="154572" y="185419"/>
                </a:lnTo>
                <a:lnTo>
                  <a:pt x="154499" y="184149"/>
                </a:lnTo>
                <a:lnTo>
                  <a:pt x="156189" y="156209"/>
                </a:lnTo>
                <a:lnTo>
                  <a:pt x="162492" y="125729"/>
                </a:lnTo>
                <a:lnTo>
                  <a:pt x="167841" y="123189"/>
                </a:lnTo>
                <a:lnTo>
                  <a:pt x="173415" y="121919"/>
                </a:lnTo>
                <a:lnTo>
                  <a:pt x="247505" y="121920"/>
                </a:lnTo>
                <a:lnTo>
                  <a:pt x="252856" y="115570"/>
                </a:lnTo>
                <a:lnTo>
                  <a:pt x="244554" y="111760"/>
                </a:lnTo>
                <a:lnTo>
                  <a:pt x="236478" y="107949"/>
                </a:lnTo>
                <a:lnTo>
                  <a:pt x="228647" y="104139"/>
                </a:lnTo>
                <a:lnTo>
                  <a:pt x="226755" y="102869"/>
                </a:lnTo>
                <a:lnTo>
                  <a:pt x="170593" y="102869"/>
                </a:lnTo>
                <a:lnTo>
                  <a:pt x="175775" y="92709"/>
                </a:lnTo>
                <a:lnTo>
                  <a:pt x="178966" y="86359"/>
                </a:lnTo>
                <a:close/>
              </a:path>
              <a:path w="292735" h="468630">
                <a:moveTo>
                  <a:pt x="247505" y="121920"/>
                </a:moveTo>
                <a:lnTo>
                  <a:pt x="179080" y="121919"/>
                </a:lnTo>
                <a:lnTo>
                  <a:pt x="181406" y="130809"/>
                </a:lnTo>
                <a:lnTo>
                  <a:pt x="186289" y="137159"/>
                </a:lnTo>
                <a:lnTo>
                  <a:pt x="193211" y="142239"/>
                </a:lnTo>
                <a:lnTo>
                  <a:pt x="201657" y="144779"/>
                </a:lnTo>
                <a:lnTo>
                  <a:pt x="217291" y="144779"/>
                </a:lnTo>
                <a:lnTo>
                  <a:pt x="230545" y="138429"/>
                </a:lnTo>
                <a:lnTo>
                  <a:pt x="242155" y="128270"/>
                </a:lnTo>
                <a:lnTo>
                  <a:pt x="247505" y="121920"/>
                </a:lnTo>
                <a:close/>
              </a:path>
              <a:path w="292735" h="468630">
                <a:moveTo>
                  <a:pt x="212312" y="93979"/>
                </a:moveTo>
                <a:lnTo>
                  <a:pt x="202862" y="93979"/>
                </a:lnTo>
                <a:lnTo>
                  <a:pt x="193727" y="96519"/>
                </a:lnTo>
                <a:lnTo>
                  <a:pt x="185900" y="101599"/>
                </a:lnTo>
                <a:lnTo>
                  <a:pt x="180762" y="101599"/>
                </a:lnTo>
                <a:lnTo>
                  <a:pt x="175639" y="102869"/>
                </a:lnTo>
                <a:lnTo>
                  <a:pt x="226755" y="102869"/>
                </a:lnTo>
                <a:lnTo>
                  <a:pt x="221081" y="99059"/>
                </a:lnTo>
                <a:lnTo>
                  <a:pt x="212312" y="93979"/>
                </a:lnTo>
                <a:close/>
              </a:path>
              <a:path w="292735" h="468630">
                <a:moveTo>
                  <a:pt x="93819" y="34289"/>
                </a:moveTo>
                <a:lnTo>
                  <a:pt x="94362" y="46989"/>
                </a:lnTo>
                <a:lnTo>
                  <a:pt x="94471" y="49529"/>
                </a:lnTo>
                <a:lnTo>
                  <a:pt x="94525" y="50799"/>
                </a:lnTo>
                <a:lnTo>
                  <a:pt x="116473" y="87629"/>
                </a:lnTo>
                <a:lnTo>
                  <a:pt x="130948" y="91439"/>
                </a:lnTo>
                <a:lnTo>
                  <a:pt x="138236" y="90169"/>
                </a:lnTo>
                <a:lnTo>
                  <a:pt x="144926" y="86359"/>
                </a:lnTo>
                <a:lnTo>
                  <a:pt x="178966" y="86359"/>
                </a:lnTo>
                <a:lnTo>
                  <a:pt x="181518" y="81279"/>
                </a:lnTo>
                <a:lnTo>
                  <a:pt x="184663" y="76199"/>
                </a:lnTo>
                <a:lnTo>
                  <a:pt x="161789" y="76199"/>
                </a:lnTo>
                <a:lnTo>
                  <a:pt x="159832" y="73659"/>
                </a:lnTo>
                <a:lnTo>
                  <a:pt x="157728" y="71119"/>
                </a:lnTo>
                <a:lnTo>
                  <a:pt x="155413" y="68579"/>
                </a:lnTo>
                <a:lnTo>
                  <a:pt x="155694" y="67309"/>
                </a:lnTo>
                <a:lnTo>
                  <a:pt x="129493" y="40639"/>
                </a:lnTo>
                <a:lnTo>
                  <a:pt x="102598" y="36829"/>
                </a:lnTo>
                <a:lnTo>
                  <a:pt x="93819" y="34289"/>
                </a:lnTo>
                <a:close/>
              </a:path>
              <a:path w="292735" h="468630">
                <a:moveTo>
                  <a:pt x="232053" y="0"/>
                </a:moveTo>
                <a:lnTo>
                  <a:pt x="187314" y="10159"/>
                </a:lnTo>
                <a:lnTo>
                  <a:pt x="173888" y="35559"/>
                </a:lnTo>
                <a:lnTo>
                  <a:pt x="175064" y="43179"/>
                </a:lnTo>
                <a:lnTo>
                  <a:pt x="178151" y="49529"/>
                </a:lnTo>
                <a:lnTo>
                  <a:pt x="173783" y="55879"/>
                </a:lnTo>
                <a:lnTo>
                  <a:pt x="169598" y="62229"/>
                </a:lnTo>
                <a:lnTo>
                  <a:pt x="165599" y="68579"/>
                </a:lnTo>
                <a:lnTo>
                  <a:pt x="161789" y="76199"/>
                </a:lnTo>
                <a:lnTo>
                  <a:pt x="184663" y="76199"/>
                </a:lnTo>
                <a:lnTo>
                  <a:pt x="187808" y="71119"/>
                </a:lnTo>
                <a:lnTo>
                  <a:pt x="194634" y="59689"/>
                </a:lnTo>
                <a:lnTo>
                  <a:pt x="208140" y="59689"/>
                </a:lnTo>
                <a:lnTo>
                  <a:pt x="226513" y="34289"/>
                </a:lnTo>
                <a:lnTo>
                  <a:pt x="227054" y="26669"/>
                </a:lnTo>
                <a:lnTo>
                  <a:pt x="228206" y="17779"/>
                </a:lnTo>
                <a:lnTo>
                  <a:pt x="229874" y="8889"/>
                </a:lnTo>
                <a:lnTo>
                  <a:pt x="232053" y="0"/>
                </a:lnTo>
                <a:close/>
              </a:path>
              <a:path w="292735" h="468630">
                <a:moveTo>
                  <a:pt x="208140" y="59689"/>
                </a:moveTo>
                <a:lnTo>
                  <a:pt x="194634" y="59689"/>
                </a:lnTo>
                <a:lnTo>
                  <a:pt x="205029" y="60959"/>
                </a:lnTo>
                <a:lnTo>
                  <a:pt x="20814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16801" y="6345529"/>
            <a:ext cx="8978265" cy="384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greenhouse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gas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emissions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and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fossil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energy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requirement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(Yu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Chen,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2008);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Comparative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cradle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-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to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grave</a:t>
            </a:r>
            <a:r>
              <a:rPr dirty="0" sz="800" spc="-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(Gursel 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2021);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Comparative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life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cycle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assessment</a:t>
            </a:r>
            <a:r>
              <a:rPr dirty="0" sz="800" spc="-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(Luo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2024);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35"/>
              </a:lnSpc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Market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development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update</a:t>
            </a:r>
            <a:r>
              <a:rPr dirty="0" sz="800" spc="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(European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Bioplastics,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Smarth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Galhotra,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Paula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Sánchez,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Ariela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Gernot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with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33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8703310" cy="635"/>
          </a:xfrm>
          <a:custGeom>
            <a:avLst/>
            <a:gdLst/>
            <a:ahLst/>
            <a:cxnLst/>
            <a:rect l="l" t="t" r="r" b="b"/>
            <a:pathLst>
              <a:path w="8703310" h="635">
                <a:moveTo>
                  <a:pt x="0" y="253"/>
                </a:moveTo>
                <a:lnTo>
                  <a:pt x="8702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308592" y="1545716"/>
            <a:ext cx="2551430" cy="4554855"/>
          </a:xfrm>
          <a:prstGeom prst="rect">
            <a:avLst/>
          </a:prstGeom>
          <a:solidFill>
            <a:srgbClr val="E3E8EE"/>
          </a:solidFill>
        </p:spPr>
        <p:txBody>
          <a:bodyPr wrap="square" lIns="0" tIns="14668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1155"/>
              </a:spcBef>
            </a:pPr>
            <a:r>
              <a:rPr dirty="0" sz="1200" spc="-10" b="1">
                <a:latin typeface="Arial"/>
                <a:cs typeface="Arial"/>
              </a:rPr>
              <a:t>Observations</a:t>
            </a:r>
            <a:endParaRPr sz="1200">
              <a:latin typeface="Arial"/>
              <a:cs typeface="Arial"/>
            </a:endParaRPr>
          </a:p>
          <a:p>
            <a:pPr marL="322580" marR="336550" indent="-180975">
              <a:lnSpc>
                <a:spcPct val="101200"/>
              </a:lnSpc>
              <a:spcBef>
                <a:spcPts val="570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 sz="1050" b="1">
                <a:latin typeface="Arial"/>
                <a:cs typeface="Arial"/>
              </a:rPr>
              <a:t>20+</a:t>
            </a:r>
            <a:r>
              <a:rPr dirty="0" sz="1050" spc="20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FDA-</a:t>
            </a:r>
            <a:r>
              <a:rPr dirty="0" sz="1050" b="1">
                <a:latin typeface="Arial"/>
                <a:cs typeface="Arial"/>
              </a:rPr>
              <a:t>approved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-10">
                <a:latin typeface="Arial MT"/>
                <a:cs typeface="Arial MT"/>
              </a:rPr>
              <a:t>products </a:t>
            </a:r>
            <a:r>
              <a:rPr dirty="0" sz="1050">
                <a:latin typeface="Arial MT"/>
                <a:cs typeface="Arial MT"/>
              </a:rPr>
              <a:t>show</a:t>
            </a:r>
            <a:r>
              <a:rPr dirty="0" sz="1050" spc="-6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polylactic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acid’s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(PLA) </a:t>
            </a:r>
            <a:r>
              <a:rPr dirty="0" sz="1050" b="1">
                <a:latin typeface="Arial"/>
                <a:cs typeface="Arial"/>
              </a:rPr>
              <a:t>highest</a:t>
            </a:r>
            <a:r>
              <a:rPr dirty="0" sz="1050" spc="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technology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readiness </a:t>
            </a:r>
            <a:r>
              <a:rPr dirty="0" sz="1050" b="1">
                <a:latin typeface="Arial"/>
                <a:cs typeface="Arial"/>
              </a:rPr>
              <a:t>is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in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medical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applications</a:t>
            </a:r>
            <a:endParaRPr sz="1050">
              <a:latin typeface="Arial"/>
              <a:cs typeface="Arial"/>
            </a:endParaRPr>
          </a:p>
          <a:p>
            <a:pPr marL="322580" marR="422275" indent="-180975">
              <a:lnSpc>
                <a:spcPct val="100200"/>
              </a:lnSpc>
              <a:spcBef>
                <a:spcPts val="610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 sz="1050" spc="-10" b="1">
                <a:latin typeface="Arial"/>
                <a:cs typeface="Arial"/>
              </a:rPr>
              <a:t>Bio-</a:t>
            </a:r>
            <a:r>
              <a:rPr dirty="0" sz="1050" b="1">
                <a:latin typeface="Arial"/>
                <a:cs typeface="Arial"/>
              </a:rPr>
              <a:t>resins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still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carry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clear </a:t>
            </a:r>
            <a:r>
              <a:rPr dirty="0" sz="1050">
                <a:latin typeface="Arial MT"/>
                <a:cs typeface="Arial MT"/>
              </a:rPr>
              <a:t>premium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vs.</a:t>
            </a:r>
            <a:r>
              <a:rPr dirty="0" sz="1050" spc="-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commodity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petro-plastics</a:t>
            </a:r>
            <a:endParaRPr sz="1050">
              <a:latin typeface="Arial MT"/>
              <a:cs typeface="Arial MT"/>
            </a:endParaRPr>
          </a:p>
          <a:p>
            <a:pPr marL="322580" indent="-180975">
              <a:lnSpc>
                <a:spcPts val="1240"/>
              </a:lnSpc>
              <a:spcBef>
                <a:spcPts val="615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 sz="1050" b="1">
                <a:latin typeface="Arial"/>
                <a:cs typeface="Arial"/>
              </a:rPr>
              <a:t>PLA</a:t>
            </a:r>
            <a:r>
              <a:rPr dirty="0" sz="1050" spc="-6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is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often</a:t>
            </a:r>
            <a:r>
              <a:rPr dirty="0" sz="1050" spc="-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quoted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at $3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per</a:t>
            </a:r>
            <a:endParaRPr sz="1050">
              <a:latin typeface="Arial"/>
              <a:cs typeface="Arial"/>
            </a:endParaRPr>
          </a:p>
          <a:p>
            <a:pPr marL="322580">
              <a:lnSpc>
                <a:spcPts val="1240"/>
              </a:lnSpc>
            </a:pPr>
            <a:r>
              <a:rPr dirty="0" sz="1050" b="1">
                <a:latin typeface="Arial"/>
                <a:cs typeface="Arial"/>
              </a:rPr>
              <a:t>kg,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PBS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at</a:t>
            </a:r>
            <a:r>
              <a:rPr dirty="0" sz="1050" spc="-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$3.20,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PHA at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$4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to</a:t>
            </a:r>
            <a:endParaRPr sz="1050">
              <a:latin typeface="Arial"/>
              <a:cs typeface="Arial"/>
            </a:endParaRPr>
          </a:p>
          <a:p>
            <a:pPr marL="322580" marR="615315">
              <a:lnSpc>
                <a:spcPts val="1230"/>
              </a:lnSpc>
              <a:spcBef>
                <a:spcPts val="105"/>
              </a:spcBef>
            </a:pPr>
            <a:r>
              <a:rPr dirty="0" sz="1050" b="1">
                <a:latin typeface="Arial"/>
                <a:cs typeface="Arial"/>
              </a:rPr>
              <a:t>$6,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and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PBAT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(lower </a:t>
            </a:r>
            <a:r>
              <a:rPr dirty="0" sz="1050" spc="-20" b="1">
                <a:latin typeface="Arial"/>
                <a:cs typeface="Arial"/>
              </a:rPr>
              <a:t>cost </a:t>
            </a:r>
            <a:r>
              <a:rPr dirty="0" sz="1050" spc="-10" b="1">
                <a:latin typeface="Arial"/>
                <a:cs typeface="Arial"/>
              </a:rPr>
              <a:t>biodegradable)</a:t>
            </a:r>
            <a:r>
              <a:rPr dirty="0" sz="1050" spc="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at</a:t>
            </a:r>
            <a:r>
              <a:rPr dirty="0" sz="1050" spc="20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about</a:t>
            </a:r>
            <a:endParaRPr sz="1050">
              <a:latin typeface="Arial"/>
              <a:cs typeface="Arial"/>
            </a:endParaRPr>
          </a:p>
          <a:p>
            <a:pPr marL="322580">
              <a:lnSpc>
                <a:spcPts val="1240"/>
              </a:lnSpc>
            </a:pPr>
            <a:r>
              <a:rPr dirty="0" sz="1050" b="1">
                <a:latin typeface="Arial"/>
                <a:cs typeface="Arial"/>
              </a:rPr>
              <a:t>$1.85</a:t>
            </a:r>
            <a:r>
              <a:rPr dirty="0" sz="1050" spc="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to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$1.90</a:t>
            </a:r>
            <a:r>
              <a:rPr dirty="0" sz="1050">
                <a:latin typeface="Arial MT"/>
                <a:cs typeface="Arial MT"/>
              </a:rPr>
              <a:t>;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contrast,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PP</a:t>
            </a:r>
            <a:endParaRPr sz="1050">
              <a:latin typeface="Arial MT"/>
              <a:cs typeface="Arial MT"/>
            </a:endParaRPr>
          </a:p>
          <a:p>
            <a:pPr marL="322580">
              <a:lnSpc>
                <a:spcPts val="1245"/>
              </a:lnSpc>
            </a:pPr>
            <a:r>
              <a:rPr dirty="0" sz="1050">
                <a:latin typeface="Arial MT"/>
                <a:cs typeface="Arial MT"/>
              </a:rPr>
              <a:t>generally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trades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close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$1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to</a:t>
            </a:r>
            <a:endParaRPr sz="1050">
              <a:latin typeface="Arial MT"/>
              <a:cs typeface="Arial MT"/>
            </a:endParaRPr>
          </a:p>
          <a:p>
            <a:pPr marL="322580">
              <a:lnSpc>
                <a:spcPct val="100000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$1.30</a:t>
            </a:r>
            <a:r>
              <a:rPr dirty="0" sz="1050" spc="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per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kg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918" y="492378"/>
            <a:ext cx="1148016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Narrowing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performance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cost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gaps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key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for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scaling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bioplastics </a:t>
            </a:r>
            <a:r>
              <a:rPr dirty="0" sz="2800" b="1">
                <a:latin typeface="Arial"/>
                <a:cs typeface="Arial"/>
              </a:rPr>
              <a:t>adoption;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polylactic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acid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closest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reaching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parity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841" y="1502981"/>
            <a:ext cx="7325995" cy="50545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 marR="30480">
              <a:lnSpc>
                <a:spcPct val="100800"/>
              </a:lnSpc>
              <a:spcBef>
                <a:spcPts val="120"/>
              </a:spcBef>
            </a:pPr>
            <a:r>
              <a:rPr dirty="0" sz="1550" b="1">
                <a:latin typeface="Arial"/>
                <a:cs typeface="Arial"/>
              </a:rPr>
              <a:t>Bioplastics</a:t>
            </a:r>
            <a:r>
              <a:rPr dirty="0" sz="1550" spc="19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face</a:t>
            </a:r>
            <a:r>
              <a:rPr dirty="0" sz="1550" spc="10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two</a:t>
            </a:r>
            <a:r>
              <a:rPr dirty="0" sz="1550" spc="17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key</a:t>
            </a:r>
            <a:r>
              <a:rPr dirty="0" sz="1550" spc="10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parallel</a:t>
            </a:r>
            <a:r>
              <a:rPr dirty="0" sz="1550" spc="114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challenges:</a:t>
            </a:r>
            <a:r>
              <a:rPr dirty="0" sz="1550" spc="19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reducing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costs</a:t>
            </a:r>
            <a:r>
              <a:rPr dirty="0" sz="1550" spc="10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and</a:t>
            </a:r>
            <a:r>
              <a:rPr dirty="0" sz="1550" spc="175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improving performance</a:t>
            </a:r>
            <a:r>
              <a:rPr dirty="0" baseline="26455" sz="1575" spc="-15" b="1">
                <a:latin typeface="Arial"/>
                <a:cs typeface="Arial"/>
              </a:rPr>
              <a:t>1</a:t>
            </a:r>
            <a:endParaRPr baseline="26455" sz="157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742" y="2066480"/>
            <a:ext cx="470852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Performance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cost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bioplastics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compared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traditional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plastics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401" y="6290043"/>
            <a:ext cx="8418195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0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sz="800">
                <a:latin typeface="Arial MT"/>
                <a:cs typeface="Arial MT"/>
              </a:rPr>
              <a:t>Performance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measured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considering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tensile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strength,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elongation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at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break,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heat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deflection,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water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vapor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permeability.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35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CKI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analysis;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BusinessanalytiQ</a:t>
            </a:r>
            <a:r>
              <a:rPr dirty="0" sz="800">
                <a:latin typeface="Arial MT"/>
                <a:cs typeface="Arial MT"/>
              </a:rPr>
              <a:t>;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Physical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and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thermal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properties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(Nazrin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2020);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Tensile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Behavior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of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High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Density</a:t>
            </a:r>
            <a:r>
              <a:rPr dirty="0" u="sng" sz="800" spc="-6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Polyethylene</a:t>
            </a:r>
            <a:r>
              <a:rPr dirty="0" sz="800" spc="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(Amjadi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Fatemi,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2020);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Poly(Butylene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Adipate/Terephthalate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-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Co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Glycolate)</a:t>
            </a:r>
            <a:r>
              <a:rPr dirty="0" sz="800" spc="-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(Wang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2020);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u="sng" sz="800" spc="-18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review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on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bio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based</a:t>
            </a:r>
            <a:r>
              <a:rPr dirty="0" u="sng" sz="800" spc="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polymer</a:t>
            </a:r>
            <a:r>
              <a:rPr dirty="0" sz="800" spc="-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(Rajendran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Poly(Lactic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Acid)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Based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Microparticles</a:t>
            </a:r>
            <a:r>
              <a:rPr dirty="0" sz="800" spc="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(Vlachopoulos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10">
                <a:latin typeface="Arial MT"/>
                <a:cs typeface="Arial MT"/>
              </a:rPr>
              <a:t> 2022).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50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Smarth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Galhotra,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Paula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Sánchez,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Ariela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Gernot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Share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with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14209" y="2588196"/>
            <a:ext cx="5098415" cy="3037205"/>
            <a:chOff x="914209" y="2588196"/>
            <a:chExt cx="5098415" cy="3037205"/>
          </a:xfrm>
        </p:grpSpPr>
        <p:sp>
          <p:nvSpPr>
            <p:cNvPr id="11" name="object 11"/>
            <p:cNvSpPr/>
            <p:nvPr/>
          </p:nvSpPr>
          <p:spPr>
            <a:xfrm>
              <a:off x="950976" y="2597530"/>
              <a:ext cx="2725420" cy="1326515"/>
            </a:xfrm>
            <a:custGeom>
              <a:avLst/>
              <a:gdLst/>
              <a:ahLst/>
              <a:cxnLst/>
              <a:rect l="l" t="t" r="r" b="b"/>
              <a:pathLst>
                <a:path w="2725420" h="1326514">
                  <a:moveTo>
                    <a:pt x="2724912" y="0"/>
                  </a:moveTo>
                  <a:lnTo>
                    <a:pt x="0" y="0"/>
                  </a:lnTo>
                  <a:lnTo>
                    <a:pt x="0" y="1326261"/>
                  </a:lnTo>
                  <a:lnTo>
                    <a:pt x="2724912" y="1326261"/>
                  </a:lnTo>
                  <a:lnTo>
                    <a:pt x="2724912" y="0"/>
                  </a:lnTo>
                  <a:close/>
                </a:path>
              </a:pathLst>
            </a:custGeom>
            <a:solidFill>
              <a:srgbClr val="D5D6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55548" y="2602102"/>
              <a:ext cx="5050155" cy="2983230"/>
            </a:xfrm>
            <a:custGeom>
              <a:avLst/>
              <a:gdLst/>
              <a:ahLst/>
              <a:cxnLst/>
              <a:rect l="l" t="t" r="r" b="b"/>
              <a:pathLst>
                <a:path w="5050155" h="2983229">
                  <a:moveTo>
                    <a:pt x="0" y="1326261"/>
                  </a:moveTo>
                  <a:lnTo>
                    <a:pt x="5050155" y="1326261"/>
                  </a:lnTo>
                </a:path>
                <a:path w="5050155" h="2983229">
                  <a:moveTo>
                    <a:pt x="2724912" y="2982976"/>
                  </a:moveTo>
                  <a:lnTo>
                    <a:pt x="2724912" y="0"/>
                  </a:lnTo>
                </a:path>
              </a:pathLst>
            </a:custGeom>
            <a:ln w="127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18972" y="2592958"/>
              <a:ext cx="5084445" cy="3027680"/>
            </a:xfrm>
            <a:custGeom>
              <a:avLst/>
              <a:gdLst/>
              <a:ahLst/>
              <a:cxnLst/>
              <a:rect l="l" t="t" r="r" b="b"/>
              <a:pathLst>
                <a:path w="5084445" h="3027679">
                  <a:moveTo>
                    <a:pt x="36575" y="2981705"/>
                  </a:moveTo>
                  <a:lnTo>
                    <a:pt x="36575" y="0"/>
                  </a:lnTo>
                </a:path>
                <a:path w="5084445" h="3027679">
                  <a:moveTo>
                    <a:pt x="0" y="2981705"/>
                  </a:moveTo>
                  <a:lnTo>
                    <a:pt x="36575" y="2981705"/>
                  </a:lnTo>
                </a:path>
                <a:path w="5084445" h="3027679">
                  <a:moveTo>
                    <a:pt x="0" y="2652267"/>
                  </a:moveTo>
                  <a:lnTo>
                    <a:pt x="36575" y="2652267"/>
                  </a:lnTo>
                </a:path>
                <a:path w="5084445" h="3027679">
                  <a:moveTo>
                    <a:pt x="0" y="2322957"/>
                  </a:moveTo>
                  <a:lnTo>
                    <a:pt x="36575" y="2322957"/>
                  </a:lnTo>
                </a:path>
                <a:path w="5084445" h="3027679">
                  <a:moveTo>
                    <a:pt x="0" y="1993772"/>
                  </a:moveTo>
                  <a:lnTo>
                    <a:pt x="36575" y="1993772"/>
                  </a:lnTo>
                </a:path>
                <a:path w="5084445" h="3027679">
                  <a:moveTo>
                    <a:pt x="0" y="1655317"/>
                  </a:moveTo>
                  <a:lnTo>
                    <a:pt x="36575" y="1655317"/>
                  </a:lnTo>
                </a:path>
                <a:path w="5084445" h="3027679">
                  <a:moveTo>
                    <a:pt x="0" y="1326133"/>
                  </a:moveTo>
                  <a:lnTo>
                    <a:pt x="36575" y="1326133"/>
                  </a:lnTo>
                </a:path>
                <a:path w="5084445" h="3027679">
                  <a:moveTo>
                    <a:pt x="0" y="996823"/>
                  </a:moveTo>
                  <a:lnTo>
                    <a:pt x="36575" y="996823"/>
                  </a:lnTo>
                </a:path>
                <a:path w="5084445" h="3027679">
                  <a:moveTo>
                    <a:pt x="0" y="667638"/>
                  </a:moveTo>
                  <a:lnTo>
                    <a:pt x="36575" y="667638"/>
                  </a:lnTo>
                </a:path>
                <a:path w="5084445" h="3027679">
                  <a:moveTo>
                    <a:pt x="0" y="338327"/>
                  </a:moveTo>
                  <a:lnTo>
                    <a:pt x="36575" y="338327"/>
                  </a:lnTo>
                </a:path>
                <a:path w="5084445" h="3027679">
                  <a:moveTo>
                    <a:pt x="0" y="0"/>
                  </a:moveTo>
                  <a:lnTo>
                    <a:pt x="36575" y="0"/>
                  </a:lnTo>
                </a:path>
                <a:path w="5084445" h="3027679">
                  <a:moveTo>
                    <a:pt x="36575" y="2981705"/>
                  </a:moveTo>
                  <a:lnTo>
                    <a:pt x="5084064" y="2981705"/>
                  </a:lnTo>
                </a:path>
                <a:path w="5084445" h="3027679">
                  <a:moveTo>
                    <a:pt x="36575" y="2981705"/>
                  </a:moveTo>
                  <a:lnTo>
                    <a:pt x="36575" y="3027438"/>
                  </a:lnTo>
                </a:path>
                <a:path w="5084445" h="3027679">
                  <a:moveTo>
                    <a:pt x="420624" y="2981705"/>
                  </a:moveTo>
                  <a:lnTo>
                    <a:pt x="420624" y="3027438"/>
                  </a:lnTo>
                </a:path>
                <a:path w="5084445" h="3027679">
                  <a:moveTo>
                    <a:pt x="813816" y="2981705"/>
                  </a:moveTo>
                  <a:lnTo>
                    <a:pt x="813816" y="3027438"/>
                  </a:lnTo>
                </a:path>
                <a:path w="5084445" h="3027679">
                  <a:moveTo>
                    <a:pt x="1197736" y="2981705"/>
                  </a:moveTo>
                  <a:lnTo>
                    <a:pt x="1197736" y="3027438"/>
                  </a:lnTo>
                </a:path>
                <a:path w="5084445" h="3027679">
                  <a:moveTo>
                    <a:pt x="1590929" y="2981705"/>
                  </a:moveTo>
                  <a:lnTo>
                    <a:pt x="1590929" y="3027438"/>
                  </a:lnTo>
                </a:path>
                <a:path w="5084445" h="3027679">
                  <a:moveTo>
                    <a:pt x="1974977" y="2981705"/>
                  </a:moveTo>
                  <a:lnTo>
                    <a:pt x="1974977" y="3027438"/>
                  </a:lnTo>
                </a:path>
                <a:path w="5084445" h="3027679">
                  <a:moveTo>
                    <a:pt x="2368168" y="2981705"/>
                  </a:moveTo>
                  <a:lnTo>
                    <a:pt x="2368168" y="3027438"/>
                  </a:lnTo>
                </a:path>
                <a:path w="5084445" h="3027679">
                  <a:moveTo>
                    <a:pt x="2752216" y="2981705"/>
                  </a:moveTo>
                  <a:lnTo>
                    <a:pt x="2752216" y="3027438"/>
                  </a:lnTo>
                </a:path>
                <a:path w="5084445" h="3027679">
                  <a:moveTo>
                    <a:pt x="3145408" y="2981705"/>
                  </a:moveTo>
                  <a:lnTo>
                    <a:pt x="3145408" y="3027438"/>
                  </a:lnTo>
                </a:path>
                <a:path w="5084445" h="3027679">
                  <a:moveTo>
                    <a:pt x="3529456" y="2981705"/>
                  </a:moveTo>
                  <a:lnTo>
                    <a:pt x="3529456" y="3027438"/>
                  </a:lnTo>
                </a:path>
                <a:path w="5084445" h="3027679">
                  <a:moveTo>
                    <a:pt x="3922649" y="2981705"/>
                  </a:moveTo>
                  <a:lnTo>
                    <a:pt x="3922649" y="3027438"/>
                  </a:lnTo>
                </a:path>
                <a:path w="5084445" h="3027679">
                  <a:moveTo>
                    <a:pt x="4306697" y="2981705"/>
                  </a:moveTo>
                  <a:lnTo>
                    <a:pt x="4306697" y="3027438"/>
                  </a:lnTo>
                </a:path>
                <a:path w="5084445" h="3027679">
                  <a:moveTo>
                    <a:pt x="4699889" y="2981705"/>
                  </a:moveTo>
                  <a:lnTo>
                    <a:pt x="4699889" y="3027438"/>
                  </a:lnTo>
                </a:path>
                <a:path w="5084445" h="3027679">
                  <a:moveTo>
                    <a:pt x="5084064" y="2981705"/>
                  </a:moveTo>
                  <a:lnTo>
                    <a:pt x="5084064" y="302743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419855" y="456399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27432" y="0"/>
                  </a:move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2160" y="38094"/>
                  </a:lnTo>
                  <a:lnTo>
                    <a:pt x="8048" y="46815"/>
                  </a:lnTo>
                  <a:lnTo>
                    <a:pt x="16769" y="52703"/>
                  </a:lnTo>
                  <a:lnTo>
                    <a:pt x="27432" y="54863"/>
                  </a:lnTo>
                  <a:lnTo>
                    <a:pt x="38094" y="52703"/>
                  </a:lnTo>
                  <a:lnTo>
                    <a:pt x="46815" y="46815"/>
                  </a:lnTo>
                  <a:lnTo>
                    <a:pt x="52703" y="38094"/>
                  </a:lnTo>
                  <a:lnTo>
                    <a:pt x="54864" y="27431"/>
                  </a:lnTo>
                  <a:lnTo>
                    <a:pt x="52703" y="16769"/>
                  </a:lnTo>
                  <a:lnTo>
                    <a:pt x="46815" y="8048"/>
                  </a:lnTo>
                  <a:lnTo>
                    <a:pt x="38094" y="2160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419855" y="456399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4864" y="27431"/>
                  </a:moveTo>
                  <a:lnTo>
                    <a:pt x="52703" y="38094"/>
                  </a:lnTo>
                  <a:lnTo>
                    <a:pt x="46815" y="46815"/>
                  </a:lnTo>
                  <a:lnTo>
                    <a:pt x="38094" y="52703"/>
                  </a:lnTo>
                  <a:lnTo>
                    <a:pt x="27432" y="54863"/>
                  </a:lnTo>
                  <a:lnTo>
                    <a:pt x="16769" y="52703"/>
                  </a:lnTo>
                  <a:lnTo>
                    <a:pt x="8048" y="46815"/>
                  </a:lnTo>
                  <a:lnTo>
                    <a:pt x="2160" y="38094"/>
                  </a:lnTo>
                  <a:lnTo>
                    <a:pt x="0" y="27431"/>
                  </a:lnTo>
                  <a:lnTo>
                    <a:pt x="2160" y="16769"/>
                  </a:lnTo>
                  <a:lnTo>
                    <a:pt x="8048" y="8048"/>
                  </a:lnTo>
                  <a:lnTo>
                    <a:pt x="16769" y="2160"/>
                  </a:lnTo>
                  <a:lnTo>
                    <a:pt x="27432" y="0"/>
                  </a:lnTo>
                  <a:lnTo>
                    <a:pt x="38094" y="2160"/>
                  </a:lnTo>
                  <a:lnTo>
                    <a:pt x="46815" y="8048"/>
                  </a:lnTo>
                  <a:lnTo>
                    <a:pt x="52703" y="16769"/>
                  </a:lnTo>
                  <a:lnTo>
                    <a:pt x="54864" y="27431"/>
                  </a:lnTo>
                  <a:close/>
                </a:path>
              </a:pathLst>
            </a:custGeom>
            <a:ln w="9525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4589" y="4211637"/>
              <a:ext cx="64388" cy="643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14608" y="4214050"/>
              <a:ext cx="64388" cy="643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070730" y="4054220"/>
              <a:ext cx="1572895" cy="722630"/>
            </a:xfrm>
            <a:custGeom>
              <a:avLst/>
              <a:gdLst/>
              <a:ahLst/>
              <a:cxnLst/>
              <a:rect l="l" t="t" r="r" b="b"/>
              <a:pathLst>
                <a:path w="1572895" h="722629">
                  <a:moveTo>
                    <a:pt x="54864" y="695070"/>
                  </a:moveTo>
                  <a:lnTo>
                    <a:pt x="52720" y="705733"/>
                  </a:lnTo>
                  <a:lnTo>
                    <a:pt x="46863" y="714454"/>
                  </a:lnTo>
                  <a:lnTo>
                    <a:pt x="38147" y="720342"/>
                  </a:lnTo>
                  <a:lnTo>
                    <a:pt x="27432" y="722502"/>
                  </a:lnTo>
                  <a:lnTo>
                    <a:pt x="16769" y="720342"/>
                  </a:lnTo>
                  <a:lnTo>
                    <a:pt x="8048" y="714454"/>
                  </a:lnTo>
                  <a:lnTo>
                    <a:pt x="2160" y="705733"/>
                  </a:lnTo>
                  <a:lnTo>
                    <a:pt x="0" y="695070"/>
                  </a:lnTo>
                  <a:lnTo>
                    <a:pt x="2160" y="684408"/>
                  </a:lnTo>
                  <a:lnTo>
                    <a:pt x="8048" y="675687"/>
                  </a:lnTo>
                  <a:lnTo>
                    <a:pt x="16769" y="669799"/>
                  </a:lnTo>
                  <a:lnTo>
                    <a:pt x="27432" y="667638"/>
                  </a:lnTo>
                  <a:lnTo>
                    <a:pt x="38147" y="669799"/>
                  </a:lnTo>
                  <a:lnTo>
                    <a:pt x="46863" y="675687"/>
                  </a:lnTo>
                  <a:lnTo>
                    <a:pt x="52720" y="684408"/>
                  </a:lnTo>
                  <a:lnTo>
                    <a:pt x="54864" y="695070"/>
                  </a:lnTo>
                  <a:close/>
                </a:path>
                <a:path w="1572895" h="722629">
                  <a:moveTo>
                    <a:pt x="1572768" y="27431"/>
                  </a:moveTo>
                  <a:lnTo>
                    <a:pt x="1570624" y="38094"/>
                  </a:lnTo>
                  <a:lnTo>
                    <a:pt x="1564767" y="46815"/>
                  </a:lnTo>
                  <a:lnTo>
                    <a:pt x="1556051" y="52703"/>
                  </a:lnTo>
                  <a:lnTo>
                    <a:pt x="1545336" y="54863"/>
                  </a:lnTo>
                  <a:lnTo>
                    <a:pt x="1534673" y="52703"/>
                  </a:lnTo>
                  <a:lnTo>
                    <a:pt x="1525952" y="46815"/>
                  </a:lnTo>
                  <a:lnTo>
                    <a:pt x="1520064" y="38094"/>
                  </a:lnTo>
                  <a:lnTo>
                    <a:pt x="1517904" y="27431"/>
                  </a:lnTo>
                  <a:lnTo>
                    <a:pt x="1520064" y="16716"/>
                  </a:lnTo>
                  <a:lnTo>
                    <a:pt x="1525952" y="8000"/>
                  </a:lnTo>
                  <a:lnTo>
                    <a:pt x="1534673" y="2143"/>
                  </a:lnTo>
                  <a:lnTo>
                    <a:pt x="1545336" y="0"/>
                  </a:lnTo>
                  <a:lnTo>
                    <a:pt x="1556051" y="2143"/>
                  </a:lnTo>
                  <a:lnTo>
                    <a:pt x="1564767" y="8000"/>
                  </a:lnTo>
                  <a:lnTo>
                    <a:pt x="1570624" y="16716"/>
                  </a:lnTo>
                  <a:lnTo>
                    <a:pt x="1572768" y="27431"/>
                  </a:lnTo>
                  <a:close/>
                </a:path>
              </a:pathLst>
            </a:custGeom>
            <a:ln w="9525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214116" y="4074667"/>
              <a:ext cx="2484755" cy="647700"/>
            </a:xfrm>
            <a:custGeom>
              <a:avLst/>
              <a:gdLst/>
              <a:ahLst/>
              <a:cxnLst/>
              <a:rect l="l" t="t" r="r" b="b"/>
              <a:pathLst>
                <a:path w="2484754" h="647700">
                  <a:moveTo>
                    <a:pt x="0" y="329310"/>
                  </a:moveTo>
                  <a:lnTo>
                    <a:pt x="206374" y="495934"/>
                  </a:lnTo>
                </a:path>
                <a:path w="2484754" h="647700">
                  <a:moveTo>
                    <a:pt x="832104" y="466470"/>
                  </a:moveTo>
                  <a:lnTo>
                    <a:pt x="886079" y="647445"/>
                  </a:lnTo>
                </a:path>
                <a:path w="2484754" h="647700">
                  <a:moveTo>
                    <a:pt x="2484247" y="0"/>
                  </a:moveTo>
                  <a:lnTo>
                    <a:pt x="2441447" y="952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802373" y="5642076"/>
            <a:ext cx="30924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 MT"/>
                <a:cs typeface="Arial MT"/>
              </a:rPr>
              <a:t>-</a:t>
            </a:r>
            <a:r>
              <a:rPr dirty="0" sz="1000" spc="-20">
                <a:latin typeface="Arial MT"/>
                <a:cs typeface="Arial MT"/>
              </a:rPr>
              <a:t>6.0x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1158" y="5642076"/>
            <a:ext cx="494982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366010" algn="l"/>
                <a:tab pos="2754630" algn="l"/>
                <a:tab pos="3143250" algn="l"/>
                <a:tab pos="3531870" algn="l"/>
                <a:tab pos="3921125" algn="l"/>
                <a:tab pos="4309745" algn="l"/>
                <a:tab pos="4698365" algn="l"/>
              </a:tabLst>
            </a:pPr>
            <a:r>
              <a:rPr dirty="0" sz="1000">
                <a:latin typeface="Arial MT"/>
                <a:cs typeface="Arial MT"/>
              </a:rPr>
              <a:t>-5.0x</a:t>
            </a:r>
            <a:r>
              <a:rPr dirty="0" sz="1000" spc="140">
                <a:latin typeface="Arial MT"/>
                <a:cs typeface="Arial MT"/>
              </a:rPr>
              <a:t>  </a:t>
            </a:r>
            <a:r>
              <a:rPr dirty="0" sz="1000">
                <a:latin typeface="Arial MT"/>
                <a:cs typeface="Arial MT"/>
              </a:rPr>
              <a:t>-4.0x</a:t>
            </a:r>
            <a:r>
              <a:rPr dirty="0" sz="1000" spc="135">
                <a:latin typeface="Arial MT"/>
                <a:cs typeface="Arial MT"/>
              </a:rPr>
              <a:t>  </a:t>
            </a:r>
            <a:r>
              <a:rPr dirty="0" sz="1000">
                <a:latin typeface="Arial MT"/>
                <a:cs typeface="Arial MT"/>
              </a:rPr>
              <a:t>-3.0x</a:t>
            </a:r>
            <a:r>
              <a:rPr dirty="0" sz="1000" spc="135">
                <a:latin typeface="Arial MT"/>
                <a:cs typeface="Arial MT"/>
              </a:rPr>
              <a:t>  </a:t>
            </a:r>
            <a:r>
              <a:rPr dirty="0" sz="1000">
                <a:latin typeface="Arial MT"/>
                <a:cs typeface="Arial MT"/>
              </a:rPr>
              <a:t>-2.0x</a:t>
            </a:r>
            <a:r>
              <a:rPr dirty="0" sz="1000" spc="140">
                <a:latin typeface="Arial MT"/>
                <a:cs typeface="Arial MT"/>
              </a:rPr>
              <a:t>  </a:t>
            </a:r>
            <a:r>
              <a:rPr dirty="0" sz="1000">
                <a:latin typeface="Arial MT"/>
                <a:cs typeface="Arial MT"/>
              </a:rPr>
              <a:t>-1.0x</a:t>
            </a:r>
            <a:r>
              <a:rPr dirty="0" sz="1000" spc="220">
                <a:latin typeface="Arial MT"/>
                <a:cs typeface="Arial MT"/>
              </a:rPr>
              <a:t>  </a:t>
            </a:r>
            <a:r>
              <a:rPr dirty="0" sz="1000" spc="-20">
                <a:latin typeface="Arial MT"/>
                <a:cs typeface="Arial MT"/>
              </a:rPr>
              <a:t>0.0x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1.0x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2.0x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3.0x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4.0x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5.0x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6.0x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7.0x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6618" y="5166233"/>
            <a:ext cx="26289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0">
                <a:latin typeface="Arial MT"/>
                <a:cs typeface="Arial MT"/>
              </a:rPr>
              <a:t>0.2x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6618" y="4503166"/>
            <a:ext cx="26289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0">
                <a:latin typeface="Arial MT"/>
                <a:cs typeface="Arial MT"/>
              </a:rPr>
              <a:t>0.6x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6618" y="3838130"/>
            <a:ext cx="26352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0">
                <a:latin typeface="Arial MT"/>
                <a:cs typeface="Arial MT"/>
              </a:rPr>
              <a:t>1.0x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6618" y="3175063"/>
            <a:ext cx="26352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0">
                <a:latin typeface="Arial MT"/>
                <a:cs typeface="Arial MT"/>
              </a:rPr>
              <a:t>1.4x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6618" y="2510472"/>
            <a:ext cx="26352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0">
                <a:latin typeface="Arial MT"/>
                <a:cs typeface="Arial MT"/>
              </a:rPr>
              <a:t>1.8x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40353" y="5915139"/>
            <a:ext cx="28956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0">
                <a:latin typeface="Arial MT"/>
                <a:cs typeface="Arial MT"/>
              </a:rPr>
              <a:t>Cost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4604" y="3696690"/>
            <a:ext cx="168910" cy="796925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 spc="-10">
                <a:latin typeface="Arial MT"/>
                <a:cs typeface="Arial MT"/>
              </a:rPr>
              <a:t>Performance*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81198" y="4237735"/>
            <a:ext cx="27559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TPS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06239" y="4170489"/>
            <a:ext cx="2851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PHA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40353" y="4119511"/>
            <a:ext cx="471805" cy="43560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04470">
              <a:lnSpc>
                <a:spcPct val="134500"/>
              </a:lnSpc>
              <a:spcBef>
                <a:spcPts val="95"/>
              </a:spcBef>
            </a:pPr>
            <a:r>
              <a:rPr dirty="0" sz="1000" spc="-25">
                <a:latin typeface="Arial MT"/>
                <a:cs typeface="Arial MT"/>
              </a:rPr>
              <a:t>PLA </a:t>
            </a:r>
            <a:r>
              <a:rPr dirty="0" sz="1000" spc="-20">
                <a:latin typeface="Arial MT"/>
                <a:cs typeface="Arial MT"/>
              </a:rPr>
              <a:t>PBAT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03570" y="3955732"/>
            <a:ext cx="2724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PBS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115303" y="2496566"/>
            <a:ext cx="2681605" cy="768985"/>
            <a:chOff x="6115303" y="2496566"/>
            <a:chExt cx="2681605" cy="768985"/>
          </a:xfrm>
        </p:grpSpPr>
        <p:sp>
          <p:nvSpPr>
            <p:cNvPr id="34" name="object 34"/>
            <p:cNvSpPr/>
            <p:nvPr/>
          </p:nvSpPr>
          <p:spPr>
            <a:xfrm>
              <a:off x="6124828" y="2506091"/>
              <a:ext cx="2662555" cy="749935"/>
            </a:xfrm>
            <a:custGeom>
              <a:avLst/>
              <a:gdLst/>
              <a:ahLst/>
              <a:cxnLst/>
              <a:rect l="l" t="t" r="r" b="b"/>
              <a:pathLst>
                <a:path w="2662554" h="749935">
                  <a:moveTo>
                    <a:pt x="2662554" y="0"/>
                  </a:moveTo>
                  <a:lnTo>
                    <a:pt x="339979" y="0"/>
                  </a:lnTo>
                  <a:lnTo>
                    <a:pt x="339979" y="437514"/>
                  </a:lnTo>
                  <a:lnTo>
                    <a:pt x="0" y="656589"/>
                  </a:lnTo>
                  <a:lnTo>
                    <a:pt x="339979" y="624967"/>
                  </a:lnTo>
                  <a:lnTo>
                    <a:pt x="339979" y="749935"/>
                  </a:lnTo>
                  <a:lnTo>
                    <a:pt x="2662554" y="749935"/>
                  </a:lnTo>
                  <a:lnTo>
                    <a:pt x="2662554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124828" y="2506091"/>
              <a:ext cx="2662555" cy="749935"/>
            </a:xfrm>
            <a:custGeom>
              <a:avLst/>
              <a:gdLst/>
              <a:ahLst/>
              <a:cxnLst/>
              <a:rect l="l" t="t" r="r" b="b"/>
              <a:pathLst>
                <a:path w="2662554" h="749935">
                  <a:moveTo>
                    <a:pt x="339979" y="0"/>
                  </a:moveTo>
                  <a:lnTo>
                    <a:pt x="727075" y="0"/>
                  </a:lnTo>
                  <a:lnTo>
                    <a:pt x="1307719" y="0"/>
                  </a:lnTo>
                  <a:lnTo>
                    <a:pt x="2662554" y="0"/>
                  </a:lnTo>
                  <a:lnTo>
                    <a:pt x="2662554" y="437514"/>
                  </a:lnTo>
                  <a:lnTo>
                    <a:pt x="2662554" y="624967"/>
                  </a:lnTo>
                  <a:lnTo>
                    <a:pt x="2662554" y="749935"/>
                  </a:lnTo>
                  <a:lnTo>
                    <a:pt x="1307719" y="749935"/>
                  </a:lnTo>
                  <a:lnTo>
                    <a:pt x="727075" y="749935"/>
                  </a:lnTo>
                  <a:lnTo>
                    <a:pt x="339979" y="749935"/>
                  </a:lnTo>
                  <a:lnTo>
                    <a:pt x="339979" y="624967"/>
                  </a:lnTo>
                  <a:lnTo>
                    <a:pt x="0" y="656589"/>
                  </a:lnTo>
                  <a:lnTo>
                    <a:pt x="339979" y="437514"/>
                  </a:lnTo>
                  <a:lnTo>
                    <a:pt x="339979" y="0"/>
                  </a:lnTo>
                  <a:close/>
                </a:path>
              </a:pathLst>
            </a:custGeom>
            <a:ln w="1905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6557771" y="2541333"/>
            <a:ext cx="2150110" cy="676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700" marR="5080">
              <a:lnSpc>
                <a:spcPct val="101099"/>
              </a:lnSpc>
              <a:spcBef>
                <a:spcPts val="114"/>
              </a:spcBef>
            </a:pP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dirty="0" sz="105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cost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gap</a:t>
            </a:r>
            <a:r>
              <a:rPr dirty="0" sz="105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dirty="0" sz="105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driven</a:t>
            </a:r>
            <a:r>
              <a:rPr dirty="0" sz="105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dirty="0" sz="105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expensive bio-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feedstocks</a:t>
            </a:r>
            <a:r>
              <a:rPr dirty="0" sz="105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105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monomers,</a:t>
            </a:r>
            <a:r>
              <a:rPr dirty="0" sz="1050" spc="5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extra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unit 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operations,</a:t>
            </a:r>
            <a:r>
              <a:rPr dirty="0" sz="105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 lower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utilization</a:t>
            </a:r>
            <a:r>
              <a:rPr dirty="0" sz="105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plants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64348" y="2652585"/>
            <a:ext cx="1665605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0"/>
              </a:spcBef>
            </a:pPr>
            <a:r>
              <a:rPr dirty="0" sz="1350" b="1" i="1">
                <a:solidFill>
                  <a:srgbClr val="009BDB"/>
                </a:solidFill>
                <a:latin typeface="Arial"/>
                <a:cs typeface="Arial"/>
              </a:rPr>
              <a:t>Attractive</a:t>
            </a:r>
            <a:r>
              <a:rPr dirty="0" sz="1350" spc="170" b="1" i="1">
                <a:solidFill>
                  <a:srgbClr val="009BDB"/>
                </a:solidFill>
                <a:latin typeface="Arial"/>
                <a:cs typeface="Arial"/>
              </a:rPr>
              <a:t> </a:t>
            </a:r>
            <a:r>
              <a:rPr dirty="0" sz="1350" spc="-20" b="1" i="1">
                <a:solidFill>
                  <a:srgbClr val="009BDB"/>
                </a:solidFill>
                <a:latin typeface="Arial"/>
                <a:cs typeface="Arial"/>
              </a:rPr>
              <a:t>Cost </a:t>
            </a:r>
            <a:r>
              <a:rPr dirty="0" sz="1350" b="1" i="1">
                <a:solidFill>
                  <a:srgbClr val="009BDB"/>
                </a:solidFill>
                <a:latin typeface="Arial"/>
                <a:cs typeface="Arial"/>
              </a:rPr>
              <a:t>Better</a:t>
            </a:r>
            <a:r>
              <a:rPr dirty="0" sz="1350" spc="75" b="1" i="1">
                <a:solidFill>
                  <a:srgbClr val="009BDB"/>
                </a:solidFill>
                <a:latin typeface="Arial"/>
                <a:cs typeface="Arial"/>
              </a:rPr>
              <a:t> </a:t>
            </a:r>
            <a:r>
              <a:rPr dirty="0" sz="1350" spc="-10" b="1" i="1">
                <a:solidFill>
                  <a:srgbClr val="009BDB"/>
                </a:solidFill>
                <a:latin typeface="Arial"/>
                <a:cs typeface="Arial"/>
              </a:rPr>
              <a:t>Performance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12996" y="2657983"/>
            <a:ext cx="1665605" cy="4445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 b="1" i="1">
                <a:solidFill>
                  <a:srgbClr val="5C5C5C"/>
                </a:solidFill>
                <a:latin typeface="Arial"/>
                <a:cs typeface="Arial"/>
              </a:rPr>
              <a:t>High</a:t>
            </a:r>
            <a:r>
              <a:rPr dirty="0" sz="1350" spc="45" b="1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1350" spc="-20" b="1" i="1">
                <a:solidFill>
                  <a:srgbClr val="5C5C5C"/>
                </a:solidFill>
                <a:latin typeface="Arial"/>
                <a:cs typeface="Arial"/>
              </a:rPr>
              <a:t>Cost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350" b="1" i="1">
                <a:solidFill>
                  <a:srgbClr val="5C5C5C"/>
                </a:solidFill>
                <a:latin typeface="Arial"/>
                <a:cs typeface="Arial"/>
              </a:rPr>
              <a:t>Better</a:t>
            </a:r>
            <a:r>
              <a:rPr dirty="0" sz="1350" spc="75" b="1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1350" spc="-10" b="1" i="1">
                <a:solidFill>
                  <a:srgbClr val="5C5C5C"/>
                </a:solidFill>
                <a:latin typeface="Arial"/>
                <a:cs typeface="Arial"/>
              </a:rPr>
              <a:t>Performance</a:t>
            </a:r>
            <a:endParaRPr sz="13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30573" y="5039169"/>
            <a:ext cx="2123440" cy="44513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b="1" i="1">
                <a:solidFill>
                  <a:srgbClr val="5C5C5C"/>
                </a:solidFill>
                <a:latin typeface="Arial"/>
                <a:cs typeface="Arial"/>
              </a:rPr>
              <a:t>High</a:t>
            </a:r>
            <a:r>
              <a:rPr dirty="0" sz="1350" spc="40" b="1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1350" spc="-20" b="1" i="1">
                <a:solidFill>
                  <a:srgbClr val="5C5C5C"/>
                </a:solidFill>
                <a:latin typeface="Arial"/>
                <a:cs typeface="Arial"/>
              </a:rPr>
              <a:t>Cost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350" b="1" i="1">
                <a:solidFill>
                  <a:srgbClr val="5C5C5C"/>
                </a:solidFill>
                <a:latin typeface="Arial"/>
                <a:cs typeface="Arial"/>
              </a:rPr>
              <a:t>Suboptimal</a:t>
            </a:r>
            <a:r>
              <a:rPr dirty="0" sz="1350" spc="185" b="1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1350" spc="-10" b="1" i="1">
                <a:solidFill>
                  <a:srgbClr val="5C5C5C"/>
                </a:solidFill>
                <a:latin typeface="Arial"/>
                <a:cs typeface="Arial"/>
              </a:rPr>
              <a:t>Performance</a:t>
            </a:r>
            <a:endParaRPr sz="13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72235" y="5098224"/>
            <a:ext cx="212217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80"/>
              </a:spcBef>
            </a:pPr>
            <a:r>
              <a:rPr dirty="0" sz="1350" b="1" i="1">
                <a:solidFill>
                  <a:srgbClr val="5C5C5C"/>
                </a:solidFill>
                <a:latin typeface="Arial"/>
                <a:cs typeface="Arial"/>
              </a:rPr>
              <a:t>Attractive</a:t>
            </a:r>
            <a:r>
              <a:rPr dirty="0" sz="1350" spc="170" b="1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1350" spc="-20" b="1" i="1">
                <a:solidFill>
                  <a:srgbClr val="5C5C5C"/>
                </a:solidFill>
                <a:latin typeface="Arial"/>
                <a:cs typeface="Arial"/>
              </a:rPr>
              <a:t>Cost </a:t>
            </a:r>
            <a:r>
              <a:rPr dirty="0" sz="1350" b="1" i="1">
                <a:solidFill>
                  <a:srgbClr val="5C5C5C"/>
                </a:solidFill>
                <a:latin typeface="Arial"/>
                <a:cs typeface="Arial"/>
              </a:rPr>
              <a:t>Suboptimal</a:t>
            </a:r>
            <a:r>
              <a:rPr dirty="0" sz="1350" spc="180" b="1" i="1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dirty="0" sz="1350" spc="-10" b="1" i="1">
                <a:solidFill>
                  <a:srgbClr val="5C5C5C"/>
                </a:solidFill>
                <a:latin typeface="Arial"/>
                <a:cs typeface="Arial"/>
              </a:rPr>
              <a:t>Performance</a:t>
            </a:r>
            <a:endParaRPr sz="13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969508" y="4275835"/>
            <a:ext cx="2649220" cy="814705"/>
          </a:xfrm>
          <a:custGeom>
            <a:avLst/>
            <a:gdLst/>
            <a:ahLst/>
            <a:cxnLst/>
            <a:rect l="l" t="t" r="r" b="b"/>
            <a:pathLst>
              <a:path w="2649220" h="814704">
                <a:moveTo>
                  <a:pt x="591312" y="0"/>
                </a:moveTo>
                <a:lnTo>
                  <a:pt x="934212" y="0"/>
                </a:lnTo>
                <a:lnTo>
                  <a:pt x="1448562" y="0"/>
                </a:lnTo>
                <a:lnTo>
                  <a:pt x="2648712" y="0"/>
                </a:lnTo>
                <a:lnTo>
                  <a:pt x="2648712" y="426846"/>
                </a:lnTo>
                <a:lnTo>
                  <a:pt x="2648712" y="609853"/>
                </a:lnTo>
                <a:lnTo>
                  <a:pt x="2648712" y="731774"/>
                </a:lnTo>
                <a:lnTo>
                  <a:pt x="1448562" y="731774"/>
                </a:lnTo>
                <a:lnTo>
                  <a:pt x="934212" y="731774"/>
                </a:lnTo>
                <a:lnTo>
                  <a:pt x="591312" y="731774"/>
                </a:lnTo>
                <a:lnTo>
                  <a:pt x="591312" y="609853"/>
                </a:lnTo>
                <a:lnTo>
                  <a:pt x="0" y="814196"/>
                </a:lnTo>
                <a:lnTo>
                  <a:pt x="591312" y="426846"/>
                </a:lnTo>
                <a:lnTo>
                  <a:pt x="591312" y="0"/>
                </a:lnTo>
                <a:close/>
              </a:path>
            </a:pathLst>
          </a:custGeom>
          <a:ln w="12700">
            <a:solidFill>
              <a:srgbClr val="5C5C5C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633718" y="4378960"/>
            <a:ext cx="1911350" cy="5105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700" marR="5080">
              <a:lnSpc>
                <a:spcPct val="100099"/>
              </a:lnSpc>
              <a:spcBef>
                <a:spcPts val="125"/>
              </a:spcBef>
            </a:pPr>
            <a:r>
              <a:rPr dirty="0" sz="1050">
                <a:solidFill>
                  <a:srgbClr val="5C5C5C"/>
                </a:solidFill>
                <a:latin typeface="Arial MT"/>
                <a:cs typeface="Arial MT"/>
              </a:rPr>
              <a:t>The</a:t>
            </a:r>
            <a:r>
              <a:rPr dirty="0" sz="1050" spc="-35">
                <a:solidFill>
                  <a:srgbClr val="5C5C5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5C5C5C"/>
                </a:solidFill>
                <a:latin typeface="Arial MT"/>
                <a:cs typeface="Arial MT"/>
              </a:rPr>
              <a:t>functional</a:t>
            </a:r>
            <a:r>
              <a:rPr dirty="0" sz="1050" spc="-30">
                <a:solidFill>
                  <a:srgbClr val="5C5C5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5C5C5C"/>
                </a:solidFill>
                <a:latin typeface="Arial MT"/>
                <a:cs typeface="Arial MT"/>
              </a:rPr>
              <a:t>performance</a:t>
            </a:r>
            <a:r>
              <a:rPr dirty="0" sz="1050" spc="-35">
                <a:solidFill>
                  <a:srgbClr val="5C5C5C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5C5C5C"/>
                </a:solidFill>
                <a:latin typeface="Arial MT"/>
                <a:cs typeface="Arial MT"/>
              </a:rPr>
              <a:t>gap </a:t>
            </a:r>
            <a:r>
              <a:rPr dirty="0" sz="1050">
                <a:solidFill>
                  <a:srgbClr val="5C5C5C"/>
                </a:solidFill>
                <a:latin typeface="Arial MT"/>
                <a:cs typeface="Arial MT"/>
              </a:rPr>
              <a:t>is</a:t>
            </a:r>
            <a:r>
              <a:rPr dirty="0" sz="1050" spc="25">
                <a:solidFill>
                  <a:srgbClr val="5C5C5C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5C5C5C"/>
                </a:solidFill>
                <a:latin typeface="Arial MT"/>
                <a:cs typeface="Arial MT"/>
              </a:rPr>
              <a:t>closing</a:t>
            </a:r>
            <a:r>
              <a:rPr dirty="0" sz="1050" spc="-30">
                <a:solidFill>
                  <a:srgbClr val="5C5C5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5C5C5C"/>
                </a:solidFill>
                <a:latin typeface="Arial MT"/>
                <a:cs typeface="Arial MT"/>
              </a:rPr>
              <a:t>faster</a:t>
            </a:r>
            <a:r>
              <a:rPr dirty="0" sz="1050" spc="-5">
                <a:solidFill>
                  <a:srgbClr val="5C5C5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5C5C5C"/>
                </a:solidFill>
                <a:latin typeface="Arial MT"/>
                <a:cs typeface="Arial MT"/>
              </a:rPr>
              <a:t>than</a:t>
            </a:r>
            <a:r>
              <a:rPr dirty="0" sz="1050" spc="-30">
                <a:solidFill>
                  <a:srgbClr val="5C5C5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5C5C5C"/>
                </a:solidFill>
                <a:latin typeface="Arial MT"/>
                <a:cs typeface="Arial MT"/>
              </a:rPr>
              <a:t>the</a:t>
            </a:r>
            <a:r>
              <a:rPr dirty="0" sz="1050" spc="-30">
                <a:solidFill>
                  <a:srgbClr val="5C5C5C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5C5C5C"/>
                </a:solidFill>
                <a:latin typeface="Arial MT"/>
                <a:cs typeface="Arial MT"/>
              </a:rPr>
              <a:t>cost </a:t>
            </a:r>
            <a:r>
              <a:rPr dirty="0" sz="1050" spc="-10">
                <a:solidFill>
                  <a:srgbClr val="5C5C5C"/>
                </a:solidFill>
                <a:latin typeface="Arial MT"/>
                <a:cs typeface="Arial MT"/>
              </a:rPr>
              <a:t>premium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0" y="45719"/>
            <a:ext cx="3200400" cy="429895"/>
            <a:chOff x="0" y="45719"/>
            <a:chExt cx="3200400" cy="429895"/>
          </a:xfrm>
        </p:grpSpPr>
        <p:sp>
          <p:nvSpPr>
            <p:cNvPr id="44" name="object 44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248221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47701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Substitute</a:t>
            </a:r>
            <a:endParaRPr sz="155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34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8703310" cy="635"/>
          </a:xfrm>
          <a:custGeom>
            <a:avLst/>
            <a:gdLst/>
            <a:ahLst/>
            <a:cxnLst/>
            <a:rect l="l" t="t" r="r" b="b"/>
            <a:pathLst>
              <a:path w="8703310" h="635">
                <a:moveTo>
                  <a:pt x="0" y="253"/>
                </a:moveTo>
                <a:lnTo>
                  <a:pt x="8702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308592" y="1545716"/>
            <a:ext cx="2551430" cy="4554855"/>
          </a:xfrm>
          <a:prstGeom prst="rect">
            <a:avLst/>
          </a:prstGeom>
          <a:solidFill>
            <a:srgbClr val="E3E8EE"/>
          </a:solidFill>
        </p:spPr>
        <p:txBody>
          <a:bodyPr wrap="square" lIns="0" tIns="14668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1155"/>
              </a:spcBef>
            </a:pPr>
            <a:r>
              <a:rPr dirty="0" sz="1200" spc="-10" b="1">
                <a:latin typeface="Arial"/>
                <a:cs typeface="Arial"/>
              </a:rPr>
              <a:t>Observations</a:t>
            </a:r>
            <a:endParaRPr sz="1200">
              <a:latin typeface="Arial"/>
              <a:cs typeface="Arial"/>
            </a:endParaRPr>
          </a:p>
          <a:p>
            <a:pPr marL="322580" marR="387985" indent="-180975">
              <a:lnSpc>
                <a:spcPct val="100699"/>
              </a:lnSpc>
              <a:spcBef>
                <a:spcPts val="575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 sz="1050" b="1">
                <a:latin typeface="Arial"/>
                <a:cs typeface="Arial"/>
              </a:rPr>
              <a:t>Adoption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is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still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small</a:t>
            </a:r>
            <a:r>
              <a:rPr dirty="0" sz="1050" spc="-25" b="1">
                <a:latin typeface="Arial"/>
                <a:cs typeface="Arial"/>
              </a:rPr>
              <a:t> but </a:t>
            </a:r>
            <a:r>
              <a:rPr dirty="0" sz="1050" b="1">
                <a:latin typeface="Arial"/>
                <a:cs typeface="Arial"/>
              </a:rPr>
              <a:t>concentrated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in</a:t>
            </a:r>
            <a:r>
              <a:rPr dirty="0" sz="1050" spc="-9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packaging. </a:t>
            </a:r>
            <a:r>
              <a:rPr dirty="0" sz="1050">
                <a:latin typeface="Arial MT"/>
                <a:cs typeface="Arial MT"/>
              </a:rPr>
              <a:t>Bioplastics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are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~</a:t>
            </a:r>
            <a:r>
              <a:rPr dirty="0" sz="1050" b="1">
                <a:latin typeface="Arial"/>
                <a:cs typeface="Arial"/>
              </a:rPr>
              <a:t>0.9%</a:t>
            </a:r>
            <a:r>
              <a:rPr dirty="0" sz="1050" spc="-1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global </a:t>
            </a:r>
            <a:r>
              <a:rPr dirty="0" sz="1050">
                <a:latin typeface="Arial MT"/>
                <a:cs typeface="Arial MT"/>
              </a:rPr>
              <a:t>plastics.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Within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bioplastics, </a:t>
            </a:r>
            <a:r>
              <a:rPr dirty="0" sz="1050" b="1">
                <a:latin typeface="Arial"/>
                <a:cs typeface="Arial"/>
              </a:rPr>
              <a:t>packaging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is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the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largest </a:t>
            </a:r>
            <a:r>
              <a:rPr dirty="0" sz="1050" b="1">
                <a:latin typeface="Arial"/>
                <a:cs typeface="Arial"/>
              </a:rPr>
              <a:t>segment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at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~45%</a:t>
            </a:r>
            <a:r>
              <a:rPr dirty="0" sz="1050" spc="-6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(~1.12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Mt)</a:t>
            </a:r>
            <a:endParaRPr sz="1050">
              <a:latin typeface="Arial MT"/>
              <a:cs typeface="Arial MT"/>
            </a:endParaRPr>
          </a:p>
          <a:p>
            <a:pPr marL="322580" marR="393065" indent="-180975">
              <a:lnSpc>
                <a:spcPct val="100099"/>
              </a:lnSpc>
              <a:spcBef>
                <a:spcPts val="615"/>
              </a:spcBef>
              <a:buChar char="•"/>
              <a:tabLst>
                <a:tab pos="322580" algn="l"/>
              </a:tabLst>
            </a:pP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2024,</a:t>
            </a:r>
            <a:r>
              <a:rPr dirty="0" sz="1050" spc="-5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biodegradable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spc="-10">
                <a:latin typeface="Arial MT"/>
                <a:cs typeface="Arial MT"/>
              </a:rPr>
              <a:t>resins </a:t>
            </a:r>
            <a:r>
              <a:rPr dirty="0" sz="1050">
                <a:latin typeface="Arial MT"/>
                <a:cs typeface="Arial MT"/>
              </a:rPr>
              <a:t>were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56.3%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of capacity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-20">
                <a:latin typeface="Arial MT"/>
                <a:cs typeface="Arial MT"/>
              </a:rPr>
              <a:t>(PLA </a:t>
            </a:r>
            <a:r>
              <a:rPr dirty="0" sz="1050">
                <a:latin typeface="Arial MT"/>
                <a:cs typeface="Arial MT"/>
              </a:rPr>
              <a:t>37.1%,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PHA</a:t>
            </a:r>
            <a:r>
              <a:rPr dirty="0" sz="1050" spc="-7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4.1%)</a:t>
            </a:r>
            <a:endParaRPr sz="1050">
              <a:latin typeface="Arial MT"/>
              <a:cs typeface="Arial MT"/>
            </a:endParaRPr>
          </a:p>
          <a:p>
            <a:pPr algn="just" marL="319405" marR="325755" indent="-177800">
              <a:lnSpc>
                <a:spcPct val="100200"/>
              </a:lnSpc>
              <a:spcBef>
                <a:spcPts val="615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 sz="1050" spc="-10" b="1">
                <a:latin typeface="Arial"/>
                <a:cs typeface="Arial"/>
              </a:rPr>
              <a:t>Bio-</a:t>
            </a:r>
            <a:r>
              <a:rPr dirty="0" sz="1050" b="1">
                <a:latin typeface="Arial"/>
                <a:cs typeface="Arial"/>
              </a:rPr>
              <a:t>based </a:t>
            </a:r>
            <a:r>
              <a:rPr dirty="0" sz="1050" spc="-10" b="1">
                <a:latin typeface="Arial"/>
                <a:cs typeface="Arial"/>
              </a:rPr>
              <a:t>drop-</a:t>
            </a:r>
            <a:r>
              <a:rPr dirty="0" sz="1050" b="1">
                <a:latin typeface="Arial"/>
                <a:cs typeface="Arial"/>
              </a:rPr>
              <a:t>ins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are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43.7% </a:t>
            </a:r>
            <a:r>
              <a:rPr dirty="0" sz="1050" spc="-20" b="1">
                <a:latin typeface="Arial"/>
                <a:cs typeface="Arial"/>
              </a:rPr>
              <a:t>	</a:t>
            </a:r>
            <a:r>
              <a:rPr dirty="0" sz="1050" b="1">
                <a:latin typeface="Arial"/>
                <a:cs typeface="Arial"/>
              </a:rPr>
              <a:t>of capacity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spc="-10">
                <a:latin typeface="Arial MT"/>
                <a:cs typeface="Arial MT"/>
              </a:rPr>
              <a:t>(bio-</a:t>
            </a:r>
            <a:r>
              <a:rPr dirty="0" sz="1050">
                <a:latin typeface="Arial MT"/>
                <a:cs typeface="Arial MT"/>
              </a:rPr>
              <a:t>PE</a:t>
            </a:r>
            <a:r>
              <a:rPr dirty="0" sz="1050" spc="-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11.0%,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bio-</a:t>
            </a:r>
            <a:r>
              <a:rPr dirty="0" sz="1050" spc="-2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PET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2.7%,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PTT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13.2%).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By</a:t>
            </a:r>
            <a:endParaRPr sz="1050">
              <a:latin typeface="Arial MT"/>
              <a:cs typeface="Arial MT"/>
            </a:endParaRPr>
          </a:p>
          <a:p>
            <a:pPr marL="322580">
              <a:lnSpc>
                <a:spcPts val="1225"/>
              </a:lnSpc>
            </a:pPr>
            <a:r>
              <a:rPr dirty="0" sz="1050">
                <a:latin typeface="Arial MT"/>
                <a:cs typeface="Arial MT"/>
              </a:rPr>
              <a:t>2029,</a:t>
            </a:r>
            <a:r>
              <a:rPr dirty="0" sz="1050" spc="-7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biodegradables</a:t>
            </a:r>
            <a:r>
              <a:rPr dirty="0" sz="1050" spc="5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are</a:t>
            </a:r>
            <a:endParaRPr sz="1050">
              <a:latin typeface="Arial"/>
              <a:cs typeface="Arial"/>
            </a:endParaRPr>
          </a:p>
          <a:p>
            <a:pPr marL="322580" marR="625475">
              <a:lnSpc>
                <a:spcPct val="100200"/>
              </a:lnSpc>
              <a:spcBef>
                <a:spcPts val="30"/>
              </a:spcBef>
            </a:pPr>
            <a:r>
              <a:rPr dirty="0" sz="1050" b="1">
                <a:latin typeface="Arial"/>
                <a:cs typeface="Arial"/>
              </a:rPr>
              <a:t>forecast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to</a:t>
            </a:r>
            <a:r>
              <a:rPr dirty="0" sz="1050" spc="-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reach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66%</a:t>
            </a:r>
            <a:r>
              <a:rPr dirty="0" sz="1050" spc="-25" b="1">
                <a:latin typeface="Arial"/>
                <a:cs typeface="Arial"/>
              </a:rPr>
              <a:t> of </a:t>
            </a:r>
            <a:r>
              <a:rPr dirty="0" sz="1050" b="1">
                <a:latin typeface="Arial"/>
                <a:cs typeface="Arial"/>
              </a:rPr>
              <a:t>plastics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(PLA</a:t>
            </a:r>
            <a:r>
              <a:rPr dirty="0" sz="1050" spc="-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42.3%,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PHA </a:t>
            </a:r>
            <a:r>
              <a:rPr dirty="0" sz="1050" spc="-10">
                <a:latin typeface="Arial MT"/>
                <a:cs typeface="Arial MT"/>
              </a:rPr>
              <a:t>17.0%)</a:t>
            </a:r>
            <a:endParaRPr sz="1050">
              <a:latin typeface="Arial MT"/>
              <a:cs typeface="Arial MT"/>
            </a:endParaRPr>
          </a:p>
          <a:p>
            <a:pPr marL="322580" marR="346710" indent="-180975">
              <a:lnSpc>
                <a:spcPct val="100099"/>
              </a:lnSpc>
              <a:spcBef>
                <a:spcPts val="545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 sz="1050" b="1">
                <a:latin typeface="Arial"/>
                <a:cs typeface="Arial"/>
              </a:rPr>
              <a:t>PLA</a:t>
            </a:r>
            <a:r>
              <a:rPr dirty="0" sz="1050" spc="-5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is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key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resin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rigid</a:t>
            </a:r>
            <a:r>
              <a:rPr dirty="0" sz="1050" spc="-55" b="1">
                <a:latin typeface="Arial"/>
                <a:cs typeface="Arial"/>
              </a:rPr>
              <a:t> </a:t>
            </a:r>
            <a:r>
              <a:rPr dirty="0" sz="1050" spc="-25">
                <a:latin typeface="Arial MT"/>
                <a:cs typeface="Arial MT"/>
              </a:rPr>
              <a:t>and </a:t>
            </a:r>
            <a:r>
              <a:rPr dirty="0" sz="1050" b="1">
                <a:latin typeface="Arial"/>
                <a:cs typeface="Arial"/>
              </a:rPr>
              <a:t>flexible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food</a:t>
            </a:r>
            <a:r>
              <a:rPr dirty="0" sz="1050" spc="-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packaging</a:t>
            </a:r>
            <a:r>
              <a:rPr dirty="0" sz="1050" spc="-75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and </a:t>
            </a:r>
            <a:r>
              <a:rPr dirty="0" sz="1050" b="1">
                <a:latin typeface="Arial"/>
                <a:cs typeface="Arial"/>
              </a:rPr>
              <a:t>food</a:t>
            </a:r>
            <a:r>
              <a:rPr dirty="0" sz="1050" spc="-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service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items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that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mix, </a:t>
            </a:r>
            <a:r>
              <a:rPr dirty="0" sz="1050">
                <a:latin typeface="Arial MT"/>
                <a:cs typeface="Arial MT"/>
              </a:rPr>
              <a:t>which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makes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it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winner,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as </a:t>
            </a:r>
            <a:r>
              <a:rPr dirty="0" sz="1050">
                <a:latin typeface="Arial MT"/>
                <a:cs typeface="Arial MT"/>
              </a:rPr>
              <a:t>packaging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is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main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use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case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918" y="492378"/>
            <a:ext cx="1138999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Bioplastics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remain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niche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but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are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growing,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with</a:t>
            </a:r>
            <a:r>
              <a:rPr dirty="0" sz="2800" spc="-10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performance-</a:t>
            </a:r>
            <a:r>
              <a:rPr dirty="0" sz="2800" b="1">
                <a:latin typeface="Arial"/>
                <a:cs typeface="Arial"/>
              </a:rPr>
              <a:t>matched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materials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winning</a:t>
            </a:r>
            <a:r>
              <a:rPr dirty="0" sz="2800" spc="-1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1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packaging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leading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adoption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(~45%)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241" y="1502981"/>
            <a:ext cx="8051165" cy="50545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20"/>
              </a:spcBef>
            </a:pPr>
            <a:r>
              <a:rPr dirty="0" sz="1550" b="1">
                <a:latin typeface="Arial"/>
                <a:cs typeface="Arial"/>
              </a:rPr>
              <a:t>Global</a:t>
            </a:r>
            <a:r>
              <a:rPr dirty="0" sz="1550" spc="17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production</a:t>
            </a:r>
            <a:r>
              <a:rPr dirty="0" sz="1550" spc="14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capacities</a:t>
            </a:r>
            <a:r>
              <a:rPr dirty="0" sz="1550" spc="7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bioplastics</a:t>
            </a:r>
            <a:r>
              <a:rPr dirty="0" sz="1550" spc="1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in</a:t>
            </a:r>
            <a:r>
              <a:rPr dirty="0" sz="1550" spc="14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2024</a:t>
            </a:r>
            <a:r>
              <a:rPr dirty="0" sz="1550" spc="16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by</a:t>
            </a:r>
            <a:r>
              <a:rPr dirty="0" sz="1550" spc="1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market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segments,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showing</a:t>
            </a:r>
            <a:r>
              <a:rPr dirty="0" sz="1550" spc="140" b="1">
                <a:latin typeface="Arial"/>
                <a:cs typeface="Arial"/>
              </a:rPr>
              <a:t> </a:t>
            </a:r>
            <a:r>
              <a:rPr dirty="0" sz="1550" spc="-50" b="1">
                <a:latin typeface="Arial"/>
                <a:cs typeface="Arial"/>
              </a:rPr>
              <a:t>a </a:t>
            </a:r>
            <a:r>
              <a:rPr dirty="0" sz="1550" b="1">
                <a:latin typeface="Arial"/>
                <a:cs typeface="Arial"/>
              </a:rPr>
              <a:t>variety</a:t>
            </a:r>
            <a:r>
              <a:rPr dirty="0" sz="1550" spc="10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100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applications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5719"/>
            <a:ext cx="3200400" cy="429895"/>
            <a:chOff x="0" y="45719"/>
            <a:chExt cx="3200400" cy="429895"/>
          </a:xfrm>
        </p:grpSpPr>
        <p:sp>
          <p:nvSpPr>
            <p:cNvPr id="9" name="object 9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248221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47701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Substitute</a:t>
            </a:r>
            <a:endParaRPr sz="1550"/>
          </a:p>
        </p:txBody>
      </p:sp>
      <p:grpSp>
        <p:nvGrpSpPr>
          <p:cNvPr id="12" name="object 12"/>
          <p:cNvGrpSpPr/>
          <p:nvPr/>
        </p:nvGrpSpPr>
        <p:grpSpPr>
          <a:xfrm>
            <a:off x="374713" y="2304542"/>
            <a:ext cx="8573135" cy="3128645"/>
            <a:chOff x="374713" y="2304542"/>
            <a:chExt cx="8573135" cy="3128645"/>
          </a:xfrm>
        </p:grpSpPr>
        <p:sp>
          <p:nvSpPr>
            <p:cNvPr id="13" name="object 13"/>
            <p:cNvSpPr/>
            <p:nvPr/>
          </p:nvSpPr>
          <p:spPr>
            <a:xfrm>
              <a:off x="379475" y="2629535"/>
              <a:ext cx="8563610" cy="2451100"/>
            </a:xfrm>
            <a:custGeom>
              <a:avLst/>
              <a:gdLst/>
              <a:ahLst/>
              <a:cxnLst/>
              <a:rect l="l" t="t" r="r" b="b"/>
              <a:pathLst>
                <a:path w="8563610" h="2451100">
                  <a:moveTo>
                    <a:pt x="8289036" y="2451100"/>
                  </a:moveTo>
                  <a:lnTo>
                    <a:pt x="8563356" y="2451100"/>
                  </a:lnTo>
                </a:path>
                <a:path w="8563610" h="2451100">
                  <a:moveTo>
                    <a:pt x="5426964" y="2451100"/>
                  </a:moveTo>
                  <a:lnTo>
                    <a:pt x="6003036" y="2451100"/>
                  </a:lnTo>
                </a:path>
                <a:path w="8563610" h="2451100">
                  <a:moveTo>
                    <a:pt x="4475988" y="2451100"/>
                  </a:moveTo>
                  <a:lnTo>
                    <a:pt x="5052060" y="2451100"/>
                  </a:lnTo>
                </a:path>
                <a:path w="8563610" h="2451100">
                  <a:moveTo>
                    <a:pt x="0" y="2451100"/>
                  </a:moveTo>
                  <a:lnTo>
                    <a:pt x="4091940" y="2451100"/>
                  </a:lnTo>
                </a:path>
                <a:path w="8563610" h="2451100">
                  <a:moveTo>
                    <a:pt x="6377940" y="2451100"/>
                  </a:moveTo>
                  <a:lnTo>
                    <a:pt x="6954012" y="2451100"/>
                  </a:lnTo>
                </a:path>
                <a:path w="8563610" h="2451100">
                  <a:moveTo>
                    <a:pt x="7338060" y="2451100"/>
                  </a:moveTo>
                  <a:lnTo>
                    <a:pt x="7904988" y="2451100"/>
                  </a:lnTo>
                </a:path>
                <a:path w="8563610" h="2451100">
                  <a:moveTo>
                    <a:pt x="7338060" y="2094357"/>
                  </a:moveTo>
                  <a:lnTo>
                    <a:pt x="7904988" y="2094357"/>
                  </a:lnTo>
                </a:path>
                <a:path w="8563610" h="2451100">
                  <a:moveTo>
                    <a:pt x="6377940" y="2094357"/>
                  </a:moveTo>
                  <a:lnTo>
                    <a:pt x="6954012" y="2094357"/>
                  </a:lnTo>
                </a:path>
                <a:path w="8563610" h="2451100">
                  <a:moveTo>
                    <a:pt x="8289036" y="2094357"/>
                  </a:moveTo>
                  <a:lnTo>
                    <a:pt x="8563356" y="2094357"/>
                  </a:lnTo>
                </a:path>
                <a:path w="8563610" h="2451100">
                  <a:moveTo>
                    <a:pt x="4475988" y="2094357"/>
                  </a:moveTo>
                  <a:lnTo>
                    <a:pt x="6003036" y="2094357"/>
                  </a:lnTo>
                </a:path>
                <a:path w="8563610" h="2451100">
                  <a:moveTo>
                    <a:pt x="0" y="2094357"/>
                  </a:moveTo>
                  <a:lnTo>
                    <a:pt x="4091940" y="2094357"/>
                  </a:lnTo>
                </a:path>
                <a:path w="8563610" h="2451100">
                  <a:moveTo>
                    <a:pt x="7338060" y="1746884"/>
                  </a:moveTo>
                  <a:lnTo>
                    <a:pt x="7904988" y="1746884"/>
                  </a:lnTo>
                </a:path>
                <a:path w="8563610" h="2451100">
                  <a:moveTo>
                    <a:pt x="8289036" y="1746884"/>
                  </a:moveTo>
                  <a:lnTo>
                    <a:pt x="8563356" y="1746884"/>
                  </a:lnTo>
                </a:path>
                <a:path w="8563610" h="2451100">
                  <a:moveTo>
                    <a:pt x="0" y="1746884"/>
                  </a:moveTo>
                  <a:lnTo>
                    <a:pt x="6003036" y="1746884"/>
                  </a:lnTo>
                </a:path>
                <a:path w="8563610" h="2451100">
                  <a:moveTo>
                    <a:pt x="6377940" y="1746884"/>
                  </a:moveTo>
                  <a:lnTo>
                    <a:pt x="6954012" y="1746884"/>
                  </a:lnTo>
                </a:path>
                <a:path w="8563610" h="2451100">
                  <a:moveTo>
                    <a:pt x="0" y="1399285"/>
                  </a:moveTo>
                  <a:lnTo>
                    <a:pt x="6003036" y="1399285"/>
                  </a:lnTo>
                </a:path>
                <a:path w="8563610" h="2451100">
                  <a:moveTo>
                    <a:pt x="6377940" y="1399285"/>
                  </a:moveTo>
                  <a:lnTo>
                    <a:pt x="6954012" y="1399285"/>
                  </a:lnTo>
                </a:path>
                <a:path w="8563610" h="2451100">
                  <a:moveTo>
                    <a:pt x="7338060" y="1399285"/>
                  </a:moveTo>
                  <a:lnTo>
                    <a:pt x="7904988" y="1399285"/>
                  </a:lnTo>
                </a:path>
                <a:path w="8563610" h="2451100">
                  <a:moveTo>
                    <a:pt x="8289036" y="1399285"/>
                  </a:moveTo>
                  <a:lnTo>
                    <a:pt x="8563356" y="1399285"/>
                  </a:lnTo>
                </a:path>
                <a:path w="8563610" h="2451100">
                  <a:moveTo>
                    <a:pt x="8289036" y="1051687"/>
                  </a:moveTo>
                  <a:lnTo>
                    <a:pt x="8563356" y="1051687"/>
                  </a:lnTo>
                </a:path>
                <a:path w="8563610" h="2451100">
                  <a:moveTo>
                    <a:pt x="0" y="1051687"/>
                  </a:moveTo>
                  <a:lnTo>
                    <a:pt x="7904988" y="1051687"/>
                  </a:lnTo>
                </a:path>
                <a:path w="8563610" h="2451100">
                  <a:moveTo>
                    <a:pt x="8289036" y="695070"/>
                  </a:moveTo>
                  <a:lnTo>
                    <a:pt x="8563356" y="695070"/>
                  </a:lnTo>
                </a:path>
                <a:path w="8563610" h="2451100">
                  <a:moveTo>
                    <a:pt x="0" y="695070"/>
                  </a:moveTo>
                  <a:lnTo>
                    <a:pt x="7904988" y="695070"/>
                  </a:lnTo>
                </a:path>
                <a:path w="8563610" h="2451100">
                  <a:moveTo>
                    <a:pt x="0" y="347472"/>
                  </a:moveTo>
                  <a:lnTo>
                    <a:pt x="8563356" y="347472"/>
                  </a:lnTo>
                </a:path>
                <a:path w="8563610" h="2451100">
                  <a:moveTo>
                    <a:pt x="0" y="0"/>
                  </a:moveTo>
                  <a:lnTo>
                    <a:pt x="85633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67512" y="5185981"/>
              <a:ext cx="8001000" cy="238125"/>
            </a:xfrm>
            <a:custGeom>
              <a:avLst/>
              <a:gdLst/>
              <a:ahLst/>
              <a:cxnLst/>
              <a:rect l="l" t="t" r="r" b="b"/>
              <a:pathLst>
                <a:path w="8001000" h="238125">
                  <a:moveTo>
                    <a:pt x="384048" y="219519"/>
                  </a:moveTo>
                  <a:lnTo>
                    <a:pt x="0" y="219519"/>
                  </a:lnTo>
                  <a:lnTo>
                    <a:pt x="0" y="237807"/>
                  </a:lnTo>
                  <a:lnTo>
                    <a:pt x="384048" y="237807"/>
                  </a:lnTo>
                  <a:lnTo>
                    <a:pt x="384048" y="219519"/>
                  </a:lnTo>
                  <a:close/>
                </a:path>
                <a:path w="8001000" h="238125">
                  <a:moveTo>
                    <a:pt x="1335024" y="173786"/>
                  </a:moveTo>
                  <a:lnTo>
                    <a:pt x="950976" y="173786"/>
                  </a:lnTo>
                  <a:lnTo>
                    <a:pt x="950976" y="237807"/>
                  </a:lnTo>
                  <a:lnTo>
                    <a:pt x="1335024" y="237807"/>
                  </a:lnTo>
                  <a:lnTo>
                    <a:pt x="1335024" y="173786"/>
                  </a:lnTo>
                  <a:close/>
                </a:path>
                <a:path w="8001000" h="238125">
                  <a:moveTo>
                    <a:pt x="2286000" y="228663"/>
                  </a:moveTo>
                  <a:lnTo>
                    <a:pt x="1901952" y="228663"/>
                  </a:lnTo>
                  <a:lnTo>
                    <a:pt x="1901952" y="237807"/>
                  </a:lnTo>
                  <a:lnTo>
                    <a:pt x="2286000" y="237807"/>
                  </a:lnTo>
                  <a:lnTo>
                    <a:pt x="2286000" y="228663"/>
                  </a:lnTo>
                  <a:close/>
                </a:path>
                <a:path w="8001000" h="238125">
                  <a:moveTo>
                    <a:pt x="3236976" y="210375"/>
                  </a:moveTo>
                  <a:lnTo>
                    <a:pt x="2852928" y="210375"/>
                  </a:lnTo>
                  <a:lnTo>
                    <a:pt x="2852928" y="237807"/>
                  </a:lnTo>
                  <a:lnTo>
                    <a:pt x="3236976" y="237807"/>
                  </a:lnTo>
                  <a:lnTo>
                    <a:pt x="3236976" y="210375"/>
                  </a:lnTo>
                  <a:close/>
                </a:path>
                <a:path w="8001000" h="238125">
                  <a:moveTo>
                    <a:pt x="4187952" y="228663"/>
                  </a:moveTo>
                  <a:lnTo>
                    <a:pt x="3803904" y="228663"/>
                  </a:lnTo>
                  <a:lnTo>
                    <a:pt x="3803904" y="237807"/>
                  </a:lnTo>
                  <a:lnTo>
                    <a:pt x="4187952" y="237807"/>
                  </a:lnTo>
                  <a:lnTo>
                    <a:pt x="4187952" y="228663"/>
                  </a:lnTo>
                  <a:close/>
                </a:path>
                <a:path w="8001000" h="238125">
                  <a:moveTo>
                    <a:pt x="5138928" y="0"/>
                  </a:moveTo>
                  <a:lnTo>
                    <a:pt x="4764024" y="0"/>
                  </a:lnTo>
                  <a:lnTo>
                    <a:pt x="4764024" y="237807"/>
                  </a:lnTo>
                  <a:lnTo>
                    <a:pt x="5138928" y="237807"/>
                  </a:lnTo>
                  <a:lnTo>
                    <a:pt x="5138928" y="0"/>
                  </a:lnTo>
                  <a:close/>
                </a:path>
                <a:path w="8001000" h="238125">
                  <a:moveTo>
                    <a:pt x="6089904" y="201231"/>
                  </a:moveTo>
                  <a:lnTo>
                    <a:pt x="5715000" y="201231"/>
                  </a:lnTo>
                  <a:lnTo>
                    <a:pt x="5715000" y="237807"/>
                  </a:lnTo>
                  <a:lnTo>
                    <a:pt x="6089904" y="237807"/>
                  </a:lnTo>
                  <a:lnTo>
                    <a:pt x="6089904" y="201231"/>
                  </a:lnTo>
                  <a:close/>
                </a:path>
                <a:path w="8001000" h="238125">
                  <a:moveTo>
                    <a:pt x="7050024" y="164642"/>
                  </a:moveTo>
                  <a:lnTo>
                    <a:pt x="6665976" y="164642"/>
                  </a:lnTo>
                  <a:lnTo>
                    <a:pt x="6665976" y="237807"/>
                  </a:lnTo>
                  <a:lnTo>
                    <a:pt x="7050024" y="237807"/>
                  </a:lnTo>
                  <a:lnTo>
                    <a:pt x="7050024" y="164642"/>
                  </a:lnTo>
                  <a:close/>
                </a:path>
                <a:path w="8001000" h="238125">
                  <a:moveTo>
                    <a:pt x="8001000" y="73177"/>
                  </a:moveTo>
                  <a:lnTo>
                    <a:pt x="7616952" y="73177"/>
                  </a:lnTo>
                  <a:lnTo>
                    <a:pt x="7616952" y="237807"/>
                  </a:lnTo>
                  <a:lnTo>
                    <a:pt x="8001000" y="237807"/>
                  </a:lnTo>
                  <a:lnTo>
                    <a:pt x="8001000" y="73177"/>
                  </a:lnTo>
                  <a:close/>
                </a:path>
              </a:pathLst>
            </a:custGeom>
            <a:solidFill>
              <a:srgbClr val="002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67512" y="5167629"/>
              <a:ext cx="8001000" cy="256540"/>
            </a:xfrm>
            <a:custGeom>
              <a:avLst/>
              <a:gdLst/>
              <a:ahLst/>
              <a:cxnLst/>
              <a:rect l="l" t="t" r="r" b="b"/>
              <a:pathLst>
                <a:path w="8001000" h="256539">
                  <a:moveTo>
                    <a:pt x="384048" y="228727"/>
                  </a:moveTo>
                  <a:lnTo>
                    <a:pt x="0" y="228727"/>
                  </a:lnTo>
                  <a:lnTo>
                    <a:pt x="0" y="237871"/>
                  </a:lnTo>
                  <a:lnTo>
                    <a:pt x="384048" y="237871"/>
                  </a:lnTo>
                  <a:lnTo>
                    <a:pt x="384048" y="228727"/>
                  </a:lnTo>
                  <a:close/>
                </a:path>
                <a:path w="8001000" h="256539">
                  <a:moveTo>
                    <a:pt x="1335024" y="183007"/>
                  </a:moveTo>
                  <a:lnTo>
                    <a:pt x="950976" y="183007"/>
                  </a:lnTo>
                  <a:lnTo>
                    <a:pt x="950976" y="192151"/>
                  </a:lnTo>
                  <a:lnTo>
                    <a:pt x="1335024" y="192151"/>
                  </a:lnTo>
                  <a:lnTo>
                    <a:pt x="1335024" y="183007"/>
                  </a:lnTo>
                  <a:close/>
                </a:path>
                <a:path w="8001000" h="256539">
                  <a:moveTo>
                    <a:pt x="2286000" y="247015"/>
                  </a:moveTo>
                  <a:lnTo>
                    <a:pt x="1901952" y="247015"/>
                  </a:lnTo>
                  <a:lnTo>
                    <a:pt x="1901952" y="256159"/>
                  </a:lnTo>
                  <a:lnTo>
                    <a:pt x="2286000" y="256159"/>
                  </a:lnTo>
                  <a:lnTo>
                    <a:pt x="2286000" y="247015"/>
                  </a:lnTo>
                  <a:close/>
                </a:path>
                <a:path w="8001000" h="256539">
                  <a:moveTo>
                    <a:pt x="3236976" y="210439"/>
                  </a:moveTo>
                  <a:lnTo>
                    <a:pt x="2852928" y="210439"/>
                  </a:lnTo>
                  <a:lnTo>
                    <a:pt x="2852928" y="228727"/>
                  </a:lnTo>
                  <a:lnTo>
                    <a:pt x="3236976" y="228727"/>
                  </a:lnTo>
                  <a:lnTo>
                    <a:pt x="3236976" y="210439"/>
                  </a:lnTo>
                  <a:close/>
                </a:path>
                <a:path w="8001000" h="256539">
                  <a:moveTo>
                    <a:pt x="4187952" y="228727"/>
                  </a:moveTo>
                  <a:lnTo>
                    <a:pt x="3803904" y="228727"/>
                  </a:lnTo>
                  <a:lnTo>
                    <a:pt x="3803904" y="256159"/>
                  </a:lnTo>
                  <a:lnTo>
                    <a:pt x="4187952" y="256159"/>
                  </a:lnTo>
                  <a:lnTo>
                    <a:pt x="4187952" y="228727"/>
                  </a:lnTo>
                  <a:close/>
                </a:path>
                <a:path w="8001000" h="256539">
                  <a:moveTo>
                    <a:pt x="5138928" y="0"/>
                  </a:moveTo>
                  <a:lnTo>
                    <a:pt x="4764024" y="0"/>
                  </a:lnTo>
                  <a:lnTo>
                    <a:pt x="4764024" y="18288"/>
                  </a:lnTo>
                  <a:lnTo>
                    <a:pt x="5138928" y="18288"/>
                  </a:lnTo>
                  <a:lnTo>
                    <a:pt x="5138928" y="0"/>
                  </a:lnTo>
                  <a:close/>
                </a:path>
                <a:path w="8001000" h="256539">
                  <a:moveTo>
                    <a:pt x="6089904" y="210439"/>
                  </a:moveTo>
                  <a:lnTo>
                    <a:pt x="5715000" y="210439"/>
                  </a:lnTo>
                  <a:lnTo>
                    <a:pt x="5715000" y="219583"/>
                  </a:lnTo>
                  <a:lnTo>
                    <a:pt x="6089904" y="219583"/>
                  </a:lnTo>
                  <a:lnTo>
                    <a:pt x="6089904" y="210439"/>
                  </a:lnTo>
                  <a:close/>
                </a:path>
                <a:path w="8001000" h="256539">
                  <a:moveTo>
                    <a:pt x="7050024" y="155575"/>
                  </a:moveTo>
                  <a:lnTo>
                    <a:pt x="6665976" y="155575"/>
                  </a:lnTo>
                  <a:lnTo>
                    <a:pt x="6665976" y="183007"/>
                  </a:lnTo>
                  <a:lnTo>
                    <a:pt x="7050024" y="183007"/>
                  </a:lnTo>
                  <a:lnTo>
                    <a:pt x="7050024" y="155575"/>
                  </a:lnTo>
                  <a:close/>
                </a:path>
                <a:path w="8001000" h="256539">
                  <a:moveTo>
                    <a:pt x="8001000" y="73152"/>
                  </a:moveTo>
                  <a:lnTo>
                    <a:pt x="7616952" y="73152"/>
                  </a:lnTo>
                  <a:lnTo>
                    <a:pt x="7616952" y="91440"/>
                  </a:lnTo>
                  <a:lnTo>
                    <a:pt x="8001000" y="91440"/>
                  </a:lnTo>
                  <a:lnTo>
                    <a:pt x="8001000" y="73152"/>
                  </a:lnTo>
                  <a:close/>
                </a:path>
              </a:pathLst>
            </a:custGeom>
            <a:solidFill>
              <a:srgbClr val="A73C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67512" y="4143209"/>
              <a:ext cx="8001000" cy="1271905"/>
            </a:xfrm>
            <a:custGeom>
              <a:avLst/>
              <a:gdLst/>
              <a:ahLst/>
              <a:cxnLst/>
              <a:rect l="l" t="t" r="r" b="b"/>
              <a:pathLst>
                <a:path w="8001000" h="1271904">
                  <a:moveTo>
                    <a:pt x="384048" y="1170838"/>
                  </a:moveTo>
                  <a:lnTo>
                    <a:pt x="0" y="1170838"/>
                  </a:lnTo>
                  <a:lnTo>
                    <a:pt x="0" y="1253147"/>
                  </a:lnTo>
                  <a:lnTo>
                    <a:pt x="384048" y="1253147"/>
                  </a:lnTo>
                  <a:lnTo>
                    <a:pt x="384048" y="1170838"/>
                  </a:lnTo>
                  <a:close/>
                </a:path>
                <a:path w="8001000" h="1271904">
                  <a:moveTo>
                    <a:pt x="2286000" y="1253147"/>
                  </a:moveTo>
                  <a:lnTo>
                    <a:pt x="1901952" y="1253147"/>
                  </a:lnTo>
                  <a:lnTo>
                    <a:pt x="1901952" y="1271435"/>
                  </a:lnTo>
                  <a:lnTo>
                    <a:pt x="2286000" y="1271435"/>
                  </a:lnTo>
                  <a:lnTo>
                    <a:pt x="2286000" y="1253147"/>
                  </a:lnTo>
                  <a:close/>
                </a:path>
                <a:path w="8001000" h="1271904">
                  <a:moveTo>
                    <a:pt x="3236976" y="1006195"/>
                  </a:moveTo>
                  <a:lnTo>
                    <a:pt x="2852928" y="1006195"/>
                  </a:lnTo>
                  <a:lnTo>
                    <a:pt x="2852928" y="1234859"/>
                  </a:lnTo>
                  <a:lnTo>
                    <a:pt x="3236976" y="1234859"/>
                  </a:lnTo>
                  <a:lnTo>
                    <a:pt x="3236976" y="1006195"/>
                  </a:lnTo>
                  <a:close/>
                </a:path>
                <a:path w="8001000" h="1271904">
                  <a:moveTo>
                    <a:pt x="4187952" y="1234859"/>
                  </a:moveTo>
                  <a:lnTo>
                    <a:pt x="3803904" y="1234859"/>
                  </a:lnTo>
                  <a:lnTo>
                    <a:pt x="3803904" y="1253147"/>
                  </a:lnTo>
                  <a:lnTo>
                    <a:pt x="4187952" y="1253147"/>
                  </a:lnTo>
                  <a:lnTo>
                    <a:pt x="4187952" y="1234859"/>
                  </a:lnTo>
                  <a:close/>
                </a:path>
                <a:path w="8001000" h="1271904">
                  <a:moveTo>
                    <a:pt x="5138928" y="704316"/>
                  </a:moveTo>
                  <a:lnTo>
                    <a:pt x="4764024" y="704316"/>
                  </a:lnTo>
                  <a:lnTo>
                    <a:pt x="4764024" y="1024420"/>
                  </a:lnTo>
                  <a:lnTo>
                    <a:pt x="5138928" y="1024420"/>
                  </a:lnTo>
                  <a:lnTo>
                    <a:pt x="5138928" y="704316"/>
                  </a:lnTo>
                  <a:close/>
                </a:path>
                <a:path w="8001000" h="1271904">
                  <a:moveTo>
                    <a:pt x="6089904" y="969619"/>
                  </a:moveTo>
                  <a:lnTo>
                    <a:pt x="5715000" y="969619"/>
                  </a:lnTo>
                  <a:lnTo>
                    <a:pt x="5715000" y="1234859"/>
                  </a:lnTo>
                  <a:lnTo>
                    <a:pt x="6089904" y="1234859"/>
                  </a:lnTo>
                  <a:lnTo>
                    <a:pt x="6089904" y="969619"/>
                  </a:lnTo>
                  <a:close/>
                </a:path>
                <a:path w="8001000" h="1271904">
                  <a:moveTo>
                    <a:pt x="7050024" y="0"/>
                  </a:moveTo>
                  <a:lnTo>
                    <a:pt x="6665976" y="0"/>
                  </a:lnTo>
                  <a:lnTo>
                    <a:pt x="6665976" y="1179868"/>
                  </a:lnTo>
                  <a:lnTo>
                    <a:pt x="7050024" y="1179868"/>
                  </a:lnTo>
                  <a:lnTo>
                    <a:pt x="7050024" y="0"/>
                  </a:lnTo>
                  <a:close/>
                </a:path>
                <a:path w="8001000" h="1271904">
                  <a:moveTo>
                    <a:pt x="8001000" y="256108"/>
                  </a:moveTo>
                  <a:lnTo>
                    <a:pt x="7616952" y="256108"/>
                  </a:lnTo>
                  <a:lnTo>
                    <a:pt x="7616952" y="1097572"/>
                  </a:lnTo>
                  <a:lnTo>
                    <a:pt x="8001000" y="1097572"/>
                  </a:lnTo>
                  <a:lnTo>
                    <a:pt x="8001000" y="256108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67512" y="4115816"/>
              <a:ext cx="8001000" cy="1280795"/>
            </a:xfrm>
            <a:custGeom>
              <a:avLst/>
              <a:gdLst/>
              <a:ahLst/>
              <a:cxnLst/>
              <a:rect l="l" t="t" r="r" b="b"/>
              <a:pathLst>
                <a:path w="8001000" h="1280795">
                  <a:moveTo>
                    <a:pt x="384048" y="1170686"/>
                  </a:moveTo>
                  <a:lnTo>
                    <a:pt x="0" y="1170686"/>
                  </a:lnTo>
                  <a:lnTo>
                    <a:pt x="0" y="1198118"/>
                  </a:lnTo>
                  <a:lnTo>
                    <a:pt x="384048" y="1198118"/>
                  </a:lnTo>
                  <a:lnTo>
                    <a:pt x="384048" y="1170686"/>
                  </a:lnTo>
                  <a:close/>
                </a:path>
                <a:path w="8001000" h="1280795">
                  <a:moveTo>
                    <a:pt x="1335024" y="1225677"/>
                  </a:moveTo>
                  <a:lnTo>
                    <a:pt x="950976" y="1225677"/>
                  </a:lnTo>
                  <a:lnTo>
                    <a:pt x="950976" y="1234821"/>
                  </a:lnTo>
                  <a:lnTo>
                    <a:pt x="1335024" y="1234821"/>
                  </a:lnTo>
                  <a:lnTo>
                    <a:pt x="1335024" y="1225677"/>
                  </a:lnTo>
                  <a:close/>
                </a:path>
                <a:path w="8001000" h="1280795">
                  <a:moveTo>
                    <a:pt x="2286000" y="1271397"/>
                  </a:moveTo>
                  <a:lnTo>
                    <a:pt x="1901952" y="1271397"/>
                  </a:lnTo>
                  <a:lnTo>
                    <a:pt x="1901952" y="1280541"/>
                  </a:lnTo>
                  <a:lnTo>
                    <a:pt x="2286000" y="1280541"/>
                  </a:lnTo>
                  <a:lnTo>
                    <a:pt x="2286000" y="1271397"/>
                  </a:lnTo>
                  <a:close/>
                </a:path>
                <a:path w="8001000" h="1280795">
                  <a:moveTo>
                    <a:pt x="3236976" y="960361"/>
                  </a:moveTo>
                  <a:lnTo>
                    <a:pt x="2852928" y="960361"/>
                  </a:lnTo>
                  <a:lnTo>
                    <a:pt x="2852928" y="1033526"/>
                  </a:lnTo>
                  <a:lnTo>
                    <a:pt x="3236976" y="1033526"/>
                  </a:lnTo>
                  <a:lnTo>
                    <a:pt x="3236976" y="960361"/>
                  </a:lnTo>
                  <a:close/>
                </a:path>
                <a:path w="8001000" h="1280795">
                  <a:moveTo>
                    <a:pt x="5138928" y="649465"/>
                  </a:moveTo>
                  <a:lnTo>
                    <a:pt x="4764024" y="649465"/>
                  </a:lnTo>
                  <a:lnTo>
                    <a:pt x="4764024" y="731774"/>
                  </a:lnTo>
                  <a:lnTo>
                    <a:pt x="5138928" y="731774"/>
                  </a:lnTo>
                  <a:lnTo>
                    <a:pt x="5138928" y="649465"/>
                  </a:lnTo>
                  <a:close/>
                </a:path>
                <a:path w="8001000" h="1280795">
                  <a:moveTo>
                    <a:pt x="6089904" y="987806"/>
                  </a:moveTo>
                  <a:lnTo>
                    <a:pt x="5715000" y="987806"/>
                  </a:lnTo>
                  <a:lnTo>
                    <a:pt x="5715000" y="996950"/>
                  </a:lnTo>
                  <a:lnTo>
                    <a:pt x="6089904" y="996950"/>
                  </a:lnTo>
                  <a:lnTo>
                    <a:pt x="6089904" y="987806"/>
                  </a:lnTo>
                  <a:close/>
                </a:path>
                <a:path w="8001000" h="1280795">
                  <a:moveTo>
                    <a:pt x="7050024" y="0"/>
                  </a:moveTo>
                  <a:lnTo>
                    <a:pt x="6665976" y="0"/>
                  </a:lnTo>
                  <a:lnTo>
                    <a:pt x="6665976" y="27432"/>
                  </a:lnTo>
                  <a:lnTo>
                    <a:pt x="7050024" y="27432"/>
                  </a:lnTo>
                  <a:lnTo>
                    <a:pt x="7050024" y="0"/>
                  </a:lnTo>
                  <a:close/>
                </a:path>
                <a:path w="8001000" h="1280795">
                  <a:moveTo>
                    <a:pt x="8001000" y="192138"/>
                  </a:moveTo>
                  <a:lnTo>
                    <a:pt x="7616952" y="192138"/>
                  </a:lnTo>
                  <a:lnTo>
                    <a:pt x="7616952" y="283591"/>
                  </a:lnTo>
                  <a:lnTo>
                    <a:pt x="8001000" y="283591"/>
                  </a:lnTo>
                  <a:lnTo>
                    <a:pt x="8001000" y="192138"/>
                  </a:lnTo>
                  <a:close/>
                </a:path>
              </a:pathLst>
            </a:custGeom>
            <a:solidFill>
              <a:srgbClr val="0013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67512" y="4106672"/>
              <a:ext cx="8001000" cy="1280795"/>
            </a:xfrm>
            <a:custGeom>
              <a:avLst/>
              <a:gdLst/>
              <a:ahLst/>
              <a:cxnLst/>
              <a:rect l="l" t="t" r="r" b="b"/>
              <a:pathLst>
                <a:path w="8001000" h="1280795">
                  <a:moveTo>
                    <a:pt x="384048" y="1088377"/>
                  </a:moveTo>
                  <a:lnTo>
                    <a:pt x="0" y="1088377"/>
                  </a:lnTo>
                  <a:lnTo>
                    <a:pt x="0" y="1179830"/>
                  </a:lnTo>
                  <a:lnTo>
                    <a:pt x="384048" y="1179830"/>
                  </a:lnTo>
                  <a:lnTo>
                    <a:pt x="384048" y="1088377"/>
                  </a:lnTo>
                  <a:close/>
                </a:path>
                <a:path w="8001000" h="1280795">
                  <a:moveTo>
                    <a:pt x="1335024" y="1225677"/>
                  </a:moveTo>
                  <a:lnTo>
                    <a:pt x="950976" y="1225677"/>
                  </a:lnTo>
                  <a:lnTo>
                    <a:pt x="950976" y="1234821"/>
                  </a:lnTo>
                  <a:lnTo>
                    <a:pt x="1335024" y="1234821"/>
                  </a:lnTo>
                  <a:lnTo>
                    <a:pt x="1335024" y="1225677"/>
                  </a:lnTo>
                  <a:close/>
                </a:path>
                <a:path w="8001000" h="1280795">
                  <a:moveTo>
                    <a:pt x="2286000" y="1271397"/>
                  </a:moveTo>
                  <a:lnTo>
                    <a:pt x="1901952" y="1271397"/>
                  </a:lnTo>
                  <a:lnTo>
                    <a:pt x="1901952" y="1280541"/>
                  </a:lnTo>
                  <a:lnTo>
                    <a:pt x="2286000" y="1280541"/>
                  </a:lnTo>
                  <a:lnTo>
                    <a:pt x="2286000" y="1271397"/>
                  </a:lnTo>
                  <a:close/>
                </a:path>
                <a:path w="8001000" h="1280795">
                  <a:moveTo>
                    <a:pt x="3236976" y="960374"/>
                  </a:moveTo>
                  <a:lnTo>
                    <a:pt x="2852928" y="960374"/>
                  </a:lnTo>
                  <a:lnTo>
                    <a:pt x="2852928" y="969518"/>
                  </a:lnTo>
                  <a:lnTo>
                    <a:pt x="3236976" y="969518"/>
                  </a:lnTo>
                  <a:lnTo>
                    <a:pt x="3236976" y="960374"/>
                  </a:lnTo>
                  <a:close/>
                </a:path>
                <a:path w="8001000" h="1280795">
                  <a:moveTo>
                    <a:pt x="4187952" y="1243965"/>
                  </a:moveTo>
                  <a:lnTo>
                    <a:pt x="3803904" y="1243965"/>
                  </a:lnTo>
                  <a:lnTo>
                    <a:pt x="3803904" y="1271397"/>
                  </a:lnTo>
                  <a:lnTo>
                    <a:pt x="4187952" y="1271397"/>
                  </a:lnTo>
                  <a:lnTo>
                    <a:pt x="4187952" y="1243965"/>
                  </a:lnTo>
                  <a:close/>
                </a:path>
                <a:path w="8001000" h="1280795">
                  <a:moveTo>
                    <a:pt x="5138928" y="640207"/>
                  </a:moveTo>
                  <a:lnTo>
                    <a:pt x="4764024" y="640207"/>
                  </a:lnTo>
                  <a:lnTo>
                    <a:pt x="4764024" y="658495"/>
                  </a:lnTo>
                  <a:lnTo>
                    <a:pt x="5138928" y="658495"/>
                  </a:lnTo>
                  <a:lnTo>
                    <a:pt x="5138928" y="640207"/>
                  </a:lnTo>
                  <a:close/>
                </a:path>
                <a:path w="8001000" h="1280795">
                  <a:moveTo>
                    <a:pt x="6089904" y="942073"/>
                  </a:moveTo>
                  <a:lnTo>
                    <a:pt x="5715000" y="942073"/>
                  </a:lnTo>
                  <a:lnTo>
                    <a:pt x="5715000" y="996950"/>
                  </a:lnTo>
                  <a:lnTo>
                    <a:pt x="6089904" y="996950"/>
                  </a:lnTo>
                  <a:lnTo>
                    <a:pt x="6089904" y="942073"/>
                  </a:lnTo>
                  <a:close/>
                </a:path>
                <a:path w="8001000" h="1280795">
                  <a:moveTo>
                    <a:pt x="7050024" y="0"/>
                  </a:moveTo>
                  <a:lnTo>
                    <a:pt x="6665976" y="0"/>
                  </a:lnTo>
                  <a:lnTo>
                    <a:pt x="6665976" y="9144"/>
                  </a:lnTo>
                  <a:lnTo>
                    <a:pt x="7050024" y="9144"/>
                  </a:lnTo>
                  <a:lnTo>
                    <a:pt x="7050024" y="0"/>
                  </a:lnTo>
                  <a:close/>
                </a:path>
                <a:path w="8001000" h="1280795">
                  <a:moveTo>
                    <a:pt x="8001000" y="118859"/>
                  </a:moveTo>
                  <a:lnTo>
                    <a:pt x="7616952" y="118859"/>
                  </a:lnTo>
                  <a:lnTo>
                    <a:pt x="7616952" y="201168"/>
                  </a:lnTo>
                  <a:lnTo>
                    <a:pt x="8001000" y="201168"/>
                  </a:lnTo>
                  <a:lnTo>
                    <a:pt x="8001000" y="118859"/>
                  </a:lnTo>
                  <a:close/>
                </a:path>
              </a:pathLst>
            </a:custGeom>
            <a:solidFill>
              <a:srgbClr val="632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67512" y="4088383"/>
              <a:ext cx="8001000" cy="1289685"/>
            </a:xfrm>
            <a:custGeom>
              <a:avLst/>
              <a:gdLst/>
              <a:ahLst/>
              <a:cxnLst/>
              <a:rect l="l" t="t" r="r" b="b"/>
              <a:pathLst>
                <a:path w="8001000" h="1289685">
                  <a:moveTo>
                    <a:pt x="384048" y="1088390"/>
                  </a:moveTo>
                  <a:lnTo>
                    <a:pt x="0" y="1088390"/>
                  </a:lnTo>
                  <a:lnTo>
                    <a:pt x="0" y="1106678"/>
                  </a:lnTo>
                  <a:lnTo>
                    <a:pt x="384048" y="1106678"/>
                  </a:lnTo>
                  <a:lnTo>
                    <a:pt x="384048" y="1088390"/>
                  </a:lnTo>
                  <a:close/>
                </a:path>
                <a:path w="8001000" h="1289685">
                  <a:moveTo>
                    <a:pt x="1335024" y="1243965"/>
                  </a:moveTo>
                  <a:lnTo>
                    <a:pt x="950976" y="1243965"/>
                  </a:lnTo>
                  <a:lnTo>
                    <a:pt x="950976" y="1253109"/>
                  </a:lnTo>
                  <a:lnTo>
                    <a:pt x="1335024" y="1253109"/>
                  </a:lnTo>
                  <a:lnTo>
                    <a:pt x="1335024" y="1243965"/>
                  </a:lnTo>
                  <a:close/>
                </a:path>
                <a:path w="8001000" h="1289685">
                  <a:moveTo>
                    <a:pt x="2286000" y="1253109"/>
                  </a:moveTo>
                  <a:lnTo>
                    <a:pt x="1901952" y="1253109"/>
                  </a:lnTo>
                  <a:lnTo>
                    <a:pt x="1901952" y="1289685"/>
                  </a:lnTo>
                  <a:lnTo>
                    <a:pt x="2286000" y="1289685"/>
                  </a:lnTo>
                  <a:lnTo>
                    <a:pt x="2286000" y="1253109"/>
                  </a:lnTo>
                  <a:close/>
                </a:path>
                <a:path w="8001000" h="1289685">
                  <a:moveTo>
                    <a:pt x="3236976" y="932929"/>
                  </a:moveTo>
                  <a:lnTo>
                    <a:pt x="2852928" y="932929"/>
                  </a:lnTo>
                  <a:lnTo>
                    <a:pt x="2852928" y="978662"/>
                  </a:lnTo>
                  <a:lnTo>
                    <a:pt x="3236976" y="978662"/>
                  </a:lnTo>
                  <a:lnTo>
                    <a:pt x="3236976" y="932929"/>
                  </a:lnTo>
                  <a:close/>
                </a:path>
                <a:path w="8001000" h="1289685">
                  <a:moveTo>
                    <a:pt x="4187952" y="1234821"/>
                  </a:moveTo>
                  <a:lnTo>
                    <a:pt x="3803904" y="1234821"/>
                  </a:lnTo>
                  <a:lnTo>
                    <a:pt x="3803904" y="1262253"/>
                  </a:lnTo>
                  <a:lnTo>
                    <a:pt x="4187952" y="1262253"/>
                  </a:lnTo>
                  <a:lnTo>
                    <a:pt x="4187952" y="1234821"/>
                  </a:lnTo>
                  <a:close/>
                </a:path>
                <a:path w="8001000" h="1289685">
                  <a:moveTo>
                    <a:pt x="5138928" y="621919"/>
                  </a:moveTo>
                  <a:lnTo>
                    <a:pt x="4764024" y="621919"/>
                  </a:lnTo>
                  <a:lnTo>
                    <a:pt x="4764024" y="658495"/>
                  </a:lnTo>
                  <a:lnTo>
                    <a:pt x="5138928" y="658495"/>
                  </a:lnTo>
                  <a:lnTo>
                    <a:pt x="5138928" y="621919"/>
                  </a:lnTo>
                  <a:close/>
                </a:path>
                <a:path w="8001000" h="1289685">
                  <a:moveTo>
                    <a:pt x="6089904" y="932942"/>
                  </a:moveTo>
                  <a:lnTo>
                    <a:pt x="5715000" y="932942"/>
                  </a:lnTo>
                  <a:lnTo>
                    <a:pt x="5715000" y="960374"/>
                  </a:lnTo>
                  <a:lnTo>
                    <a:pt x="6089904" y="960374"/>
                  </a:lnTo>
                  <a:lnTo>
                    <a:pt x="6089904" y="932942"/>
                  </a:lnTo>
                  <a:close/>
                </a:path>
                <a:path w="8001000" h="1289685">
                  <a:moveTo>
                    <a:pt x="7050024" y="0"/>
                  </a:moveTo>
                  <a:lnTo>
                    <a:pt x="6665976" y="0"/>
                  </a:lnTo>
                  <a:lnTo>
                    <a:pt x="6665976" y="18288"/>
                  </a:lnTo>
                  <a:lnTo>
                    <a:pt x="7050024" y="18288"/>
                  </a:lnTo>
                  <a:lnTo>
                    <a:pt x="7050024" y="0"/>
                  </a:lnTo>
                  <a:close/>
                </a:path>
                <a:path w="8001000" h="1289685">
                  <a:moveTo>
                    <a:pt x="8001000" y="91440"/>
                  </a:moveTo>
                  <a:lnTo>
                    <a:pt x="7616952" y="91440"/>
                  </a:lnTo>
                  <a:lnTo>
                    <a:pt x="7616952" y="137160"/>
                  </a:lnTo>
                  <a:lnTo>
                    <a:pt x="8001000" y="137160"/>
                  </a:lnTo>
                  <a:lnTo>
                    <a:pt x="8001000" y="91440"/>
                  </a:lnTo>
                  <a:close/>
                </a:path>
              </a:pathLst>
            </a:custGeom>
            <a:solidFill>
              <a:srgbClr val="1F61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67512" y="4079239"/>
              <a:ext cx="7050405" cy="1262380"/>
            </a:xfrm>
            <a:custGeom>
              <a:avLst/>
              <a:gdLst/>
              <a:ahLst/>
              <a:cxnLst/>
              <a:rect l="l" t="t" r="r" b="b"/>
              <a:pathLst>
                <a:path w="7050405" h="1262379">
                  <a:moveTo>
                    <a:pt x="384048" y="1088390"/>
                  </a:moveTo>
                  <a:lnTo>
                    <a:pt x="0" y="1088390"/>
                  </a:lnTo>
                  <a:lnTo>
                    <a:pt x="0" y="1097534"/>
                  </a:lnTo>
                  <a:lnTo>
                    <a:pt x="384048" y="1097534"/>
                  </a:lnTo>
                  <a:lnTo>
                    <a:pt x="384048" y="1088390"/>
                  </a:lnTo>
                  <a:close/>
                </a:path>
                <a:path w="7050405" h="1262379">
                  <a:moveTo>
                    <a:pt x="2286000" y="1234821"/>
                  </a:moveTo>
                  <a:lnTo>
                    <a:pt x="1901952" y="1234821"/>
                  </a:lnTo>
                  <a:lnTo>
                    <a:pt x="1901952" y="1262253"/>
                  </a:lnTo>
                  <a:lnTo>
                    <a:pt x="2286000" y="1262253"/>
                  </a:lnTo>
                  <a:lnTo>
                    <a:pt x="2286000" y="1234821"/>
                  </a:lnTo>
                  <a:close/>
                </a:path>
                <a:path w="7050405" h="1262379">
                  <a:moveTo>
                    <a:pt x="3236976" y="923798"/>
                  </a:moveTo>
                  <a:lnTo>
                    <a:pt x="2852928" y="923798"/>
                  </a:lnTo>
                  <a:lnTo>
                    <a:pt x="2852928" y="942086"/>
                  </a:lnTo>
                  <a:lnTo>
                    <a:pt x="3236976" y="942086"/>
                  </a:lnTo>
                  <a:lnTo>
                    <a:pt x="3236976" y="923798"/>
                  </a:lnTo>
                  <a:close/>
                </a:path>
                <a:path w="7050405" h="1262379">
                  <a:moveTo>
                    <a:pt x="4187952" y="1225550"/>
                  </a:moveTo>
                  <a:lnTo>
                    <a:pt x="3803904" y="1225550"/>
                  </a:lnTo>
                  <a:lnTo>
                    <a:pt x="3803904" y="1243838"/>
                  </a:lnTo>
                  <a:lnTo>
                    <a:pt x="4187952" y="1243838"/>
                  </a:lnTo>
                  <a:lnTo>
                    <a:pt x="4187952" y="1225550"/>
                  </a:lnTo>
                  <a:close/>
                </a:path>
                <a:path w="7050405" h="1262379">
                  <a:moveTo>
                    <a:pt x="5138928" y="612775"/>
                  </a:moveTo>
                  <a:lnTo>
                    <a:pt x="4764024" y="612775"/>
                  </a:lnTo>
                  <a:lnTo>
                    <a:pt x="4764024" y="631063"/>
                  </a:lnTo>
                  <a:lnTo>
                    <a:pt x="5138928" y="631063"/>
                  </a:lnTo>
                  <a:lnTo>
                    <a:pt x="5138928" y="612775"/>
                  </a:lnTo>
                  <a:close/>
                </a:path>
                <a:path w="7050405" h="1262379">
                  <a:moveTo>
                    <a:pt x="6089904" y="841476"/>
                  </a:moveTo>
                  <a:lnTo>
                    <a:pt x="5715000" y="841476"/>
                  </a:lnTo>
                  <a:lnTo>
                    <a:pt x="5715000" y="942086"/>
                  </a:lnTo>
                  <a:lnTo>
                    <a:pt x="6089904" y="942086"/>
                  </a:lnTo>
                  <a:lnTo>
                    <a:pt x="6089904" y="841476"/>
                  </a:lnTo>
                  <a:close/>
                </a:path>
                <a:path w="7050405" h="1262379">
                  <a:moveTo>
                    <a:pt x="7050024" y="0"/>
                  </a:moveTo>
                  <a:lnTo>
                    <a:pt x="6665976" y="0"/>
                  </a:lnTo>
                  <a:lnTo>
                    <a:pt x="6665976" y="9144"/>
                  </a:lnTo>
                  <a:lnTo>
                    <a:pt x="7050024" y="9144"/>
                  </a:lnTo>
                  <a:lnTo>
                    <a:pt x="7050024" y="0"/>
                  </a:lnTo>
                  <a:close/>
                </a:path>
              </a:pathLst>
            </a:custGeom>
            <a:solidFill>
              <a:srgbClr val="0062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67512" y="4015219"/>
              <a:ext cx="7050405" cy="1299210"/>
            </a:xfrm>
            <a:custGeom>
              <a:avLst/>
              <a:gdLst/>
              <a:ahLst/>
              <a:cxnLst/>
              <a:rect l="l" t="t" r="r" b="b"/>
              <a:pathLst>
                <a:path w="7050405" h="1299210">
                  <a:moveTo>
                    <a:pt x="384048" y="1115834"/>
                  </a:moveTo>
                  <a:lnTo>
                    <a:pt x="0" y="1115834"/>
                  </a:lnTo>
                  <a:lnTo>
                    <a:pt x="0" y="1152410"/>
                  </a:lnTo>
                  <a:lnTo>
                    <a:pt x="384048" y="1152410"/>
                  </a:lnTo>
                  <a:lnTo>
                    <a:pt x="384048" y="1115834"/>
                  </a:lnTo>
                  <a:close/>
                </a:path>
                <a:path w="7050405" h="1299210">
                  <a:moveTo>
                    <a:pt x="2286000" y="1188961"/>
                  </a:moveTo>
                  <a:lnTo>
                    <a:pt x="1901952" y="1188961"/>
                  </a:lnTo>
                  <a:lnTo>
                    <a:pt x="1901952" y="1298714"/>
                  </a:lnTo>
                  <a:lnTo>
                    <a:pt x="2286000" y="1298714"/>
                  </a:lnTo>
                  <a:lnTo>
                    <a:pt x="2286000" y="1188961"/>
                  </a:lnTo>
                  <a:close/>
                </a:path>
                <a:path w="7050405" h="1299210">
                  <a:moveTo>
                    <a:pt x="4187952" y="832256"/>
                  </a:moveTo>
                  <a:lnTo>
                    <a:pt x="3803904" y="832256"/>
                  </a:lnTo>
                  <a:lnTo>
                    <a:pt x="3803904" y="1289570"/>
                  </a:lnTo>
                  <a:lnTo>
                    <a:pt x="4187952" y="1289570"/>
                  </a:lnTo>
                  <a:lnTo>
                    <a:pt x="4187952" y="832256"/>
                  </a:lnTo>
                  <a:close/>
                </a:path>
                <a:path w="7050405" h="1299210">
                  <a:moveTo>
                    <a:pt x="5138928" y="402412"/>
                  </a:moveTo>
                  <a:lnTo>
                    <a:pt x="4764024" y="402412"/>
                  </a:lnTo>
                  <a:lnTo>
                    <a:pt x="4764024" y="676795"/>
                  </a:lnTo>
                  <a:lnTo>
                    <a:pt x="5138928" y="676795"/>
                  </a:lnTo>
                  <a:lnTo>
                    <a:pt x="5138928" y="402412"/>
                  </a:lnTo>
                  <a:close/>
                </a:path>
                <a:path w="7050405" h="1299210">
                  <a:moveTo>
                    <a:pt x="6089904" y="695172"/>
                  </a:moveTo>
                  <a:lnTo>
                    <a:pt x="5715000" y="695172"/>
                  </a:lnTo>
                  <a:lnTo>
                    <a:pt x="5715000" y="905522"/>
                  </a:lnTo>
                  <a:lnTo>
                    <a:pt x="6089904" y="905522"/>
                  </a:lnTo>
                  <a:lnTo>
                    <a:pt x="6089904" y="695172"/>
                  </a:lnTo>
                  <a:close/>
                </a:path>
                <a:path w="7050405" h="1299210">
                  <a:moveTo>
                    <a:pt x="7050024" y="0"/>
                  </a:moveTo>
                  <a:lnTo>
                    <a:pt x="6665976" y="0"/>
                  </a:lnTo>
                  <a:lnTo>
                    <a:pt x="6665976" y="64020"/>
                  </a:lnTo>
                  <a:lnTo>
                    <a:pt x="7050024" y="64020"/>
                  </a:lnTo>
                  <a:lnTo>
                    <a:pt x="7050024" y="0"/>
                  </a:lnTo>
                  <a:close/>
                </a:path>
              </a:pathLst>
            </a:custGeom>
            <a:solidFill>
              <a:srgbClr val="C35A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67512" y="2999955"/>
              <a:ext cx="8001000" cy="2204720"/>
            </a:xfrm>
            <a:custGeom>
              <a:avLst/>
              <a:gdLst/>
              <a:ahLst/>
              <a:cxnLst/>
              <a:rect l="l" t="t" r="r" b="b"/>
              <a:pathLst>
                <a:path w="8001000" h="2204720">
                  <a:moveTo>
                    <a:pt x="384048" y="2121954"/>
                  </a:moveTo>
                  <a:lnTo>
                    <a:pt x="0" y="2121954"/>
                  </a:lnTo>
                  <a:lnTo>
                    <a:pt x="0" y="2131098"/>
                  </a:lnTo>
                  <a:lnTo>
                    <a:pt x="384048" y="2131098"/>
                  </a:lnTo>
                  <a:lnTo>
                    <a:pt x="384048" y="2121954"/>
                  </a:lnTo>
                  <a:close/>
                </a:path>
                <a:path w="8001000" h="2204720">
                  <a:moveTo>
                    <a:pt x="2286000" y="2195106"/>
                  </a:moveTo>
                  <a:lnTo>
                    <a:pt x="1901952" y="2195106"/>
                  </a:lnTo>
                  <a:lnTo>
                    <a:pt x="1901952" y="2204250"/>
                  </a:lnTo>
                  <a:lnTo>
                    <a:pt x="2286000" y="2204250"/>
                  </a:lnTo>
                  <a:lnTo>
                    <a:pt x="2286000" y="2195106"/>
                  </a:lnTo>
                  <a:close/>
                </a:path>
                <a:path w="8001000" h="2204720">
                  <a:moveTo>
                    <a:pt x="3236976" y="1966506"/>
                  </a:moveTo>
                  <a:lnTo>
                    <a:pt x="2852928" y="1966506"/>
                  </a:lnTo>
                  <a:lnTo>
                    <a:pt x="2852928" y="2003082"/>
                  </a:lnTo>
                  <a:lnTo>
                    <a:pt x="3236976" y="2003082"/>
                  </a:lnTo>
                  <a:lnTo>
                    <a:pt x="3236976" y="1966506"/>
                  </a:lnTo>
                  <a:close/>
                </a:path>
                <a:path w="8001000" h="2204720">
                  <a:moveTo>
                    <a:pt x="4187952" y="1838490"/>
                  </a:moveTo>
                  <a:lnTo>
                    <a:pt x="3803904" y="1838490"/>
                  </a:lnTo>
                  <a:lnTo>
                    <a:pt x="3803904" y="1847634"/>
                  </a:lnTo>
                  <a:lnTo>
                    <a:pt x="4187952" y="1847634"/>
                  </a:lnTo>
                  <a:lnTo>
                    <a:pt x="4187952" y="1838490"/>
                  </a:lnTo>
                  <a:close/>
                </a:path>
                <a:path w="8001000" h="2204720">
                  <a:moveTo>
                    <a:pt x="5138928" y="1381163"/>
                  </a:moveTo>
                  <a:lnTo>
                    <a:pt x="4764024" y="1381163"/>
                  </a:lnTo>
                  <a:lnTo>
                    <a:pt x="4764024" y="1417739"/>
                  </a:lnTo>
                  <a:lnTo>
                    <a:pt x="5138928" y="1417739"/>
                  </a:lnTo>
                  <a:lnTo>
                    <a:pt x="5138928" y="1381163"/>
                  </a:lnTo>
                  <a:close/>
                </a:path>
                <a:path w="8001000" h="2204720">
                  <a:moveTo>
                    <a:pt x="6089904" y="1701203"/>
                  </a:moveTo>
                  <a:lnTo>
                    <a:pt x="5715000" y="1701203"/>
                  </a:lnTo>
                  <a:lnTo>
                    <a:pt x="5715000" y="1710347"/>
                  </a:lnTo>
                  <a:lnTo>
                    <a:pt x="6089904" y="1710347"/>
                  </a:lnTo>
                  <a:lnTo>
                    <a:pt x="6089904" y="1701203"/>
                  </a:lnTo>
                  <a:close/>
                </a:path>
                <a:path w="8001000" h="2204720">
                  <a:moveTo>
                    <a:pt x="7050024" y="932967"/>
                  </a:moveTo>
                  <a:lnTo>
                    <a:pt x="6665976" y="932967"/>
                  </a:lnTo>
                  <a:lnTo>
                    <a:pt x="6665976" y="1015276"/>
                  </a:lnTo>
                  <a:lnTo>
                    <a:pt x="7050024" y="1015276"/>
                  </a:lnTo>
                  <a:lnTo>
                    <a:pt x="7050024" y="932967"/>
                  </a:lnTo>
                  <a:close/>
                </a:path>
                <a:path w="8001000" h="2204720">
                  <a:moveTo>
                    <a:pt x="8001000" y="0"/>
                  </a:moveTo>
                  <a:lnTo>
                    <a:pt x="7616952" y="0"/>
                  </a:lnTo>
                  <a:lnTo>
                    <a:pt x="7616952" y="1179868"/>
                  </a:lnTo>
                  <a:lnTo>
                    <a:pt x="8001000" y="1179868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4BC5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471416" y="4371975"/>
              <a:ext cx="2286000" cy="466725"/>
            </a:xfrm>
            <a:custGeom>
              <a:avLst/>
              <a:gdLst/>
              <a:ahLst/>
              <a:cxnLst/>
              <a:rect l="l" t="t" r="r" b="b"/>
              <a:pathLst>
                <a:path w="2286000" h="466725">
                  <a:moveTo>
                    <a:pt x="384048" y="457327"/>
                  </a:moveTo>
                  <a:lnTo>
                    <a:pt x="0" y="457327"/>
                  </a:lnTo>
                  <a:lnTo>
                    <a:pt x="0" y="466471"/>
                  </a:lnTo>
                  <a:lnTo>
                    <a:pt x="384048" y="466471"/>
                  </a:lnTo>
                  <a:lnTo>
                    <a:pt x="384048" y="457327"/>
                  </a:lnTo>
                  <a:close/>
                </a:path>
                <a:path w="2286000" h="466725">
                  <a:moveTo>
                    <a:pt x="1335024" y="0"/>
                  </a:moveTo>
                  <a:lnTo>
                    <a:pt x="960120" y="0"/>
                  </a:lnTo>
                  <a:lnTo>
                    <a:pt x="960120" y="9144"/>
                  </a:lnTo>
                  <a:lnTo>
                    <a:pt x="1335024" y="9144"/>
                  </a:lnTo>
                  <a:lnTo>
                    <a:pt x="1335024" y="0"/>
                  </a:lnTo>
                  <a:close/>
                </a:path>
                <a:path w="2286000" h="466725">
                  <a:moveTo>
                    <a:pt x="2286000" y="320040"/>
                  </a:moveTo>
                  <a:lnTo>
                    <a:pt x="1911096" y="320040"/>
                  </a:lnTo>
                  <a:lnTo>
                    <a:pt x="1911096" y="329184"/>
                  </a:lnTo>
                  <a:lnTo>
                    <a:pt x="2286000" y="329184"/>
                  </a:lnTo>
                  <a:lnTo>
                    <a:pt x="2286000" y="320040"/>
                  </a:lnTo>
                  <a:close/>
                </a:path>
              </a:pathLst>
            </a:custGeom>
            <a:solidFill>
              <a:srgbClr val="001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471416" y="4353686"/>
              <a:ext cx="1335405" cy="475615"/>
            </a:xfrm>
            <a:custGeom>
              <a:avLst/>
              <a:gdLst/>
              <a:ahLst/>
              <a:cxnLst/>
              <a:rect l="l" t="t" r="r" b="b"/>
              <a:pathLst>
                <a:path w="1335404" h="475614">
                  <a:moveTo>
                    <a:pt x="384048" y="457327"/>
                  </a:moveTo>
                  <a:lnTo>
                    <a:pt x="0" y="457327"/>
                  </a:lnTo>
                  <a:lnTo>
                    <a:pt x="0" y="475615"/>
                  </a:lnTo>
                  <a:lnTo>
                    <a:pt x="384048" y="475615"/>
                  </a:lnTo>
                  <a:lnTo>
                    <a:pt x="384048" y="457327"/>
                  </a:lnTo>
                  <a:close/>
                </a:path>
                <a:path w="1335404" h="475614">
                  <a:moveTo>
                    <a:pt x="1335024" y="0"/>
                  </a:moveTo>
                  <a:lnTo>
                    <a:pt x="960120" y="0"/>
                  </a:lnTo>
                  <a:lnTo>
                    <a:pt x="960120" y="27432"/>
                  </a:lnTo>
                  <a:lnTo>
                    <a:pt x="1335024" y="27432"/>
                  </a:lnTo>
                  <a:lnTo>
                    <a:pt x="1335024" y="0"/>
                  </a:lnTo>
                  <a:close/>
                </a:path>
              </a:pathLst>
            </a:custGeom>
            <a:solidFill>
              <a:srgbClr val="2A8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67512" y="3704221"/>
              <a:ext cx="6090285" cy="1490980"/>
            </a:xfrm>
            <a:custGeom>
              <a:avLst/>
              <a:gdLst/>
              <a:ahLst/>
              <a:cxnLst/>
              <a:rect l="l" t="t" r="r" b="b"/>
              <a:pathLst>
                <a:path w="6090284" h="1490979">
                  <a:moveTo>
                    <a:pt x="384048" y="1399400"/>
                  </a:moveTo>
                  <a:lnTo>
                    <a:pt x="0" y="1399400"/>
                  </a:lnTo>
                  <a:lnTo>
                    <a:pt x="0" y="1417688"/>
                  </a:lnTo>
                  <a:lnTo>
                    <a:pt x="384048" y="1417688"/>
                  </a:lnTo>
                  <a:lnTo>
                    <a:pt x="384048" y="1399400"/>
                  </a:lnTo>
                  <a:close/>
                </a:path>
                <a:path w="6090284" h="1490979">
                  <a:moveTo>
                    <a:pt x="2286000" y="1472552"/>
                  </a:moveTo>
                  <a:lnTo>
                    <a:pt x="1901952" y="1472552"/>
                  </a:lnTo>
                  <a:lnTo>
                    <a:pt x="1901952" y="1490840"/>
                  </a:lnTo>
                  <a:lnTo>
                    <a:pt x="2286000" y="1490840"/>
                  </a:lnTo>
                  <a:lnTo>
                    <a:pt x="2286000" y="1472552"/>
                  </a:lnTo>
                  <a:close/>
                </a:path>
                <a:path w="6090284" h="1490979">
                  <a:moveTo>
                    <a:pt x="4187952" y="996911"/>
                  </a:moveTo>
                  <a:lnTo>
                    <a:pt x="3803904" y="996911"/>
                  </a:lnTo>
                  <a:lnTo>
                    <a:pt x="3803904" y="1106665"/>
                  </a:lnTo>
                  <a:lnTo>
                    <a:pt x="4187952" y="1106665"/>
                  </a:lnTo>
                  <a:lnTo>
                    <a:pt x="4187952" y="996911"/>
                  </a:lnTo>
                  <a:close/>
                </a:path>
                <a:path w="6090284" h="1490979">
                  <a:moveTo>
                    <a:pt x="5138928" y="576300"/>
                  </a:moveTo>
                  <a:lnTo>
                    <a:pt x="4764024" y="576300"/>
                  </a:lnTo>
                  <a:lnTo>
                    <a:pt x="4764024" y="649465"/>
                  </a:lnTo>
                  <a:lnTo>
                    <a:pt x="5138928" y="649465"/>
                  </a:lnTo>
                  <a:lnTo>
                    <a:pt x="5138928" y="576300"/>
                  </a:lnTo>
                  <a:close/>
                </a:path>
                <a:path w="6090284" h="1490979">
                  <a:moveTo>
                    <a:pt x="6089904" y="0"/>
                  </a:moveTo>
                  <a:lnTo>
                    <a:pt x="5715000" y="0"/>
                  </a:lnTo>
                  <a:lnTo>
                    <a:pt x="5715000" y="987793"/>
                  </a:lnTo>
                  <a:lnTo>
                    <a:pt x="6089904" y="987793"/>
                  </a:lnTo>
                  <a:lnTo>
                    <a:pt x="6089904" y="0"/>
                  </a:lnTo>
                  <a:close/>
                </a:path>
              </a:pathLst>
            </a:custGeom>
            <a:solidFill>
              <a:srgbClr val="00A4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79475" y="5423598"/>
              <a:ext cx="8563610" cy="9525"/>
            </a:xfrm>
            <a:custGeom>
              <a:avLst/>
              <a:gdLst/>
              <a:ahLst/>
              <a:cxnLst/>
              <a:rect l="l" t="t" r="r" b="b"/>
              <a:pathLst>
                <a:path w="8563610" h="9525">
                  <a:moveTo>
                    <a:pt x="8563356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8563356" y="9525"/>
                  </a:lnTo>
                  <a:lnTo>
                    <a:pt x="85633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084064" y="2314067"/>
              <a:ext cx="3438525" cy="591185"/>
            </a:xfrm>
            <a:custGeom>
              <a:avLst/>
              <a:gdLst/>
              <a:ahLst/>
              <a:cxnLst/>
              <a:rect l="l" t="t" r="r" b="b"/>
              <a:pathLst>
                <a:path w="3438525" h="591185">
                  <a:moveTo>
                    <a:pt x="3438143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2005584" y="402336"/>
                  </a:lnTo>
                  <a:lnTo>
                    <a:pt x="3116961" y="591058"/>
                  </a:lnTo>
                  <a:lnTo>
                    <a:pt x="2865119" y="402336"/>
                  </a:lnTo>
                  <a:lnTo>
                    <a:pt x="3438143" y="402336"/>
                  </a:lnTo>
                  <a:lnTo>
                    <a:pt x="3438143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084064" y="2314067"/>
              <a:ext cx="3438525" cy="591185"/>
            </a:xfrm>
            <a:custGeom>
              <a:avLst/>
              <a:gdLst/>
              <a:ahLst/>
              <a:cxnLst/>
              <a:rect l="l" t="t" r="r" b="b"/>
              <a:pathLst>
                <a:path w="3438525" h="591185">
                  <a:moveTo>
                    <a:pt x="0" y="0"/>
                  </a:moveTo>
                  <a:lnTo>
                    <a:pt x="2005584" y="0"/>
                  </a:lnTo>
                  <a:lnTo>
                    <a:pt x="2865119" y="0"/>
                  </a:lnTo>
                  <a:lnTo>
                    <a:pt x="3438143" y="0"/>
                  </a:lnTo>
                  <a:lnTo>
                    <a:pt x="3438143" y="234696"/>
                  </a:lnTo>
                  <a:lnTo>
                    <a:pt x="3438143" y="335280"/>
                  </a:lnTo>
                  <a:lnTo>
                    <a:pt x="3438143" y="402336"/>
                  </a:lnTo>
                  <a:lnTo>
                    <a:pt x="2865119" y="402336"/>
                  </a:lnTo>
                  <a:lnTo>
                    <a:pt x="3116961" y="591058"/>
                  </a:lnTo>
                  <a:lnTo>
                    <a:pt x="2005584" y="402336"/>
                  </a:lnTo>
                  <a:lnTo>
                    <a:pt x="0" y="402336"/>
                  </a:lnTo>
                  <a:lnTo>
                    <a:pt x="0" y="335280"/>
                  </a:lnTo>
                  <a:lnTo>
                    <a:pt x="0" y="234696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654494" y="5491035"/>
            <a:ext cx="40957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10">
                <a:latin typeface="Arial MT"/>
                <a:cs typeface="Arial MT"/>
              </a:rPr>
              <a:t>Others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47289" y="5491035"/>
            <a:ext cx="631190" cy="3257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3810">
              <a:lnSpc>
                <a:spcPts val="1150"/>
              </a:lnSpc>
              <a:spcBef>
                <a:spcPts val="190"/>
              </a:spcBef>
            </a:pPr>
            <a:r>
              <a:rPr dirty="0" sz="1000">
                <a:latin typeface="Arial MT"/>
                <a:cs typeface="Arial MT"/>
              </a:rPr>
              <a:t>Electrics</a:t>
            </a:r>
            <a:r>
              <a:rPr dirty="0" sz="1000" spc="-60">
                <a:latin typeface="Arial MT"/>
                <a:cs typeface="Arial MT"/>
              </a:rPr>
              <a:t> </a:t>
            </a:r>
            <a:r>
              <a:rPr dirty="0" sz="1000" spc="-50">
                <a:latin typeface="Arial MT"/>
                <a:cs typeface="Arial MT"/>
              </a:rPr>
              <a:t>&amp; </a:t>
            </a:r>
            <a:r>
              <a:rPr dirty="0" sz="1000" spc="-10">
                <a:latin typeface="Arial MT"/>
                <a:cs typeface="Arial MT"/>
              </a:rPr>
              <a:t>electronics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0353" y="5491035"/>
            <a:ext cx="751840" cy="3257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61594" marR="5080" indent="-49530">
              <a:lnSpc>
                <a:spcPts val="1150"/>
              </a:lnSpc>
              <a:spcBef>
                <a:spcPts val="190"/>
              </a:spcBef>
            </a:pPr>
            <a:r>
              <a:rPr dirty="0" sz="1000">
                <a:latin typeface="Arial MT"/>
                <a:cs typeface="Arial MT"/>
              </a:rPr>
              <a:t>Agriculture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50">
                <a:latin typeface="Arial MT"/>
                <a:cs typeface="Arial MT"/>
              </a:rPr>
              <a:t>&amp; </a:t>
            </a:r>
            <a:r>
              <a:rPr dirty="0" sz="1000" spc="-10">
                <a:latin typeface="Arial MT"/>
                <a:cs typeface="Arial MT"/>
              </a:rPr>
              <a:t>horticulture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79265" y="5491035"/>
            <a:ext cx="777875" cy="3257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39700" marR="5080" indent="-127635">
              <a:lnSpc>
                <a:spcPts val="1150"/>
              </a:lnSpc>
              <a:spcBef>
                <a:spcPts val="190"/>
              </a:spcBef>
            </a:pPr>
            <a:r>
              <a:rPr dirty="0" sz="1000">
                <a:latin typeface="Arial MT"/>
                <a:cs typeface="Arial MT"/>
              </a:rPr>
              <a:t>Automotive</a:t>
            </a:r>
            <a:r>
              <a:rPr dirty="0" sz="1000" spc="-50">
                <a:latin typeface="Arial MT"/>
                <a:cs typeface="Arial MT"/>
              </a:rPr>
              <a:t> &amp; </a:t>
            </a:r>
            <a:r>
              <a:rPr dirty="0" sz="1000" spc="-10">
                <a:latin typeface="Arial MT"/>
                <a:cs typeface="Arial MT"/>
              </a:rPr>
              <a:t>transport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16982" y="5491035"/>
            <a:ext cx="607695" cy="3257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32080" marR="5080" indent="-120014">
              <a:lnSpc>
                <a:spcPts val="1150"/>
              </a:lnSpc>
              <a:spcBef>
                <a:spcPts val="190"/>
              </a:spcBef>
            </a:pPr>
            <a:r>
              <a:rPr dirty="0" sz="1000" spc="-10">
                <a:latin typeface="Arial MT"/>
                <a:cs typeface="Arial MT"/>
              </a:rPr>
              <a:t>Consumer goods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79434" y="5491035"/>
            <a:ext cx="608965" cy="3257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70485">
              <a:lnSpc>
                <a:spcPts val="1150"/>
              </a:lnSpc>
              <a:spcBef>
                <a:spcPts val="190"/>
              </a:spcBef>
            </a:pPr>
            <a:r>
              <a:rPr dirty="0" sz="1000" spc="-10">
                <a:latin typeface="Arial MT"/>
                <a:cs typeface="Arial MT"/>
              </a:rPr>
              <a:t>Flexible packaging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91639" y="610056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0"/>
                </a:moveTo>
                <a:lnTo>
                  <a:pt x="0" y="0"/>
                </a:lnTo>
                <a:lnTo>
                  <a:pt x="0" y="64024"/>
                </a:lnTo>
                <a:lnTo>
                  <a:pt x="64007" y="64024"/>
                </a:lnTo>
                <a:lnTo>
                  <a:pt x="64007" y="0"/>
                </a:lnTo>
                <a:close/>
              </a:path>
            </a:pathLst>
          </a:custGeom>
          <a:solidFill>
            <a:srgbClr val="0021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480311" y="5491035"/>
            <a:ext cx="659130" cy="73025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just" marL="12700" marR="5080" indent="24765">
              <a:lnSpc>
                <a:spcPts val="1150"/>
              </a:lnSpc>
              <a:spcBef>
                <a:spcPts val="190"/>
              </a:spcBef>
            </a:pPr>
            <a:r>
              <a:rPr dirty="0" sz="1000" spc="-10">
                <a:latin typeface="Arial MT"/>
                <a:cs typeface="Arial MT"/>
              </a:rPr>
              <a:t>Functional </a:t>
            </a:r>
            <a:r>
              <a:rPr dirty="0" sz="1000">
                <a:latin typeface="Arial MT"/>
                <a:cs typeface="Arial MT"/>
              </a:rPr>
              <a:t>(coatings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50">
                <a:latin typeface="Arial MT"/>
                <a:cs typeface="Arial MT"/>
              </a:rPr>
              <a:t>&amp; </a:t>
            </a:r>
            <a:r>
              <a:rPr dirty="0" sz="1000" spc="-10">
                <a:latin typeface="Arial MT"/>
                <a:cs typeface="Arial MT"/>
              </a:rPr>
              <a:t>adhesives)</a:t>
            </a:r>
            <a:endParaRPr sz="1000">
              <a:latin typeface="Arial MT"/>
              <a:cs typeface="Arial MT"/>
            </a:endParaRPr>
          </a:p>
          <a:p>
            <a:pPr marL="300355">
              <a:lnSpc>
                <a:spcPct val="100000"/>
              </a:lnSpc>
              <a:spcBef>
                <a:spcPts val="805"/>
              </a:spcBef>
            </a:pPr>
            <a:r>
              <a:rPr dirty="0" sz="1000" spc="-20" b="1">
                <a:latin typeface="Arial"/>
                <a:cs typeface="Arial"/>
              </a:rPr>
              <a:t>PBAT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231135" y="610056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0"/>
                </a:moveTo>
                <a:lnTo>
                  <a:pt x="0" y="0"/>
                </a:lnTo>
                <a:lnTo>
                  <a:pt x="0" y="64024"/>
                </a:lnTo>
                <a:lnTo>
                  <a:pt x="64007" y="64024"/>
                </a:lnTo>
                <a:lnTo>
                  <a:pt x="64007" y="0"/>
                </a:lnTo>
                <a:close/>
              </a:path>
            </a:pathLst>
          </a:custGeom>
          <a:solidFill>
            <a:srgbClr val="A73C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688335" y="610056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0"/>
                </a:moveTo>
                <a:lnTo>
                  <a:pt x="0" y="0"/>
                </a:lnTo>
                <a:lnTo>
                  <a:pt x="0" y="64024"/>
                </a:lnTo>
                <a:lnTo>
                  <a:pt x="64007" y="64024"/>
                </a:lnTo>
                <a:lnTo>
                  <a:pt x="64007" y="0"/>
                </a:lnTo>
                <a:close/>
              </a:path>
            </a:pathLst>
          </a:custGeom>
          <a:solidFill>
            <a:srgbClr val="34A2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136392" y="610056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0"/>
                </a:moveTo>
                <a:lnTo>
                  <a:pt x="0" y="0"/>
                </a:lnTo>
                <a:lnTo>
                  <a:pt x="0" y="64024"/>
                </a:lnTo>
                <a:lnTo>
                  <a:pt x="64007" y="64024"/>
                </a:lnTo>
                <a:lnTo>
                  <a:pt x="64007" y="0"/>
                </a:lnTo>
                <a:close/>
              </a:path>
            </a:pathLst>
          </a:custGeom>
          <a:solidFill>
            <a:srgbClr val="0013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602735" y="610056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24"/>
                </a:lnTo>
                <a:lnTo>
                  <a:pt x="64008" y="64024"/>
                </a:lnTo>
                <a:lnTo>
                  <a:pt x="64008" y="0"/>
                </a:lnTo>
                <a:close/>
              </a:path>
            </a:pathLst>
          </a:custGeom>
          <a:solidFill>
            <a:srgbClr val="6324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2310764" y="6041567"/>
            <a:ext cx="175704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69900" algn="l"/>
                <a:tab pos="920750" algn="l"/>
                <a:tab pos="1384935" algn="l"/>
              </a:tabLst>
            </a:pPr>
            <a:r>
              <a:rPr dirty="0" sz="1000" spc="-25" b="1">
                <a:latin typeface="Arial"/>
                <a:cs typeface="Arial"/>
              </a:rPr>
              <a:t>PBS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25" b="1">
                <a:latin typeface="Arial"/>
                <a:cs typeface="Arial"/>
              </a:rPr>
              <a:t>PLA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25" b="1">
                <a:latin typeface="Arial"/>
                <a:cs typeface="Arial"/>
              </a:rPr>
              <a:t>PHA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20" b="1">
                <a:latin typeface="Arial"/>
                <a:cs typeface="Arial"/>
              </a:rPr>
              <a:t>SCPC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151376" y="610056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24"/>
                </a:lnTo>
                <a:lnTo>
                  <a:pt x="64008" y="64024"/>
                </a:lnTo>
                <a:lnTo>
                  <a:pt x="64008" y="0"/>
                </a:lnTo>
                <a:close/>
              </a:path>
            </a:pathLst>
          </a:custGeom>
          <a:solidFill>
            <a:srgbClr val="1F61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535423" y="610056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24"/>
                </a:lnTo>
                <a:lnTo>
                  <a:pt x="64008" y="64024"/>
                </a:lnTo>
                <a:lnTo>
                  <a:pt x="64008" y="0"/>
                </a:lnTo>
                <a:close/>
              </a:path>
            </a:pathLst>
          </a:custGeom>
          <a:solidFill>
            <a:srgbClr val="0062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901184" y="610056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24"/>
                </a:lnTo>
                <a:lnTo>
                  <a:pt x="64008" y="64024"/>
                </a:lnTo>
                <a:lnTo>
                  <a:pt x="64008" y="0"/>
                </a:lnTo>
                <a:close/>
              </a:path>
            </a:pathLst>
          </a:custGeom>
          <a:solidFill>
            <a:srgbClr val="C35A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349240" y="610056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24"/>
                </a:lnTo>
                <a:lnTo>
                  <a:pt x="64008" y="64024"/>
                </a:lnTo>
                <a:lnTo>
                  <a:pt x="64008" y="0"/>
                </a:lnTo>
                <a:close/>
              </a:path>
            </a:pathLst>
          </a:custGeom>
          <a:solidFill>
            <a:srgbClr val="4BC5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715000" y="610056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24"/>
                </a:lnTo>
                <a:lnTo>
                  <a:pt x="64008" y="64024"/>
                </a:lnTo>
                <a:lnTo>
                  <a:pt x="64008" y="0"/>
                </a:lnTo>
                <a:close/>
              </a:path>
            </a:pathLst>
          </a:custGeom>
          <a:solidFill>
            <a:srgbClr val="001B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153911" y="610056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24"/>
                </a:lnTo>
                <a:lnTo>
                  <a:pt x="64008" y="64024"/>
                </a:lnTo>
                <a:lnTo>
                  <a:pt x="64008" y="0"/>
                </a:lnTo>
                <a:close/>
              </a:path>
            </a:pathLst>
          </a:custGeom>
          <a:solidFill>
            <a:srgbClr val="8530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528816" y="610056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24"/>
                </a:lnTo>
                <a:lnTo>
                  <a:pt x="64007" y="64024"/>
                </a:lnTo>
                <a:lnTo>
                  <a:pt x="64007" y="0"/>
                </a:lnTo>
                <a:close/>
              </a:path>
            </a:pathLst>
          </a:custGeom>
          <a:solidFill>
            <a:srgbClr val="2A82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894576" y="610056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24"/>
                </a:lnTo>
                <a:lnTo>
                  <a:pt x="64007" y="64024"/>
                </a:lnTo>
                <a:lnTo>
                  <a:pt x="64007" y="0"/>
                </a:lnTo>
                <a:close/>
              </a:path>
            </a:pathLst>
          </a:custGeom>
          <a:solidFill>
            <a:srgbClr val="00A4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333488" y="610056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24"/>
                </a:lnTo>
                <a:lnTo>
                  <a:pt x="64007" y="64024"/>
                </a:lnTo>
                <a:lnTo>
                  <a:pt x="64007" y="0"/>
                </a:lnTo>
                <a:close/>
              </a:path>
            </a:pathLst>
          </a:custGeom>
          <a:solidFill>
            <a:srgbClr val="D283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4233290" y="5491035"/>
            <a:ext cx="3761740" cy="73025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953895" marR="5080" indent="59690">
              <a:lnSpc>
                <a:spcPts val="1150"/>
              </a:lnSpc>
              <a:spcBef>
                <a:spcPts val="190"/>
              </a:spcBef>
              <a:tabLst>
                <a:tab pos="2842895" algn="l"/>
              </a:tabLst>
            </a:pPr>
            <a:r>
              <a:rPr dirty="0" sz="1000">
                <a:latin typeface="Arial MT"/>
                <a:cs typeface="Arial MT"/>
              </a:rPr>
              <a:t>Fibers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(incl.</a:t>
            </a:r>
            <a:r>
              <a:rPr dirty="0" sz="1000">
                <a:latin typeface="Arial MT"/>
                <a:cs typeface="Arial MT"/>
              </a:rPr>
              <a:t>	Rigid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packaging </a:t>
            </a:r>
            <a:r>
              <a:rPr dirty="0" sz="1000">
                <a:latin typeface="Arial MT"/>
                <a:cs typeface="Arial MT"/>
              </a:rPr>
              <a:t>woven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&amp;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non-</a:t>
            </a:r>
            <a:endParaRPr sz="1000">
              <a:latin typeface="Arial MT"/>
              <a:cs typeface="Arial MT"/>
            </a:endParaRPr>
          </a:p>
          <a:p>
            <a:pPr marL="2137410">
              <a:lnSpc>
                <a:spcPts val="1125"/>
              </a:lnSpc>
            </a:pPr>
            <a:r>
              <a:rPr dirty="0" sz="1000" spc="-10">
                <a:latin typeface="Arial MT"/>
                <a:cs typeface="Arial MT"/>
              </a:rPr>
              <a:t>woven)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  <a:tabLst>
                <a:tab pos="392430" algn="l"/>
                <a:tab pos="765175" algn="l"/>
                <a:tab pos="1208405" algn="l"/>
                <a:tab pos="1574800" algn="l"/>
                <a:tab pos="2018030" algn="l"/>
                <a:tab pos="2391410" algn="l"/>
                <a:tab pos="2757170" algn="l"/>
                <a:tab pos="3194050" algn="l"/>
              </a:tabLst>
            </a:pPr>
            <a:r>
              <a:rPr dirty="0" sz="1000" spc="-25" b="1">
                <a:latin typeface="Arial"/>
                <a:cs typeface="Arial"/>
              </a:rPr>
              <a:t>CR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25" b="1">
                <a:latin typeface="Arial"/>
                <a:cs typeface="Arial"/>
              </a:rPr>
              <a:t>CP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25" b="1">
                <a:latin typeface="Arial"/>
                <a:cs typeface="Arial"/>
              </a:rPr>
              <a:t>PET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25" b="1">
                <a:latin typeface="Arial"/>
                <a:cs typeface="Arial"/>
              </a:rPr>
              <a:t>PE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25" b="1">
                <a:latin typeface="Arial"/>
                <a:cs typeface="Arial"/>
              </a:rPr>
              <a:t>PEF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25" b="1">
                <a:latin typeface="Arial"/>
                <a:cs typeface="Arial"/>
              </a:rPr>
              <a:t>PA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25" b="1">
                <a:latin typeface="Arial"/>
                <a:cs typeface="Arial"/>
              </a:rPr>
              <a:t>PP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25" b="1">
                <a:latin typeface="Arial"/>
                <a:cs typeface="Arial"/>
              </a:rPr>
              <a:t>PTT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25" b="1">
                <a:latin typeface="Arial"/>
                <a:cs typeface="Arial"/>
              </a:rPr>
              <a:t>APC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88620" y="2272855"/>
            <a:ext cx="2148840" cy="256540"/>
          </a:xfrm>
          <a:prstGeom prst="rect">
            <a:avLst/>
          </a:prstGeom>
          <a:solidFill>
            <a:srgbClr val="DEDEDE"/>
          </a:solidFill>
          <a:ln w="9525">
            <a:solidFill>
              <a:srgbClr val="000000"/>
            </a:solidFill>
          </a:ln>
        </p:spPr>
        <p:txBody>
          <a:bodyPr wrap="square" lIns="0" tIns="52705" rIns="0" bIns="0" rtlCol="0" vert="horz">
            <a:spAutoFit/>
          </a:bodyPr>
          <a:lstStyle/>
          <a:p>
            <a:pPr marL="154940">
              <a:lnSpc>
                <a:spcPct val="100000"/>
              </a:lnSpc>
              <a:spcBef>
                <a:spcPts val="415"/>
              </a:spcBef>
            </a:pPr>
            <a:r>
              <a:rPr dirty="0" sz="1000" b="1" i="1">
                <a:latin typeface="Arial"/>
                <a:cs typeface="Arial"/>
              </a:rPr>
              <a:t>Illustrative,</a:t>
            </a:r>
            <a:r>
              <a:rPr dirty="0" sz="1000" spc="10" b="1" i="1">
                <a:latin typeface="Arial"/>
                <a:cs typeface="Arial"/>
              </a:rPr>
              <a:t> </a:t>
            </a:r>
            <a:r>
              <a:rPr dirty="0" sz="1000" spc="-10" b="1" i="1">
                <a:latin typeface="Arial"/>
                <a:cs typeface="Arial"/>
              </a:rPr>
              <a:t>directional</a:t>
            </a:r>
            <a:r>
              <a:rPr dirty="0" sz="1000" spc="-60" b="1" i="1">
                <a:latin typeface="Arial"/>
                <a:cs typeface="Arial"/>
              </a:rPr>
              <a:t> </a:t>
            </a:r>
            <a:r>
              <a:rPr dirty="0" sz="1000" spc="-10" b="1" i="1">
                <a:latin typeface="Arial"/>
                <a:cs typeface="Arial"/>
              </a:rPr>
              <a:t>metrics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77865" y="2360996"/>
            <a:ext cx="3054985" cy="3060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 indent="10477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PE</a:t>
            </a:r>
            <a:r>
              <a:rPr dirty="0" sz="9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has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9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strong</a:t>
            </a:r>
            <a:r>
              <a:rPr dirty="0" sz="9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moisture</a:t>
            </a:r>
            <a:r>
              <a:rPr dirty="0" sz="9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barrier</a:t>
            </a:r>
            <a:r>
              <a:rPr dirty="0" sz="9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dirty="0" sz="9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films, can</a:t>
            </a:r>
            <a:r>
              <a:rPr dirty="0" sz="9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fit </a:t>
            </a:r>
            <a:r>
              <a:rPr dirty="0" sz="900" spc="-10">
                <a:solidFill>
                  <a:srgbClr val="FFFFFF"/>
                </a:solidFill>
                <a:latin typeface="Arial MT"/>
                <a:cs typeface="Arial MT"/>
              </a:rPr>
              <a:t>existing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recycling</a:t>
            </a:r>
            <a:r>
              <a:rPr dirty="0" sz="900" spc="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streams,</a:t>
            </a:r>
            <a:r>
              <a:rPr dirty="0" sz="9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9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even</a:t>
            </a:r>
            <a:r>
              <a:rPr dirty="0" sz="9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has</a:t>
            </a:r>
            <a:r>
              <a:rPr dirty="0" sz="9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9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Arial MT"/>
                <a:cs typeface="Arial MT"/>
              </a:rPr>
              <a:t>bio-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based</a:t>
            </a:r>
            <a:r>
              <a:rPr dirty="0" sz="9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 MT"/>
                <a:cs typeface="Arial MT"/>
              </a:rPr>
              <a:t>drop-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dirty="0" sz="9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 MT"/>
                <a:cs typeface="Arial MT"/>
              </a:rPr>
              <a:t>option.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657219" y="2944748"/>
            <a:ext cx="3832225" cy="821690"/>
            <a:chOff x="3657219" y="2944748"/>
            <a:chExt cx="3832225" cy="821690"/>
          </a:xfrm>
        </p:grpSpPr>
        <p:sp>
          <p:nvSpPr>
            <p:cNvPr id="55" name="object 55"/>
            <p:cNvSpPr/>
            <p:nvPr/>
          </p:nvSpPr>
          <p:spPr>
            <a:xfrm>
              <a:off x="3666744" y="2954273"/>
              <a:ext cx="3813175" cy="802640"/>
            </a:xfrm>
            <a:custGeom>
              <a:avLst/>
              <a:gdLst/>
              <a:ahLst/>
              <a:cxnLst/>
              <a:rect l="l" t="t" r="r" b="b"/>
              <a:pathLst>
                <a:path w="3813175" h="802639">
                  <a:moveTo>
                    <a:pt x="3813048" y="0"/>
                  </a:moveTo>
                  <a:lnTo>
                    <a:pt x="0" y="0"/>
                  </a:lnTo>
                  <a:lnTo>
                    <a:pt x="0" y="402463"/>
                  </a:lnTo>
                  <a:lnTo>
                    <a:pt x="2224278" y="402463"/>
                  </a:lnTo>
                  <a:lnTo>
                    <a:pt x="3776472" y="802513"/>
                  </a:lnTo>
                  <a:lnTo>
                    <a:pt x="3177539" y="402463"/>
                  </a:lnTo>
                  <a:lnTo>
                    <a:pt x="3813048" y="402463"/>
                  </a:lnTo>
                  <a:lnTo>
                    <a:pt x="3813048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666744" y="2954273"/>
              <a:ext cx="3813175" cy="802640"/>
            </a:xfrm>
            <a:custGeom>
              <a:avLst/>
              <a:gdLst/>
              <a:ahLst/>
              <a:cxnLst/>
              <a:rect l="l" t="t" r="r" b="b"/>
              <a:pathLst>
                <a:path w="3813175" h="802639">
                  <a:moveTo>
                    <a:pt x="0" y="0"/>
                  </a:moveTo>
                  <a:lnTo>
                    <a:pt x="2224278" y="0"/>
                  </a:lnTo>
                  <a:lnTo>
                    <a:pt x="3177539" y="0"/>
                  </a:lnTo>
                  <a:lnTo>
                    <a:pt x="3813048" y="0"/>
                  </a:lnTo>
                  <a:lnTo>
                    <a:pt x="3813048" y="234696"/>
                  </a:lnTo>
                  <a:lnTo>
                    <a:pt x="3813048" y="335279"/>
                  </a:lnTo>
                  <a:lnTo>
                    <a:pt x="3813048" y="402463"/>
                  </a:lnTo>
                  <a:lnTo>
                    <a:pt x="3177539" y="402463"/>
                  </a:lnTo>
                  <a:lnTo>
                    <a:pt x="3776472" y="802513"/>
                  </a:lnTo>
                  <a:lnTo>
                    <a:pt x="2224278" y="402463"/>
                  </a:lnTo>
                  <a:lnTo>
                    <a:pt x="0" y="402463"/>
                  </a:lnTo>
                  <a:lnTo>
                    <a:pt x="0" y="335279"/>
                  </a:lnTo>
                  <a:lnTo>
                    <a:pt x="0" y="23469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3777360" y="3004251"/>
            <a:ext cx="3597910" cy="3060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PLA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dirty="0" sz="9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 MT"/>
                <a:cs typeface="Arial MT"/>
              </a:rPr>
              <a:t>chosen</a:t>
            </a:r>
            <a:r>
              <a:rPr dirty="0" sz="9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dirty="0" sz="9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packaging</a:t>
            </a:r>
            <a:r>
              <a:rPr dirty="0" sz="900" spc="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dirty="0" sz="9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end-</a:t>
            </a:r>
            <a:r>
              <a:rPr dirty="0" sz="900" spc="-10">
                <a:solidFill>
                  <a:srgbClr val="FFFFFF"/>
                </a:solidFill>
                <a:latin typeface="Arial MT"/>
                <a:cs typeface="Arial MT"/>
              </a:rPr>
              <a:t>of-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life</a:t>
            </a:r>
            <a:r>
              <a:rPr dirty="0" sz="9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aligned</a:t>
            </a:r>
            <a:r>
              <a:rPr dirty="0" sz="9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dirty="0" sz="900" spc="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food</a:t>
            </a:r>
            <a:r>
              <a:rPr dirty="0" sz="900" spc="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 MT"/>
                <a:cs typeface="Arial MT"/>
              </a:rPr>
              <a:t>waste:</a:t>
            </a:r>
            <a:r>
              <a:rPr dirty="0" sz="9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 MT"/>
                <a:cs typeface="Arial MT"/>
              </a:rPr>
              <a:t>It</a:t>
            </a:r>
            <a:endParaRPr sz="9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dirty="0" sz="9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rigid,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clear,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9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easy</a:t>
            </a:r>
            <a:r>
              <a:rPr dirty="0" sz="9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dirty="0" sz="9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thermoform</a:t>
            </a:r>
            <a:r>
              <a:rPr dirty="0" sz="900" spc="-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dirty="0" sz="9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cups,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lids,</a:t>
            </a:r>
            <a:r>
              <a:rPr dirty="0" sz="9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900" spc="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 MT"/>
                <a:cs typeface="Arial MT"/>
              </a:rPr>
              <a:t>trays.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450210" y="3575811"/>
            <a:ext cx="3631565" cy="485775"/>
            <a:chOff x="2450210" y="3575811"/>
            <a:chExt cx="3631565" cy="485775"/>
          </a:xfrm>
        </p:grpSpPr>
        <p:sp>
          <p:nvSpPr>
            <p:cNvPr id="59" name="object 59"/>
            <p:cNvSpPr/>
            <p:nvPr/>
          </p:nvSpPr>
          <p:spPr>
            <a:xfrm>
              <a:off x="2459735" y="3585336"/>
              <a:ext cx="3612515" cy="466725"/>
            </a:xfrm>
            <a:custGeom>
              <a:avLst/>
              <a:gdLst/>
              <a:ahLst/>
              <a:cxnLst/>
              <a:rect l="l" t="t" r="r" b="b"/>
              <a:pathLst>
                <a:path w="3612515" h="466725">
                  <a:moveTo>
                    <a:pt x="3108960" y="0"/>
                  </a:moveTo>
                  <a:lnTo>
                    <a:pt x="0" y="0"/>
                  </a:lnTo>
                  <a:lnTo>
                    <a:pt x="0" y="466470"/>
                  </a:lnTo>
                  <a:lnTo>
                    <a:pt x="3108960" y="466470"/>
                  </a:lnTo>
                  <a:lnTo>
                    <a:pt x="3108960" y="388746"/>
                  </a:lnTo>
                  <a:lnTo>
                    <a:pt x="3612134" y="323088"/>
                  </a:lnTo>
                  <a:lnTo>
                    <a:pt x="3108960" y="272161"/>
                  </a:lnTo>
                  <a:lnTo>
                    <a:pt x="310896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459735" y="3585336"/>
              <a:ext cx="3612515" cy="466725"/>
            </a:xfrm>
            <a:custGeom>
              <a:avLst/>
              <a:gdLst/>
              <a:ahLst/>
              <a:cxnLst/>
              <a:rect l="l" t="t" r="r" b="b"/>
              <a:pathLst>
                <a:path w="3612515" h="466725">
                  <a:moveTo>
                    <a:pt x="0" y="0"/>
                  </a:moveTo>
                  <a:lnTo>
                    <a:pt x="1813560" y="0"/>
                  </a:lnTo>
                  <a:lnTo>
                    <a:pt x="2590800" y="0"/>
                  </a:lnTo>
                  <a:lnTo>
                    <a:pt x="3108960" y="0"/>
                  </a:lnTo>
                  <a:lnTo>
                    <a:pt x="3108960" y="272161"/>
                  </a:lnTo>
                  <a:lnTo>
                    <a:pt x="3612134" y="323088"/>
                  </a:lnTo>
                  <a:lnTo>
                    <a:pt x="3108960" y="388746"/>
                  </a:lnTo>
                  <a:lnTo>
                    <a:pt x="3108960" y="466470"/>
                  </a:lnTo>
                  <a:lnTo>
                    <a:pt x="2590800" y="466470"/>
                  </a:lnTo>
                  <a:lnTo>
                    <a:pt x="1813560" y="466470"/>
                  </a:lnTo>
                  <a:lnTo>
                    <a:pt x="0" y="466470"/>
                  </a:lnTo>
                  <a:lnTo>
                    <a:pt x="0" y="388746"/>
                  </a:lnTo>
                  <a:lnTo>
                    <a:pt x="0" y="272161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2543175" y="3597021"/>
            <a:ext cx="295592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PTT</a:t>
            </a:r>
            <a:r>
              <a:rPr dirty="0" sz="9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leads</a:t>
            </a:r>
            <a:r>
              <a:rPr dirty="0" sz="9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dirty="0" sz="9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fibers:</a:t>
            </a:r>
            <a:r>
              <a:rPr dirty="0" sz="9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Its </a:t>
            </a:r>
            <a:r>
              <a:rPr dirty="0" sz="900" spc="-10">
                <a:solidFill>
                  <a:srgbClr val="FFFFFF"/>
                </a:solidFill>
                <a:latin typeface="Arial MT"/>
                <a:cs typeface="Arial MT"/>
              </a:rPr>
              <a:t>bio-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PDO</a:t>
            </a:r>
            <a:r>
              <a:rPr dirty="0" sz="9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monomer</a:t>
            </a:r>
            <a:r>
              <a:rPr dirty="0" sz="9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delivers</a:t>
            </a:r>
            <a:r>
              <a:rPr dirty="0" sz="9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 MT"/>
                <a:cs typeface="Arial MT"/>
              </a:rPr>
              <a:t>natural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555875" y="3733865"/>
            <a:ext cx="2936875" cy="3060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stretch,</a:t>
            </a: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softness,</a:t>
            </a: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9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stain</a:t>
            </a:r>
            <a:r>
              <a:rPr dirty="0" sz="9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resistance</a:t>
            </a:r>
            <a:r>
              <a:rPr dirty="0" sz="9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—</a:t>
            </a:r>
            <a:r>
              <a:rPr dirty="0" sz="9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ideal</a:t>
            </a:r>
            <a:r>
              <a:rPr dirty="0" sz="9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dirty="0" sz="9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 MT"/>
                <a:cs typeface="Arial MT"/>
              </a:rPr>
              <a:t>carpets</a:t>
            </a:r>
            <a:endParaRPr sz="9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9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 MT"/>
                <a:cs typeface="Arial MT"/>
              </a:rPr>
              <a:t>apparel.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68820" y="6507289"/>
            <a:ext cx="6764020" cy="265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Processing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technologies</a:t>
            </a:r>
            <a:r>
              <a:rPr dirty="0" sz="800" spc="-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(European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Bioplastics);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Review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of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Bioplastics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(Di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Bartolo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2021);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u="sng" sz="800" spc="-18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Drop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in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plastics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(Sharada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2022).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Paula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Sánchez,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Ariela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Share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35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1129919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spc="-10" b="1">
                <a:latin typeface="Arial"/>
                <a:cs typeface="Arial"/>
              </a:rPr>
              <a:t>Drop-</a:t>
            </a:r>
            <a:r>
              <a:rPr dirty="0" sz="2800" b="1">
                <a:latin typeface="Arial"/>
                <a:cs typeface="Arial"/>
              </a:rPr>
              <a:t>in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plant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protein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technology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makes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Xampla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key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player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the </a:t>
            </a:r>
            <a:r>
              <a:rPr dirty="0" sz="2800" spc="-10" b="1">
                <a:latin typeface="Arial"/>
                <a:cs typeface="Arial"/>
              </a:rPr>
              <a:t>plastic-</a:t>
            </a:r>
            <a:r>
              <a:rPr dirty="0" sz="2800" b="1">
                <a:latin typeface="Arial"/>
                <a:cs typeface="Arial"/>
              </a:rPr>
              <a:t>replacing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natural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polymer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industry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19"/>
            <a:ext cx="5623560" cy="429895"/>
            <a:chOff x="0" y="45719"/>
            <a:chExt cx="5623560" cy="429895"/>
          </a:xfrm>
        </p:grpSpPr>
        <p:sp>
          <p:nvSpPr>
            <p:cNvPr id="6" name="object 6"/>
            <p:cNvSpPr/>
            <p:nvPr/>
          </p:nvSpPr>
          <p:spPr>
            <a:xfrm>
              <a:off x="2999232" y="45719"/>
              <a:ext cx="2624455" cy="421005"/>
            </a:xfrm>
            <a:custGeom>
              <a:avLst/>
              <a:gdLst/>
              <a:ahLst/>
              <a:cxnLst/>
              <a:rect l="l" t="t" r="r" b="b"/>
              <a:pathLst>
                <a:path w="2624454" h="421005">
                  <a:moveTo>
                    <a:pt x="2414016" y="0"/>
                  </a:moveTo>
                  <a:lnTo>
                    <a:pt x="0" y="0"/>
                  </a:lnTo>
                  <a:lnTo>
                    <a:pt x="0" y="420750"/>
                  </a:lnTo>
                  <a:lnTo>
                    <a:pt x="2414016" y="420750"/>
                  </a:lnTo>
                  <a:lnTo>
                    <a:pt x="2624328" y="210438"/>
                  </a:lnTo>
                  <a:lnTo>
                    <a:pt x="2414016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493268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477010" algn="l"/>
                <a:tab pos="2969895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Substitute</a:t>
            </a:r>
            <a:r>
              <a:rPr dirty="0" sz="1550"/>
              <a:t>	</a:t>
            </a:r>
            <a:r>
              <a:rPr dirty="0" baseline="1792" sz="2325"/>
              <a:t>Case</a:t>
            </a:r>
            <a:r>
              <a:rPr dirty="0" baseline="1792" sz="2325" spc="135"/>
              <a:t> </a:t>
            </a:r>
            <a:r>
              <a:rPr dirty="0" baseline="1792" sz="2325"/>
              <a:t>Study:</a:t>
            </a:r>
            <a:r>
              <a:rPr dirty="0" baseline="1792" sz="2325" spc="254"/>
              <a:t> </a:t>
            </a:r>
            <a:r>
              <a:rPr dirty="0" baseline="1792" sz="2325" spc="-15"/>
              <a:t>Xampla</a:t>
            </a:r>
            <a:endParaRPr baseline="1792" sz="2325"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1552" y="402463"/>
            <a:ext cx="1719072" cy="1728597"/>
          </a:xfrm>
          <a:prstGeom prst="rect">
            <a:avLst/>
          </a:prstGeom>
        </p:spPr>
      </p:pic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969890" y="1540510"/>
          <a:ext cx="6965315" cy="4786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3045"/>
                <a:gridCol w="5386070"/>
              </a:tblGrid>
              <a:tr h="44704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Overview</a:t>
                      </a:r>
                      <a:r>
                        <a:rPr dirty="0" sz="105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5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mission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4097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marR="222885" indent="-178435">
                        <a:lnSpc>
                          <a:spcPct val="103099"/>
                        </a:lnSpc>
                        <a:spcBef>
                          <a:spcPts val="450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Developing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natural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polymer</a:t>
                      </a:r>
                      <a:r>
                        <a:rPr dirty="0" sz="1050" spc="1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50" spc="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50" spc="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plant</a:t>
                      </a:r>
                      <a:r>
                        <a:rPr dirty="0" sz="105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proteins</a:t>
                      </a:r>
                      <a:r>
                        <a:rPr dirty="0" sz="1050" spc="1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replace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polluting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single-use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plastics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scalable</a:t>
                      </a:r>
                      <a:r>
                        <a:rPr dirty="0" sz="105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(drop-in)</a:t>
                      </a:r>
                      <a:r>
                        <a:rPr dirty="0" sz="1050" spc="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biodegradable</a:t>
                      </a:r>
                      <a:r>
                        <a:rPr dirty="0" sz="105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technology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200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250" marR="173990">
                        <a:lnSpc>
                          <a:spcPct val="103000"/>
                        </a:lnSpc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Core</a:t>
                      </a:r>
                      <a:r>
                        <a:rPr dirty="0" sz="105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differentiation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5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technology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525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Morro</a:t>
                      </a:r>
                      <a:r>
                        <a:rPr dirty="0" baseline="27777" sz="1050">
                          <a:latin typeface="Arial MT"/>
                          <a:cs typeface="Arial MT"/>
                        </a:rPr>
                        <a:t>TM</a:t>
                      </a:r>
                      <a:r>
                        <a:rPr dirty="0" baseline="27777" sz="1050" spc="397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: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World’s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first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plant-protein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polymer,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derived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abundant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feedstocks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(e.g.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peas,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rapeseed)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lvl="1" marL="414020" indent="-17780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 MT"/>
                        <a:buChar char="•"/>
                        <a:tabLst>
                          <a:tab pos="41402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Completely</a:t>
                      </a:r>
                      <a:r>
                        <a:rPr dirty="0" sz="1050" spc="1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plastic-free,</a:t>
                      </a:r>
                      <a:r>
                        <a:rPr dirty="0" sz="1050" spc="20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fully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biodegradable,</a:t>
                      </a:r>
                      <a:r>
                        <a:rPr dirty="0" sz="1050" spc="3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home-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compostable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lvl="1" marL="414020" marR="283845" indent="-177800">
                        <a:lnSpc>
                          <a:spcPct val="108700"/>
                        </a:lnSpc>
                        <a:spcBef>
                          <a:spcPts val="145"/>
                        </a:spcBef>
                        <a:buFont typeface="Arial MT"/>
                        <a:buChar char="•"/>
                        <a:tabLst>
                          <a:tab pos="414020" algn="l"/>
                        </a:tabLst>
                      </a:pPr>
                      <a:r>
                        <a:rPr dirty="0" sz="1050" spc="10" b="1">
                          <a:latin typeface="Arial"/>
                          <a:cs typeface="Arial"/>
                        </a:rPr>
                        <a:t>High</a:t>
                      </a:r>
                      <a:r>
                        <a:rPr dirty="0" sz="1050" spc="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performance,</a:t>
                      </a:r>
                      <a:r>
                        <a:rPr dirty="0" sz="105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drop-in</a:t>
                      </a:r>
                      <a:r>
                        <a:rPr dirty="0" sz="1050" spc="1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material</a:t>
                      </a:r>
                      <a:r>
                        <a:rPr dirty="0" sz="1050" spc="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replacement</a:t>
                      </a:r>
                      <a:r>
                        <a:rPr dirty="0" sz="1050" spc="1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matches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plastic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functionality,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ready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05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at-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scale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production</a:t>
                      </a:r>
                      <a:r>
                        <a:rPr dirty="0" sz="10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existing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manufacturing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lines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lvl="1" marL="414020" indent="-177800">
                        <a:lnSpc>
                          <a:spcPct val="100000"/>
                        </a:lnSpc>
                        <a:spcBef>
                          <a:spcPts val="254"/>
                        </a:spcBef>
                        <a:buFont typeface="Arial MT"/>
                        <a:buChar char="•"/>
                        <a:tabLst>
                          <a:tab pos="41402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Multi-patented</a:t>
                      </a:r>
                      <a:r>
                        <a:rPr dirty="0" sz="1050" spc="1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technology</a:t>
                      </a:r>
                      <a:r>
                        <a:rPr dirty="0" sz="1050" spc="1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delivers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high</a:t>
                      </a:r>
                      <a:r>
                        <a:rPr dirty="0" sz="1050" spc="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barrier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performance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6667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153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105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0" b="1">
                          <a:latin typeface="Arial"/>
                          <a:cs typeface="Arial"/>
                        </a:rPr>
                        <a:t>model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1115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50" spc="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innovation</a:t>
                      </a:r>
                      <a:r>
                        <a:rPr dirty="0" sz="1050" spc="1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50" spc="1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R&amp;D:</a:t>
                      </a:r>
                      <a:r>
                        <a:rPr dirty="0" sz="1050" spc="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Develop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new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materials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made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plant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proteins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254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Manufactured</a:t>
                      </a:r>
                      <a:r>
                        <a:rPr dirty="0" sz="1050" spc="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50" spc="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global</a:t>
                      </a:r>
                      <a:r>
                        <a:rPr dirty="0" sz="1050" spc="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licensed</a:t>
                      </a:r>
                      <a:r>
                        <a:rPr dirty="0" sz="1050" spc="1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partners</a:t>
                      </a:r>
                      <a:r>
                        <a:rPr dirty="0" sz="1050" spc="1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(e.g.,</a:t>
                      </a:r>
                      <a:r>
                        <a:rPr dirty="0" sz="1050" spc="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2M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Group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Companies)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to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enable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rapid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market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entry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 marR="151765" indent="-178435">
                        <a:lnSpc>
                          <a:spcPct val="108700"/>
                        </a:lnSpc>
                        <a:spcBef>
                          <a:spcPts val="145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spc="10" b="1">
                          <a:latin typeface="Arial"/>
                          <a:cs typeface="Arial"/>
                        </a:rPr>
                        <a:t>Capital-light,</a:t>
                      </a:r>
                      <a:r>
                        <a:rPr dirty="0" sz="105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licensing/supply</a:t>
                      </a:r>
                      <a:r>
                        <a:rPr dirty="0" sz="1050" spc="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model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leverages</a:t>
                      </a:r>
                      <a:r>
                        <a:rPr dirty="0" sz="1050" spc="1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partners’</a:t>
                      </a:r>
                      <a:r>
                        <a:rPr dirty="0" sz="105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existing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production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capabilities</a:t>
                      </a:r>
                      <a:r>
                        <a:rPr dirty="0" sz="1050" spc="1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50" spc="1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distribution</a:t>
                      </a:r>
                      <a:r>
                        <a:rPr dirty="0" sz="1050" spc="1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networks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scale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4160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36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Market</a:t>
                      </a:r>
                      <a:r>
                        <a:rPr dirty="0" sz="105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opportunity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540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Global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bioplastics</a:t>
                      </a:r>
                      <a:r>
                        <a:rPr dirty="0" sz="1050" spc="1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5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biopolymers</a:t>
                      </a:r>
                      <a:r>
                        <a:rPr dirty="0" sz="1050" spc="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market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projected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grow</a:t>
                      </a:r>
                      <a:r>
                        <a:rPr dirty="0" sz="10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50" spc="1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$17.6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62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billion</a:t>
                      </a:r>
                      <a:r>
                        <a:rPr dirty="0" sz="1050" spc="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50" spc="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2025</a:t>
                      </a:r>
                      <a:r>
                        <a:rPr dirty="0" sz="1050" spc="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5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$45</a:t>
                      </a:r>
                      <a:r>
                        <a:rPr dirty="0" sz="10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billion</a:t>
                      </a:r>
                      <a:r>
                        <a:rPr dirty="0" sz="1050" spc="11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2030</a:t>
                      </a:r>
                      <a:r>
                        <a:rPr dirty="0" sz="105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(20%</a:t>
                      </a:r>
                      <a:r>
                        <a:rPr dirty="0" sz="1050" spc="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0" b="1">
                          <a:latin typeface="Arial"/>
                          <a:cs typeface="Arial"/>
                        </a:rPr>
                        <a:t>CAGR)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250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barrier</a:t>
                      </a:r>
                      <a:r>
                        <a:rPr dirty="0" sz="10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coatings</a:t>
                      </a:r>
                      <a:r>
                        <a:rPr dirty="0" sz="1050" spc="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segment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alone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estimated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at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$30</a:t>
                      </a:r>
                      <a:r>
                        <a:rPr dirty="0" sz="1050" spc="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billion+</a:t>
                      </a:r>
                      <a:r>
                        <a:rPr dirty="0" sz="1050" spc="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50" spc="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0" b="1">
                          <a:latin typeface="Arial"/>
                          <a:cs typeface="Arial"/>
                        </a:rPr>
                        <a:t>2032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254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Market</a:t>
                      </a:r>
                      <a:r>
                        <a:rPr dirty="0" sz="1050" spc="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dynamics:</a:t>
                      </a:r>
                      <a:r>
                        <a:rPr dirty="0" sz="1050" spc="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Strong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demand,</a:t>
                      </a:r>
                      <a:r>
                        <a:rPr dirty="0" sz="1050" spc="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regulatory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support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05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eco-friendly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materials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6858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Market</a:t>
                      </a:r>
                      <a:r>
                        <a:rPr dirty="0" sz="105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competition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9398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05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Challenges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marR="332740" indent="-178435">
                        <a:lnSpc>
                          <a:spcPct val="103000"/>
                        </a:lnSpc>
                        <a:spcBef>
                          <a:spcPts val="440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Industry</a:t>
                      </a:r>
                      <a:r>
                        <a:rPr dirty="0" sz="105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mind-set:</a:t>
                      </a:r>
                      <a:r>
                        <a:rPr dirty="0" sz="105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Single-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use</a:t>
                      </a:r>
                      <a:r>
                        <a:rPr dirty="0" sz="10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plastics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can</a:t>
                      </a:r>
                      <a:r>
                        <a:rPr dirty="0" sz="105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be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 overengineered;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 alternatives</a:t>
                      </a:r>
                      <a:r>
                        <a:rPr dirty="0" sz="105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don’t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need</a:t>
                      </a:r>
                      <a:r>
                        <a:rPr dirty="0" sz="105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match</a:t>
                      </a:r>
                      <a:r>
                        <a:rPr dirty="0" sz="10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this</a:t>
                      </a:r>
                      <a:r>
                        <a:rPr dirty="0" sz="105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yet</a:t>
                      </a:r>
                      <a:r>
                        <a:rPr dirty="0" sz="105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are</a:t>
                      </a:r>
                      <a:r>
                        <a:rPr dirty="0" sz="105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often</a:t>
                      </a:r>
                      <a:r>
                        <a:rPr dirty="0" sz="105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measured</a:t>
                      </a:r>
                      <a:r>
                        <a:rPr dirty="0" sz="105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against</a:t>
                      </a:r>
                      <a:r>
                        <a:rPr dirty="0" sz="105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it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185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Greenwashing: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Misinformation</a:t>
                      </a:r>
                      <a:r>
                        <a:rPr dirty="0" sz="105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causes</a:t>
                      </a:r>
                      <a:r>
                        <a:rPr dirty="0" sz="105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confusion</a:t>
                      </a:r>
                      <a:r>
                        <a:rPr dirty="0" sz="105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distrust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Regulation: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Needs</a:t>
                      </a:r>
                      <a:r>
                        <a:rPr dirty="0" sz="105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support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new</a:t>
                      </a:r>
                      <a:r>
                        <a:rPr dirty="0" sz="105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materials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5588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21729" y="1532382"/>
          <a:ext cx="4547235" cy="885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055"/>
                <a:gridCol w="3395979"/>
              </a:tblGrid>
              <a:tr h="610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Funding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89535">
                        <a:lnSpc>
                          <a:spcPct val="103099"/>
                        </a:lnSpc>
                        <a:spcBef>
                          <a:spcPts val="434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£25.8</a:t>
                      </a:r>
                      <a:r>
                        <a:rPr dirty="0" sz="1050" spc="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million</a:t>
                      </a:r>
                      <a:r>
                        <a:rPr dirty="0" sz="1050" spc="1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(Emerald</a:t>
                      </a:r>
                      <a:r>
                        <a:rPr dirty="0" sz="105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Technology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Ventures,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Amadeus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Capital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Partners,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BGF,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Matterwave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Ventures,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Horizons</a:t>
                      </a:r>
                      <a:r>
                        <a:rPr dirty="0" sz="1050" spc="2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Ventures,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Cambridge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University)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55244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Founded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Cambridge,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U.K.,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2018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61594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356234" y="4344161"/>
            <a:ext cx="2616835" cy="715645"/>
            <a:chOff x="356234" y="4344161"/>
            <a:chExt cx="2616835" cy="715645"/>
          </a:xfrm>
        </p:grpSpPr>
        <p:sp>
          <p:nvSpPr>
            <p:cNvPr id="14" name="object 14"/>
            <p:cNvSpPr/>
            <p:nvPr/>
          </p:nvSpPr>
          <p:spPr>
            <a:xfrm>
              <a:off x="365759" y="4353686"/>
              <a:ext cx="2597785" cy="696595"/>
            </a:xfrm>
            <a:custGeom>
              <a:avLst/>
              <a:gdLst/>
              <a:ahLst/>
              <a:cxnLst/>
              <a:rect l="l" t="t" r="r" b="b"/>
              <a:pathLst>
                <a:path w="2597785" h="696595">
                  <a:moveTo>
                    <a:pt x="2267712" y="0"/>
                  </a:moveTo>
                  <a:lnTo>
                    <a:pt x="0" y="0"/>
                  </a:lnTo>
                  <a:lnTo>
                    <a:pt x="0" y="512190"/>
                  </a:lnTo>
                  <a:lnTo>
                    <a:pt x="1322832" y="512190"/>
                  </a:lnTo>
                  <a:lnTo>
                    <a:pt x="2597404" y="696340"/>
                  </a:lnTo>
                  <a:lnTo>
                    <a:pt x="1889759" y="512190"/>
                  </a:lnTo>
                  <a:lnTo>
                    <a:pt x="2267712" y="512190"/>
                  </a:lnTo>
                  <a:lnTo>
                    <a:pt x="2267712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65759" y="4353686"/>
              <a:ext cx="2597785" cy="696595"/>
            </a:xfrm>
            <a:custGeom>
              <a:avLst/>
              <a:gdLst/>
              <a:ahLst/>
              <a:cxnLst/>
              <a:rect l="l" t="t" r="r" b="b"/>
              <a:pathLst>
                <a:path w="2597785" h="696595">
                  <a:moveTo>
                    <a:pt x="0" y="0"/>
                  </a:moveTo>
                  <a:lnTo>
                    <a:pt x="1322832" y="0"/>
                  </a:lnTo>
                  <a:lnTo>
                    <a:pt x="1889759" y="0"/>
                  </a:lnTo>
                  <a:lnTo>
                    <a:pt x="2267712" y="0"/>
                  </a:lnTo>
                  <a:lnTo>
                    <a:pt x="2267712" y="298704"/>
                  </a:lnTo>
                  <a:lnTo>
                    <a:pt x="2267712" y="426719"/>
                  </a:lnTo>
                  <a:lnTo>
                    <a:pt x="2267712" y="512190"/>
                  </a:lnTo>
                  <a:lnTo>
                    <a:pt x="1889759" y="512190"/>
                  </a:lnTo>
                  <a:lnTo>
                    <a:pt x="2597404" y="696340"/>
                  </a:lnTo>
                  <a:lnTo>
                    <a:pt x="1322832" y="512190"/>
                  </a:lnTo>
                  <a:lnTo>
                    <a:pt x="0" y="512190"/>
                  </a:lnTo>
                  <a:lnTo>
                    <a:pt x="0" y="426719"/>
                  </a:lnTo>
                  <a:lnTo>
                    <a:pt x="0" y="29870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26212" y="4434395"/>
            <a:ext cx="2139950" cy="355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05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track</a:t>
            </a:r>
            <a:r>
              <a:rPr dirty="0" sz="1050" spc="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050" spc="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replace</a:t>
            </a:r>
            <a:r>
              <a:rPr dirty="0" sz="1050" spc="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10B+</a:t>
            </a:r>
            <a:r>
              <a:rPr dirty="0" sz="1050" spc="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plastic</a:t>
            </a:r>
            <a:endParaRPr sz="1050">
              <a:latin typeface="Arial"/>
              <a:cs typeface="Arial"/>
            </a:endParaRPr>
          </a:p>
          <a:p>
            <a:pPr algn="ctr" marL="5080">
              <a:lnSpc>
                <a:spcPct val="100000"/>
              </a:lnSpc>
              <a:spcBef>
                <a:spcPts val="40"/>
              </a:spcBef>
            </a:pP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units</a:t>
            </a:r>
            <a:r>
              <a:rPr dirty="0" sz="1050" spc="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05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05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dirty="0" sz="1050" spc="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five</a:t>
            </a:r>
            <a:r>
              <a:rPr dirty="0" sz="10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years.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2552" y="5213400"/>
            <a:ext cx="585216" cy="32926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15783" y="5195112"/>
            <a:ext cx="448055" cy="32011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91856" y="5222544"/>
            <a:ext cx="676655" cy="32926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5759" y="3493833"/>
            <a:ext cx="4343400" cy="759142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4305300" y="4362830"/>
            <a:ext cx="76200" cy="643255"/>
          </a:xfrm>
          <a:custGeom>
            <a:avLst/>
            <a:gdLst/>
            <a:ahLst/>
            <a:cxnLst/>
            <a:rect l="l" t="t" r="r" b="b"/>
            <a:pathLst>
              <a:path w="76200" h="643254">
                <a:moveTo>
                  <a:pt x="28575" y="566928"/>
                </a:moveTo>
                <a:lnTo>
                  <a:pt x="0" y="566928"/>
                </a:lnTo>
                <a:lnTo>
                  <a:pt x="38100" y="643128"/>
                </a:lnTo>
                <a:lnTo>
                  <a:pt x="69850" y="579628"/>
                </a:lnTo>
                <a:lnTo>
                  <a:pt x="28575" y="579628"/>
                </a:lnTo>
                <a:lnTo>
                  <a:pt x="28575" y="566928"/>
                </a:lnTo>
                <a:close/>
              </a:path>
              <a:path w="76200" h="643254">
                <a:moveTo>
                  <a:pt x="47625" y="0"/>
                </a:moveTo>
                <a:lnTo>
                  <a:pt x="28575" y="0"/>
                </a:lnTo>
                <a:lnTo>
                  <a:pt x="28575" y="579628"/>
                </a:lnTo>
                <a:lnTo>
                  <a:pt x="47625" y="579628"/>
                </a:lnTo>
                <a:lnTo>
                  <a:pt x="47625" y="0"/>
                </a:lnTo>
                <a:close/>
              </a:path>
              <a:path w="76200" h="643254">
                <a:moveTo>
                  <a:pt x="76200" y="566928"/>
                </a:moveTo>
                <a:lnTo>
                  <a:pt x="47625" y="566928"/>
                </a:lnTo>
                <a:lnTo>
                  <a:pt x="47625" y="579628"/>
                </a:lnTo>
                <a:lnTo>
                  <a:pt x="69850" y="579628"/>
                </a:lnTo>
                <a:lnTo>
                  <a:pt x="76200" y="566928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96528" y="5213413"/>
            <a:ext cx="713231" cy="25609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646919" y="5286590"/>
            <a:ext cx="566927" cy="14634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41864" y="5314031"/>
            <a:ext cx="694944" cy="11890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164823" y="5304878"/>
            <a:ext cx="630935" cy="137198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06984" y="3087433"/>
            <a:ext cx="620395" cy="3263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10"/>
              </a:spcBef>
            </a:pPr>
            <a:r>
              <a:rPr dirty="0" sz="1000" spc="-10" b="1">
                <a:latin typeface="Arial"/>
                <a:cs typeface="Arial"/>
              </a:rPr>
              <a:t>Abundant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 spc="-10" b="1">
                <a:latin typeface="Arial"/>
                <a:cs typeface="Arial"/>
              </a:rPr>
              <a:t>feedstock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01241" y="3087433"/>
            <a:ext cx="800735" cy="3263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10"/>
              </a:spcBef>
            </a:pPr>
            <a:r>
              <a:rPr dirty="0" sz="1000" b="1">
                <a:latin typeface="Arial"/>
                <a:cs typeface="Arial"/>
              </a:rPr>
              <a:t>Natural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plant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 spc="-10" b="1">
                <a:latin typeface="Arial"/>
                <a:cs typeface="Arial"/>
              </a:rPr>
              <a:t>protein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59076" y="3087433"/>
            <a:ext cx="579120" cy="3263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10"/>
              </a:spcBef>
            </a:pPr>
            <a:r>
              <a:rPr dirty="0" sz="1000" spc="-10" b="1">
                <a:latin typeface="Arial"/>
                <a:cs typeface="Arial"/>
              </a:rPr>
              <a:t>Unfolded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 spc="-10" b="1">
                <a:latin typeface="Arial"/>
                <a:cs typeface="Arial"/>
              </a:rPr>
              <a:t>structure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07944" y="3087433"/>
            <a:ext cx="727075" cy="3263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10"/>
              </a:spcBef>
            </a:pPr>
            <a:r>
              <a:rPr dirty="0" sz="1000" spc="-10" b="1">
                <a:latin typeface="Arial"/>
                <a:cs typeface="Arial"/>
              </a:rPr>
              <a:t>Rearranged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 spc="-10" b="1">
                <a:latin typeface="Arial"/>
                <a:cs typeface="Arial"/>
              </a:rPr>
              <a:t>structure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04488" y="3064001"/>
            <a:ext cx="859790" cy="1289685"/>
          </a:xfrm>
          <a:prstGeom prst="rect">
            <a:avLst/>
          </a:prstGeom>
          <a:ln w="22225">
            <a:solidFill>
              <a:srgbClr val="009BDB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90170">
              <a:lnSpc>
                <a:spcPts val="1175"/>
              </a:lnSpc>
              <a:spcBef>
                <a:spcPts val="295"/>
              </a:spcBef>
            </a:pPr>
            <a:r>
              <a:rPr dirty="0" sz="1000" spc="-10" b="1">
                <a:latin typeface="Arial"/>
                <a:cs typeface="Arial"/>
              </a:rPr>
              <a:t>Multiple</a:t>
            </a:r>
            <a:endParaRPr sz="1000">
              <a:latin typeface="Arial"/>
              <a:cs typeface="Arial"/>
            </a:endParaRPr>
          </a:p>
          <a:p>
            <a:pPr marL="90170">
              <a:lnSpc>
                <a:spcPts val="1175"/>
              </a:lnSpc>
            </a:pPr>
            <a:r>
              <a:rPr dirty="0" sz="1000" spc="-10" b="1">
                <a:latin typeface="Arial"/>
                <a:cs typeface="Arial"/>
              </a:rPr>
              <a:t>applications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22370" y="4440999"/>
            <a:ext cx="878840" cy="52959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55"/>
              </a:spcBef>
            </a:pPr>
            <a:r>
              <a:rPr dirty="0" sz="1050">
                <a:latin typeface="Arial MT"/>
                <a:cs typeface="Arial MT"/>
              </a:rPr>
              <a:t>Materials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with </a:t>
            </a:r>
            <a:r>
              <a:rPr dirty="0" sz="1050">
                <a:latin typeface="Arial MT"/>
                <a:cs typeface="Arial MT"/>
              </a:rPr>
              <a:t>“no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chemical modification”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5759" y="5094478"/>
            <a:ext cx="4425950" cy="1253490"/>
          </a:xfrm>
          <a:prstGeom prst="rect">
            <a:avLst/>
          </a:prstGeom>
          <a:ln w="22225">
            <a:solidFill>
              <a:srgbClr val="009BDB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1814195" indent="-169545">
              <a:lnSpc>
                <a:spcPct val="100000"/>
              </a:lnSpc>
              <a:spcBef>
                <a:spcPts val="605"/>
              </a:spcBef>
              <a:buChar char="•"/>
              <a:tabLst>
                <a:tab pos="1814195" algn="l"/>
              </a:tabLst>
            </a:pPr>
            <a:r>
              <a:rPr dirty="0" sz="1050">
                <a:latin typeface="Arial MT"/>
                <a:cs typeface="Arial MT"/>
              </a:rPr>
              <a:t>Morro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baseline="23809" sz="1050">
                <a:latin typeface="Arial MT"/>
                <a:cs typeface="Arial MT"/>
              </a:rPr>
              <a:t>TM</a:t>
            </a:r>
            <a:r>
              <a:rPr dirty="0" baseline="23809" sz="1050" spc="277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coating,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used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coat</a:t>
            </a:r>
            <a:r>
              <a:rPr dirty="0" sz="1050" spc="-10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paper</a:t>
            </a:r>
            <a:endParaRPr sz="1050">
              <a:latin typeface="Arial"/>
              <a:cs typeface="Arial"/>
            </a:endParaRPr>
          </a:p>
          <a:p>
            <a:pPr marL="1816100">
              <a:lnSpc>
                <a:spcPct val="100000"/>
              </a:lnSpc>
              <a:spcBef>
                <a:spcPts val="40"/>
              </a:spcBef>
            </a:pPr>
            <a:r>
              <a:rPr dirty="0" sz="1050" b="1">
                <a:latin typeface="Arial"/>
                <a:cs typeface="Arial"/>
              </a:rPr>
              <a:t>and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board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for </a:t>
            </a:r>
            <a:r>
              <a:rPr dirty="0" sz="1050" spc="-10" b="1">
                <a:latin typeface="Arial"/>
                <a:cs typeface="Arial"/>
              </a:rPr>
              <a:t>packaging</a:t>
            </a:r>
            <a:endParaRPr sz="1050">
              <a:latin typeface="Arial"/>
              <a:cs typeface="Arial"/>
            </a:endParaRPr>
          </a:p>
          <a:p>
            <a:pPr marL="1814195" indent="-169545">
              <a:lnSpc>
                <a:spcPts val="1245"/>
              </a:lnSpc>
              <a:spcBef>
                <a:spcPts val="615"/>
              </a:spcBef>
              <a:buChar char="•"/>
              <a:tabLst>
                <a:tab pos="1814195" algn="l"/>
              </a:tabLst>
            </a:pPr>
            <a:r>
              <a:rPr dirty="0" sz="1050">
                <a:latin typeface="Arial MT"/>
                <a:cs typeface="Arial MT"/>
              </a:rPr>
              <a:t>Morro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baseline="23809" sz="1050">
                <a:latin typeface="Arial MT"/>
                <a:cs typeface="Arial MT"/>
              </a:rPr>
              <a:t>TM</a:t>
            </a:r>
            <a:r>
              <a:rPr dirty="0" baseline="23809" sz="1050" spc="3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edible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film,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used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as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 </a:t>
            </a:r>
            <a:r>
              <a:rPr dirty="0" sz="1050" spc="-10" b="1">
                <a:latin typeface="Arial"/>
                <a:cs typeface="Arial"/>
              </a:rPr>
              <a:t>single-</a:t>
            </a:r>
            <a:endParaRPr sz="1050">
              <a:latin typeface="Arial"/>
              <a:cs typeface="Arial"/>
            </a:endParaRPr>
          </a:p>
          <a:p>
            <a:pPr marL="1816100">
              <a:lnSpc>
                <a:spcPts val="1245"/>
              </a:lnSpc>
            </a:pPr>
            <a:r>
              <a:rPr dirty="0" sz="1050" b="1">
                <a:latin typeface="Arial"/>
                <a:cs typeface="Arial"/>
              </a:rPr>
              <a:t>use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sachet</a:t>
            </a:r>
            <a:endParaRPr sz="1050">
              <a:latin typeface="Arial"/>
              <a:cs typeface="Arial"/>
            </a:endParaRPr>
          </a:p>
          <a:p>
            <a:pPr marL="1814195" indent="-169545">
              <a:lnSpc>
                <a:spcPts val="1245"/>
              </a:lnSpc>
              <a:spcBef>
                <a:spcPts val="615"/>
              </a:spcBef>
              <a:buChar char="•"/>
              <a:tabLst>
                <a:tab pos="1814195" algn="l"/>
              </a:tabLst>
            </a:pPr>
            <a:r>
              <a:rPr dirty="0" sz="1050">
                <a:latin typeface="Arial MT"/>
                <a:cs typeface="Arial MT"/>
              </a:rPr>
              <a:t>Morro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baseline="23809" sz="1050">
                <a:latin typeface="Arial MT"/>
                <a:cs typeface="Arial MT"/>
              </a:rPr>
              <a:t>TM</a:t>
            </a:r>
            <a:r>
              <a:rPr dirty="0" baseline="23809" sz="1050" spc="25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soluble</a:t>
            </a:r>
            <a:r>
              <a:rPr dirty="0" sz="1050" spc="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film,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 </a:t>
            </a:r>
            <a:r>
              <a:rPr dirty="0" sz="1050" b="1">
                <a:latin typeface="Arial"/>
                <a:cs typeface="Arial"/>
              </a:rPr>
              <a:t>home</a:t>
            </a:r>
            <a:r>
              <a:rPr dirty="0" sz="1050" spc="-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care</a:t>
            </a:r>
            <a:r>
              <a:rPr dirty="0" sz="1050" spc="-45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and</a:t>
            </a:r>
            <a:endParaRPr sz="1050">
              <a:latin typeface="Arial"/>
              <a:cs typeface="Arial"/>
            </a:endParaRPr>
          </a:p>
          <a:p>
            <a:pPr marL="1816100">
              <a:lnSpc>
                <a:spcPts val="1245"/>
              </a:lnSpc>
            </a:pPr>
            <a:r>
              <a:rPr dirty="0" sz="1050" b="1">
                <a:latin typeface="Arial"/>
                <a:cs typeface="Arial"/>
              </a:rPr>
              <a:t>personal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care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pods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7383" y="2656395"/>
            <a:ext cx="373316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Xampla’s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materials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are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made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from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plant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feedstocks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3756" y="2913126"/>
            <a:ext cx="4439285" cy="0"/>
          </a:xfrm>
          <a:custGeom>
            <a:avLst/>
            <a:gdLst/>
            <a:ahLst/>
            <a:cxnLst/>
            <a:rect l="l" t="t" r="r" b="b"/>
            <a:pathLst>
              <a:path w="4439285" h="0">
                <a:moveTo>
                  <a:pt x="0" y="0"/>
                </a:moveTo>
                <a:lnTo>
                  <a:pt x="443903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5" name="object 35" descr="A box of food and some packets  AI-generated content may be incorrect.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3776" y="5195087"/>
            <a:ext cx="1207008" cy="1070114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315988" y="6416789"/>
            <a:ext cx="7855584" cy="3848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0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sz="800">
                <a:latin typeface="Arial MT"/>
                <a:cs typeface="Arial MT"/>
              </a:rPr>
              <a:t>Cambridge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University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spin-</a:t>
            </a:r>
            <a:r>
              <a:rPr dirty="0" sz="800">
                <a:latin typeface="Arial MT"/>
                <a:cs typeface="Arial MT"/>
              </a:rPr>
              <a:t>out (backed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by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15+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years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research).</a:t>
            </a:r>
            <a:endParaRPr sz="800">
              <a:latin typeface="Arial MT"/>
              <a:cs typeface="Arial MT"/>
            </a:endParaRPr>
          </a:p>
          <a:p>
            <a:pPr marL="38100" marR="30480">
              <a:lnSpc>
                <a:spcPts val="940"/>
              </a:lnSpc>
              <a:spcBef>
                <a:spcPts val="35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Xampla</a:t>
            </a:r>
            <a:r>
              <a:rPr dirty="0" sz="800" spc="-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(Cambridge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Enterprise,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 spc="-18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Xampla</a:t>
            </a:r>
            <a:r>
              <a:rPr dirty="0" sz="800" spc="-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(2025);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Demonstrating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that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Xampla’s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paper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coatings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plastic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free</a:t>
            </a:r>
            <a:r>
              <a:rPr dirty="0" sz="800" spc="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(NPL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Case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Studies);</a:t>
            </a:r>
            <a:r>
              <a:rPr dirty="0" sz="800" spc="-110">
                <a:latin typeface="Arial MT"/>
                <a:cs typeface="Arial MT"/>
              </a:rPr>
              <a:t> </a:t>
            </a:r>
            <a:r>
              <a:rPr dirty="0" u="sng" sz="800" spc="-17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Xampla</a:t>
            </a:r>
            <a:r>
              <a:rPr dirty="0" sz="800" spc="-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(LinkedIn,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2025). </a:t>
            </a: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Paula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Sánchez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Encinar,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Gernot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Wagne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17"/>
              </a:rPr>
              <a:t>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Share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with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36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991997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Both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product-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10" b="1">
                <a:latin typeface="Arial"/>
                <a:cs typeface="Arial"/>
              </a:rPr>
              <a:t> system-</a:t>
            </a:r>
            <a:r>
              <a:rPr dirty="0" sz="2800" b="1">
                <a:latin typeface="Arial"/>
                <a:cs typeface="Arial"/>
              </a:rPr>
              <a:t>side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gaps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must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be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closed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for </a:t>
            </a:r>
            <a:r>
              <a:rPr dirty="0" sz="2800" b="1">
                <a:latin typeface="Arial"/>
                <a:cs typeface="Arial"/>
              </a:rPr>
              <a:t>bioplastics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become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mainstream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decarbonization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lever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341" y="6166119"/>
            <a:ext cx="9135110" cy="5810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35"/>
              </a:spcBef>
            </a:pPr>
            <a:r>
              <a:rPr dirty="0" baseline="30303" sz="825">
                <a:latin typeface="Arial MT"/>
                <a:cs typeface="Arial MT"/>
              </a:rPr>
              <a:t>1</a:t>
            </a:r>
            <a:r>
              <a:rPr dirty="0" sz="900">
                <a:latin typeface="Arial MT"/>
                <a:cs typeface="Arial MT"/>
              </a:rPr>
              <a:t>Production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limitations: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Product-</a:t>
            </a:r>
            <a:r>
              <a:rPr dirty="0" sz="900">
                <a:latin typeface="Arial MT"/>
                <a:cs typeface="Arial MT"/>
              </a:rPr>
              <a:t>level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barriers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inherent </a:t>
            </a:r>
            <a:r>
              <a:rPr dirty="0" sz="900" spc="-10">
                <a:latin typeface="Arial MT"/>
                <a:cs typeface="Arial MT"/>
              </a:rPr>
              <a:t>to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bioplastic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materials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and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manufacturing.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baseline="30303" sz="825">
                <a:latin typeface="Arial MT"/>
                <a:cs typeface="Arial MT"/>
              </a:rPr>
              <a:t>2</a:t>
            </a:r>
            <a:r>
              <a:rPr dirty="0" sz="900">
                <a:latin typeface="Arial MT"/>
                <a:cs typeface="Arial MT"/>
              </a:rPr>
              <a:t>Systemic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limitations: Broader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external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barriers</a:t>
            </a:r>
            <a:r>
              <a:rPr dirty="0" sz="900" spc="-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the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surrounding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system.</a:t>
            </a:r>
            <a:r>
              <a:rPr dirty="0" sz="900" spc="5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Sources: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u="sng" sz="9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What</a:t>
            </a:r>
            <a:r>
              <a:rPr dirty="0" u="sng" sz="9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9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Challenges</a:t>
            </a:r>
            <a:r>
              <a:rPr dirty="0" u="sng" sz="9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9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Hinder Bioplastics</a:t>
            </a:r>
            <a:r>
              <a:rPr dirty="0" u="sng" sz="9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9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Adoption</a:t>
            </a:r>
            <a:r>
              <a:rPr dirty="0" u="sng" sz="9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(Sustainability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Directory,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2025); </a:t>
            </a:r>
            <a:r>
              <a:rPr dirty="0" u="sng" sz="9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Applications</a:t>
            </a:r>
            <a:r>
              <a:rPr dirty="0" sz="9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(European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Bioplastics),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u="sng" sz="9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Biodegradable</a:t>
            </a:r>
            <a:r>
              <a:rPr dirty="0" u="sng" sz="900" spc="-6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9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Plastics</a:t>
            </a:r>
            <a:r>
              <a:rPr dirty="0" sz="900" spc="-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(360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Research</a:t>
            </a:r>
            <a:r>
              <a:rPr dirty="0" sz="900" spc="-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Reports,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2025); </a:t>
            </a:r>
            <a:r>
              <a:rPr dirty="0" u="sng" sz="9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Cost</a:t>
            </a:r>
            <a:r>
              <a:rPr dirty="0" u="sng" sz="9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9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competitiveness</a:t>
            </a:r>
            <a:r>
              <a:rPr dirty="0" sz="9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(Wellenreuther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et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al.,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2022);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u="sng" sz="9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The</a:t>
            </a:r>
            <a:r>
              <a:rPr dirty="0" u="sng" sz="900" spc="-6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9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Truth</a:t>
            </a:r>
            <a:r>
              <a:rPr dirty="0" u="sng" sz="9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9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About</a:t>
            </a:r>
            <a:r>
              <a:rPr dirty="0" u="sng" sz="9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9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Bioplastics</a:t>
            </a:r>
            <a:r>
              <a:rPr dirty="0" sz="90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(Columbia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Climate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School,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2017).</a:t>
            </a:r>
            <a:endParaRPr sz="9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z="900">
                <a:latin typeface="Arial MT"/>
                <a:cs typeface="Arial MT"/>
              </a:rPr>
              <a:t>Credit: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Paula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Sánchez, </a:t>
            </a:r>
            <a:r>
              <a:rPr dirty="0" sz="900">
                <a:latin typeface="Arial MT"/>
                <a:cs typeface="Arial MT"/>
              </a:rPr>
              <a:t>Ariela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Farchi, </a:t>
            </a:r>
            <a:r>
              <a:rPr dirty="0" sz="900">
                <a:latin typeface="Arial MT"/>
                <a:cs typeface="Arial MT"/>
              </a:rPr>
              <a:t>Hyae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Ryung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Kim,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and </a:t>
            </a:r>
            <a:r>
              <a:rPr dirty="0" u="sng" sz="9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Gernot</a:t>
            </a:r>
            <a:r>
              <a:rPr dirty="0" u="sng" sz="9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9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Wagner</a:t>
            </a:r>
            <a:r>
              <a:rPr dirty="0" u="sng" sz="9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9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9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Share</a:t>
            </a:r>
            <a:r>
              <a:rPr dirty="0" u="sng" sz="9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9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with</a:t>
            </a:r>
            <a:r>
              <a:rPr dirty="0" u="sng" sz="9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9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attribution</a:t>
            </a:r>
            <a:r>
              <a:rPr dirty="0" sz="900">
                <a:latin typeface="Arial MT"/>
                <a:cs typeface="Arial MT"/>
              </a:rPr>
              <a:t>: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Wagner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et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al.,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“Rethinking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Plastics”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July </a:t>
            </a:r>
            <a:r>
              <a:rPr dirty="0" sz="900" spc="-10">
                <a:latin typeface="Arial MT"/>
                <a:cs typeface="Arial MT"/>
              </a:rPr>
              <a:t>2026).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56816" y="2112733"/>
            <a:ext cx="2377440" cy="3841750"/>
            <a:chOff x="1956816" y="2112733"/>
            <a:chExt cx="2377440" cy="3841750"/>
          </a:xfrm>
        </p:grpSpPr>
        <p:sp>
          <p:nvSpPr>
            <p:cNvPr id="7" name="object 7"/>
            <p:cNvSpPr/>
            <p:nvPr/>
          </p:nvSpPr>
          <p:spPr>
            <a:xfrm>
              <a:off x="1956816" y="2112733"/>
              <a:ext cx="2368550" cy="3841750"/>
            </a:xfrm>
            <a:custGeom>
              <a:avLst/>
              <a:gdLst/>
              <a:ahLst/>
              <a:cxnLst/>
              <a:rect l="l" t="t" r="r" b="b"/>
              <a:pathLst>
                <a:path w="2368550" h="3841750">
                  <a:moveTo>
                    <a:pt x="2368296" y="658533"/>
                  </a:moveTo>
                  <a:lnTo>
                    <a:pt x="0" y="658533"/>
                  </a:lnTo>
                  <a:lnTo>
                    <a:pt x="0" y="3841496"/>
                  </a:lnTo>
                  <a:lnTo>
                    <a:pt x="2368296" y="3841496"/>
                  </a:lnTo>
                  <a:lnTo>
                    <a:pt x="2368296" y="658533"/>
                  </a:lnTo>
                  <a:close/>
                </a:path>
                <a:path w="2368550" h="3841750">
                  <a:moveTo>
                    <a:pt x="2368296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2368296" y="9144"/>
                  </a:lnTo>
                  <a:lnTo>
                    <a:pt x="2368296" y="0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65960" y="2121877"/>
              <a:ext cx="2368550" cy="649605"/>
            </a:xfrm>
            <a:custGeom>
              <a:avLst/>
              <a:gdLst/>
              <a:ahLst/>
              <a:cxnLst/>
              <a:rect l="l" t="t" r="r" b="b"/>
              <a:pathLst>
                <a:path w="2368550" h="649605">
                  <a:moveTo>
                    <a:pt x="2368295" y="0"/>
                  </a:moveTo>
                  <a:lnTo>
                    <a:pt x="0" y="0"/>
                  </a:lnTo>
                  <a:lnTo>
                    <a:pt x="0" y="649389"/>
                  </a:lnTo>
                  <a:lnTo>
                    <a:pt x="2368295" y="649389"/>
                  </a:lnTo>
                  <a:lnTo>
                    <a:pt x="2368295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195702" y="2148141"/>
            <a:ext cx="191262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75565" marR="5080" indent="-63500">
              <a:lnSpc>
                <a:spcPct val="102299"/>
              </a:lnSpc>
              <a:spcBef>
                <a:spcPts val="80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135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costs</a:t>
            </a:r>
            <a:r>
              <a:rPr dirty="0" sz="135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35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limited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scale</a:t>
            </a:r>
            <a:r>
              <a:rPr dirty="0" sz="135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biopolymers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53128" y="2112733"/>
            <a:ext cx="2386965" cy="3841750"/>
            <a:chOff x="4453128" y="2112733"/>
            <a:chExt cx="2386965" cy="3841750"/>
          </a:xfrm>
        </p:grpSpPr>
        <p:sp>
          <p:nvSpPr>
            <p:cNvPr id="11" name="object 11"/>
            <p:cNvSpPr/>
            <p:nvPr/>
          </p:nvSpPr>
          <p:spPr>
            <a:xfrm>
              <a:off x="4453128" y="2112733"/>
              <a:ext cx="2368550" cy="3841750"/>
            </a:xfrm>
            <a:custGeom>
              <a:avLst/>
              <a:gdLst/>
              <a:ahLst/>
              <a:cxnLst/>
              <a:rect l="l" t="t" r="r" b="b"/>
              <a:pathLst>
                <a:path w="2368550" h="3841750">
                  <a:moveTo>
                    <a:pt x="2368296" y="0"/>
                  </a:moveTo>
                  <a:lnTo>
                    <a:pt x="0" y="0"/>
                  </a:lnTo>
                  <a:lnTo>
                    <a:pt x="0" y="3841496"/>
                  </a:lnTo>
                  <a:lnTo>
                    <a:pt x="2368296" y="3841496"/>
                  </a:lnTo>
                  <a:lnTo>
                    <a:pt x="2368296" y="0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471416" y="2131021"/>
              <a:ext cx="2368550" cy="640715"/>
            </a:xfrm>
            <a:custGeom>
              <a:avLst/>
              <a:gdLst/>
              <a:ahLst/>
              <a:cxnLst/>
              <a:rect l="l" t="t" r="r" b="b"/>
              <a:pathLst>
                <a:path w="2368550" h="640714">
                  <a:moveTo>
                    <a:pt x="2368295" y="0"/>
                  </a:moveTo>
                  <a:lnTo>
                    <a:pt x="0" y="0"/>
                  </a:lnTo>
                  <a:lnTo>
                    <a:pt x="0" y="640245"/>
                  </a:lnTo>
                  <a:lnTo>
                    <a:pt x="2368295" y="640245"/>
                  </a:lnTo>
                  <a:lnTo>
                    <a:pt x="2368295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567554" y="2154745"/>
            <a:ext cx="2177415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78460" marR="5080" indent="-366395">
              <a:lnSpc>
                <a:spcPct val="102299"/>
              </a:lnSpc>
              <a:spcBef>
                <a:spcPts val="80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dirty="0" sz="1350" spc="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r>
              <a:rPr dirty="0" sz="1350" spc="2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feedstock</a:t>
            </a:r>
            <a:r>
              <a:rPr dirty="0" sz="1350" spc="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958583" y="2112733"/>
            <a:ext cx="2386965" cy="3841750"/>
            <a:chOff x="6958583" y="2112733"/>
            <a:chExt cx="2386965" cy="3841750"/>
          </a:xfrm>
        </p:grpSpPr>
        <p:sp>
          <p:nvSpPr>
            <p:cNvPr id="15" name="object 15"/>
            <p:cNvSpPr/>
            <p:nvPr/>
          </p:nvSpPr>
          <p:spPr>
            <a:xfrm>
              <a:off x="6967728" y="2112733"/>
              <a:ext cx="2377440" cy="3841750"/>
            </a:xfrm>
            <a:custGeom>
              <a:avLst/>
              <a:gdLst/>
              <a:ahLst/>
              <a:cxnLst/>
              <a:rect l="l" t="t" r="r" b="b"/>
              <a:pathLst>
                <a:path w="2377440" h="3841750">
                  <a:moveTo>
                    <a:pt x="2377427" y="658533"/>
                  </a:moveTo>
                  <a:lnTo>
                    <a:pt x="0" y="658533"/>
                  </a:lnTo>
                  <a:lnTo>
                    <a:pt x="0" y="3841496"/>
                  </a:lnTo>
                  <a:lnTo>
                    <a:pt x="2377427" y="3841496"/>
                  </a:lnTo>
                  <a:lnTo>
                    <a:pt x="2377427" y="658533"/>
                  </a:lnTo>
                  <a:close/>
                </a:path>
                <a:path w="2377440" h="3841750">
                  <a:moveTo>
                    <a:pt x="2377427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2377427" y="18288"/>
                  </a:lnTo>
                  <a:lnTo>
                    <a:pt x="2377427" y="0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958583" y="2131021"/>
              <a:ext cx="2386965" cy="640715"/>
            </a:xfrm>
            <a:custGeom>
              <a:avLst/>
              <a:gdLst/>
              <a:ahLst/>
              <a:cxnLst/>
              <a:rect l="l" t="t" r="r" b="b"/>
              <a:pathLst>
                <a:path w="2386965" h="640714">
                  <a:moveTo>
                    <a:pt x="2386583" y="0"/>
                  </a:moveTo>
                  <a:lnTo>
                    <a:pt x="0" y="0"/>
                  </a:lnTo>
                  <a:lnTo>
                    <a:pt x="0" y="640245"/>
                  </a:lnTo>
                  <a:lnTo>
                    <a:pt x="2386583" y="640245"/>
                  </a:lnTo>
                  <a:lnTo>
                    <a:pt x="2386583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132828" y="2154745"/>
            <a:ext cx="205486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407034" marR="5080" indent="-394970">
              <a:lnSpc>
                <a:spcPct val="102299"/>
              </a:lnSpc>
              <a:spcBef>
                <a:spcPts val="80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Waste</a:t>
            </a:r>
            <a:r>
              <a:rPr dirty="0" sz="1350" spc="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dirty="0" sz="1350" spc="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recycling</a:t>
            </a:r>
            <a:r>
              <a:rPr dirty="0" sz="1350" spc="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20" b="1">
                <a:solidFill>
                  <a:srgbClr val="FFFFFF"/>
                </a:solidFill>
                <a:latin typeface="Arial"/>
                <a:cs typeface="Arial"/>
              </a:rPr>
              <a:t>gaps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464040" y="2112733"/>
            <a:ext cx="2386965" cy="3841750"/>
            <a:chOff x="9464040" y="2112733"/>
            <a:chExt cx="2386965" cy="3841750"/>
          </a:xfrm>
        </p:grpSpPr>
        <p:sp>
          <p:nvSpPr>
            <p:cNvPr id="19" name="object 19"/>
            <p:cNvSpPr/>
            <p:nvPr/>
          </p:nvSpPr>
          <p:spPr>
            <a:xfrm>
              <a:off x="9464040" y="2112733"/>
              <a:ext cx="2377440" cy="3841750"/>
            </a:xfrm>
            <a:custGeom>
              <a:avLst/>
              <a:gdLst/>
              <a:ahLst/>
              <a:cxnLst/>
              <a:rect l="l" t="t" r="r" b="b"/>
              <a:pathLst>
                <a:path w="2377440" h="3841750">
                  <a:moveTo>
                    <a:pt x="2377440" y="658533"/>
                  </a:moveTo>
                  <a:lnTo>
                    <a:pt x="0" y="658533"/>
                  </a:lnTo>
                  <a:lnTo>
                    <a:pt x="0" y="3841496"/>
                  </a:lnTo>
                  <a:lnTo>
                    <a:pt x="2377440" y="3841496"/>
                  </a:lnTo>
                  <a:lnTo>
                    <a:pt x="2377440" y="658533"/>
                  </a:lnTo>
                  <a:close/>
                </a:path>
                <a:path w="2377440" h="3841750">
                  <a:moveTo>
                    <a:pt x="2377440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2377440" y="1828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464040" y="2131021"/>
              <a:ext cx="2386965" cy="640715"/>
            </a:xfrm>
            <a:custGeom>
              <a:avLst/>
              <a:gdLst/>
              <a:ahLst/>
              <a:cxnLst/>
              <a:rect l="l" t="t" r="r" b="b"/>
              <a:pathLst>
                <a:path w="2386965" h="640714">
                  <a:moveTo>
                    <a:pt x="2386583" y="0"/>
                  </a:moveTo>
                  <a:lnTo>
                    <a:pt x="0" y="0"/>
                  </a:lnTo>
                  <a:lnTo>
                    <a:pt x="0" y="640245"/>
                  </a:lnTo>
                  <a:lnTo>
                    <a:pt x="2386583" y="640245"/>
                  </a:lnTo>
                  <a:lnTo>
                    <a:pt x="2386583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9716261" y="2156650"/>
            <a:ext cx="1903095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77495" marR="5080" indent="-265430">
              <a:lnSpc>
                <a:spcPct val="102299"/>
              </a:lnSpc>
              <a:spcBef>
                <a:spcPts val="80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Lack</a:t>
            </a:r>
            <a:r>
              <a:rPr dirty="0" sz="135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350" spc="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r>
              <a:rPr dirty="0" sz="1350" spc="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misconceptions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43810" y="3078645"/>
            <a:ext cx="2156460" cy="149987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1200" b="1">
                <a:latin typeface="Arial"/>
                <a:cs typeface="Arial"/>
              </a:rPr>
              <a:t>Cost gap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vs. fossil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plastics</a:t>
            </a:r>
            <a:endParaRPr sz="1200">
              <a:latin typeface="Arial"/>
              <a:cs typeface="Arial"/>
            </a:endParaRPr>
          </a:p>
          <a:p>
            <a:pPr marL="184150" marR="224154" indent="-17145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Small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global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production </a:t>
            </a:r>
            <a:r>
              <a:rPr dirty="0" sz="1200" b="1">
                <a:latin typeface="Arial"/>
                <a:cs typeface="Arial"/>
              </a:rPr>
              <a:t>capacity: </a:t>
            </a:r>
            <a:r>
              <a:rPr dirty="0" sz="1200">
                <a:latin typeface="Arial MT"/>
                <a:cs typeface="Arial MT"/>
              </a:rPr>
              <a:t>Less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than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35">
                <a:latin typeface="Arial MT"/>
                <a:cs typeface="Arial MT"/>
              </a:rPr>
              <a:t>1%</a:t>
            </a:r>
            <a:endParaRPr sz="1200">
              <a:latin typeface="Arial MT"/>
              <a:cs typeface="Arial MT"/>
            </a:endParaRPr>
          </a:p>
          <a:p>
            <a:pPr marL="184150" marR="33020" indent="-17145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 b="1">
                <a:latin typeface="Arial"/>
                <a:cs typeface="Arial"/>
              </a:rPr>
              <a:t>Underutilized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plant </a:t>
            </a:r>
            <a:r>
              <a:rPr dirty="0" sz="1200" spc="-10" b="1">
                <a:latin typeface="Arial"/>
                <a:cs typeface="Arial"/>
              </a:rPr>
              <a:t>capacity: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Average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utilization </a:t>
            </a:r>
            <a:r>
              <a:rPr dirty="0" sz="1200">
                <a:latin typeface="Arial MT"/>
                <a:cs typeface="Arial MT"/>
              </a:rPr>
              <a:t>below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60%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installed capacity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37836" y="3109785"/>
            <a:ext cx="2181860" cy="14395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165735" indent="-17208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Barrier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properties: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10">
                <a:latin typeface="Arial MT"/>
                <a:cs typeface="Arial MT"/>
              </a:rPr>
              <a:t>Higher permeability, variability</a:t>
            </a:r>
            <a:endParaRPr sz="1200">
              <a:latin typeface="Arial MT"/>
              <a:cs typeface="Arial MT"/>
            </a:endParaRPr>
          </a:p>
          <a:p>
            <a:pPr marL="184150" marR="33655" indent="-172085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Thermal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10" b="1">
                <a:latin typeface="Arial"/>
                <a:cs typeface="Arial"/>
              </a:rPr>
              <a:t> mechanical </a:t>
            </a:r>
            <a:r>
              <a:rPr dirty="0" sz="1200" b="1">
                <a:latin typeface="Arial"/>
                <a:cs typeface="Arial"/>
              </a:rPr>
              <a:t>limits: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Lower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heat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tolerance, </a:t>
            </a:r>
            <a:r>
              <a:rPr dirty="0" sz="1200">
                <a:latin typeface="Arial MT"/>
                <a:cs typeface="Arial MT"/>
              </a:rPr>
              <a:t>weaker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durability</a:t>
            </a:r>
            <a:endParaRPr sz="1200">
              <a:latin typeface="Arial MT"/>
              <a:cs typeface="Arial MT"/>
            </a:endParaRPr>
          </a:p>
          <a:p>
            <a:pPr marL="184150" marR="5080" indent="-172085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Feedstock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availability: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20">
                <a:latin typeface="Arial MT"/>
                <a:cs typeface="Arial MT"/>
              </a:rPr>
              <a:t>High </a:t>
            </a:r>
            <a:r>
              <a:rPr dirty="0" sz="1200">
                <a:latin typeface="Arial MT"/>
                <a:cs typeface="Arial MT"/>
              </a:rPr>
              <a:t>dependency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on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biomass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86905" y="3173158"/>
            <a:ext cx="2362200" cy="12566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168275" indent="-17145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Recycling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incompatibility: </a:t>
            </a:r>
            <a:r>
              <a:rPr dirty="0" sz="1200">
                <a:latin typeface="Arial MT"/>
                <a:cs typeface="Arial MT"/>
              </a:rPr>
              <a:t>Bioplastics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require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separate </a:t>
            </a:r>
            <a:r>
              <a:rPr dirty="0" sz="1200">
                <a:latin typeface="Arial MT"/>
                <a:cs typeface="Arial MT"/>
              </a:rPr>
              <a:t>recycling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process</a:t>
            </a:r>
            <a:endParaRPr sz="12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1200" b="1">
                <a:latin typeface="Arial"/>
                <a:cs typeface="Arial"/>
              </a:rPr>
              <a:t>Lack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infrastructure</a:t>
            </a:r>
            <a:endParaRPr sz="1200">
              <a:latin typeface="Arial"/>
              <a:cs typeface="Arial"/>
            </a:endParaRPr>
          </a:p>
          <a:p>
            <a:pPr marL="184150" marR="5080" indent="-17145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Landfill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danger: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Due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poor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or </a:t>
            </a:r>
            <a:r>
              <a:rPr dirty="0" sz="1200">
                <a:latin typeface="Arial MT"/>
                <a:cs typeface="Arial MT"/>
              </a:rPr>
              <a:t>missing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infrastructure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98583" y="3141916"/>
            <a:ext cx="2314575" cy="12566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168910" indent="-17208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spc="-10" b="1">
                <a:latin typeface="Arial"/>
                <a:cs typeface="Arial"/>
              </a:rPr>
              <a:t>Terminology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confusion: </a:t>
            </a:r>
            <a:r>
              <a:rPr dirty="0" sz="1200">
                <a:latin typeface="Arial MT"/>
                <a:cs typeface="Arial MT"/>
              </a:rPr>
              <a:t>Bioplastics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big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group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of </a:t>
            </a:r>
            <a:r>
              <a:rPr dirty="0" sz="1200">
                <a:latin typeface="Arial MT"/>
                <a:cs typeface="Arial MT"/>
              </a:rPr>
              <a:t>varied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materials</a:t>
            </a:r>
            <a:endParaRPr sz="12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1200" b="1">
                <a:latin typeface="Arial"/>
                <a:cs typeface="Arial"/>
              </a:rPr>
              <a:t>Unstable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demand</a:t>
            </a:r>
            <a:endParaRPr sz="120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1200" b="1">
                <a:latin typeface="Arial"/>
                <a:cs typeface="Arial"/>
              </a:rPr>
              <a:t>Patchy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policy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standards:</a:t>
            </a:r>
            <a:endParaRPr sz="1200">
              <a:latin typeface="Arial"/>
              <a:cs typeface="Arial"/>
            </a:endParaRPr>
          </a:p>
          <a:p>
            <a:pPr marL="184150">
              <a:lnSpc>
                <a:spcPct val="100000"/>
              </a:lnSpc>
            </a:pPr>
            <a:r>
              <a:rPr dirty="0" sz="1200" spc="-20">
                <a:latin typeface="Arial MT"/>
                <a:cs typeface="Arial MT"/>
              </a:rPr>
              <a:t>Varied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across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market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8820" y="2846260"/>
            <a:ext cx="1029969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10" b="1">
                <a:latin typeface="Arial"/>
                <a:cs typeface="Arial"/>
              </a:rPr>
              <a:t>Bottlenecks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2043" y="3105150"/>
            <a:ext cx="11535410" cy="0"/>
          </a:xfrm>
          <a:custGeom>
            <a:avLst/>
            <a:gdLst/>
            <a:ahLst/>
            <a:cxnLst/>
            <a:rect l="l" t="t" r="r" b="b"/>
            <a:pathLst>
              <a:path w="11535410" h="0">
                <a:moveTo>
                  <a:pt x="0" y="0"/>
                </a:moveTo>
                <a:lnTo>
                  <a:pt x="1153502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59994" y="4361624"/>
            <a:ext cx="825500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10" b="1">
                <a:latin typeface="Arial"/>
                <a:cs typeface="Arial"/>
              </a:rPr>
              <a:t>Solutions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2900" y="4614290"/>
            <a:ext cx="11535410" cy="0"/>
          </a:xfrm>
          <a:custGeom>
            <a:avLst/>
            <a:gdLst/>
            <a:ahLst/>
            <a:cxnLst/>
            <a:rect l="l" t="t" r="r" b="b"/>
            <a:pathLst>
              <a:path w="11535410" h="0">
                <a:moveTo>
                  <a:pt x="0" y="0"/>
                </a:moveTo>
                <a:lnTo>
                  <a:pt x="1153502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036826" y="4650994"/>
            <a:ext cx="2087245" cy="10090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68580" indent="-17208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Increase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scale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and </a:t>
            </a:r>
            <a:r>
              <a:rPr dirty="0" sz="1200" spc="-10" b="1">
                <a:latin typeface="Arial"/>
                <a:cs typeface="Arial"/>
              </a:rPr>
              <a:t>efficiency: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Through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higher </a:t>
            </a:r>
            <a:r>
              <a:rPr dirty="0" sz="1200">
                <a:latin typeface="Arial MT"/>
                <a:cs typeface="Arial MT"/>
              </a:rPr>
              <a:t>risk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investments</a:t>
            </a:r>
            <a:endParaRPr sz="12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1200" b="1">
                <a:latin typeface="Arial"/>
                <a:cs typeface="Arial"/>
              </a:rPr>
              <a:t>Carbon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pricing: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80">
                <a:latin typeface="Arial MT"/>
                <a:cs typeface="Arial MT"/>
              </a:rPr>
              <a:t>To</a:t>
            </a:r>
            <a:r>
              <a:rPr dirty="0" sz="1200" spc="-10">
                <a:latin typeface="Arial MT"/>
                <a:cs typeface="Arial MT"/>
              </a:rPr>
              <a:t> support</a:t>
            </a:r>
            <a:endParaRPr sz="1200">
              <a:latin typeface="Arial MT"/>
              <a:cs typeface="Arial MT"/>
            </a:endParaRPr>
          </a:p>
          <a:p>
            <a:pPr marL="184150">
              <a:lnSpc>
                <a:spcPct val="100000"/>
              </a:lnSpc>
            </a:pPr>
            <a:r>
              <a:rPr dirty="0" sz="1200" spc="-10">
                <a:latin typeface="Arial MT"/>
                <a:cs typeface="Arial MT"/>
              </a:rPr>
              <a:t>low-</a:t>
            </a:r>
            <a:r>
              <a:rPr dirty="0" sz="1200">
                <a:latin typeface="Arial MT"/>
                <a:cs typeface="Arial MT"/>
              </a:rPr>
              <a:t>carbon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alternatives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54016" y="4647565"/>
            <a:ext cx="2308225" cy="10090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156210" indent="-17145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Biopolymers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R&amp;D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support: </a:t>
            </a:r>
            <a:r>
              <a:rPr dirty="0" sz="1200">
                <a:latin typeface="Arial MT"/>
                <a:cs typeface="Arial MT"/>
              </a:rPr>
              <a:t>Develop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blends,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copolymers,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additives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boost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heat </a:t>
            </a:r>
            <a:r>
              <a:rPr dirty="0" sz="1200">
                <a:latin typeface="Arial MT"/>
                <a:cs typeface="Arial MT"/>
              </a:rPr>
              <a:t>deflection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toughness</a:t>
            </a:r>
            <a:endParaRPr sz="12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1200" b="1">
                <a:latin typeface="Arial"/>
                <a:cs typeface="Arial"/>
              </a:rPr>
              <a:t>Explore </a:t>
            </a:r>
            <a:r>
              <a:rPr dirty="0" sz="1200" spc="-20" b="1">
                <a:latin typeface="Arial"/>
                <a:cs typeface="Arial"/>
              </a:rPr>
              <a:t>non-</a:t>
            </a:r>
            <a:r>
              <a:rPr dirty="0" sz="1200" b="1">
                <a:latin typeface="Arial"/>
                <a:cs typeface="Arial"/>
              </a:rPr>
              <a:t>food </a:t>
            </a:r>
            <a:r>
              <a:rPr dirty="0" sz="1200" spc="-10" b="1">
                <a:latin typeface="Arial"/>
                <a:cs typeface="Arial"/>
              </a:rPr>
              <a:t>feedstocks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70521" y="4650994"/>
            <a:ext cx="2285365" cy="10090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Build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composting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and </a:t>
            </a:r>
            <a:r>
              <a:rPr dirty="0" sz="1200" b="1">
                <a:latin typeface="Arial"/>
                <a:cs typeface="Arial"/>
              </a:rPr>
              <a:t>collection: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Invest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industrial </a:t>
            </a:r>
            <a:r>
              <a:rPr dirty="0" sz="1200">
                <a:latin typeface="Arial MT"/>
                <a:cs typeface="Arial MT"/>
              </a:rPr>
              <a:t>composting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separate biowaste/compostable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streams</a:t>
            </a:r>
            <a:endParaRPr sz="1200">
              <a:latin typeface="Arial MT"/>
              <a:cs typeface="Arial MT"/>
            </a:endParaRPr>
          </a:p>
          <a:p>
            <a:pPr marL="226695" indent="-213995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226695" algn="l"/>
              </a:tabLst>
            </a:pPr>
            <a:r>
              <a:rPr dirty="0" sz="1200" b="1">
                <a:latin typeface="Arial"/>
                <a:cs typeface="Arial"/>
              </a:rPr>
              <a:t>Design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end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life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66198" y="4649533"/>
            <a:ext cx="2207260" cy="1009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Consumer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education: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20">
                <a:latin typeface="Arial MT"/>
                <a:cs typeface="Arial MT"/>
              </a:rPr>
              <a:t>About </a:t>
            </a:r>
            <a:r>
              <a:rPr dirty="0" sz="1200">
                <a:latin typeface="Arial MT"/>
                <a:cs typeface="Arial MT"/>
              </a:rPr>
              <a:t>fossil and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bioplastics</a:t>
            </a:r>
            <a:endParaRPr sz="1200">
              <a:latin typeface="Arial MT"/>
              <a:cs typeface="Arial MT"/>
            </a:endParaRPr>
          </a:p>
          <a:p>
            <a:pPr marL="184150" marR="273050" indent="-17145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Stable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long-</a:t>
            </a:r>
            <a:r>
              <a:rPr dirty="0" sz="1200" b="1">
                <a:latin typeface="Arial"/>
                <a:cs typeface="Arial"/>
              </a:rPr>
              <a:t>term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policy: </a:t>
            </a:r>
            <a:r>
              <a:rPr dirty="0" sz="1200">
                <a:latin typeface="Arial MT"/>
                <a:cs typeface="Arial MT"/>
              </a:rPr>
              <a:t>Consistent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regulations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of </a:t>
            </a:r>
            <a:r>
              <a:rPr dirty="0" sz="1200">
                <a:latin typeface="Arial MT"/>
                <a:cs typeface="Arial MT"/>
              </a:rPr>
              <a:t>minimum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bio-content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956625" y="1755838"/>
            <a:ext cx="9876155" cy="960755"/>
            <a:chOff x="1956625" y="1755838"/>
            <a:chExt cx="9876155" cy="960755"/>
          </a:xfrm>
        </p:grpSpPr>
        <p:sp>
          <p:nvSpPr>
            <p:cNvPr id="35" name="object 35"/>
            <p:cNvSpPr/>
            <p:nvPr/>
          </p:nvSpPr>
          <p:spPr>
            <a:xfrm>
              <a:off x="1961388" y="1760601"/>
              <a:ext cx="9866630" cy="329565"/>
            </a:xfrm>
            <a:custGeom>
              <a:avLst/>
              <a:gdLst/>
              <a:ahLst/>
              <a:cxnLst/>
              <a:rect l="l" t="t" r="r" b="b"/>
              <a:pathLst>
                <a:path w="9866630" h="329564">
                  <a:moveTo>
                    <a:pt x="0" y="320166"/>
                  </a:moveTo>
                  <a:lnTo>
                    <a:pt x="2095" y="257873"/>
                  </a:lnTo>
                  <a:lnTo>
                    <a:pt x="7810" y="207010"/>
                  </a:lnTo>
                  <a:lnTo>
                    <a:pt x="16287" y="172720"/>
                  </a:lnTo>
                  <a:lnTo>
                    <a:pt x="26669" y="160147"/>
                  </a:lnTo>
                  <a:lnTo>
                    <a:pt x="2405634" y="160147"/>
                  </a:lnTo>
                  <a:lnTo>
                    <a:pt x="2416016" y="147554"/>
                  </a:lnTo>
                  <a:lnTo>
                    <a:pt x="2424493" y="113220"/>
                  </a:lnTo>
                  <a:lnTo>
                    <a:pt x="2430208" y="62313"/>
                  </a:lnTo>
                  <a:lnTo>
                    <a:pt x="2432304" y="0"/>
                  </a:lnTo>
                  <a:lnTo>
                    <a:pt x="2434399" y="62313"/>
                  </a:lnTo>
                  <a:lnTo>
                    <a:pt x="2440114" y="113220"/>
                  </a:lnTo>
                  <a:lnTo>
                    <a:pt x="2448591" y="147554"/>
                  </a:lnTo>
                  <a:lnTo>
                    <a:pt x="2458974" y="160147"/>
                  </a:lnTo>
                  <a:lnTo>
                    <a:pt x="4837938" y="160147"/>
                  </a:lnTo>
                  <a:lnTo>
                    <a:pt x="4848320" y="172720"/>
                  </a:lnTo>
                  <a:lnTo>
                    <a:pt x="4856797" y="207010"/>
                  </a:lnTo>
                  <a:lnTo>
                    <a:pt x="4862512" y="257873"/>
                  </a:lnTo>
                  <a:lnTo>
                    <a:pt x="4864608" y="320166"/>
                  </a:lnTo>
                </a:path>
                <a:path w="9866630" h="329564">
                  <a:moveTo>
                    <a:pt x="5001768" y="329311"/>
                  </a:moveTo>
                  <a:lnTo>
                    <a:pt x="5003928" y="265231"/>
                  </a:lnTo>
                  <a:lnTo>
                    <a:pt x="5009816" y="212915"/>
                  </a:lnTo>
                  <a:lnTo>
                    <a:pt x="5018537" y="177649"/>
                  </a:lnTo>
                  <a:lnTo>
                    <a:pt x="5029200" y="164719"/>
                  </a:lnTo>
                  <a:lnTo>
                    <a:pt x="7406640" y="164719"/>
                  </a:lnTo>
                  <a:lnTo>
                    <a:pt x="7417302" y="151768"/>
                  </a:lnTo>
                  <a:lnTo>
                    <a:pt x="7426023" y="116459"/>
                  </a:lnTo>
                  <a:lnTo>
                    <a:pt x="7431911" y="64099"/>
                  </a:lnTo>
                  <a:lnTo>
                    <a:pt x="7434071" y="0"/>
                  </a:lnTo>
                  <a:lnTo>
                    <a:pt x="7436232" y="64099"/>
                  </a:lnTo>
                  <a:lnTo>
                    <a:pt x="7442120" y="116459"/>
                  </a:lnTo>
                  <a:lnTo>
                    <a:pt x="7450841" y="151768"/>
                  </a:lnTo>
                  <a:lnTo>
                    <a:pt x="7461504" y="164719"/>
                  </a:lnTo>
                  <a:lnTo>
                    <a:pt x="9838944" y="164719"/>
                  </a:lnTo>
                  <a:lnTo>
                    <a:pt x="9849606" y="177649"/>
                  </a:lnTo>
                  <a:lnTo>
                    <a:pt x="9858327" y="212915"/>
                  </a:lnTo>
                  <a:lnTo>
                    <a:pt x="9864215" y="265231"/>
                  </a:lnTo>
                  <a:lnTo>
                    <a:pt x="9866376" y="32931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568434" y="2423730"/>
              <a:ext cx="231140" cy="277495"/>
            </a:xfrm>
            <a:custGeom>
              <a:avLst/>
              <a:gdLst/>
              <a:ahLst/>
              <a:cxnLst/>
              <a:rect l="l" t="t" r="r" b="b"/>
              <a:pathLst>
                <a:path w="231140" h="277494">
                  <a:moveTo>
                    <a:pt x="112268" y="0"/>
                  </a:moveTo>
                  <a:lnTo>
                    <a:pt x="106477" y="4995"/>
                  </a:lnTo>
                  <a:lnTo>
                    <a:pt x="106034" y="5439"/>
                  </a:lnTo>
                  <a:lnTo>
                    <a:pt x="105626" y="5909"/>
                  </a:lnTo>
                  <a:lnTo>
                    <a:pt x="85746" y="23935"/>
                  </a:lnTo>
                  <a:lnTo>
                    <a:pt x="63046" y="37810"/>
                  </a:lnTo>
                  <a:lnTo>
                    <a:pt x="38162" y="47225"/>
                  </a:lnTo>
                  <a:lnTo>
                    <a:pt x="11731" y="51866"/>
                  </a:lnTo>
                  <a:lnTo>
                    <a:pt x="5044" y="52491"/>
                  </a:lnTo>
                  <a:lnTo>
                    <a:pt x="111" y="57955"/>
                  </a:lnTo>
                  <a:lnTo>
                    <a:pt x="0" y="97611"/>
                  </a:lnTo>
                  <a:lnTo>
                    <a:pt x="8058" y="149597"/>
                  </a:lnTo>
                  <a:lnTo>
                    <a:pt x="30504" y="197547"/>
                  </a:lnTo>
                  <a:lnTo>
                    <a:pt x="64740" y="239701"/>
                  </a:lnTo>
                  <a:lnTo>
                    <a:pt x="108170" y="274302"/>
                  </a:lnTo>
                  <a:lnTo>
                    <a:pt x="118032" y="277078"/>
                  </a:lnTo>
                  <a:lnTo>
                    <a:pt x="122348" y="274302"/>
                  </a:lnTo>
                  <a:lnTo>
                    <a:pt x="149589" y="252597"/>
                  </a:lnTo>
                  <a:lnTo>
                    <a:pt x="115259" y="252597"/>
                  </a:lnTo>
                  <a:lnTo>
                    <a:pt x="112368" y="250592"/>
                  </a:lnTo>
                  <a:lnTo>
                    <a:pt x="74401" y="218151"/>
                  </a:lnTo>
                  <a:lnTo>
                    <a:pt x="46007" y="180682"/>
                  </a:lnTo>
                  <a:lnTo>
                    <a:pt x="28213" y="139922"/>
                  </a:lnTo>
                  <a:lnTo>
                    <a:pt x="22051" y="97611"/>
                  </a:lnTo>
                  <a:lnTo>
                    <a:pt x="22051" y="73003"/>
                  </a:lnTo>
                  <a:lnTo>
                    <a:pt x="26339" y="72324"/>
                  </a:lnTo>
                  <a:lnTo>
                    <a:pt x="49832" y="66808"/>
                  </a:lnTo>
                  <a:lnTo>
                    <a:pt x="72143" y="57955"/>
                  </a:lnTo>
                  <a:lnTo>
                    <a:pt x="92920" y="45935"/>
                  </a:lnTo>
                  <a:lnTo>
                    <a:pt x="111811" y="30920"/>
                  </a:lnTo>
                  <a:lnTo>
                    <a:pt x="115258" y="27743"/>
                  </a:lnTo>
                  <a:lnTo>
                    <a:pt x="151003" y="27743"/>
                  </a:lnTo>
                  <a:lnTo>
                    <a:pt x="144773" y="23935"/>
                  </a:lnTo>
                  <a:lnTo>
                    <a:pt x="124890" y="5909"/>
                  </a:lnTo>
                  <a:lnTo>
                    <a:pt x="120303" y="588"/>
                  </a:lnTo>
                  <a:lnTo>
                    <a:pt x="112268" y="0"/>
                  </a:lnTo>
                  <a:close/>
                </a:path>
                <a:path w="231140" h="277494">
                  <a:moveTo>
                    <a:pt x="151003" y="27743"/>
                  </a:moveTo>
                  <a:lnTo>
                    <a:pt x="115258" y="27743"/>
                  </a:lnTo>
                  <a:lnTo>
                    <a:pt x="118710" y="30920"/>
                  </a:lnTo>
                  <a:lnTo>
                    <a:pt x="137599" y="45935"/>
                  </a:lnTo>
                  <a:lnTo>
                    <a:pt x="158374" y="57955"/>
                  </a:lnTo>
                  <a:lnTo>
                    <a:pt x="180683" y="66808"/>
                  </a:lnTo>
                  <a:lnTo>
                    <a:pt x="204173" y="72325"/>
                  </a:lnTo>
                  <a:lnTo>
                    <a:pt x="208462" y="73003"/>
                  </a:lnTo>
                  <a:lnTo>
                    <a:pt x="208462" y="97611"/>
                  </a:lnTo>
                  <a:lnTo>
                    <a:pt x="202304" y="139923"/>
                  </a:lnTo>
                  <a:lnTo>
                    <a:pt x="184516" y="180682"/>
                  </a:lnTo>
                  <a:lnTo>
                    <a:pt x="156125" y="218151"/>
                  </a:lnTo>
                  <a:lnTo>
                    <a:pt x="118159" y="250592"/>
                  </a:lnTo>
                  <a:lnTo>
                    <a:pt x="115259" y="252597"/>
                  </a:lnTo>
                  <a:lnTo>
                    <a:pt x="149589" y="252597"/>
                  </a:lnTo>
                  <a:lnTo>
                    <a:pt x="200011" y="197547"/>
                  </a:lnTo>
                  <a:lnTo>
                    <a:pt x="222459" y="149598"/>
                  </a:lnTo>
                  <a:lnTo>
                    <a:pt x="230518" y="97611"/>
                  </a:lnTo>
                  <a:lnTo>
                    <a:pt x="230572" y="58134"/>
                  </a:lnTo>
                  <a:lnTo>
                    <a:pt x="225473" y="52491"/>
                  </a:lnTo>
                  <a:lnTo>
                    <a:pt x="218786" y="51867"/>
                  </a:lnTo>
                  <a:lnTo>
                    <a:pt x="192356" y="47225"/>
                  </a:lnTo>
                  <a:lnTo>
                    <a:pt x="167473" y="37810"/>
                  </a:lnTo>
                  <a:lnTo>
                    <a:pt x="151003" y="27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00665" y="2465234"/>
              <a:ext cx="166052" cy="1986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75558" y="2450256"/>
              <a:ext cx="205098" cy="24949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15917" y="2459589"/>
              <a:ext cx="223195" cy="23332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115875" y="2435528"/>
              <a:ext cx="172720" cy="280670"/>
            </a:xfrm>
            <a:custGeom>
              <a:avLst/>
              <a:gdLst/>
              <a:ahLst/>
              <a:cxnLst/>
              <a:rect l="l" t="t" r="r" b="b"/>
              <a:pathLst>
                <a:path w="172719" h="280669">
                  <a:moveTo>
                    <a:pt x="111877" y="253999"/>
                  </a:moveTo>
                  <a:lnTo>
                    <a:pt x="86718" y="253999"/>
                  </a:lnTo>
                  <a:lnTo>
                    <a:pt x="86651" y="278129"/>
                  </a:lnTo>
                  <a:lnTo>
                    <a:pt x="88671" y="280669"/>
                  </a:lnTo>
                  <a:lnTo>
                    <a:pt x="94643" y="280669"/>
                  </a:lnTo>
                  <a:lnTo>
                    <a:pt x="97617" y="279399"/>
                  </a:lnTo>
                  <a:lnTo>
                    <a:pt x="98147" y="275589"/>
                  </a:lnTo>
                  <a:lnTo>
                    <a:pt x="98226" y="259079"/>
                  </a:lnTo>
                  <a:lnTo>
                    <a:pt x="117117" y="259079"/>
                  </a:lnTo>
                  <a:lnTo>
                    <a:pt x="115914" y="257809"/>
                  </a:lnTo>
                  <a:lnTo>
                    <a:pt x="111877" y="253999"/>
                  </a:lnTo>
                  <a:close/>
                </a:path>
                <a:path w="172719" h="280669">
                  <a:moveTo>
                    <a:pt x="117117" y="259079"/>
                  </a:moveTo>
                  <a:lnTo>
                    <a:pt x="98226" y="259079"/>
                  </a:lnTo>
                  <a:lnTo>
                    <a:pt x="101793" y="261619"/>
                  </a:lnTo>
                  <a:lnTo>
                    <a:pt x="105222" y="264159"/>
                  </a:lnTo>
                  <a:lnTo>
                    <a:pt x="110929" y="269239"/>
                  </a:lnTo>
                  <a:lnTo>
                    <a:pt x="114558" y="267969"/>
                  </a:lnTo>
                  <a:lnTo>
                    <a:pt x="118622" y="262889"/>
                  </a:lnTo>
                  <a:lnTo>
                    <a:pt x="118319" y="260349"/>
                  </a:lnTo>
                  <a:lnTo>
                    <a:pt x="117117" y="259079"/>
                  </a:lnTo>
                  <a:close/>
                </a:path>
                <a:path w="172719" h="280669">
                  <a:moveTo>
                    <a:pt x="109435" y="212089"/>
                  </a:moveTo>
                  <a:lnTo>
                    <a:pt x="86709" y="212089"/>
                  </a:lnTo>
                  <a:lnTo>
                    <a:pt x="86709" y="240029"/>
                  </a:lnTo>
                  <a:lnTo>
                    <a:pt x="81267" y="243839"/>
                  </a:lnTo>
                  <a:lnTo>
                    <a:pt x="76105" y="247649"/>
                  </a:lnTo>
                  <a:lnTo>
                    <a:pt x="71242" y="252729"/>
                  </a:lnTo>
                  <a:lnTo>
                    <a:pt x="66695" y="257809"/>
                  </a:lnTo>
                  <a:lnTo>
                    <a:pt x="64601" y="259079"/>
                  </a:lnTo>
                  <a:lnTo>
                    <a:pt x="64682" y="260349"/>
                  </a:lnTo>
                  <a:lnTo>
                    <a:pt x="64764" y="261619"/>
                  </a:lnTo>
                  <a:lnTo>
                    <a:pt x="64845" y="262889"/>
                  </a:lnTo>
                  <a:lnTo>
                    <a:pt x="69631" y="267969"/>
                  </a:lnTo>
                  <a:lnTo>
                    <a:pt x="73268" y="266699"/>
                  </a:lnTo>
                  <a:lnTo>
                    <a:pt x="75363" y="265429"/>
                  </a:lnTo>
                  <a:lnTo>
                    <a:pt x="78875" y="260349"/>
                  </a:lnTo>
                  <a:lnTo>
                    <a:pt x="82670" y="257809"/>
                  </a:lnTo>
                  <a:lnTo>
                    <a:pt x="86718" y="253999"/>
                  </a:lnTo>
                  <a:lnTo>
                    <a:pt x="111877" y="253999"/>
                  </a:lnTo>
                  <a:lnTo>
                    <a:pt x="110531" y="252729"/>
                  </a:lnTo>
                  <a:lnTo>
                    <a:pt x="104596" y="248919"/>
                  </a:lnTo>
                  <a:lnTo>
                    <a:pt x="98234" y="246379"/>
                  </a:lnTo>
                  <a:lnTo>
                    <a:pt x="98222" y="217169"/>
                  </a:lnTo>
                  <a:lnTo>
                    <a:pt x="116989" y="217169"/>
                  </a:lnTo>
                  <a:lnTo>
                    <a:pt x="114084" y="215899"/>
                  </a:lnTo>
                  <a:lnTo>
                    <a:pt x="109435" y="212089"/>
                  </a:lnTo>
                  <a:close/>
                </a:path>
                <a:path w="172719" h="280669">
                  <a:moveTo>
                    <a:pt x="153256" y="231140"/>
                  </a:moveTo>
                  <a:lnTo>
                    <a:pt x="122512" y="231139"/>
                  </a:lnTo>
                  <a:lnTo>
                    <a:pt x="124623" y="232409"/>
                  </a:lnTo>
                  <a:lnTo>
                    <a:pt x="133249" y="234950"/>
                  </a:lnTo>
                  <a:lnTo>
                    <a:pt x="135406" y="236220"/>
                  </a:lnTo>
                  <a:lnTo>
                    <a:pt x="134664" y="240030"/>
                  </a:lnTo>
                  <a:lnTo>
                    <a:pt x="134763" y="241300"/>
                  </a:lnTo>
                  <a:lnTo>
                    <a:pt x="134862" y="242570"/>
                  </a:lnTo>
                  <a:lnTo>
                    <a:pt x="134962" y="243840"/>
                  </a:lnTo>
                  <a:lnTo>
                    <a:pt x="147350" y="262890"/>
                  </a:lnTo>
                  <a:lnTo>
                    <a:pt x="150224" y="261620"/>
                  </a:lnTo>
                  <a:lnTo>
                    <a:pt x="150493" y="261620"/>
                  </a:lnTo>
                  <a:lnTo>
                    <a:pt x="152629" y="259080"/>
                  </a:lnTo>
                  <a:lnTo>
                    <a:pt x="152675" y="257810"/>
                  </a:lnTo>
                  <a:lnTo>
                    <a:pt x="152766" y="255270"/>
                  </a:lnTo>
                  <a:lnTo>
                    <a:pt x="151070" y="254000"/>
                  </a:lnTo>
                  <a:lnTo>
                    <a:pt x="146425" y="246380"/>
                  </a:lnTo>
                  <a:lnTo>
                    <a:pt x="145861" y="242570"/>
                  </a:lnTo>
                  <a:lnTo>
                    <a:pt x="146135" y="240030"/>
                  </a:lnTo>
                  <a:lnTo>
                    <a:pt x="164637" y="240030"/>
                  </a:lnTo>
                  <a:lnTo>
                    <a:pt x="160825" y="236220"/>
                  </a:lnTo>
                  <a:lnTo>
                    <a:pt x="153256" y="231140"/>
                  </a:lnTo>
                  <a:close/>
                </a:path>
                <a:path w="172719" h="280669">
                  <a:moveTo>
                    <a:pt x="54187" y="238759"/>
                  </a:moveTo>
                  <a:lnTo>
                    <a:pt x="41729" y="238759"/>
                  </a:lnTo>
                  <a:lnTo>
                    <a:pt x="42376" y="242569"/>
                  </a:lnTo>
                  <a:lnTo>
                    <a:pt x="42295" y="243839"/>
                  </a:lnTo>
                  <a:lnTo>
                    <a:pt x="42214" y="245109"/>
                  </a:lnTo>
                  <a:lnTo>
                    <a:pt x="42133" y="246379"/>
                  </a:lnTo>
                  <a:lnTo>
                    <a:pt x="42052" y="247649"/>
                  </a:lnTo>
                  <a:lnTo>
                    <a:pt x="39900" y="253999"/>
                  </a:lnTo>
                  <a:lnTo>
                    <a:pt x="41343" y="257809"/>
                  </a:lnTo>
                  <a:lnTo>
                    <a:pt x="44130" y="259079"/>
                  </a:lnTo>
                  <a:lnTo>
                    <a:pt x="48796" y="259079"/>
                  </a:lnTo>
                  <a:lnTo>
                    <a:pt x="51052" y="257809"/>
                  </a:lnTo>
                  <a:lnTo>
                    <a:pt x="51761" y="255269"/>
                  </a:lnTo>
                  <a:lnTo>
                    <a:pt x="54112" y="247649"/>
                  </a:lnTo>
                  <a:lnTo>
                    <a:pt x="54187" y="238759"/>
                  </a:lnTo>
                  <a:close/>
                </a:path>
                <a:path w="172719" h="280669">
                  <a:moveTo>
                    <a:pt x="92039" y="126999"/>
                  </a:moveTo>
                  <a:lnTo>
                    <a:pt x="68441" y="126999"/>
                  </a:lnTo>
                  <a:lnTo>
                    <a:pt x="70025" y="128269"/>
                  </a:lnTo>
                  <a:lnTo>
                    <a:pt x="75624" y="130809"/>
                  </a:lnTo>
                  <a:lnTo>
                    <a:pt x="78174" y="132079"/>
                  </a:lnTo>
                  <a:lnTo>
                    <a:pt x="80841" y="133349"/>
                  </a:lnTo>
                  <a:lnTo>
                    <a:pt x="81709" y="139699"/>
                  </a:lnTo>
                  <a:lnTo>
                    <a:pt x="82683" y="146049"/>
                  </a:lnTo>
                  <a:lnTo>
                    <a:pt x="83731" y="152399"/>
                  </a:lnTo>
                  <a:lnTo>
                    <a:pt x="84818" y="158749"/>
                  </a:lnTo>
                  <a:lnTo>
                    <a:pt x="86021" y="166369"/>
                  </a:lnTo>
                  <a:lnTo>
                    <a:pt x="86651" y="173989"/>
                  </a:lnTo>
                  <a:lnTo>
                    <a:pt x="86730" y="184149"/>
                  </a:lnTo>
                  <a:lnTo>
                    <a:pt x="86270" y="186689"/>
                  </a:lnTo>
                  <a:lnTo>
                    <a:pt x="47503" y="220979"/>
                  </a:lnTo>
                  <a:lnTo>
                    <a:pt x="36632" y="227329"/>
                  </a:lnTo>
                  <a:lnTo>
                    <a:pt x="26898" y="236219"/>
                  </a:lnTo>
                  <a:lnTo>
                    <a:pt x="18475" y="246379"/>
                  </a:lnTo>
                  <a:lnTo>
                    <a:pt x="16671" y="247649"/>
                  </a:lnTo>
                  <a:lnTo>
                    <a:pt x="16767" y="251459"/>
                  </a:lnTo>
                  <a:lnTo>
                    <a:pt x="18699" y="253999"/>
                  </a:lnTo>
                  <a:lnTo>
                    <a:pt x="20889" y="255269"/>
                  </a:lnTo>
                  <a:lnTo>
                    <a:pt x="24530" y="255269"/>
                  </a:lnTo>
                  <a:lnTo>
                    <a:pt x="27056" y="253999"/>
                  </a:lnTo>
                  <a:lnTo>
                    <a:pt x="27259" y="252729"/>
                  </a:lnTo>
                  <a:lnTo>
                    <a:pt x="31552" y="247649"/>
                  </a:lnTo>
                  <a:lnTo>
                    <a:pt x="36354" y="242569"/>
                  </a:lnTo>
                  <a:lnTo>
                    <a:pt x="41729" y="238759"/>
                  </a:lnTo>
                  <a:lnTo>
                    <a:pt x="54187" y="238759"/>
                  </a:lnTo>
                  <a:lnTo>
                    <a:pt x="51972" y="231139"/>
                  </a:lnTo>
                  <a:lnTo>
                    <a:pt x="55506" y="229869"/>
                  </a:lnTo>
                  <a:lnTo>
                    <a:pt x="62813" y="227329"/>
                  </a:lnTo>
                  <a:lnTo>
                    <a:pt x="73766" y="227329"/>
                  </a:lnTo>
                  <a:lnTo>
                    <a:pt x="73741" y="224789"/>
                  </a:lnTo>
                  <a:lnTo>
                    <a:pt x="75487" y="220979"/>
                  </a:lnTo>
                  <a:lnTo>
                    <a:pt x="79763" y="218439"/>
                  </a:lnTo>
                  <a:lnTo>
                    <a:pt x="83570" y="215899"/>
                  </a:lnTo>
                  <a:lnTo>
                    <a:pt x="86709" y="212089"/>
                  </a:lnTo>
                  <a:lnTo>
                    <a:pt x="109435" y="212089"/>
                  </a:lnTo>
                  <a:lnTo>
                    <a:pt x="106335" y="209549"/>
                  </a:lnTo>
                  <a:lnTo>
                    <a:pt x="99719" y="200659"/>
                  </a:lnTo>
                  <a:lnTo>
                    <a:pt x="98753" y="199389"/>
                  </a:lnTo>
                  <a:lnTo>
                    <a:pt x="98239" y="196849"/>
                  </a:lnTo>
                  <a:lnTo>
                    <a:pt x="98137" y="171449"/>
                  </a:lnTo>
                  <a:lnTo>
                    <a:pt x="98020" y="167639"/>
                  </a:lnTo>
                  <a:lnTo>
                    <a:pt x="97523" y="162559"/>
                  </a:lnTo>
                  <a:lnTo>
                    <a:pt x="96766" y="158749"/>
                  </a:lnTo>
                  <a:lnTo>
                    <a:pt x="98168" y="156209"/>
                  </a:lnTo>
                  <a:lnTo>
                    <a:pt x="100063" y="153669"/>
                  </a:lnTo>
                  <a:lnTo>
                    <a:pt x="102311" y="152399"/>
                  </a:lnTo>
                  <a:lnTo>
                    <a:pt x="161329" y="152400"/>
                  </a:lnTo>
                  <a:lnTo>
                    <a:pt x="166032" y="143510"/>
                  </a:lnTo>
                  <a:lnTo>
                    <a:pt x="94299" y="143509"/>
                  </a:lnTo>
                  <a:lnTo>
                    <a:pt x="92039" y="126999"/>
                  </a:lnTo>
                  <a:close/>
                </a:path>
                <a:path w="172719" h="280669">
                  <a:moveTo>
                    <a:pt x="164637" y="240030"/>
                  </a:moveTo>
                  <a:lnTo>
                    <a:pt x="146135" y="240030"/>
                  </a:lnTo>
                  <a:lnTo>
                    <a:pt x="151891" y="242570"/>
                  </a:lnTo>
                  <a:lnTo>
                    <a:pt x="156959" y="247650"/>
                  </a:lnTo>
                  <a:lnTo>
                    <a:pt x="162993" y="255270"/>
                  </a:lnTo>
                  <a:lnTo>
                    <a:pt x="166618" y="255270"/>
                  </a:lnTo>
                  <a:lnTo>
                    <a:pt x="169342" y="252730"/>
                  </a:lnTo>
                  <a:lnTo>
                    <a:pt x="169790" y="252730"/>
                  </a:lnTo>
                  <a:lnTo>
                    <a:pt x="171661" y="250190"/>
                  </a:lnTo>
                  <a:lnTo>
                    <a:pt x="171632" y="246380"/>
                  </a:lnTo>
                  <a:lnTo>
                    <a:pt x="169720" y="245110"/>
                  </a:lnTo>
                  <a:lnTo>
                    <a:pt x="164637" y="240030"/>
                  </a:lnTo>
                  <a:close/>
                </a:path>
                <a:path w="172719" h="280669">
                  <a:moveTo>
                    <a:pt x="116989" y="217169"/>
                  </a:moveTo>
                  <a:lnTo>
                    <a:pt x="98222" y="217169"/>
                  </a:lnTo>
                  <a:lnTo>
                    <a:pt x="101150" y="220979"/>
                  </a:lnTo>
                  <a:lnTo>
                    <a:pt x="104443" y="223519"/>
                  </a:lnTo>
                  <a:lnTo>
                    <a:pt x="108022" y="224789"/>
                  </a:lnTo>
                  <a:lnTo>
                    <a:pt x="108876" y="226059"/>
                  </a:lnTo>
                  <a:lnTo>
                    <a:pt x="112302" y="229869"/>
                  </a:lnTo>
                  <a:lnTo>
                    <a:pt x="110701" y="238759"/>
                  </a:lnTo>
                  <a:lnTo>
                    <a:pt x="110000" y="241299"/>
                  </a:lnTo>
                  <a:lnTo>
                    <a:pt x="112011" y="245109"/>
                  </a:lnTo>
                  <a:lnTo>
                    <a:pt x="118987" y="245109"/>
                  </a:lnTo>
                  <a:lnTo>
                    <a:pt x="121338" y="243839"/>
                  </a:lnTo>
                  <a:lnTo>
                    <a:pt x="122562" y="237489"/>
                  </a:lnTo>
                  <a:lnTo>
                    <a:pt x="122512" y="231139"/>
                  </a:lnTo>
                  <a:lnTo>
                    <a:pt x="153256" y="231140"/>
                  </a:lnTo>
                  <a:lnTo>
                    <a:pt x="151364" y="229870"/>
                  </a:lnTo>
                  <a:lnTo>
                    <a:pt x="141730" y="226060"/>
                  </a:lnTo>
                  <a:lnTo>
                    <a:pt x="122799" y="219709"/>
                  </a:lnTo>
                  <a:lnTo>
                    <a:pt x="116989" y="217169"/>
                  </a:lnTo>
                  <a:close/>
                </a:path>
                <a:path w="172719" h="280669">
                  <a:moveTo>
                    <a:pt x="73766" y="227329"/>
                  </a:moveTo>
                  <a:lnTo>
                    <a:pt x="62813" y="227329"/>
                  </a:lnTo>
                  <a:lnTo>
                    <a:pt x="62913" y="228599"/>
                  </a:lnTo>
                  <a:lnTo>
                    <a:pt x="63012" y="229869"/>
                  </a:lnTo>
                  <a:lnTo>
                    <a:pt x="63875" y="233679"/>
                  </a:lnTo>
                  <a:lnTo>
                    <a:pt x="65355" y="236219"/>
                  </a:lnTo>
                  <a:lnTo>
                    <a:pt x="66724" y="238759"/>
                  </a:lnTo>
                  <a:lnTo>
                    <a:pt x="70162" y="240029"/>
                  </a:lnTo>
                  <a:lnTo>
                    <a:pt x="73401" y="238759"/>
                  </a:lnTo>
                  <a:lnTo>
                    <a:pt x="74081" y="238759"/>
                  </a:lnTo>
                  <a:lnTo>
                    <a:pt x="76225" y="236219"/>
                  </a:lnTo>
                  <a:lnTo>
                    <a:pt x="76847" y="233679"/>
                  </a:lnTo>
                  <a:lnTo>
                    <a:pt x="75587" y="231139"/>
                  </a:lnTo>
                  <a:lnTo>
                    <a:pt x="73778" y="228599"/>
                  </a:lnTo>
                  <a:lnTo>
                    <a:pt x="73766" y="227329"/>
                  </a:lnTo>
                  <a:close/>
                </a:path>
                <a:path w="172719" h="280669">
                  <a:moveTo>
                    <a:pt x="161329" y="152400"/>
                  </a:moveTo>
                  <a:lnTo>
                    <a:pt x="102311" y="152399"/>
                  </a:lnTo>
                  <a:lnTo>
                    <a:pt x="109494" y="162559"/>
                  </a:lnTo>
                  <a:lnTo>
                    <a:pt x="119590" y="168909"/>
                  </a:lnTo>
                  <a:lnTo>
                    <a:pt x="131280" y="171450"/>
                  </a:lnTo>
                  <a:lnTo>
                    <a:pt x="143248" y="167640"/>
                  </a:lnTo>
                  <a:lnTo>
                    <a:pt x="144969" y="167640"/>
                  </a:lnTo>
                  <a:lnTo>
                    <a:pt x="145799" y="166370"/>
                  </a:lnTo>
                  <a:lnTo>
                    <a:pt x="159986" y="154940"/>
                  </a:lnTo>
                  <a:lnTo>
                    <a:pt x="161329" y="152400"/>
                  </a:lnTo>
                  <a:close/>
                </a:path>
                <a:path w="172719" h="280669">
                  <a:moveTo>
                    <a:pt x="172490" y="102870"/>
                  </a:moveTo>
                  <a:lnTo>
                    <a:pt x="168215" y="102870"/>
                  </a:lnTo>
                  <a:lnTo>
                    <a:pt x="157589" y="105410"/>
                  </a:lnTo>
                  <a:lnTo>
                    <a:pt x="143909" y="107950"/>
                  </a:lnTo>
                  <a:lnTo>
                    <a:pt x="101944" y="128269"/>
                  </a:lnTo>
                  <a:lnTo>
                    <a:pt x="99512" y="139699"/>
                  </a:lnTo>
                  <a:lnTo>
                    <a:pt x="99537" y="140969"/>
                  </a:lnTo>
                  <a:lnTo>
                    <a:pt x="97708" y="140969"/>
                  </a:lnTo>
                  <a:lnTo>
                    <a:pt x="95958" y="142239"/>
                  </a:lnTo>
                  <a:lnTo>
                    <a:pt x="94299" y="143509"/>
                  </a:lnTo>
                  <a:lnTo>
                    <a:pt x="166032" y="143510"/>
                  </a:lnTo>
                  <a:lnTo>
                    <a:pt x="168048" y="139700"/>
                  </a:lnTo>
                  <a:lnTo>
                    <a:pt x="171658" y="121920"/>
                  </a:lnTo>
                  <a:lnTo>
                    <a:pt x="172102" y="111760"/>
                  </a:lnTo>
                  <a:lnTo>
                    <a:pt x="172213" y="109220"/>
                  </a:lnTo>
                  <a:lnTo>
                    <a:pt x="172268" y="107950"/>
                  </a:lnTo>
                  <a:lnTo>
                    <a:pt x="172379" y="105410"/>
                  </a:lnTo>
                  <a:lnTo>
                    <a:pt x="172490" y="102870"/>
                  </a:lnTo>
                  <a:close/>
                </a:path>
                <a:path w="172719" h="280669">
                  <a:moveTo>
                    <a:pt x="0" y="73659"/>
                  </a:moveTo>
                  <a:lnTo>
                    <a:pt x="12504" y="125729"/>
                  </a:lnTo>
                  <a:lnTo>
                    <a:pt x="38131" y="142239"/>
                  </a:lnTo>
                  <a:lnTo>
                    <a:pt x="49765" y="140969"/>
                  </a:lnTo>
                  <a:lnTo>
                    <a:pt x="60300" y="135889"/>
                  </a:lnTo>
                  <a:lnTo>
                    <a:pt x="68441" y="126999"/>
                  </a:lnTo>
                  <a:lnTo>
                    <a:pt x="92039" y="126999"/>
                  </a:lnTo>
                  <a:lnTo>
                    <a:pt x="91579" y="119379"/>
                  </a:lnTo>
                  <a:lnTo>
                    <a:pt x="79568" y="119379"/>
                  </a:lnTo>
                  <a:lnTo>
                    <a:pt x="77303" y="118109"/>
                  </a:lnTo>
                  <a:lnTo>
                    <a:pt x="74964" y="116839"/>
                  </a:lnTo>
                  <a:lnTo>
                    <a:pt x="72555" y="115569"/>
                  </a:lnTo>
                  <a:lnTo>
                    <a:pt x="72430" y="111759"/>
                  </a:lnTo>
                  <a:lnTo>
                    <a:pt x="47377" y="80009"/>
                  </a:lnTo>
                  <a:lnTo>
                    <a:pt x="42019" y="80009"/>
                  </a:lnTo>
                  <a:lnTo>
                    <a:pt x="14900" y="77469"/>
                  </a:lnTo>
                  <a:lnTo>
                    <a:pt x="4274" y="74929"/>
                  </a:lnTo>
                  <a:lnTo>
                    <a:pt x="0" y="73659"/>
                  </a:lnTo>
                  <a:close/>
                </a:path>
                <a:path w="172719" h="280669">
                  <a:moveTo>
                    <a:pt x="104935" y="52069"/>
                  </a:moveTo>
                  <a:lnTo>
                    <a:pt x="85403" y="52069"/>
                  </a:lnTo>
                  <a:lnTo>
                    <a:pt x="86962" y="53339"/>
                  </a:lnTo>
                  <a:lnTo>
                    <a:pt x="88381" y="55879"/>
                  </a:lnTo>
                  <a:lnTo>
                    <a:pt x="89633" y="57149"/>
                  </a:lnTo>
                  <a:lnTo>
                    <a:pt x="84376" y="72389"/>
                  </a:lnTo>
                  <a:lnTo>
                    <a:pt x="80929" y="87629"/>
                  </a:lnTo>
                  <a:lnTo>
                    <a:pt x="79441" y="102869"/>
                  </a:lnTo>
                  <a:lnTo>
                    <a:pt x="79568" y="119379"/>
                  </a:lnTo>
                  <a:lnTo>
                    <a:pt x="91579" y="119379"/>
                  </a:lnTo>
                  <a:lnTo>
                    <a:pt x="91120" y="111759"/>
                  </a:lnTo>
                  <a:lnTo>
                    <a:pt x="91186" y="107949"/>
                  </a:lnTo>
                  <a:lnTo>
                    <a:pt x="92040" y="92709"/>
                  </a:lnTo>
                  <a:lnTo>
                    <a:pt x="95754" y="74929"/>
                  </a:lnTo>
                  <a:lnTo>
                    <a:pt x="98906" y="73659"/>
                  </a:lnTo>
                  <a:lnTo>
                    <a:pt x="102191" y="73659"/>
                  </a:lnTo>
                  <a:lnTo>
                    <a:pt x="105529" y="72389"/>
                  </a:lnTo>
                  <a:lnTo>
                    <a:pt x="145851" y="72390"/>
                  </a:lnTo>
                  <a:lnTo>
                    <a:pt x="149004" y="68580"/>
                  </a:lnTo>
                  <a:lnTo>
                    <a:pt x="142398" y="66040"/>
                  </a:lnTo>
                  <a:lnTo>
                    <a:pt x="136115" y="63500"/>
                  </a:lnTo>
                  <a:lnTo>
                    <a:pt x="134656" y="62230"/>
                  </a:lnTo>
                  <a:lnTo>
                    <a:pt x="100528" y="62229"/>
                  </a:lnTo>
                  <a:lnTo>
                    <a:pt x="103582" y="54609"/>
                  </a:lnTo>
                  <a:lnTo>
                    <a:pt x="104935" y="52069"/>
                  </a:lnTo>
                  <a:close/>
                </a:path>
                <a:path w="172719" h="280669">
                  <a:moveTo>
                    <a:pt x="145851" y="72390"/>
                  </a:moveTo>
                  <a:lnTo>
                    <a:pt x="105529" y="72389"/>
                  </a:lnTo>
                  <a:lnTo>
                    <a:pt x="106218" y="80009"/>
                  </a:lnTo>
                  <a:lnTo>
                    <a:pt x="111733" y="86359"/>
                  </a:lnTo>
                  <a:lnTo>
                    <a:pt x="128046" y="86360"/>
                  </a:lnTo>
                  <a:lnTo>
                    <a:pt x="135857" y="82550"/>
                  </a:lnTo>
                  <a:lnTo>
                    <a:pt x="142698" y="76200"/>
                  </a:lnTo>
                  <a:lnTo>
                    <a:pt x="145851" y="72390"/>
                  </a:lnTo>
                  <a:close/>
                </a:path>
                <a:path w="172719" h="280669">
                  <a:moveTo>
                    <a:pt x="123918" y="54609"/>
                  </a:moveTo>
                  <a:lnTo>
                    <a:pt x="114923" y="54609"/>
                  </a:lnTo>
                  <a:lnTo>
                    <a:pt x="109548" y="60959"/>
                  </a:lnTo>
                  <a:lnTo>
                    <a:pt x="103501" y="60959"/>
                  </a:lnTo>
                  <a:lnTo>
                    <a:pt x="100528" y="62229"/>
                  </a:lnTo>
                  <a:lnTo>
                    <a:pt x="134656" y="62230"/>
                  </a:lnTo>
                  <a:lnTo>
                    <a:pt x="130280" y="58420"/>
                  </a:lnTo>
                  <a:lnTo>
                    <a:pt x="123918" y="54609"/>
                  </a:lnTo>
                  <a:close/>
                </a:path>
                <a:path w="172719" h="280669">
                  <a:moveTo>
                    <a:pt x="55286" y="20319"/>
                  </a:moveTo>
                  <a:lnTo>
                    <a:pt x="55650" y="29209"/>
                  </a:lnTo>
                  <a:lnTo>
                    <a:pt x="55702" y="30479"/>
                  </a:lnTo>
                  <a:lnTo>
                    <a:pt x="57508" y="39369"/>
                  </a:lnTo>
                  <a:lnTo>
                    <a:pt x="61541" y="46989"/>
                  </a:lnTo>
                  <a:lnTo>
                    <a:pt x="73923" y="55879"/>
                  </a:lnTo>
                  <a:lnTo>
                    <a:pt x="80505" y="55879"/>
                  </a:lnTo>
                  <a:lnTo>
                    <a:pt x="85403" y="52069"/>
                  </a:lnTo>
                  <a:lnTo>
                    <a:pt x="104935" y="52069"/>
                  </a:lnTo>
                  <a:lnTo>
                    <a:pt x="106966" y="48259"/>
                  </a:lnTo>
                  <a:lnTo>
                    <a:pt x="108448" y="45719"/>
                  </a:lnTo>
                  <a:lnTo>
                    <a:pt x="95340" y="45719"/>
                  </a:lnTo>
                  <a:lnTo>
                    <a:pt x="94187" y="44449"/>
                  </a:lnTo>
                  <a:lnTo>
                    <a:pt x="92947" y="41909"/>
                  </a:lnTo>
                  <a:lnTo>
                    <a:pt x="91686" y="40639"/>
                  </a:lnTo>
                  <a:lnTo>
                    <a:pt x="91781" y="30479"/>
                  </a:lnTo>
                  <a:lnTo>
                    <a:pt x="84855" y="24129"/>
                  </a:lnTo>
                  <a:lnTo>
                    <a:pt x="76308" y="24129"/>
                  </a:lnTo>
                  <a:lnTo>
                    <a:pt x="69187" y="22859"/>
                  </a:lnTo>
                  <a:lnTo>
                    <a:pt x="62137" y="22859"/>
                  </a:lnTo>
                  <a:lnTo>
                    <a:pt x="55286" y="20319"/>
                  </a:lnTo>
                  <a:close/>
                </a:path>
                <a:path w="172719" h="280669">
                  <a:moveTo>
                    <a:pt x="136745" y="0"/>
                  </a:moveTo>
                  <a:lnTo>
                    <a:pt x="101618" y="17779"/>
                  </a:lnTo>
                  <a:lnTo>
                    <a:pt x="101695" y="20319"/>
                  </a:lnTo>
                  <a:lnTo>
                    <a:pt x="101809" y="24129"/>
                  </a:lnTo>
                  <a:lnTo>
                    <a:pt x="104982" y="29209"/>
                  </a:lnTo>
                  <a:lnTo>
                    <a:pt x="101477" y="34289"/>
                  </a:lnTo>
                  <a:lnTo>
                    <a:pt x="98259" y="39369"/>
                  </a:lnTo>
                  <a:lnTo>
                    <a:pt x="95340" y="45719"/>
                  </a:lnTo>
                  <a:lnTo>
                    <a:pt x="108448" y="45719"/>
                  </a:lnTo>
                  <a:lnTo>
                    <a:pt x="110672" y="41909"/>
                  </a:lnTo>
                  <a:lnTo>
                    <a:pt x="114695" y="35559"/>
                  </a:lnTo>
                  <a:lnTo>
                    <a:pt x="127132" y="35560"/>
                  </a:lnTo>
                  <a:lnTo>
                    <a:pt x="131246" y="33020"/>
                  </a:lnTo>
                  <a:lnTo>
                    <a:pt x="133311" y="22860"/>
                  </a:lnTo>
                  <a:lnTo>
                    <a:pt x="133718" y="13970"/>
                  </a:lnTo>
                  <a:lnTo>
                    <a:pt x="134833" y="6350"/>
                  </a:lnTo>
                  <a:lnTo>
                    <a:pt x="136745" y="0"/>
                  </a:lnTo>
                  <a:close/>
                </a:path>
                <a:path w="172719" h="280669">
                  <a:moveTo>
                    <a:pt x="127132" y="35560"/>
                  </a:moveTo>
                  <a:lnTo>
                    <a:pt x="114695" y="35559"/>
                  </a:lnTo>
                  <a:lnTo>
                    <a:pt x="123018" y="38099"/>
                  </a:lnTo>
                  <a:lnTo>
                    <a:pt x="127132" y="35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3592957" y="1480883"/>
            <a:ext cx="1748789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latin typeface="Arial"/>
                <a:cs typeface="Arial"/>
              </a:rPr>
              <a:t>Product</a:t>
            </a:r>
            <a:r>
              <a:rPr dirty="0" sz="1350" spc="16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limitations</a:t>
            </a:r>
            <a:r>
              <a:rPr dirty="0" baseline="27777" sz="1350" spc="-15" b="1">
                <a:latin typeface="Arial"/>
                <a:cs typeface="Arial"/>
              </a:rPr>
              <a:t>1</a:t>
            </a:r>
            <a:endParaRPr baseline="27777" sz="13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42197" y="1506156"/>
            <a:ext cx="1710055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latin typeface="Arial"/>
                <a:cs typeface="Arial"/>
              </a:rPr>
              <a:t>System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limitations</a:t>
            </a:r>
            <a:r>
              <a:rPr dirty="0" baseline="27777" sz="1350" spc="-15" b="1">
                <a:latin typeface="Arial"/>
                <a:cs typeface="Arial"/>
              </a:rPr>
              <a:t>2</a:t>
            </a:r>
            <a:endParaRPr baseline="27777" sz="135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0" y="45719"/>
            <a:ext cx="4691380" cy="429895"/>
            <a:chOff x="0" y="45719"/>
            <a:chExt cx="4691380" cy="429895"/>
          </a:xfrm>
        </p:grpSpPr>
        <p:sp>
          <p:nvSpPr>
            <p:cNvPr id="44" name="object 44"/>
            <p:cNvSpPr/>
            <p:nvPr/>
          </p:nvSpPr>
          <p:spPr>
            <a:xfrm>
              <a:off x="2999232" y="45719"/>
              <a:ext cx="1691639" cy="421005"/>
            </a:xfrm>
            <a:custGeom>
              <a:avLst/>
              <a:gdLst/>
              <a:ahLst/>
              <a:cxnLst/>
              <a:rect l="l" t="t" r="r" b="b"/>
              <a:pathLst>
                <a:path w="1691639" h="421005">
                  <a:moveTo>
                    <a:pt x="1481328" y="0"/>
                  </a:moveTo>
                  <a:lnTo>
                    <a:pt x="0" y="0"/>
                  </a:lnTo>
                  <a:lnTo>
                    <a:pt x="0" y="420750"/>
                  </a:lnTo>
                  <a:lnTo>
                    <a:pt x="1481328" y="420750"/>
                  </a:lnTo>
                  <a:lnTo>
                    <a:pt x="1691640" y="210438"/>
                  </a:lnTo>
                  <a:lnTo>
                    <a:pt x="1481328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395732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477010" algn="l"/>
                <a:tab pos="301879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Substitute</a:t>
            </a:r>
            <a:r>
              <a:rPr dirty="0" sz="1550"/>
              <a:t>	</a:t>
            </a:r>
            <a:r>
              <a:rPr dirty="0" baseline="1792" sz="2325" spc="-15"/>
              <a:t>Summary</a:t>
            </a:r>
            <a:endParaRPr baseline="1792" sz="2325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37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8703310" cy="635"/>
          </a:xfrm>
          <a:custGeom>
            <a:avLst/>
            <a:gdLst/>
            <a:ahLst/>
            <a:cxnLst/>
            <a:rect l="l" t="t" r="r" b="b"/>
            <a:pathLst>
              <a:path w="8703310" h="635">
                <a:moveTo>
                  <a:pt x="0" y="253"/>
                </a:moveTo>
                <a:lnTo>
                  <a:pt x="8702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8241" y="1747075"/>
            <a:ext cx="566737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b="1">
                <a:latin typeface="Arial"/>
                <a:cs typeface="Arial"/>
              </a:rPr>
              <a:t>Global</a:t>
            </a:r>
            <a:r>
              <a:rPr dirty="0" sz="1550" spc="1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plastics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recycling</a:t>
            </a:r>
            <a:r>
              <a:rPr dirty="0" sz="1550" spc="7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stages</a:t>
            </a:r>
            <a:r>
              <a:rPr dirty="0" sz="1550" spc="17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(material</a:t>
            </a:r>
            <a:r>
              <a:rPr dirty="0" sz="1550" spc="19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flow</a:t>
            </a:r>
            <a:r>
              <a:rPr dirty="0" sz="1550" spc="19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and</a:t>
            </a:r>
            <a:r>
              <a:rPr dirty="0" sz="1550" spc="70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losses)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918" y="492378"/>
            <a:ext cx="1113155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Only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~10%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plastic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waste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recycled;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design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sorting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issues </a:t>
            </a:r>
            <a:r>
              <a:rPr dirty="0" sz="2800" b="1">
                <a:latin typeface="Arial"/>
                <a:cs typeface="Arial"/>
              </a:rPr>
              <a:t>render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over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60%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collected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plastics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unrecyclable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5719"/>
            <a:ext cx="3200400" cy="429895"/>
            <a:chOff x="0" y="45719"/>
            <a:chExt cx="3200400" cy="429895"/>
          </a:xfrm>
        </p:grpSpPr>
        <p:sp>
          <p:nvSpPr>
            <p:cNvPr id="8" name="object 8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237490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9131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Recycle</a:t>
            </a:r>
            <a:endParaRPr sz="1550"/>
          </a:p>
        </p:txBody>
      </p:sp>
      <p:sp>
        <p:nvSpPr>
          <p:cNvPr id="11" name="object 11"/>
          <p:cNvSpPr/>
          <p:nvPr/>
        </p:nvSpPr>
        <p:spPr>
          <a:xfrm>
            <a:off x="3904488" y="6063983"/>
            <a:ext cx="292735" cy="128270"/>
          </a:xfrm>
          <a:custGeom>
            <a:avLst/>
            <a:gdLst/>
            <a:ahLst/>
            <a:cxnLst/>
            <a:rect l="l" t="t" r="r" b="b"/>
            <a:pathLst>
              <a:path w="292735" h="128270">
                <a:moveTo>
                  <a:pt x="292608" y="0"/>
                </a:moveTo>
                <a:lnTo>
                  <a:pt x="146303" y="128054"/>
                </a:lnTo>
                <a:lnTo>
                  <a:pt x="0" y="0"/>
                </a:lnTo>
              </a:path>
            </a:pathLst>
          </a:custGeom>
          <a:ln w="38100">
            <a:solidFill>
              <a:srgbClr val="009BD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1618488" y="2634178"/>
            <a:ext cx="4234180" cy="3347720"/>
            <a:chOff x="1618488" y="2634178"/>
            <a:chExt cx="4234180" cy="3347720"/>
          </a:xfrm>
        </p:grpSpPr>
        <p:sp>
          <p:nvSpPr>
            <p:cNvPr id="13" name="object 13"/>
            <p:cNvSpPr/>
            <p:nvPr/>
          </p:nvSpPr>
          <p:spPr>
            <a:xfrm>
              <a:off x="1618488" y="3795648"/>
              <a:ext cx="603885" cy="1335405"/>
            </a:xfrm>
            <a:custGeom>
              <a:avLst/>
              <a:gdLst/>
              <a:ahLst/>
              <a:cxnLst/>
              <a:rect l="l" t="t" r="r" b="b"/>
              <a:pathLst>
                <a:path w="603885" h="1335404">
                  <a:moveTo>
                    <a:pt x="576072" y="1191387"/>
                  </a:moveTo>
                  <a:lnTo>
                    <a:pt x="96012" y="1191387"/>
                  </a:lnTo>
                  <a:lnTo>
                    <a:pt x="96012" y="1143381"/>
                  </a:lnTo>
                  <a:lnTo>
                    <a:pt x="0" y="1239393"/>
                  </a:lnTo>
                  <a:lnTo>
                    <a:pt x="96012" y="1335405"/>
                  </a:lnTo>
                  <a:lnTo>
                    <a:pt x="96012" y="1287399"/>
                  </a:lnTo>
                  <a:lnTo>
                    <a:pt x="576072" y="1287399"/>
                  </a:lnTo>
                  <a:lnTo>
                    <a:pt x="576072" y="1191387"/>
                  </a:lnTo>
                  <a:close/>
                </a:path>
                <a:path w="603885" h="1335404">
                  <a:moveTo>
                    <a:pt x="585216" y="45847"/>
                  </a:moveTo>
                  <a:lnTo>
                    <a:pt x="100584" y="45847"/>
                  </a:lnTo>
                  <a:lnTo>
                    <a:pt x="100584" y="0"/>
                  </a:lnTo>
                  <a:lnTo>
                    <a:pt x="9144" y="91567"/>
                  </a:lnTo>
                  <a:lnTo>
                    <a:pt x="100584" y="183007"/>
                  </a:lnTo>
                  <a:lnTo>
                    <a:pt x="100584" y="137287"/>
                  </a:lnTo>
                  <a:lnTo>
                    <a:pt x="585216" y="137287"/>
                  </a:lnTo>
                  <a:lnTo>
                    <a:pt x="585216" y="45847"/>
                  </a:lnTo>
                  <a:close/>
                </a:path>
                <a:path w="603885" h="1335404">
                  <a:moveTo>
                    <a:pt x="603504" y="624332"/>
                  </a:moveTo>
                  <a:lnTo>
                    <a:pt x="123444" y="624332"/>
                  </a:lnTo>
                  <a:lnTo>
                    <a:pt x="123444" y="576326"/>
                  </a:lnTo>
                  <a:lnTo>
                    <a:pt x="27432" y="672338"/>
                  </a:lnTo>
                  <a:lnTo>
                    <a:pt x="123444" y="768350"/>
                  </a:lnTo>
                  <a:lnTo>
                    <a:pt x="123444" y="720344"/>
                  </a:lnTo>
                  <a:lnTo>
                    <a:pt x="603504" y="720344"/>
                  </a:lnTo>
                  <a:lnTo>
                    <a:pt x="603504" y="624332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7632" y="2634178"/>
              <a:ext cx="4224528" cy="334749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646804" y="2931096"/>
            <a:ext cx="79121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waste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01390" y="3522535"/>
            <a:ext cx="10991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Collected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waste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37915" y="4038028"/>
            <a:ext cx="84645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Recyclables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07485" y="4474527"/>
            <a:ext cx="1135380" cy="3771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ts val="1370"/>
              </a:lnSpc>
              <a:spcBef>
                <a:spcPts val="125"/>
              </a:spcBef>
            </a:pP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Uncontaminated</a:t>
            </a:r>
            <a:endParaRPr sz="1200">
              <a:latin typeface="Arial MT"/>
              <a:cs typeface="Arial MT"/>
            </a:endParaRPr>
          </a:p>
          <a:p>
            <a:pPr algn="ctr" marL="41275">
              <a:lnSpc>
                <a:spcPts val="1370"/>
              </a:lnSpc>
            </a:pP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recyclables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30371" y="4990909"/>
            <a:ext cx="653415" cy="37782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47320" marR="5080" indent="-135255">
              <a:lnSpc>
                <a:spcPts val="1300"/>
              </a:lnSpc>
              <a:spcBef>
                <a:spcPts val="285"/>
              </a:spcBef>
            </a:pP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Recycled waste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888" y="3145472"/>
            <a:ext cx="861694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15-</a:t>
            </a:r>
            <a:r>
              <a:rPr dirty="0" sz="1200">
                <a:latin typeface="Arial MT"/>
                <a:cs typeface="Arial MT"/>
              </a:rPr>
              <a:t>20%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loss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9361" y="3816794"/>
            <a:ext cx="8978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60-</a:t>
            </a:r>
            <a:r>
              <a:rPr dirty="0" sz="1200" b="1">
                <a:latin typeface="Arial"/>
                <a:cs typeface="Arial"/>
              </a:rPr>
              <a:t>65%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loss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5714" y="4406963"/>
            <a:ext cx="77787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5-</a:t>
            </a:r>
            <a:r>
              <a:rPr dirty="0" sz="1200">
                <a:latin typeface="Arial MT"/>
                <a:cs typeface="Arial MT"/>
              </a:rPr>
              <a:t>10% </a:t>
            </a:r>
            <a:r>
              <a:rPr dirty="0" sz="1200" spc="-20">
                <a:latin typeface="Arial MT"/>
                <a:cs typeface="Arial MT"/>
              </a:rPr>
              <a:t>loss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9361" y="5053012"/>
            <a:ext cx="65151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~5%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loss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9361" y="2137727"/>
            <a:ext cx="11537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Incurred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losses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19757" y="2161667"/>
            <a:ext cx="275399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Plastic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waste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across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recycling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stages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02479" y="5532030"/>
            <a:ext cx="715010" cy="3956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latin typeface="Arial MT"/>
                <a:cs typeface="Arial MT"/>
              </a:rPr>
              <a:t>Low-value recyclate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34614" y="5532030"/>
            <a:ext cx="748665" cy="3956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latin typeface="Arial MT"/>
                <a:cs typeface="Arial MT"/>
              </a:rPr>
              <a:t>High-value recyclate</a:t>
            </a:r>
            <a:endParaRPr sz="1200">
              <a:latin typeface="Arial MT"/>
              <a:cs typeface="Arial MT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5995034" y="2290658"/>
          <a:ext cx="5935345" cy="4032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7890"/>
                <a:gridCol w="1104899"/>
                <a:gridCol w="3856354"/>
              </a:tblGrid>
              <a:tr h="422909">
                <a:tc>
                  <a:txBody>
                    <a:bodyPr/>
                    <a:lstStyle/>
                    <a:p>
                      <a:pPr marL="95885">
                        <a:lnSpc>
                          <a:spcPts val="135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Amount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(in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Mt)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ts val="135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waste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ts val="135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Description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0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350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97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100%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97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Total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annual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post-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consumer plastics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waste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97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649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280-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300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80-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85%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0800"/>
                </a:tc>
                <a:tc>
                  <a:txBody>
                    <a:bodyPr/>
                    <a:lstStyle/>
                    <a:p>
                      <a:pPr marL="192405" marR="35369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All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plastic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formally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collected;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remaining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share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mismanaged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3985"/>
                </a:tc>
              </a:tr>
              <a:tr h="45021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55-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65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5255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20-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25%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5255"/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Plastics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sorted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recyclables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5255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40-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55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10-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15%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4290"/>
                </a:tc>
                <a:tc>
                  <a:txBody>
                    <a:bodyPr/>
                    <a:lstStyle/>
                    <a:p>
                      <a:pPr marL="192405" marR="34353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Yield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after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removing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contamination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food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beverages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8110"/>
                </a:tc>
              </a:tr>
              <a:tr h="41910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30-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40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1125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5-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10%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1125"/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Washed,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shredded,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pelletized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resale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1125"/>
                </a:tc>
              </a:tr>
              <a:tr h="541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~30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~5%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/>
                </a:tc>
                <a:tc>
                  <a:txBody>
                    <a:bodyPr/>
                    <a:lstStyle/>
                    <a:p>
                      <a:pPr marL="192405" marR="47942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Cascaded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recycling: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Recycling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into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other,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lower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value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recycling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applications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1125"/>
                </a:tc>
              </a:tr>
              <a:tr h="41910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&gt;10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4224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&lt;2%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42240"/>
                </a:tc>
                <a:tc>
                  <a:txBody>
                    <a:bodyPr/>
                    <a:lstStyle/>
                    <a:p>
                      <a:pPr marL="192405" marR="1028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Closed-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loop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recycling: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Recycling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into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same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or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similar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value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material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0640"/>
                </a:tc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316801" y="6476697"/>
            <a:ext cx="7517765" cy="266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5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Policy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Scenarios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for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Eliminating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Plastic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Pollution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by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2040</a:t>
            </a:r>
            <a:r>
              <a:rPr dirty="0" sz="800" spc="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(OECD,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Plastics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and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the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circular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economy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–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deep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dive</a:t>
            </a:r>
            <a:r>
              <a:rPr dirty="0" sz="800" spc="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(Ellen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MacArthur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Foundation,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2019).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Behrndt,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with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38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7593965" cy="0"/>
          </a:xfrm>
          <a:custGeom>
            <a:avLst/>
            <a:gdLst/>
            <a:ahLst/>
            <a:cxnLst/>
            <a:rect l="l" t="t" r="r" b="b"/>
            <a:pathLst>
              <a:path w="7593965" h="0">
                <a:moveTo>
                  <a:pt x="0" y="0"/>
                </a:moveTo>
                <a:lnTo>
                  <a:pt x="759371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97595" y="2053335"/>
            <a:ext cx="3656965" cy="635"/>
          </a:xfrm>
          <a:custGeom>
            <a:avLst/>
            <a:gdLst/>
            <a:ahLst/>
            <a:cxnLst/>
            <a:rect l="l" t="t" r="r" b="b"/>
            <a:pathLst>
              <a:path w="3656965" h="635">
                <a:moveTo>
                  <a:pt x="0" y="253"/>
                </a:moveTo>
                <a:lnTo>
                  <a:pt x="365671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3918" y="492378"/>
            <a:ext cx="10052685" cy="45465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b="1">
                <a:latin typeface="Arial"/>
                <a:cs typeface="Arial"/>
              </a:rPr>
              <a:t>Recycling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can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abate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20%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35%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total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plastics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emissions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241" y="1563814"/>
            <a:ext cx="710819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Scaling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mechanical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chemical</a:t>
            </a:r>
            <a:r>
              <a:rPr dirty="0" sz="1350" spc="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recycling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methods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has</a:t>
            </a:r>
            <a:r>
              <a:rPr dirty="0" sz="1350" spc="1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the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potential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abate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up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spc="-25" b="1">
                <a:latin typeface="Arial"/>
                <a:cs typeface="Arial"/>
              </a:rPr>
              <a:t>to </a:t>
            </a:r>
            <a:r>
              <a:rPr dirty="0" sz="1350" b="1">
                <a:latin typeface="Arial"/>
                <a:cs typeface="Arial"/>
              </a:rPr>
              <a:t>35%</a:t>
            </a:r>
            <a:r>
              <a:rPr dirty="0" sz="1350" spc="4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of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total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lifecycle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emissions…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82431" y="1563814"/>
            <a:ext cx="330962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…but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requires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redesign,</a:t>
            </a:r>
            <a:r>
              <a:rPr dirty="0" sz="1350" spc="12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collection, </a:t>
            </a:r>
            <a:r>
              <a:rPr dirty="0" sz="1350" b="1">
                <a:latin typeface="Arial"/>
                <a:cs typeface="Arial"/>
              </a:rPr>
              <a:t>infrastructure,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1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stimulating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demand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45719"/>
            <a:ext cx="3200400" cy="429895"/>
            <a:chOff x="0" y="45719"/>
            <a:chExt cx="3200400" cy="429895"/>
          </a:xfrm>
        </p:grpSpPr>
        <p:sp>
          <p:nvSpPr>
            <p:cNvPr id="10" name="object 10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237490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9131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Recycle</a:t>
            </a:r>
            <a:endParaRPr sz="1550"/>
          </a:p>
        </p:txBody>
      </p:sp>
      <p:sp>
        <p:nvSpPr>
          <p:cNvPr id="13" name="object 13"/>
          <p:cNvSpPr/>
          <p:nvPr/>
        </p:nvSpPr>
        <p:spPr>
          <a:xfrm>
            <a:off x="5372100" y="2721025"/>
            <a:ext cx="923925" cy="832485"/>
          </a:xfrm>
          <a:custGeom>
            <a:avLst/>
            <a:gdLst/>
            <a:ahLst/>
            <a:cxnLst/>
            <a:rect l="l" t="t" r="r" b="b"/>
            <a:pathLst>
              <a:path w="923925" h="832485">
                <a:moveTo>
                  <a:pt x="0" y="832307"/>
                </a:moveTo>
                <a:lnTo>
                  <a:pt x="923544" y="832307"/>
                </a:lnTo>
                <a:lnTo>
                  <a:pt x="923544" y="0"/>
                </a:lnTo>
                <a:lnTo>
                  <a:pt x="0" y="0"/>
                </a:lnTo>
                <a:lnTo>
                  <a:pt x="0" y="8323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1005839" y="3960367"/>
            <a:ext cx="5322570" cy="1912620"/>
            <a:chOff x="1005839" y="3960367"/>
            <a:chExt cx="5322570" cy="1912620"/>
          </a:xfrm>
        </p:grpSpPr>
        <p:sp>
          <p:nvSpPr>
            <p:cNvPr id="15" name="object 15"/>
            <p:cNvSpPr/>
            <p:nvPr/>
          </p:nvSpPr>
          <p:spPr>
            <a:xfrm>
              <a:off x="3831335" y="4920741"/>
              <a:ext cx="1892935" cy="274320"/>
            </a:xfrm>
            <a:custGeom>
              <a:avLst/>
              <a:gdLst/>
              <a:ahLst/>
              <a:cxnLst/>
              <a:rect l="l" t="t" r="r" b="b"/>
              <a:pathLst>
                <a:path w="1892935" h="274320">
                  <a:moveTo>
                    <a:pt x="96900" y="0"/>
                  </a:moveTo>
                  <a:lnTo>
                    <a:pt x="0" y="90423"/>
                  </a:lnTo>
                  <a:lnTo>
                    <a:pt x="51815" y="90423"/>
                  </a:lnTo>
                  <a:lnTo>
                    <a:pt x="51815" y="274319"/>
                  </a:lnTo>
                  <a:lnTo>
                    <a:pt x="1892808" y="274319"/>
                  </a:lnTo>
                  <a:lnTo>
                    <a:pt x="1892808" y="184149"/>
                  </a:lnTo>
                  <a:lnTo>
                    <a:pt x="141986" y="184149"/>
                  </a:lnTo>
                  <a:lnTo>
                    <a:pt x="141986" y="90423"/>
                  </a:lnTo>
                  <a:lnTo>
                    <a:pt x="193928" y="90423"/>
                  </a:lnTo>
                  <a:lnTo>
                    <a:pt x="969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399031" y="5140197"/>
              <a:ext cx="4197350" cy="686435"/>
            </a:xfrm>
            <a:custGeom>
              <a:avLst/>
              <a:gdLst/>
              <a:ahLst/>
              <a:cxnLst/>
              <a:rect l="l" t="t" r="r" b="b"/>
              <a:pathLst>
                <a:path w="4197350" h="686435">
                  <a:moveTo>
                    <a:pt x="150240" y="0"/>
                  </a:moveTo>
                  <a:lnTo>
                    <a:pt x="0" y="212978"/>
                  </a:lnTo>
                  <a:lnTo>
                    <a:pt x="117475" y="212978"/>
                  </a:lnTo>
                  <a:lnTo>
                    <a:pt x="117475" y="685990"/>
                  </a:lnTo>
                  <a:lnTo>
                    <a:pt x="4197096" y="685990"/>
                  </a:lnTo>
                  <a:lnTo>
                    <a:pt x="4197096" y="620610"/>
                  </a:lnTo>
                  <a:lnTo>
                    <a:pt x="182880" y="620610"/>
                  </a:lnTo>
                  <a:lnTo>
                    <a:pt x="182880" y="212978"/>
                  </a:lnTo>
                  <a:lnTo>
                    <a:pt x="300355" y="212978"/>
                  </a:lnTo>
                  <a:lnTo>
                    <a:pt x="15024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560319" y="5094477"/>
              <a:ext cx="2954020" cy="475615"/>
            </a:xfrm>
            <a:custGeom>
              <a:avLst/>
              <a:gdLst/>
              <a:ahLst/>
              <a:cxnLst/>
              <a:rect l="l" t="t" r="r" b="b"/>
              <a:pathLst>
                <a:path w="2954020" h="475614">
                  <a:moveTo>
                    <a:pt x="172847" y="0"/>
                  </a:moveTo>
                  <a:lnTo>
                    <a:pt x="0" y="209931"/>
                  </a:lnTo>
                  <a:lnTo>
                    <a:pt x="116586" y="209931"/>
                  </a:lnTo>
                  <a:lnTo>
                    <a:pt x="116586" y="475615"/>
                  </a:lnTo>
                  <a:lnTo>
                    <a:pt x="2953512" y="475615"/>
                  </a:lnTo>
                  <a:lnTo>
                    <a:pt x="2953512" y="363093"/>
                  </a:lnTo>
                  <a:lnTo>
                    <a:pt x="229107" y="363093"/>
                  </a:lnTo>
                  <a:lnTo>
                    <a:pt x="229107" y="209931"/>
                  </a:lnTo>
                  <a:lnTo>
                    <a:pt x="345694" y="209931"/>
                  </a:lnTo>
                  <a:lnTo>
                    <a:pt x="172847" y="0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353811" y="4952745"/>
              <a:ext cx="960119" cy="905510"/>
            </a:xfrm>
            <a:custGeom>
              <a:avLst/>
              <a:gdLst/>
              <a:ahLst/>
              <a:cxnLst/>
              <a:rect l="l" t="t" r="r" b="b"/>
              <a:pathLst>
                <a:path w="960120" h="905510">
                  <a:moveTo>
                    <a:pt x="480060" y="0"/>
                  </a:moveTo>
                  <a:lnTo>
                    <a:pt x="430969" y="2337"/>
                  </a:lnTo>
                  <a:lnTo>
                    <a:pt x="383297" y="9197"/>
                  </a:lnTo>
                  <a:lnTo>
                    <a:pt x="337287" y="20353"/>
                  </a:lnTo>
                  <a:lnTo>
                    <a:pt x="293179" y="35577"/>
                  </a:lnTo>
                  <a:lnTo>
                    <a:pt x="251214" y="54642"/>
                  </a:lnTo>
                  <a:lnTo>
                    <a:pt x="211633" y="77319"/>
                  </a:lnTo>
                  <a:lnTo>
                    <a:pt x="174678" y="103382"/>
                  </a:lnTo>
                  <a:lnTo>
                    <a:pt x="140588" y="132603"/>
                  </a:lnTo>
                  <a:lnTo>
                    <a:pt x="109607" y="164755"/>
                  </a:lnTo>
                  <a:lnTo>
                    <a:pt x="81974" y="199609"/>
                  </a:lnTo>
                  <a:lnTo>
                    <a:pt x="57931" y="236939"/>
                  </a:lnTo>
                  <a:lnTo>
                    <a:pt x="37719" y="276516"/>
                  </a:lnTo>
                  <a:lnTo>
                    <a:pt x="21578" y="318114"/>
                  </a:lnTo>
                  <a:lnTo>
                    <a:pt x="9751" y="361505"/>
                  </a:lnTo>
                  <a:lnTo>
                    <a:pt x="2477" y="406461"/>
                  </a:lnTo>
                  <a:lnTo>
                    <a:pt x="0" y="452754"/>
                  </a:lnTo>
                  <a:lnTo>
                    <a:pt x="2477" y="499037"/>
                  </a:lnTo>
                  <a:lnTo>
                    <a:pt x="9751" y="543983"/>
                  </a:lnTo>
                  <a:lnTo>
                    <a:pt x="21578" y="587365"/>
                  </a:lnTo>
                  <a:lnTo>
                    <a:pt x="37719" y="628956"/>
                  </a:lnTo>
                  <a:lnTo>
                    <a:pt x="57931" y="668527"/>
                  </a:lnTo>
                  <a:lnTo>
                    <a:pt x="81974" y="705852"/>
                  </a:lnTo>
                  <a:lnTo>
                    <a:pt x="109607" y="740702"/>
                  </a:lnTo>
                  <a:lnTo>
                    <a:pt x="140588" y="772850"/>
                  </a:lnTo>
                  <a:lnTo>
                    <a:pt x="174678" y="802068"/>
                  </a:lnTo>
                  <a:lnTo>
                    <a:pt x="211633" y="828129"/>
                  </a:lnTo>
                  <a:lnTo>
                    <a:pt x="251214" y="850806"/>
                  </a:lnTo>
                  <a:lnTo>
                    <a:pt x="293179" y="869869"/>
                  </a:lnTo>
                  <a:lnTo>
                    <a:pt x="337287" y="885093"/>
                  </a:lnTo>
                  <a:lnTo>
                    <a:pt x="383297" y="896248"/>
                  </a:lnTo>
                  <a:lnTo>
                    <a:pt x="430969" y="903109"/>
                  </a:lnTo>
                  <a:lnTo>
                    <a:pt x="480060" y="905446"/>
                  </a:lnTo>
                  <a:lnTo>
                    <a:pt x="529150" y="903109"/>
                  </a:lnTo>
                  <a:lnTo>
                    <a:pt x="576822" y="896248"/>
                  </a:lnTo>
                  <a:lnTo>
                    <a:pt x="622832" y="885093"/>
                  </a:lnTo>
                  <a:lnTo>
                    <a:pt x="666940" y="869869"/>
                  </a:lnTo>
                  <a:lnTo>
                    <a:pt x="708905" y="850806"/>
                  </a:lnTo>
                  <a:lnTo>
                    <a:pt x="748486" y="828129"/>
                  </a:lnTo>
                  <a:lnTo>
                    <a:pt x="785441" y="802068"/>
                  </a:lnTo>
                  <a:lnTo>
                    <a:pt x="819531" y="772850"/>
                  </a:lnTo>
                  <a:lnTo>
                    <a:pt x="850512" y="740702"/>
                  </a:lnTo>
                  <a:lnTo>
                    <a:pt x="878145" y="705852"/>
                  </a:lnTo>
                  <a:lnTo>
                    <a:pt x="902188" y="668527"/>
                  </a:lnTo>
                  <a:lnTo>
                    <a:pt x="922401" y="628956"/>
                  </a:lnTo>
                  <a:lnTo>
                    <a:pt x="938541" y="587365"/>
                  </a:lnTo>
                  <a:lnTo>
                    <a:pt x="950368" y="543983"/>
                  </a:lnTo>
                  <a:lnTo>
                    <a:pt x="957642" y="499037"/>
                  </a:lnTo>
                  <a:lnTo>
                    <a:pt x="960120" y="452754"/>
                  </a:lnTo>
                  <a:lnTo>
                    <a:pt x="957642" y="406461"/>
                  </a:lnTo>
                  <a:lnTo>
                    <a:pt x="950368" y="361505"/>
                  </a:lnTo>
                  <a:lnTo>
                    <a:pt x="938541" y="318114"/>
                  </a:lnTo>
                  <a:lnTo>
                    <a:pt x="922401" y="276516"/>
                  </a:lnTo>
                  <a:lnTo>
                    <a:pt x="902188" y="236939"/>
                  </a:lnTo>
                  <a:lnTo>
                    <a:pt x="878145" y="199609"/>
                  </a:lnTo>
                  <a:lnTo>
                    <a:pt x="850512" y="164755"/>
                  </a:lnTo>
                  <a:lnTo>
                    <a:pt x="819531" y="132603"/>
                  </a:lnTo>
                  <a:lnTo>
                    <a:pt x="785441" y="103382"/>
                  </a:lnTo>
                  <a:lnTo>
                    <a:pt x="748486" y="77319"/>
                  </a:lnTo>
                  <a:lnTo>
                    <a:pt x="708905" y="54642"/>
                  </a:lnTo>
                  <a:lnTo>
                    <a:pt x="666940" y="35577"/>
                  </a:lnTo>
                  <a:lnTo>
                    <a:pt x="622832" y="20353"/>
                  </a:lnTo>
                  <a:lnTo>
                    <a:pt x="576822" y="9197"/>
                  </a:lnTo>
                  <a:lnTo>
                    <a:pt x="529150" y="2337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353811" y="4952745"/>
              <a:ext cx="960119" cy="905510"/>
            </a:xfrm>
            <a:custGeom>
              <a:avLst/>
              <a:gdLst/>
              <a:ahLst/>
              <a:cxnLst/>
              <a:rect l="l" t="t" r="r" b="b"/>
              <a:pathLst>
                <a:path w="960120" h="905510">
                  <a:moveTo>
                    <a:pt x="0" y="452754"/>
                  </a:moveTo>
                  <a:lnTo>
                    <a:pt x="2477" y="406461"/>
                  </a:lnTo>
                  <a:lnTo>
                    <a:pt x="9751" y="361505"/>
                  </a:lnTo>
                  <a:lnTo>
                    <a:pt x="21578" y="318114"/>
                  </a:lnTo>
                  <a:lnTo>
                    <a:pt x="37719" y="276516"/>
                  </a:lnTo>
                  <a:lnTo>
                    <a:pt x="57931" y="236939"/>
                  </a:lnTo>
                  <a:lnTo>
                    <a:pt x="81974" y="199609"/>
                  </a:lnTo>
                  <a:lnTo>
                    <a:pt x="109607" y="164755"/>
                  </a:lnTo>
                  <a:lnTo>
                    <a:pt x="140588" y="132603"/>
                  </a:lnTo>
                  <a:lnTo>
                    <a:pt x="174678" y="103382"/>
                  </a:lnTo>
                  <a:lnTo>
                    <a:pt x="211633" y="77319"/>
                  </a:lnTo>
                  <a:lnTo>
                    <a:pt x="251214" y="54642"/>
                  </a:lnTo>
                  <a:lnTo>
                    <a:pt x="293179" y="35577"/>
                  </a:lnTo>
                  <a:lnTo>
                    <a:pt x="337287" y="20353"/>
                  </a:lnTo>
                  <a:lnTo>
                    <a:pt x="383297" y="9197"/>
                  </a:lnTo>
                  <a:lnTo>
                    <a:pt x="430969" y="2337"/>
                  </a:lnTo>
                  <a:lnTo>
                    <a:pt x="480060" y="0"/>
                  </a:lnTo>
                  <a:lnTo>
                    <a:pt x="529150" y="2337"/>
                  </a:lnTo>
                  <a:lnTo>
                    <a:pt x="576822" y="9197"/>
                  </a:lnTo>
                  <a:lnTo>
                    <a:pt x="622832" y="20353"/>
                  </a:lnTo>
                  <a:lnTo>
                    <a:pt x="666940" y="35577"/>
                  </a:lnTo>
                  <a:lnTo>
                    <a:pt x="708905" y="54642"/>
                  </a:lnTo>
                  <a:lnTo>
                    <a:pt x="748486" y="77319"/>
                  </a:lnTo>
                  <a:lnTo>
                    <a:pt x="785441" y="103382"/>
                  </a:lnTo>
                  <a:lnTo>
                    <a:pt x="819531" y="132603"/>
                  </a:lnTo>
                  <a:lnTo>
                    <a:pt x="850512" y="164755"/>
                  </a:lnTo>
                  <a:lnTo>
                    <a:pt x="878145" y="199609"/>
                  </a:lnTo>
                  <a:lnTo>
                    <a:pt x="902188" y="236939"/>
                  </a:lnTo>
                  <a:lnTo>
                    <a:pt x="922401" y="276516"/>
                  </a:lnTo>
                  <a:lnTo>
                    <a:pt x="938541" y="318114"/>
                  </a:lnTo>
                  <a:lnTo>
                    <a:pt x="950368" y="361505"/>
                  </a:lnTo>
                  <a:lnTo>
                    <a:pt x="957642" y="406461"/>
                  </a:lnTo>
                  <a:lnTo>
                    <a:pt x="960120" y="452754"/>
                  </a:lnTo>
                  <a:lnTo>
                    <a:pt x="957642" y="499037"/>
                  </a:lnTo>
                  <a:lnTo>
                    <a:pt x="950368" y="543983"/>
                  </a:lnTo>
                  <a:lnTo>
                    <a:pt x="938541" y="587365"/>
                  </a:lnTo>
                  <a:lnTo>
                    <a:pt x="922401" y="628956"/>
                  </a:lnTo>
                  <a:lnTo>
                    <a:pt x="902188" y="668527"/>
                  </a:lnTo>
                  <a:lnTo>
                    <a:pt x="878145" y="705852"/>
                  </a:lnTo>
                  <a:lnTo>
                    <a:pt x="850512" y="740702"/>
                  </a:lnTo>
                  <a:lnTo>
                    <a:pt x="819531" y="772850"/>
                  </a:lnTo>
                  <a:lnTo>
                    <a:pt x="785441" y="802068"/>
                  </a:lnTo>
                  <a:lnTo>
                    <a:pt x="748486" y="828129"/>
                  </a:lnTo>
                  <a:lnTo>
                    <a:pt x="708905" y="850806"/>
                  </a:lnTo>
                  <a:lnTo>
                    <a:pt x="666940" y="869869"/>
                  </a:lnTo>
                  <a:lnTo>
                    <a:pt x="622832" y="885093"/>
                  </a:lnTo>
                  <a:lnTo>
                    <a:pt x="576822" y="896248"/>
                  </a:lnTo>
                  <a:lnTo>
                    <a:pt x="529150" y="903109"/>
                  </a:lnTo>
                  <a:lnTo>
                    <a:pt x="480060" y="905446"/>
                  </a:lnTo>
                  <a:lnTo>
                    <a:pt x="430969" y="903109"/>
                  </a:lnTo>
                  <a:lnTo>
                    <a:pt x="383297" y="896248"/>
                  </a:lnTo>
                  <a:lnTo>
                    <a:pt x="337287" y="885093"/>
                  </a:lnTo>
                  <a:lnTo>
                    <a:pt x="293179" y="869869"/>
                  </a:lnTo>
                  <a:lnTo>
                    <a:pt x="251214" y="850806"/>
                  </a:lnTo>
                  <a:lnTo>
                    <a:pt x="211633" y="828129"/>
                  </a:lnTo>
                  <a:lnTo>
                    <a:pt x="174678" y="802068"/>
                  </a:lnTo>
                  <a:lnTo>
                    <a:pt x="140588" y="772850"/>
                  </a:lnTo>
                  <a:lnTo>
                    <a:pt x="109607" y="740702"/>
                  </a:lnTo>
                  <a:lnTo>
                    <a:pt x="81974" y="705852"/>
                  </a:lnTo>
                  <a:lnTo>
                    <a:pt x="57931" y="668527"/>
                  </a:lnTo>
                  <a:lnTo>
                    <a:pt x="37719" y="628956"/>
                  </a:lnTo>
                  <a:lnTo>
                    <a:pt x="21578" y="587365"/>
                  </a:lnTo>
                  <a:lnTo>
                    <a:pt x="9751" y="543983"/>
                  </a:lnTo>
                  <a:lnTo>
                    <a:pt x="2477" y="499037"/>
                  </a:lnTo>
                  <a:lnTo>
                    <a:pt x="0" y="452754"/>
                  </a:lnTo>
                  <a:close/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646754" y="5203539"/>
              <a:ext cx="365760" cy="106045"/>
            </a:xfrm>
            <a:custGeom>
              <a:avLst/>
              <a:gdLst/>
              <a:ahLst/>
              <a:cxnLst/>
              <a:rect l="l" t="t" r="r" b="b"/>
              <a:pathLst>
                <a:path w="365760" h="106045">
                  <a:moveTo>
                    <a:pt x="343840" y="63351"/>
                  </a:moveTo>
                  <a:lnTo>
                    <a:pt x="21490" y="63351"/>
                  </a:lnTo>
                  <a:lnTo>
                    <a:pt x="0" y="84468"/>
                  </a:lnTo>
                  <a:lnTo>
                    <a:pt x="0" y="105586"/>
                  </a:lnTo>
                  <a:lnTo>
                    <a:pt x="365331" y="105586"/>
                  </a:lnTo>
                  <a:lnTo>
                    <a:pt x="365330" y="84469"/>
                  </a:lnTo>
                  <a:lnTo>
                    <a:pt x="363635" y="76269"/>
                  </a:lnTo>
                  <a:lnTo>
                    <a:pt x="359018" y="69554"/>
                  </a:lnTo>
                  <a:lnTo>
                    <a:pt x="352185" y="65018"/>
                  </a:lnTo>
                  <a:lnTo>
                    <a:pt x="343840" y="63351"/>
                  </a:lnTo>
                  <a:close/>
                </a:path>
                <a:path w="365760" h="106045">
                  <a:moveTo>
                    <a:pt x="214900" y="0"/>
                  </a:moveTo>
                  <a:lnTo>
                    <a:pt x="150430" y="0"/>
                  </a:lnTo>
                  <a:lnTo>
                    <a:pt x="115752" y="22494"/>
                  </a:lnTo>
                  <a:lnTo>
                    <a:pt x="112822" y="36955"/>
                  </a:lnTo>
                  <a:lnTo>
                    <a:pt x="112822" y="63351"/>
                  </a:lnTo>
                  <a:lnTo>
                    <a:pt x="145057" y="63351"/>
                  </a:lnTo>
                  <a:lnTo>
                    <a:pt x="145057" y="33787"/>
                  </a:lnTo>
                  <a:lnTo>
                    <a:pt x="147206" y="31675"/>
                  </a:lnTo>
                  <a:lnTo>
                    <a:pt x="251438" y="31675"/>
                  </a:lnTo>
                  <a:lnTo>
                    <a:pt x="249578" y="22494"/>
                  </a:lnTo>
                  <a:lnTo>
                    <a:pt x="241561" y="10756"/>
                  </a:lnTo>
                  <a:lnTo>
                    <a:pt x="229616" y="2878"/>
                  </a:lnTo>
                  <a:lnTo>
                    <a:pt x="214900" y="0"/>
                  </a:lnTo>
                  <a:close/>
                </a:path>
                <a:path w="365760" h="106045">
                  <a:moveTo>
                    <a:pt x="251438" y="31675"/>
                  </a:moveTo>
                  <a:lnTo>
                    <a:pt x="218124" y="31675"/>
                  </a:lnTo>
                  <a:lnTo>
                    <a:pt x="220273" y="33787"/>
                  </a:lnTo>
                  <a:lnTo>
                    <a:pt x="220273" y="63351"/>
                  </a:lnTo>
                  <a:lnTo>
                    <a:pt x="252508" y="63351"/>
                  </a:lnTo>
                  <a:lnTo>
                    <a:pt x="252508" y="36955"/>
                  </a:lnTo>
                  <a:lnTo>
                    <a:pt x="251438" y="31675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646754" y="5203539"/>
              <a:ext cx="365760" cy="106045"/>
            </a:xfrm>
            <a:custGeom>
              <a:avLst/>
              <a:gdLst/>
              <a:ahLst/>
              <a:cxnLst/>
              <a:rect l="l" t="t" r="r" b="b"/>
              <a:pathLst>
                <a:path w="365760" h="106045">
                  <a:moveTo>
                    <a:pt x="343840" y="63351"/>
                  </a:moveTo>
                  <a:lnTo>
                    <a:pt x="252508" y="63351"/>
                  </a:lnTo>
                  <a:lnTo>
                    <a:pt x="252508" y="36955"/>
                  </a:lnTo>
                  <a:lnTo>
                    <a:pt x="249578" y="22494"/>
                  </a:lnTo>
                  <a:lnTo>
                    <a:pt x="241561" y="10756"/>
                  </a:lnTo>
                  <a:lnTo>
                    <a:pt x="229616" y="2878"/>
                  </a:lnTo>
                  <a:lnTo>
                    <a:pt x="214900" y="0"/>
                  </a:lnTo>
                  <a:lnTo>
                    <a:pt x="150430" y="0"/>
                  </a:lnTo>
                  <a:lnTo>
                    <a:pt x="135714" y="2878"/>
                  </a:lnTo>
                  <a:lnTo>
                    <a:pt x="123769" y="10756"/>
                  </a:lnTo>
                  <a:lnTo>
                    <a:pt x="115752" y="22494"/>
                  </a:lnTo>
                  <a:lnTo>
                    <a:pt x="112822" y="36955"/>
                  </a:lnTo>
                  <a:lnTo>
                    <a:pt x="112822" y="63351"/>
                  </a:lnTo>
                  <a:lnTo>
                    <a:pt x="21490" y="63351"/>
                  </a:lnTo>
                  <a:lnTo>
                    <a:pt x="13145" y="65018"/>
                  </a:lnTo>
                  <a:lnTo>
                    <a:pt x="6312" y="69554"/>
                  </a:lnTo>
                  <a:lnTo>
                    <a:pt x="1695" y="76269"/>
                  </a:lnTo>
                  <a:lnTo>
                    <a:pt x="0" y="84468"/>
                  </a:lnTo>
                  <a:lnTo>
                    <a:pt x="0" y="105586"/>
                  </a:lnTo>
                  <a:lnTo>
                    <a:pt x="365331" y="105586"/>
                  </a:lnTo>
                  <a:lnTo>
                    <a:pt x="365330" y="84469"/>
                  </a:lnTo>
                  <a:lnTo>
                    <a:pt x="363635" y="76269"/>
                  </a:lnTo>
                  <a:lnTo>
                    <a:pt x="359018" y="69554"/>
                  </a:lnTo>
                  <a:lnTo>
                    <a:pt x="352185" y="65018"/>
                  </a:lnTo>
                  <a:lnTo>
                    <a:pt x="343840" y="63351"/>
                  </a:lnTo>
                  <a:close/>
                </a:path>
                <a:path w="365760" h="106045">
                  <a:moveTo>
                    <a:pt x="145057" y="36955"/>
                  </a:moveTo>
                  <a:lnTo>
                    <a:pt x="145057" y="33787"/>
                  </a:lnTo>
                  <a:lnTo>
                    <a:pt x="147206" y="31675"/>
                  </a:lnTo>
                  <a:lnTo>
                    <a:pt x="150430" y="31675"/>
                  </a:lnTo>
                  <a:lnTo>
                    <a:pt x="214900" y="31675"/>
                  </a:lnTo>
                  <a:lnTo>
                    <a:pt x="218124" y="31675"/>
                  </a:lnTo>
                  <a:lnTo>
                    <a:pt x="220273" y="33787"/>
                  </a:lnTo>
                  <a:lnTo>
                    <a:pt x="220273" y="36955"/>
                  </a:lnTo>
                  <a:lnTo>
                    <a:pt x="220273" y="63351"/>
                  </a:lnTo>
                  <a:lnTo>
                    <a:pt x="145057" y="63351"/>
                  </a:lnTo>
                  <a:lnTo>
                    <a:pt x="145057" y="36955"/>
                  </a:lnTo>
                  <a:close/>
                </a:path>
              </a:pathLst>
            </a:custGeom>
            <a:ln w="53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678989" y="5330243"/>
              <a:ext cx="300990" cy="295910"/>
            </a:xfrm>
            <a:custGeom>
              <a:avLst/>
              <a:gdLst/>
              <a:ahLst/>
              <a:cxnLst/>
              <a:rect l="l" t="t" r="r" b="b"/>
              <a:pathLst>
                <a:path w="300989" h="295910">
                  <a:moveTo>
                    <a:pt x="300860" y="0"/>
                  </a:moveTo>
                  <a:lnTo>
                    <a:pt x="0" y="0"/>
                  </a:lnTo>
                  <a:lnTo>
                    <a:pt x="0" y="274524"/>
                  </a:lnTo>
                  <a:lnTo>
                    <a:pt x="1695" y="282724"/>
                  </a:lnTo>
                  <a:lnTo>
                    <a:pt x="6312" y="289439"/>
                  </a:lnTo>
                  <a:lnTo>
                    <a:pt x="13146" y="293975"/>
                  </a:lnTo>
                  <a:lnTo>
                    <a:pt x="21490" y="295642"/>
                  </a:lnTo>
                  <a:lnTo>
                    <a:pt x="279370" y="295642"/>
                  </a:lnTo>
                  <a:lnTo>
                    <a:pt x="287715" y="293975"/>
                  </a:lnTo>
                  <a:lnTo>
                    <a:pt x="294548" y="289439"/>
                  </a:lnTo>
                  <a:lnTo>
                    <a:pt x="299165" y="282724"/>
                  </a:lnTo>
                  <a:lnTo>
                    <a:pt x="300861" y="274525"/>
                  </a:lnTo>
                  <a:lnTo>
                    <a:pt x="300860" y="263965"/>
                  </a:lnTo>
                  <a:lnTo>
                    <a:pt x="48352" y="263965"/>
                  </a:lnTo>
                  <a:lnTo>
                    <a:pt x="48352" y="31675"/>
                  </a:lnTo>
                  <a:lnTo>
                    <a:pt x="300860" y="31675"/>
                  </a:lnTo>
                  <a:lnTo>
                    <a:pt x="300860" y="0"/>
                  </a:lnTo>
                  <a:close/>
                </a:path>
                <a:path w="300989" h="295910">
                  <a:moveTo>
                    <a:pt x="134312" y="31675"/>
                  </a:moveTo>
                  <a:lnTo>
                    <a:pt x="80587" y="31675"/>
                  </a:lnTo>
                  <a:lnTo>
                    <a:pt x="80587" y="263965"/>
                  </a:lnTo>
                  <a:lnTo>
                    <a:pt x="134313" y="263965"/>
                  </a:lnTo>
                  <a:lnTo>
                    <a:pt x="134312" y="31675"/>
                  </a:lnTo>
                  <a:close/>
                </a:path>
                <a:path w="300989" h="295910">
                  <a:moveTo>
                    <a:pt x="220273" y="31675"/>
                  </a:moveTo>
                  <a:lnTo>
                    <a:pt x="166547" y="31675"/>
                  </a:lnTo>
                  <a:lnTo>
                    <a:pt x="166548" y="263965"/>
                  </a:lnTo>
                  <a:lnTo>
                    <a:pt x="220273" y="263965"/>
                  </a:lnTo>
                  <a:lnTo>
                    <a:pt x="220273" y="31675"/>
                  </a:lnTo>
                  <a:close/>
                </a:path>
                <a:path w="300989" h="295910">
                  <a:moveTo>
                    <a:pt x="300860" y="31675"/>
                  </a:moveTo>
                  <a:lnTo>
                    <a:pt x="252508" y="31675"/>
                  </a:lnTo>
                  <a:lnTo>
                    <a:pt x="252508" y="263965"/>
                  </a:lnTo>
                  <a:lnTo>
                    <a:pt x="300860" y="263965"/>
                  </a:lnTo>
                  <a:lnTo>
                    <a:pt x="300860" y="31675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678989" y="5330243"/>
              <a:ext cx="300990" cy="295910"/>
            </a:xfrm>
            <a:custGeom>
              <a:avLst/>
              <a:gdLst/>
              <a:ahLst/>
              <a:cxnLst/>
              <a:rect l="l" t="t" r="r" b="b"/>
              <a:pathLst>
                <a:path w="300989" h="295910">
                  <a:moveTo>
                    <a:pt x="0" y="274524"/>
                  </a:moveTo>
                  <a:lnTo>
                    <a:pt x="279370" y="295642"/>
                  </a:lnTo>
                  <a:lnTo>
                    <a:pt x="287715" y="293975"/>
                  </a:lnTo>
                  <a:lnTo>
                    <a:pt x="294548" y="289439"/>
                  </a:lnTo>
                  <a:lnTo>
                    <a:pt x="299165" y="282724"/>
                  </a:lnTo>
                  <a:lnTo>
                    <a:pt x="300860" y="274525"/>
                  </a:lnTo>
                  <a:lnTo>
                    <a:pt x="300860" y="0"/>
                  </a:lnTo>
                  <a:lnTo>
                    <a:pt x="0" y="0"/>
                  </a:lnTo>
                  <a:lnTo>
                    <a:pt x="0" y="274524"/>
                  </a:lnTo>
                  <a:close/>
                </a:path>
                <a:path w="300989" h="295910">
                  <a:moveTo>
                    <a:pt x="220273" y="31675"/>
                  </a:moveTo>
                  <a:lnTo>
                    <a:pt x="252508" y="31675"/>
                  </a:lnTo>
                  <a:lnTo>
                    <a:pt x="252508" y="263965"/>
                  </a:lnTo>
                  <a:lnTo>
                    <a:pt x="220273" y="263965"/>
                  </a:lnTo>
                  <a:lnTo>
                    <a:pt x="220273" y="31675"/>
                  </a:lnTo>
                  <a:close/>
                </a:path>
                <a:path w="300989" h="295910">
                  <a:moveTo>
                    <a:pt x="134312" y="31675"/>
                  </a:moveTo>
                  <a:lnTo>
                    <a:pt x="166547" y="31675"/>
                  </a:lnTo>
                  <a:lnTo>
                    <a:pt x="166548" y="263965"/>
                  </a:lnTo>
                  <a:lnTo>
                    <a:pt x="134313" y="263965"/>
                  </a:lnTo>
                  <a:lnTo>
                    <a:pt x="134312" y="31675"/>
                  </a:lnTo>
                  <a:close/>
                </a:path>
                <a:path w="300989" h="295910">
                  <a:moveTo>
                    <a:pt x="48352" y="31675"/>
                  </a:moveTo>
                  <a:lnTo>
                    <a:pt x="80587" y="31675"/>
                  </a:lnTo>
                  <a:lnTo>
                    <a:pt x="80587" y="263965"/>
                  </a:lnTo>
                  <a:lnTo>
                    <a:pt x="48352" y="263965"/>
                  </a:lnTo>
                  <a:lnTo>
                    <a:pt x="48352" y="31675"/>
                  </a:lnTo>
                  <a:close/>
                </a:path>
              </a:pathLst>
            </a:custGeom>
            <a:ln w="53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05839" y="3960367"/>
              <a:ext cx="2240280" cy="1006475"/>
            </a:xfrm>
            <a:custGeom>
              <a:avLst/>
              <a:gdLst/>
              <a:ahLst/>
              <a:cxnLst/>
              <a:rect l="l" t="t" r="r" b="b"/>
              <a:pathLst>
                <a:path w="2240280" h="1006475">
                  <a:moveTo>
                    <a:pt x="1879853" y="0"/>
                  </a:moveTo>
                  <a:lnTo>
                    <a:pt x="360425" y="0"/>
                  </a:lnTo>
                  <a:lnTo>
                    <a:pt x="321153" y="2951"/>
                  </a:lnTo>
                  <a:lnTo>
                    <a:pt x="283105" y="11600"/>
                  </a:lnTo>
                  <a:lnTo>
                    <a:pt x="246502" y="25640"/>
                  </a:lnTo>
                  <a:lnTo>
                    <a:pt x="211564" y="44766"/>
                  </a:lnTo>
                  <a:lnTo>
                    <a:pt x="178511" y="68669"/>
                  </a:lnTo>
                  <a:lnTo>
                    <a:pt x="147562" y="97044"/>
                  </a:lnTo>
                  <a:lnTo>
                    <a:pt x="118937" y="129584"/>
                  </a:lnTo>
                  <a:lnTo>
                    <a:pt x="92857" y="165982"/>
                  </a:lnTo>
                  <a:lnTo>
                    <a:pt x="69540" y="205932"/>
                  </a:lnTo>
                  <a:lnTo>
                    <a:pt x="49208" y="249126"/>
                  </a:lnTo>
                  <a:lnTo>
                    <a:pt x="32079" y="295260"/>
                  </a:lnTo>
                  <a:lnTo>
                    <a:pt x="18374" y="344025"/>
                  </a:lnTo>
                  <a:lnTo>
                    <a:pt x="8313" y="395116"/>
                  </a:lnTo>
                  <a:lnTo>
                    <a:pt x="2114" y="448225"/>
                  </a:lnTo>
                  <a:lnTo>
                    <a:pt x="0" y="503046"/>
                  </a:lnTo>
                  <a:lnTo>
                    <a:pt x="2114" y="557846"/>
                  </a:lnTo>
                  <a:lnTo>
                    <a:pt x="8313" y="610939"/>
                  </a:lnTo>
                  <a:lnTo>
                    <a:pt x="18374" y="662019"/>
                  </a:lnTo>
                  <a:lnTo>
                    <a:pt x="32079" y="710778"/>
                  </a:lnTo>
                  <a:lnTo>
                    <a:pt x="49208" y="756910"/>
                  </a:lnTo>
                  <a:lnTo>
                    <a:pt x="69540" y="800107"/>
                  </a:lnTo>
                  <a:lnTo>
                    <a:pt x="92857" y="840061"/>
                  </a:lnTo>
                  <a:lnTo>
                    <a:pt x="118937" y="876465"/>
                  </a:lnTo>
                  <a:lnTo>
                    <a:pt x="147562" y="909013"/>
                  </a:lnTo>
                  <a:lnTo>
                    <a:pt x="178511" y="937396"/>
                  </a:lnTo>
                  <a:lnTo>
                    <a:pt x="211564" y="961308"/>
                  </a:lnTo>
                  <a:lnTo>
                    <a:pt x="246502" y="980441"/>
                  </a:lnTo>
                  <a:lnTo>
                    <a:pt x="283105" y="994487"/>
                  </a:lnTo>
                  <a:lnTo>
                    <a:pt x="321153" y="1003141"/>
                  </a:lnTo>
                  <a:lnTo>
                    <a:pt x="360425" y="1006093"/>
                  </a:lnTo>
                  <a:lnTo>
                    <a:pt x="1879853" y="1006093"/>
                  </a:lnTo>
                  <a:lnTo>
                    <a:pt x="1919117" y="1003141"/>
                  </a:lnTo>
                  <a:lnTo>
                    <a:pt x="1957159" y="994487"/>
                  </a:lnTo>
                  <a:lnTo>
                    <a:pt x="1993757" y="980441"/>
                  </a:lnTo>
                  <a:lnTo>
                    <a:pt x="2028693" y="961308"/>
                  </a:lnTo>
                  <a:lnTo>
                    <a:pt x="2061746" y="937396"/>
                  </a:lnTo>
                  <a:lnTo>
                    <a:pt x="2092695" y="909013"/>
                  </a:lnTo>
                  <a:lnTo>
                    <a:pt x="2121322" y="876465"/>
                  </a:lnTo>
                  <a:lnTo>
                    <a:pt x="2147405" y="840061"/>
                  </a:lnTo>
                  <a:lnTo>
                    <a:pt x="2170724" y="800107"/>
                  </a:lnTo>
                  <a:lnTo>
                    <a:pt x="2191060" y="756910"/>
                  </a:lnTo>
                  <a:lnTo>
                    <a:pt x="2208192" y="710778"/>
                  </a:lnTo>
                  <a:lnTo>
                    <a:pt x="2221900" y="662019"/>
                  </a:lnTo>
                  <a:lnTo>
                    <a:pt x="2231964" y="610939"/>
                  </a:lnTo>
                  <a:lnTo>
                    <a:pt x="2238164" y="557846"/>
                  </a:lnTo>
                  <a:lnTo>
                    <a:pt x="2240279" y="503046"/>
                  </a:lnTo>
                  <a:lnTo>
                    <a:pt x="2238164" y="448225"/>
                  </a:lnTo>
                  <a:lnTo>
                    <a:pt x="2231964" y="395116"/>
                  </a:lnTo>
                  <a:lnTo>
                    <a:pt x="2221900" y="344025"/>
                  </a:lnTo>
                  <a:lnTo>
                    <a:pt x="2208192" y="295260"/>
                  </a:lnTo>
                  <a:lnTo>
                    <a:pt x="2191060" y="249126"/>
                  </a:lnTo>
                  <a:lnTo>
                    <a:pt x="2170724" y="205932"/>
                  </a:lnTo>
                  <a:lnTo>
                    <a:pt x="2147405" y="165982"/>
                  </a:lnTo>
                  <a:lnTo>
                    <a:pt x="2121322" y="129584"/>
                  </a:lnTo>
                  <a:lnTo>
                    <a:pt x="2092695" y="97044"/>
                  </a:lnTo>
                  <a:lnTo>
                    <a:pt x="2061746" y="68669"/>
                  </a:lnTo>
                  <a:lnTo>
                    <a:pt x="2028693" y="44766"/>
                  </a:lnTo>
                  <a:lnTo>
                    <a:pt x="1993757" y="25640"/>
                  </a:lnTo>
                  <a:lnTo>
                    <a:pt x="1957159" y="11600"/>
                  </a:lnTo>
                  <a:lnTo>
                    <a:pt x="1919117" y="2951"/>
                  </a:lnTo>
                  <a:lnTo>
                    <a:pt x="1879853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235707" y="4010659"/>
              <a:ext cx="960119" cy="905510"/>
            </a:xfrm>
            <a:custGeom>
              <a:avLst/>
              <a:gdLst/>
              <a:ahLst/>
              <a:cxnLst/>
              <a:rect l="l" t="t" r="r" b="b"/>
              <a:pathLst>
                <a:path w="960119" h="905510">
                  <a:moveTo>
                    <a:pt x="480060" y="0"/>
                  </a:moveTo>
                  <a:lnTo>
                    <a:pt x="430969" y="2337"/>
                  </a:lnTo>
                  <a:lnTo>
                    <a:pt x="383297" y="9197"/>
                  </a:lnTo>
                  <a:lnTo>
                    <a:pt x="337287" y="20353"/>
                  </a:lnTo>
                  <a:lnTo>
                    <a:pt x="293179" y="35577"/>
                  </a:lnTo>
                  <a:lnTo>
                    <a:pt x="251214" y="54642"/>
                  </a:lnTo>
                  <a:lnTo>
                    <a:pt x="211633" y="77319"/>
                  </a:lnTo>
                  <a:lnTo>
                    <a:pt x="174678" y="103382"/>
                  </a:lnTo>
                  <a:lnTo>
                    <a:pt x="140589" y="132603"/>
                  </a:lnTo>
                  <a:lnTo>
                    <a:pt x="109607" y="164755"/>
                  </a:lnTo>
                  <a:lnTo>
                    <a:pt x="81974" y="199609"/>
                  </a:lnTo>
                  <a:lnTo>
                    <a:pt x="57931" y="236939"/>
                  </a:lnTo>
                  <a:lnTo>
                    <a:pt x="37718" y="276516"/>
                  </a:lnTo>
                  <a:lnTo>
                    <a:pt x="21578" y="318114"/>
                  </a:lnTo>
                  <a:lnTo>
                    <a:pt x="9751" y="361505"/>
                  </a:lnTo>
                  <a:lnTo>
                    <a:pt x="2477" y="406461"/>
                  </a:lnTo>
                  <a:lnTo>
                    <a:pt x="0" y="452754"/>
                  </a:lnTo>
                  <a:lnTo>
                    <a:pt x="2477" y="499048"/>
                  </a:lnTo>
                  <a:lnTo>
                    <a:pt x="9751" y="544004"/>
                  </a:lnTo>
                  <a:lnTo>
                    <a:pt x="21578" y="587395"/>
                  </a:lnTo>
                  <a:lnTo>
                    <a:pt x="37718" y="628993"/>
                  </a:lnTo>
                  <a:lnTo>
                    <a:pt x="57931" y="668570"/>
                  </a:lnTo>
                  <a:lnTo>
                    <a:pt x="81974" y="705900"/>
                  </a:lnTo>
                  <a:lnTo>
                    <a:pt x="109607" y="740754"/>
                  </a:lnTo>
                  <a:lnTo>
                    <a:pt x="140588" y="772906"/>
                  </a:lnTo>
                  <a:lnTo>
                    <a:pt x="174678" y="802127"/>
                  </a:lnTo>
                  <a:lnTo>
                    <a:pt x="211633" y="828190"/>
                  </a:lnTo>
                  <a:lnTo>
                    <a:pt x="251214" y="850867"/>
                  </a:lnTo>
                  <a:lnTo>
                    <a:pt x="293179" y="869932"/>
                  </a:lnTo>
                  <a:lnTo>
                    <a:pt x="337287" y="885156"/>
                  </a:lnTo>
                  <a:lnTo>
                    <a:pt x="383297" y="896312"/>
                  </a:lnTo>
                  <a:lnTo>
                    <a:pt x="430969" y="903172"/>
                  </a:lnTo>
                  <a:lnTo>
                    <a:pt x="480060" y="905509"/>
                  </a:lnTo>
                  <a:lnTo>
                    <a:pt x="529150" y="903172"/>
                  </a:lnTo>
                  <a:lnTo>
                    <a:pt x="576822" y="896312"/>
                  </a:lnTo>
                  <a:lnTo>
                    <a:pt x="622832" y="885156"/>
                  </a:lnTo>
                  <a:lnTo>
                    <a:pt x="666940" y="869932"/>
                  </a:lnTo>
                  <a:lnTo>
                    <a:pt x="708905" y="850867"/>
                  </a:lnTo>
                  <a:lnTo>
                    <a:pt x="748486" y="828190"/>
                  </a:lnTo>
                  <a:lnTo>
                    <a:pt x="785441" y="802127"/>
                  </a:lnTo>
                  <a:lnTo>
                    <a:pt x="819530" y="772906"/>
                  </a:lnTo>
                  <a:lnTo>
                    <a:pt x="850512" y="740754"/>
                  </a:lnTo>
                  <a:lnTo>
                    <a:pt x="878145" y="705900"/>
                  </a:lnTo>
                  <a:lnTo>
                    <a:pt x="902188" y="668570"/>
                  </a:lnTo>
                  <a:lnTo>
                    <a:pt x="922401" y="628993"/>
                  </a:lnTo>
                  <a:lnTo>
                    <a:pt x="938541" y="587395"/>
                  </a:lnTo>
                  <a:lnTo>
                    <a:pt x="950368" y="544004"/>
                  </a:lnTo>
                  <a:lnTo>
                    <a:pt x="957642" y="499048"/>
                  </a:lnTo>
                  <a:lnTo>
                    <a:pt x="960119" y="452754"/>
                  </a:lnTo>
                  <a:lnTo>
                    <a:pt x="957642" y="406461"/>
                  </a:lnTo>
                  <a:lnTo>
                    <a:pt x="950368" y="361505"/>
                  </a:lnTo>
                  <a:lnTo>
                    <a:pt x="938541" y="318114"/>
                  </a:lnTo>
                  <a:lnTo>
                    <a:pt x="922401" y="276516"/>
                  </a:lnTo>
                  <a:lnTo>
                    <a:pt x="902188" y="236939"/>
                  </a:lnTo>
                  <a:lnTo>
                    <a:pt x="878145" y="199609"/>
                  </a:lnTo>
                  <a:lnTo>
                    <a:pt x="850512" y="164755"/>
                  </a:lnTo>
                  <a:lnTo>
                    <a:pt x="819531" y="132603"/>
                  </a:lnTo>
                  <a:lnTo>
                    <a:pt x="785441" y="103382"/>
                  </a:lnTo>
                  <a:lnTo>
                    <a:pt x="748486" y="77319"/>
                  </a:lnTo>
                  <a:lnTo>
                    <a:pt x="708905" y="54642"/>
                  </a:lnTo>
                  <a:lnTo>
                    <a:pt x="666940" y="35577"/>
                  </a:lnTo>
                  <a:lnTo>
                    <a:pt x="622832" y="20353"/>
                  </a:lnTo>
                  <a:lnTo>
                    <a:pt x="576822" y="9197"/>
                  </a:lnTo>
                  <a:lnTo>
                    <a:pt x="529150" y="2337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235707" y="4010659"/>
              <a:ext cx="960119" cy="905510"/>
            </a:xfrm>
            <a:custGeom>
              <a:avLst/>
              <a:gdLst/>
              <a:ahLst/>
              <a:cxnLst/>
              <a:rect l="l" t="t" r="r" b="b"/>
              <a:pathLst>
                <a:path w="960119" h="905510">
                  <a:moveTo>
                    <a:pt x="0" y="452754"/>
                  </a:moveTo>
                  <a:lnTo>
                    <a:pt x="2477" y="406461"/>
                  </a:lnTo>
                  <a:lnTo>
                    <a:pt x="9751" y="361505"/>
                  </a:lnTo>
                  <a:lnTo>
                    <a:pt x="21578" y="318114"/>
                  </a:lnTo>
                  <a:lnTo>
                    <a:pt x="37718" y="276516"/>
                  </a:lnTo>
                  <a:lnTo>
                    <a:pt x="57931" y="236939"/>
                  </a:lnTo>
                  <a:lnTo>
                    <a:pt x="81974" y="199609"/>
                  </a:lnTo>
                  <a:lnTo>
                    <a:pt x="109607" y="164755"/>
                  </a:lnTo>
                  <a:lnTo>
                    <a:pt x="140589" y="132603"/>
                  </a:lnTo>
                  <a:lnTo>
                    <a:pt x="174678" y="103382"/>
                  </a:lnTo>
                  <a:lnTo>
                    <a:pt x="211633" y="77319"/>
                  </a:lnTo>
                  <a:lnTo>
                    <a:pt x="251214" y="54642"/>
                  </a:lnTo>
                  <a:lnTo>
                    <a:pt x="293179" y="35577"/>
                  </a:lnTo>
                  <a:lnTo>
                    <a:pt x="337287" y="20353"/>
                  </a:lnTo>
                  <a:lnTo>
                    <a:pt x="383297" y="9197"/>
                  </a:lnTo>
                  <a:lnTo>
                    <a:pt x="430969" y="2337"/>
                  </a:lnTo>
                  <a:lnTo>
                    <a:pt x="480060" y="0"/>
                  </a:lnTo>
                  <a:lnTo>
                    <a:pt x="529150" y="2337"/>
                  </a:lnTo>
                  <a:lnTo>
                    <a:pt x="576822" y="9197"/>
                  </a:lnTo>
                  <a:lnTo>
                    <a:pt x="622832" y="20353"/>
                  </a:lnTo>
                  <a:lnTo>
                    <a:pt x="666940" y="35577"/>
                  </a:lnTo>
                  <a:lnTo>
                    <a:pt x="708905" y="54642"/>
                  </a:lnTo>
                  <a:lnTo>
                    <a:pt x="748486" y="77319"/>
                  </a:lnTo>
                  <a:lnTo>
                    <a:pt x="785441" y="103382"/>
                  </a:lnTo>
                  <a:lnTo>
                    <a:pt x="819531" y="132603"/>
                  </a:lnTo>
                  <a:lnTo>
                    <a:pt x="850512" y="164755"/>
                  </a:lnTo>
                  <a:lnTo>
                    <a:pt x="878145" y="199609"/>
                  </a:lnTo>
                  <a:lnTo>
                    <a:pt x="902188" y="236939"/>
                  </a:lnTo>
                  <a:lnTo>
                    <a:pt x="922401" y="276516"/>
                  </a:lnTo>
                  <a:lnTo>
                    <a:pt x="938541" y="318114"/>
                  </a:lnTo>
                  <a:lnTo>
                    <a:pt x="950368" y="361505"/>
                  </a:lnTo>
                  <a:lnTo>
                    <a:pt x="957642" y="406461"/>
                  </a:lnTo>
                  <a:lnTo>
                    <a:pt x="960119" y="452754"/>
                  </a:lnTo>
                  <a:lnTo>
                    <a:pt x="957642" y="499048"/>
                  </a:lnTo>
                  <a:lnTo>
                    <a:pt x="950368" y="544004"/>
                  </a:lnTo>
                  <a:lnTo>
                    <a:pt x="938541" y="587395"/>
                  </a:lnTo>
                  <a:lnTo>
                    <a:pt x="922401" y="628993"/>
                  </a:lnTo>
                  <a:lnTo>
                    <a:pt x="902188" y="668570"/>
                  </a:lnTo>
                  <a:lnTo>
                    <a:pt x="878145" y="705900"/>
                  </a:lnTo>
                  <a:lnTo>
                    <a:pt x="850512" y="740754"/>
                  </a:lnTo>
                  <a:lnTo>
                    <a:pt x="819530" y="772906"/>
                  </a:lnTo>
                  <a:lnTo>
                    <a:pt x="785441" y="802127"/>
                  </a:lnTo>
                  <a:lnTo>
                    <a:pt x="748486" y="828190"/>
                  </a:lnTo>
                  <a:lnTo>
                    <a:pt x="708905" y="850867"/>
                  </a:lnTo>
                  <a:lnTo>
                    <a:pt x="666940" y="869932"/>
                  </a:lnTo>
                  <a:lnTo>
                    <a:pt x="622832" y="885156"/>
                  </a:lnTo>
                  <a:lnTo>
                    <a:pt x="576822" y="896312"/>
                  </a:lnTo>
                  <a:lnTo>
                    <a:pt x="529150" y="903172"/>
                  </a:lnTo>
                  <a:lnTo>
                    <a:pt x="480060" y="905509"/>
                  </a:lnTo>
                  <a:lnTo>
                    <a:pt x="430969" y="903172"/>
                  </a:lnTo>
                  <a:lnTo>
                    <a:pt x="383297" y="896312"/>
                  </a:lnTo>
                  <a:lnTo>
                    <a:pt x="337287" y="885156"/>
                  </a:lnTo>
                  <a:lnTo>
                    <a:pt x="293179" y="869932"/>
                  </a:lnTo>
                  <a:lnTo>
                    <a:pt x="251214" y="850867"/>
                  </a:lnTo>
                  <a:lnTo>
                    <a:pt x="211633" y="828190"/>
                  </a:lnTo>
                  <a:lnTo>
                    <a:pt x="174678" y="802127"/>
                  </a:lnTo>
                  <a:lnTo>
                    <a:pt x="140588" y="772906"/>
                  </a:lnTo>
                  <a:lnTo>
                    <a:pt x="109607" y="740754"/>
                  </a:lnTo>
                  <a:lnTo>
                    <a:pt x="81974" y="705900"/>
                  </a:lnTo>
                  <a:lnTo>
                    <a:pt x="57931" y="668570"/>
                  </a:lnTo>
                  <a:lnTo>
                    <a:pt x="37718" y="628993"/>
                  </a:lnTo>
                  <a:lnTo>
                    <a:pt x="21578" y="587395"/>
                  </a:lnTo>
                  <a:lnTo>
                    <a:pt x="9751" y="544004"/>
                  </a:lnTo>
                  <a:lnTo>
                    <a:pt x="2477" y="499048"/>
                  </a:lnTo>
                  <a:lnTo>
                    <a:pt x="0" y="452754"/>
                  </a:lnTo>
                  <a:close/>
                </a:path>
              </a:pathLst>
            </a:custGeom>
            <a:ln w="28575">
              <a:solidFill>
                <a:srgbClr val="34A2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2324989" y="4312983"/>
            <a:ext cx="776605" cy="355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Mechanical</a:t>
            </a:r>
            <a:endParaRPr sz="1050">
              <a:latin typeface="Arial"/>
              <a:cs typeface="Arial"/>
            </a:endParaRPr>
          </a:p>
          <a:p>
            <a:pPr marL="84455">
              <a:lnSpc>
                <a:spcPct val="100000"/>
              </a:lnSpc>
              <a:spcBef>
                <a:spcPts val="40"/>
              </a:spcBef>
            </a:pP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Recycling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050988" y="3996372"/>
            <a:ext cx="3375660" cy="934085"/>
            <a:chOff x="1050988" y="3996372"/>
            <a:chExt cx="3375660" cy="934085"/>
          </a:xfrm>
        </p:grpSpPr>
        <p:sp>
          <p:nvSpPr>
            <p:cNvPr id="29" name="object 29"/>
            <p:cNvSpPr/>
            <p:nvPr/>
          </p:nvSpPr>
          <p:spPr>
            <a:xfrm>
              <a:off x="1065275" y="4010659"/>
              <a:ext cx="951230" cy="905510"/>
            </a:xfrm>
            <a:custGeom>
              <a:avLst/>
              <a:gdLst/>
              <a:ahLst/>
              <a:cxnLst/>
              <a:rect l="l" t="t" r="r" b="b"/>
              <a:pathLst>
                <a:path w="951230" h="905510">
                  <a:moveTo>
                    <a:pt x="475488" y="0"/>
                  </a:moveTo>
                  <a:lnTo>
                    <a:pt x="426866" y="2337"/>
                  </a:lnTo>
                  <a:lnTo>
                    <a:pt x="379651" y="9197"/>
                  </a:lnTo>
                  <a:lnTo>
                    <a:pt x="334080" y="20353"/>
                  </a:lnTo>
                  <a:lnTo>
                    <a:pt x="290393" y="35577"/>
                  </a:lnTo>
                  <a:lnTo>
                    <a:pt x="248828" y="54642"/>
                  </a:lnTo>
                  <a:lnTo>
                    <a:pt x="209624" y="77319"/>
                  </a:lnTo>
                  <a:lnTo>
                    <a:pt x="173020" y="103382"/>
                  </a:lnTo>
                  <a:lnTo>
                    <a:pt x="139255" y="132603"/>
                  </a:lnTo>
                  <a:lnTo>
                    <a:pt x="108568" y="164755"/>
                  </a:lnTo>
                  <a:lnTo>
                    <a:pt x="81197" y="199609"/>
                  </a:lnTo>
                  <a:lnTo>
                    <a:pt x="57382" y="236939"/>
                  </a:lnTo>
                  <a:lnTo>
                    <a:pt x="37361" y="276516"/>
                  </a:lnTo>
                  <a:lnTo>
                    <a:pt x="21374" y="318114"/>
                  </a:lnTo>
                  <a:lnTo>
                    <a:pt x="9658" y="361505"/>
                  </a:lnTo>
                  <a:lnTo>
                    <a:pt x="2454" y="406461"/>
                  </a:lnTo>
                  <a:lnTo>
                    <a:pt x="0" y="452754"/>
                  </a:lnTo>
                  <a:lnTo>
                    <a:pt x="2454" y="499048"/>
                  </a:lnTo>
                  <a:lnTo>
                    <a:pt x="9658" y="544004"/>
                  </a:lnTo>
                  <a:lnTo>
                    <a:pt x="21374" y="587395"/>
                  </a:lnTo>
                  <a:lnTo>
                    <a:pt x="37361" y="628993"/>
                  </a:lnTo>
                  <a:lnTo>
                    <a:pt x="57382" y="668570"/>
                  </a:lnTo>
                  <a:lnTo>
                    <a:pt x="81197" y="705900"/>
                  </a:lnTo>
                  <a:lnTo>
                    <a:pt x="108568" y="740754"/>
                  </a:lnTo>
                  <a:lnTo>
                    <a:pt x="139255" y="772906"/>
                  </a:lnTo>
                  <a:lnTo>
                    <a:pt x="173020" y="802127"/>
                  </a:lnTo>
                  <a:lnTo>
                    <a:pt x="209624" y="828190"/>
                  </a:lnTo>
                  <a:lnTo>
                    <a:pt x="248828" y="850867"/>
                  </a:lnTo>
                  <a:lnTo>
                    <a:pt x="290393" y="869932"/>
                  </a:lnTo>
                  <a:lnTo>
                    <a:pt x="334080" y="885156"/>
                  </a:lnTo>
                  <a:lnTo>
                    <a:pt x="379651" y="896312"/>
                  </a:lnTo>
                  <a:lnTo>
                    <a:pt x="426866" y="903172"/>
                  </a:lnTo>
                  <a:lnTo>
                    <a:pt x="475488" y="905509"/>
                  </a:lnTo>
                  <a:lnTo>
                    <a:pt x="524109" y="903172"/>
                  </a:lnTo>
                  <a:lnTo>
                    <a:pt x="571324" y="896312"/>
                  </a:lnTo>
                  <a:lnTo>
                    <a:pt x="616895" y="885156"/>
                  </a:lnTo>
                  <a:lnTo>
                    <a:pt x="660582" y="869932"/>
                  </a:lnTo>
                  <a:lnTo>
                    <a:pt x="702147" y="850867"/>
                  </a:lnTo>
                  <a:lnTo>
                    <a:pt x="741351" y="828190"/>
                  </a:lnTo>
                  <a:lnTo>
                    <a:pt x="777955" y="802127"/>
                  </a:lnTo>
                  <a:lnTo>
                    <a:pt x="811720" y="772906"/>
                  </a:lnTo>
                  <a:lnTo>
                    <a:pt x="842407" y="740754"/>
                  </a:lnTo>
                  <a:lnTo>
                    <a:pt x="869778" y="705900"/>
                  </a:lnTo>
                  <a:lnTo>
                    <a:pt x="893593" y="668570"/>
                  </a:lnTo>
                  <a:lnTo>
                    <a:pt x="913614" y="628993"/>
                  </a:lnTo>
                  <a:lnTo>
                    <a:pt x="929601" y="587395"/>
                  </a:lnTo>
                  <a:lnTo>
                    <a:pt x="941317" y="544004"/>
                  </a:lnTo>
                  <a:lnTo>
                    <a:pt x="948521" y="499048"/>
                  </a:lnTo>
                  <a:lnTo>
                    <a:pt x="950976" y="452754"/>
                  </a:lnTo>
                  <a:lnTo>
                    <a:pt x="948521" y="406461"/>
                  </a:lnTo>
                  <a:lnTo>
                    <a:pt x="941317" y="361505"/>
                  </a:lnTo>
                  <a:lnTo>
                    <a:pt x="929601" y="318114"/>
                  </a:lnTo>
                  <a:lnTo>
                    <a:pt x="913614" y="276516"/>
                  </a:lnTo>
                  <a:lnTo>
                    <a:pt x="893593" y="236939"/>
                  </a:lnTo>
                  <a:lnTo>
                    <a:pt x="869778" y="199609"/>
                  </a:lnTo>
                  <a:lnTo>
                    <a:pt x="842407" y="164755"/>
                  </a:lnTo>
                  <a:lnTo>
                    <a:pt x="811720" y="132603"/>
                  </a:lnTo>
                  <a:lnTo>
                    <a:pt x="777955" y="103382"/>
                  </a:lnTo>
                  <a:lnTo>
                    <a:pt x="741351" y="77319"/>
                  </a:lnTo>
                  <a:lnTo>
                    <a:pt x="702147" y="54642"/>
                  </a:lnTo>
                  <a:lnTo>
                    <a:pt x="660582" y="35577"/>
                  </a:lnTo>
                  <a:lnTo>
                    <a:pt x="616895" y="20353"/>
                  </a:lnTo>
                  <a:lnTo>
                    <a:pt x="571324" y="9197"/>
                  </a:lnTo>
                  <a:lnTo>
                    <a:pt x="524109" y="2337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65275" y="4010659"/>
              <a:ext cx="951230" cy="905510"/>
            </a:xfrm>
            <a:custGeom>
              <a:avLst/>
              <a:gdLst/>
              <a:ahLst/>
              <a:cxnLst/>
              <a:rect l="l" t="t" r="r" b="b"/>
              <a:pathLst>
                <a:path w="951230" h="905510">
                  <a:moveTo>
                    <a:pt x="0" y="452754"/>
                  </a:moveTo>
                  <a:lnTo>
                    <a:pt x="2454" y="406461"/>
                  </a:lnTo>
                  <a:lnTo>
                    <a:pt x="9658" y="361505"/>
                  </a:lnTo>
                  <a:lnTo>
                    <a:pt x="21374" y="318114"/>
                  </a:lnTo>
                  <a:lnTo>
                    <a:pt x="37361" y="276516"/>
                  </a:lnTo>
                  <a:lnTo>
                    <a:pt x="57382" y="236939"/>
                  </a:lnTo>
                  <a:lnTo>
                    <a:pt x="81197" y="199609"/>
                  </a:lnTo>
                  <a:lnTo>
                    <a:pt x="108568" y="164755"/>
                  </a:lnTo>
                  <a:lnTo>
                    <a:pt x="139255" y="132603"/>
                  </a:lnTo>
                  <a:lnTo>
                    <a:pt x="173020" y="103382"/>
                  </a:lnTo>
                  <a:lnTo>
                    <a:pt x="209624" y="77319"/>
                  </a:lnTo>
                  <a:lnTo>
                    <a:pt x="248828" y="54642"/>
                  </a:lnTo>
                  <a:lnTo>
                    <a:pt x="290393" y="35577"/>
                  </a:lnTo>
                  <a:lnTo>
                    <a:pt x="334080" y="20353"/>
                  </a:lnTo>
                  <a:lnTo>
                    <a:pt x="379651" y="9197"/>
                  </a:lnTo>
                  <a:lnTo>
                    <a:pt x="426866" y="2337"/>
                  </a:lnTo>
                  <a:lnTo>
                    <a:pt x="475488" y="0"/>
                  </a:lnTo>
                  <a:lnTo>
                    <a:pt x="524109" y="2337"/>
                  </a:lnTo>
                  <a:lnTo>
                    <a:pt x="571324" y="9197"/>
                  </a:lnTo>
                  <a:lnTo>
                    <a:pt x="616895" y="20353"/>
                  </a:lnTo>
                  <a:lnTo>
                    <a:pt x="660582" y="35577"/>
                  </a:lnTo>
                  <a:lnTo>
                    <a:pt x="702147" y="54642"/>
                  </a:lnTo>
                  <a:lnTo>
                    <a:pt x="741351" y="77319"/>
                  </a:lnTo>
                  <a:lnTo>
                    <a:pt x="777955" y="103382"/>
                  </a:lnTo>
                  <a:lnTo>
                    <a:pt x="811720" y="132603"/>
                  </a:lnTo>
                  <a:lnTo>
                    <a:pt x="842407" y="164755"/>
                  </a:lnTo>
                  <a:lnTo>
                    <a:pt x="869778" y="199609"/>
                  </a:lnTo>
                  <a:lnTo>
                    <a:pt x="893593" y="236939"/>
                  </a:lnTo>
                  <a:lnTo>
                    <a:pt x="913614" y="276516"/>
                  </a:lnTo>
                  <a:lnTo>
                    <a:pt x="929601" y="318114"/>
                  </a:lnTo>
                  <a:lnTo>
                    <a:pt x="941317" y="361505"/>
                  </a:lnTo>
                  <a:lnTo>
                    <a:pt x="948521" y="406461"/>
                  </a:lnTo>
                  <a:lnTo>
                    <a:pt x="950976" y="452754"/>
                  </a:lnTo>
                  <a:lnTo>
                    <a:pt x="948521" y="499048"/>
                  </a:lnTo>
                  <a:lnTo>
                    <a:pt x="941317" y="544004"/>
                  </a:lnTo>
                  <a:lnTo>
                    <a:pt x="929601" y="587395"/>
                  </a:lnTo>
                  <a:lnTo>
                    <a:pt x="913614" y="628993"/>
                  </a:lnTo>
                  <a:lnTo>
                    <a:pt x="893593" y="668570"/>
                  </a:lnTo>
                  <a:lnTo>
                    <a:pt x="869778" y="705900"/>
                  </a:lnTo>
                  <a:lnTo>
                    <a:pt x="842407" y="740754"/>
                  </a:lnTo>
                  <a:lnTo>
                    <a:pt x="811720" y="772906"/>
                  </a:lnTo>
                  <a:lnTo>
                    <a:pt x="777955" y="802127"/>
                  </a:lnTo>
                  <a:lnTo>
                    <a:pt x="741351" y="828190"/>
                  </a:lnTo>
                  <a:lnTo>
                    <a:pt x="702147" y="850867"/>
                  </a:lnTo>
                  <a:lnTo>
                    <a:pt x="660582" y="869932"/>
                  </a:lnTo>
                  <a:lnTo>
                    <a:pt x="616895" y="885156"/>
                  </a:lnTo>
                  <a:lnTo>
                    <a:pt x="571324" y="896312"/>
                  </a:lnTo>
                  <a:lnTo>
                    <a:pt x="524109" y="903172"/>
                  </a:lnTo>
                  <a:lnTo>
                    <a:pt x="475488" y="905509"/>
                  </a:lnTo>
                  <a:lnTo>
                    <a:pt x="426866" y="903172"/>
                  </a:lnTo>
                  <a:lnTo>
                    <a:pt x="379651" y="896312"/>
                  </a:lnTo>
                  <a:lnTo>
                    <a:pt x="334080" y="885156"/>
                  </a:lnTo>
                  <a:lnTo>
                    <a:pt x="290393" y="869932"/>
                  </a:lnTo>
                  <a:lnTo>
                    <a:pt x="248828" y="850867"/>
                  </a:lnTo>
                  <a:lnTo>
                    <a:pt x="209624" y="828190"/>
                  </a:lnTo>
                  <a:lnTo>
                    <a:pt x="173020" y="802127"/>
                  </a:lnTo>
                  <a:lnTo>
                    <a:pt x="139255" y="772906"/>
                  </a:lnTo>
                  <a:lnTo>
                    <a:pt x="108568" y="740754"/>
                  </a:lnTo>
                  <a:lnTo>
                    <a:pt x="81197" y="705900"/>
                  </a:lnTo>
                  <a:lnTo>
                    <a:pt x="57382" y="668570"/>
                  </a:lnTo>
                  <a:lnTo>
                    <a:pt x="37361" y="628993"/>
                  </a:lnTo>
                  <a:lnTo>
                    <a:pt x="21374" y="587395"/>
                  </a:lnTo>
                  <a:lnTo>
                    <a:pt x="9658" y="544004"/>
                  </a:lnTo>
                  <a:lnTo>
                    <a:pt x="2454" y="499048"/>
                  </a:lnTo>
                  <a:lnTo>
                    <a:pt x="0" y="452754"/>
                  </a:lnTo>
                  <a:close/>
                </a:path>
              </a:pathLst>
            </a:custGeom>
            <a:ln w="28575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451859" y="4010659"/>
              <a:ext cx="960119" cy="905510"/>
            </a:xfrm>
            <a:custGeom>
              <a:avLst/>
              <a:gdLst/>
              <a:ahLst/>
              <a:cxnLst/>
              <a:rect l="l" t="t" r="r" b="b"/>
              <a:pathLst>
                <a:path w="960120" h="905510">
                  <a:moveTo>
                    <a:pt x="480060" y="0"/>
                  </a:moveTo>
                  <a:lnTo>
                    <a:pt x="430969" y="2337"/>
                  </a:lnTo>
                  <a:lnTo>
                    <a:pt x="383297" y="9197"/>
                  </a:lnTo>
                  <a:lnTo>
                    <a:pt x="337287" y="20353"/>
                  </a:lnTo>
                  <a:lnTo>
                    <a:pt x="293179" y="35577"/>
                  </a:lnTo>
                  <a:lnTo>
                    <a:pt x="251214" y="54642"/>
                  </a:lnTo>
                  <a:lnTo>
                    <a:pt x="211633" y="77319"/>
                  </a:lnTo>
                  <a:lnTo>
                    <a:pt x="174678" y="103382"/>
                  </a:lnTo>
                  <a:lnTo>
                    <a:pt x="140588" y="132603"/>
                  </a:lnTo>
                  <a:lnTo>
                    <a:pt x="109607" y="164755"/>
                  </a:lnTo>
                  <a:lnTo>
                    <a:pt x="81974" y="199609"/>
                  </a:lnTo>
                  <a:lnTo>
                    <a:pt x="57931" y="236939"/>
                  </a:lnTo>
                  <a:lnTo>
                    <a:pt x="37719" y="276516"/>
                  </a:lnTo>
                  <a:lnTo>
                    <a:pt x="21578" y="318114"/>
                  </a:lnTo>
                  <a:lnTo>
                    <a:pt x="9751" y="361505"/>
                  </a:lnTo>
                  <a:lnTo>
                    <a:pt x="2477" y="406461"/>
                  </a:lnTo>
                  <a:lnTo>
                    <a:pt x="0" y="452754"/>
                  </a:lnTo>
                  <a:lnTo>
                    <a:pt x="2477" y="499048"/>
                  </a:lnTo>
                  <a:lnTo>
                    <a:pt x="9751" y="544004"/>
                  </a:lnTo>
                  <a:lnTo>
                    <a:pt x="21578" y="587395"/>
                  </a:lnTo>
                  <a:lnTo>
                    <a:pt x="37719" y="628993"/>
                  </a:lnTo>
                  <a:lnTo>
                    <a:pt x="57931" y="668570"/>
                  </a:lnTo>
                  <a:lnTo>
                    <a:pt x="81974" y="705900"/>
                  </a:lnTo>
                  <a:lnTo>
                    <a:pt x="109607" y="740754"/>
                  </a:lnTo>
                  <a:lnTo>
                    <a:pt x="140588" y="772906"/>
                  </a:lnTo>
                  <a:lnTo>
                    <a:pt x="174678" y="802127"/>
                  </a:lnTo>
                  <a:lnTo>
                    <a:pt x="211633" y="828190"/>
                  </a:lnTo>
                  <a:lnTo>
                    <a:pt x="251214" y="850867"/>
                  </a:lnTo>
                  <a:lnTo>
                    <a:pt x="293179" y="869932"/>
                  </a:lnTo>
                  <a:lnTo>
                    <a:pt x="337287" y="885156"/>
                  </a:lnTo>
                  <a:lnTo>
                    <a:pt x="383297" y="896312"/>
                  </a:lnTo>
                  <a:lnTo>
                    <a:pt x="430969" y="903172"/>
                  </a:lnTo>
                  <a:lnTo>
                    <a:pt x="480060" y="905509"/>
                  </a:lnTo>
                  <a:lnTo>
                    <a:pt x="529150" y="903172"/>
                  </a:lnTo>
                  <a:lnTo>
                    <a:pt x="576822" y="896312"/>
                  </a:lnTo>
                  <a:lnTo>
                    <a:pt x="622832" y="885156"/>
                  </a:lnTo>
                  <a:lnTo>
                    <a:pt x="666940" y="869932"/>
                  </a:lnTo>
                  <a:lnTo>
                    <a:pt x="708905" y="850867"/>
                  </a:lnTo>
                  <a:lnTo>
                    <a:pt x="748486" y="828190"/>
                  </a:lnTo>
                  <a:lnTo>
                    <a:pt x="785441" y="802127"/>
                  </a:lnTo>
                  <a:lnTo>
                    <a:pt x="819531" y="772906"/>
                  </a:lnTo>
                  <a:lnTo>
                    <a:pt x="850512" y="740754"/>
                  </a:lnTo>
                  <a:lnTo>
                    <a:pt x="878145" y="705900"/>
                  </a:lnTo>
                  <a:lnTo>
                    <a:pt x="902188" y="668570"/>
                  </a:lnTo>
                  <a:lnTo>
                    <a:pt x="922400" y="628993"/>
                  </a:lnTo>
                  <a:lnTo>
                    <a:pt x="938541" y="587395"/>
                  </a:lnTo>
                  <a:lnTo>
                    <a:pt x="950368" y="544004"/>
                  </a:lnTo>
                  <a:lnTo>
                    <a:pt x="957642" y="499048"/>
                  </a:lnTo>
                  <a:lnTo>
                    <a:pt x="960119" y="452754"/>
                  </a:lnTo>
                  <a:lnTo>
                    <a:pt x="957642" y="406461"/>
                  </a:lnTo>
                  <a:lnTo>
                    <a:pt x="950368" y="361505"/>
                  </a:lnTo>
                  <a:lnTo>
                    <a:pt x="938541" y="318114"/>
                  </a:lnTo>
                  <a:lnTo>
                    <a:pt x="922400" y="276516"/>
                  </a:lnTo>
                  <a:lnTo>
                    <a:pt x="902188" y="236939"/>
                  </a:lnTo>
                  <a:lnTo>
                    <a:pt x="878145" y="199609"/>
                  </a:lnTo>
                  <a:lnTo>
                    <a:pt x="850512" y="164755"/>
                  </a:lnTo>
                  <a:lnTo>
                    <a:pt x="819530" y="132603"/>
                  </a:lnTo>
                  <a:lnTo>
                    <a:pt x="785441" y="103382"/>
                  </a:lnTo>
                  <a:lnTo>
                    <a:pt x="748486" y="77319"/>
                  </a:lnTo>
                  <a:lnTo>
                    <a:pt x="708905" y="54642"/>
                  </a:lnTo>
                  <a:lnTo>
                    <a:pt x="666940" y="35577"/>
                  </a:lnTo>
                  <a:lnTo>
                    <a:pt x="622832" y="20353"/>
                  </a:lnTo>
                  <a:lnTo>
                    <a:pt x="576822" y="9197"/>
                  </a:lnTo>
                  <a:lnTo>
                    <a:pt x="529150" y="2337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451859" y="4010659"/>
              <a:ext cx="960119" cy="905510"/>
            </a:xfrm>
            <a:custGeom>
              <a:avLst/>
              <a:gdLst/>
              <a:ahLst/>
              <a:cxnLst/>
              <a:rect l="l" t="t" r="r" b="b"/>
              <a:pathLst>
                <a:path w="960120" h="905510">
                  <a:moveTo>
                    <a:pt x="0" y="452754"/>
                  </a:moveTo>
                  <a:lnTo>
                    <a:pt x="2477" y="406461"/>
                  </a:lnTo>
                  <a:lnTo>
                    <a:pt x="9751" y="361505"/>
                  </a:lnTo>
                  <a:lnTo>
                    <a:pt x="21578" y="318114"/>
                  </a:lnTo>
                  <a:lnTo>
                    <a:pt x="37719" y="276516"/>
                  </a:lnTo>
                  <a:lnTo>
                    <a:pt x="57931" y="236939"/>
                  </a:lnTo>
                  <a:lnTo>
                    <a:pt x="81974" y="199609"/>
                  </a:lnTo>
                  <a:lnTo>
                    <a:pt x="109607" y="164755"/>
                  </a:lnTo>
                  <a:lnTo>
                    <a:pt x="140588" y="132603"/>
                  </a:lnTo>
                  <a:lnTo>
                    <a:pt x="174678" y="103382"/>
                  </a:lnTo>
                  <a:lnTo>
                    <a:pt x="211633" y="77319"/>
                  </a:lnTo>
                  <a:lnTo>
                    <a:pt x="251214" y="54642"/>
                  </a:lnTo>
                  <a:lnTo>
                    <a:pt x="293179" y="35577"/>
                  </a:lnTo>
                  <a:lnTo>
                    <a:pt x="337287" y="20353"/>
                  </a:lnTo>
                  <a:lnTo>
                    <a:pt x="383297" y="9197"/>
                  </a:lnTo>
                  <a:lnTo>
                    <a:pt x="430969" y="2337"/>
                  </a:lnTo>
                  <a:lnTo>
                    <a:pt x="480060" y="0"/>
                  </a:lnTo>
                  <a:lnTo>
                    <a:pt x="529150" y="2337"/>
                  </a:lnTo>
                  <a:lnTo>
                    <a:pt x="576822" y="9197"/>
                  </a:lnTo>
                  <a:lnTo>
                    <a:pt x="622832" y="20353"/>
                  </a:lnTo>
                  <a:lnTo>
                    <a:pt x="666940" y="35577"/>
                  </a:lnTo>
                  <a:lnTo>
                    <a:pt x="708905" y="54642"/>
                  </a:lnTo>
                  <a:lnTo>
                    <a:pt x="748486" y="77319"/>
                  </a:lnTo>
                  <a:lnTo>
                    <a:pt x="785441" y="103382"/>
                  </a:lnTo>
                  <a:lnTo>
                    <a:pt x="819530" y="132603"/>
                  </a:lnTo>
                  <a:lnTo>
                    <a:pt x="850512" y="164755"/>
                  </a:lnTo>
                  <a:lnTo>
                    <a:pt x="878145" y="199609"/>
                  </a:lnTo>
                  <a:lnTo>
                    <a:pt x="902188" y="236939"/>
                  </a:lnTo>
                  <a:lnTo>
                    <a:pt x="922400" y="276516"/>
                  </a:lnTo>
                  <a:lnTo>
                    <a:pt x="938541" y="318114"/>
                  </a:lnTo>
                  <a:lnTo>
                    <a:pt x="950368" y="361505"/>
                  </a:lnTo>
                  <a:lnTo>
                    <a:pt x="957642" y="406461"/>
                  </a:lnTo>
                  <a:lnTo>
                    <a:pt x="960119" y="452754"/>
                  </a:lnTo>
                  <a:lnTo>
                    <a:pt x="957642" y="499048"/>
                  </a:lnTo>
                  <a:lnTo>
                    <a:pt x="950368" y="544004"/>
                  </a:lnTo>
                  <a:lnTo>
                    <a:pt x="938541" y="587395"/>
                  </a:lnTo>
                  <a:lnTo>
                    <a:pt x="922400" y="628993"/>
                  </a:lnTo>
                  <a:lnTo>
                    <a:pt x="902188" y="668570"/>
                  </a:lnTo>
                  <a:lnTo>
                    <a:pt x="878145" y="705900"/>
                  </a:lnTo>
                  <a:lnTo>
                    <a:pt x="850512" y="740754"/>
                  </a:lnTo>
                  <a:lnTo>
                    <a:pt x="819531" y="772906"/>
                  </a:lnTo>
                  <a:lnTo>
                    <a:pt x="785441" y="802127"/>
                  </a:lnTo>
                  <a:lnTo>
                    <a:pt x="748486" y="828190"/>
                  </a:lnTo>
                  <a:lnTo>
                    <a:pt x="708905" y="850867"/>
                  </a:lnTo>
                  <a:lnTo>
                    <a:pt x="666940" y="869932"/>
                  </a:lnTo>
                  <a:lnTo>
                    <a:pt x="622832" y="885156"/>
                  </a:lnTo>
                  <a:lnTo>
                    <a:pt x="576822" y="896312"/>
                  </a:lnTo>
                  <a:lnTo>
                    <a:pt x="529150" y="903172"/>
                  </a:lnTo>
                  <a:lnTo>
                    <a:pt x="480060" y="905509"/>
                  </a:lnTo>
                  <a:lnTo>
                    <a:pt x="430969" y="903172"/>
                  </a:lnTo>
                  <a:lnTo>
                    <a:pt x="383297" y="896312"/>
                  </a:lnTo>
                  <a:lnTo>
                    <a:pt x="337287" y="885156"/>
                  </a:lnTo>
                  <a:lnTo>
                    <a:pt x="293179" y="869932"/>
                  </a:lnTo>
                  <a:lnTo>
                    <a:pt x="251214" y="850867"/>
                  </a:lnTo>
                  <a:lnTo>
                    <a:pt x="211633" y="828190"/>
                  </a:lnTo>
                  <a:lnTo>
                    <a:pt x="174678" y="802127"/>
                  </a:lnTo>
                  <a:lnTo>
                    <a:pt x="140588" y="772906"/>
                  </a:lnTo>
                  <a:lnTo>
                    <a:pt x="109607" y="740754"/>
                  </a:lnTo>
                  <a:lnTo>
                    <a:pt x="81974" y="705900"/>
                  </a:lnTo>
                  <a:lnTo>
                    <a:pt x="57931" y="668570"/>
                  </a:lnTo>
                  <a:lnTo>
                    <a:pt x="37719" y="628993"/>
                  </a:lnTo>
                  <a:lnTo>
                    <a:pt x="21578" y="587395"/>
                  </a:lnTo>
                  <a:lnTo>
                    <a:pt x="9751" y="544004"/>
                  </a:lnTo>
                  <a:lnTo>
                    <a:pt x="2477" y="499048"/>
                  </a:lnTo>
                  <a:lnTo>
                    <a:pt x="0" y="452754"/>
                  </a:lnTo>
                  <a:close/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3738498" y="4398835"/>
            <a:ext cx="44132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 b="1">
                <a:latin typeface="Arial"/>
                <a:cs typeface="Arial"/>
              </a:rPr>
              <a:t>Reuse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87552" y="2606675"/>
            <a:ext cx="5001895" cy="3411854"/>
            <a:chOff x="987552" y="2606675"/>
            <a:chExt cx="5001895" cy="3411854"/>
          </a:xfrm>
        </p:grpSpPr>
        <p:sp>
          <p:nvSpPr>
            <p:cNvPr id="35" name="object 35"/>
            <p:cNvSpPr/>
            <p:nvPr/>
          </p:nvSpPr>
          <p:spPr>
            <a:xfrm>
              <a:off x="3822191" y="3658488"/>
              <a:ext cx="238125" cy="356870"/>
            </a:xfrm>
            <a:custGeom>
              <a:avLst/>
              <a:gdLst/>
              <a:ahLst/>
              <a:cxnLst/>
              <a:rect l="l" t="t" r="r" b="b"/>
              <a:pathLst>
                <a:path w="238125" h="356870">
                  <a:moveTo>
                    <a:pt x="118872" y="0"/>
                  </a:moveTo>
                  <a:lnTo>
                    <a:pt x="0" y="118872"/>
                  </a:lnTo>
                  <a:lnTo>
                    <a:pt x="59436" y="118872"/>
                  </a:lnTo>
                  <a:lnTo>
                    <a:pt x="59436" y="356743"/>
                  </a:lnTo>
                  <a:lnTo>
                    <a:pt x="178308" y="356743"/>
                  </a:lnTo>
                  <a:lnTo>
                    <a:pt x="178308" y="118872"/>
                  </a:lnTo>
                  <a:lnTo>
                    <a:pt x="237744" y="118872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578608" y="3649344"/>
              <a:ext cx="247015" cy="366395"/>
            </a:xfrm>
            <a:custGeom>
              <a:avLst/>
              <a:gdLst/>
              <a:ahLst/>
              <a:cxnLst/>
              <a:rect l="l" t="t" r="r" b="b"/>
              <a:pathLst>
                <a:path w="247014" h="366395">
                  <a:moveTo>
                    <a:pt x="123443" y="0"/>
                  </a:moveTo>
                  <a:lnTo>
                    <a:pt x="0" y="123443"/>
                  </a:lnTo>
                  <a:lnTo>
                    <a:pt x="61722" y="123443"/>
                  </a:lnTo>
                  <a:lnTo>
                    <a:pt x="61722" y="365886"/>
                  </a:lnTo>
                  <a:lnTo>
                    <a:pt x="185166" y="365886"/>
                  </a:lnTo>
                  <a:lnTo>
                    <a:pt x="185166" y="123443"/>
                  </a:lnTo>
                  <a:lnTo>
                    <a:pt x="246887" y="123443"/>
                  </a:lnTo>
                  <a:lnTo>
                    <a:pt x="123443" y="0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408176" y="3649344"/>
              <a:ext cx="238125" cy="366395"/>
            </a:xfrm>
            <a:custGeom>
              <a:avLst/>
              <a:gdLst/>
              <a:ahLst/>
              <a:cxnLst/>
              <a:rect l="l" t="t" r="r" b="b"/>
              <a:pathLst>
                <a:path w="238125" h="366395">
                  <a:moveTo>
                    <a:pt x="118872" y="0"/>
                  </a:moveTo>
                  <a:lnTo>
                    <a:pt x="0" y="118871"/>
                  </a:lnTo>
                  <a:lnTo>
                    <a:pt x="59436" y="118871"/>
                  </a:lnTo>
                  <a:lnTo>
                    <a:pt x="59436" y="365886"/>
                  </a:lnTo>
                  <a:lnTo>
                    <a:pt x="178308" y="365886"/>
                  </a:lnTo>
                  <a:lnTo>
                    <a:pt x="178308" y="118871"/>
                  </a:lnTo>
                  <a:lnTo>
                    <a:pt x="237744" y="118871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7552" y="2615819"/>
              <a:ext cx="3520440" cy="996949"/>
            </a:xfrm>
            <a:prstGeom prst="rect">
              <a:avLst/>
            </a:prstGeom>
          </p:spPr>
        </p:pic>
        <p:pic>
          <p:nvPicPr>
            <p:cNvPr id="39" name="object 39" descr="A black and white outline of a machine  AI-generated content may be incorrect.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440" y="2844545"/>
              <a:ext cx="585216" cy="55778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470520" y="2931367"/>
              <a:ext cx="459105" cy="438150"/>
            </a:xfrm>
            <a:custGeom>
              <a:avLst/>
              <a:gdLst/>
              <a:ahLst/>
              <a:cxnLst/>
              <a:rect l="l" t="t" r="r" b="b"/>
              <a:pathLst>
                <a:path w="459105" h="438150">
                  <a:moveTo>
                    <a:pt x="189967" y="291132"/>
                  </a:moveTo>
                  <a:lnTo>
                    <a:pt x="140015" y="291132"/>
                  </a:lnTo>
                  <a:lnTo>
                    <a:pt x="180682" y="314173"/>
                  </a:lnTo>
                  <a:lnTo>
                    <a:pt x="180798" y="332727"/>
                  </a:lnTo>
                  <a:lnTo>
                    <a:pt x="187659" y="349376"/>
                  </a:lnTo>
                  <a:lnTo>
                    <a:pt x="200195" y="362468"/>
                  </a:lnTo>
                  <a:lnTo>
                    <a:pt x="217296" y="370352"/>
                  </a:lnTo>
                  <a:lnTo>
                    <a:pt x="217296" y="432660"/>
                  </a:lnTo>
                  <a:lnTo>
                    <a:pt x="222891" y="438147"/>
                  </a:lnTo>
                  <a:lnTo>
                    <a:pt x="236685" y="438147"/>
                  </a:lnTo>
                  <a:lnTo>
                    <a:pt x="242273" y="432660"/>
                  </a:lnTo>
                  <a:lnTo>
                    <a:pt x="242273" y="370352"/>
                  </a:lnTo>
                  <a:lnTo>
                    <a:pt x="259390" y="362468"/>
                  </a:lnTo>
                  <a:lnTo>
                    <a:pt x="271916" y="349376"/>
                  </a:lnTo>
                  <a:lnTo>
                    <a:pt x="274728" y="342554"/>
                  </a:lnTo>
                  <a:lnTo>
                    <a:pt x="229784" y="342553"/>
                  </a:lnTo>
                  <a:lnTo>
                    <a:pt x="222009" y="341013"/>
                  </a:lnTo>
                  <a:lnTo>
                    <a:pt x="215657" y="336811"/>
                  </a:lnTo>
                  <a:lnTo>
                    <a:pt x="211373" y="330578"/>
                  </a:lnTo>
                  <a:lnTo>
                    <a:pt x="209802" y="322945"/>
                  </a:lnTo>
                  <a:lnTo>
                    <a:pt x="211373" y="315312"/>
                  </a:lnTo>
                  <a:lnTo>
                    <a:pt x="215657" y="309079"/>
                  </a:lnTo>
                  <a:lnTo>
                    <a:pt x="222009" y="304877"/>
                  </a:lnTo>
                  <a:lnTo>
                    <a:pt x="229784" y="303336"/>
                  </a:lnTo>
                  <a:lnTo>
                    <a:pt x="298020" y="303336"/>
                  </a:lnTo>
                  <a:lnTo>
                    <a:pt x="318305" y="291838"/>
                  </a:lnTo>
                  <a:lnTo>
                    <a:pt x="191212" y="291838"/>
                  </a:lnTo>
                  <a:lnTo>
                    <a:pt x="189967" y="291132"/>
                  </a:lnTo>
                  <a:close/>
                </a:path>
                <a:path w="459105" h="438150">
                  <a:moveTo>
                    <a:pt x="298020" y="303336"/>
                  </a:moveTo>
                  <a:lnTo>
                    <a:pt x="229784" y="303336"/>
                  </a:lnTo>
                  <a:lnTo>
                    <a:pt x="237563" y="304877"/>
                  </a:lnTo>
                  <a:lnTo>
                    <a:pt x="243914" y="309079"/>
                  </a:lnTo>
                  <a:lnTo>
                    <a:pt x="248196" y="315312"/>
                  </a:lnTo>
                  <a:lnTo>
                    <a:pt x="249713" y="322683"/>
                  </a:lnTo>
                  <a:lnTo>
                    <a:pt x="249766" y="322945"/>
                  </a:lnTo>
                  <a:lnTo>
                    <a:pt x="248196" y="330578"/>
                  </a:lnTo>
                  <a:lnTo>
                    <a:pt x="243914" y="336811"/>
                  </a:lnTo>
                  <a:lnTo>
                    <a:pt x="237563" y="341013"/>
                  </a:lnTo>
                  <a:lnTo>
                    <a:pt x="229784" y="342553"/>
                  </a:lnTo>
                  <a:lnTo>
                    <a:pt x="274728" y="342554"/>
                  </a:lnTo>
                  <a:lnTo>
                    <a:pt x="278778" y="332727"/>
                  </a:lnTo>
                  <a:lnTo>
                    <a:pt x="278900" y="314173"/>
                  </a:lnTo>
                  <a:lnTo>
                    <a:pt x="298020" y="303336"/>
                  </a:lnTo>
                  <a:close/>
                </a:path>
                <a:path w="459105" h="438150">
                  <a:moveTo>
                    <a:pt x="104519" y="66613"/>
                  </a:moveTo>
                  <a:lnTo>
                    <a:pt x="69415" y="81651"/>
                  </a:lnTo>
                  <a:lnTo>
                    <a:pt x="55529" y="116574"/>
                  </a:lnTo>
                  <a:lnTo>
                    <a:pt x="59571" y="134929"/>
                  </a:lnTo>
                  <a:lnTo>
                    <a:pt x="70874" y="150909"/>
                  </a:lnTo>
                  <a:lnTo>
                    <a:pt x="76776" y="156465"/>
                  </a:lnTo>
                  <a:lnTo>
                    <a:pt x="83976" y="160511"/>
                  </a:lnTo>
                  <a:lnTo>
                    <a:pt x="91842" y="162707"/>
                  </a:lnTo>
                  <a:lnTo>
                    <a:pt x="91764" y="208657"/>
                  </a:lnTo>
                  <a:lnTo>
                    <a:pt x="74232" y="217490"/>
                  </a:lnTo>
                  <a:lnTo>
                    <a:pt x="61884" y="231802"/>
                  </a:lnTo>
                  <a:lnTo>
                    <a:pt x="55906" y="249612"/>
                  </a:lnTo>
                  <a:lnTo>
                    <a:pt x="57235" y="266765"/>
                  </a:lnTo>
                  <a:lnTo>
                    <a:pt x="57326" y="267948"/>
                  </a:lnTo>
                  <a:lnTo>
                    <a:pt x="57406" y="268981"/>
                  </a:lnTo>
                  <a:lnTo>
                    <a:pt x="57493" y="269288"/>
                  </a:lnTo>
                  <a:lnTo>
                    <a:pt x="57603" y="269650"/>
                  </a:lnTo>
                  <a:lnTo>
                    <a:pt x="57679" y="269896"/>
                  </a:lnTo>
                  <a:lnTo>
                    <a:pt x="8093" y="298035"/>
                  </a:lnTo>
                  <a:lnTo>
                    <a:pt x="3230" y="300743"/>
                  </a:lnTo>
                  <a:lnTo>
                    <a:pt x="2089" y="301402"/>
                  </a:lnTo>
                  <a:lnTo>
                    <a:pt x="0" y="308859"/>
                  </a:lnTo>
                  <a:lnTo>
                    <a:pt x="6817" y="320624"/>
                  </a:lnTo>
                  <a:lnTo>
                    <a:pt x="14442" y="322683"/>
                  </a:lnTo>
                  <a:lnTo>
                    <a:pt x="70694" y="290871"/>
                  </a:lnTo>
                  <a:lnTo>
                    <a:pt x="189506" y="290871"/>
                  </a:lnTo>
                  <a:lnTo>
                    <a:pt x="162210" y="275400"/>
                  </a:lnTo>
                  <a:lnTo>
                    <a:pt x="105750" y="275400"/>
                  </a:lnTo>
                  <a:lnTo>
                    <a:pt x="98294" y="273922"/>
                  </a:lnTo>
                  <a:lnTo>
                    <a:pt x="85510" y="255784"/>
                  </a:lnTo>
                  <a:lnTo>
                    <a:pt x="85714" y="254702"/>
                  </a:lnTo>
                  <a:lnTo>
                    <a:pt x="87062" y="248151"/>
                  </a:lnTo>
                  <a:lnTo>
                    <a:pt x="87611" y="247319"/>
                  </a:lnTo>
                  <a:lnTo>
                    <a:pt x="91322" y="241918"/>
                  </a:lnTo>
                  <a:lnTo>
                    <a:pt x="97636" y="237716"/>
                  </a:lnTo>
                  <a:lnTo>
                    <a:pt x="97474" y="237716"/>
                  </a:lnTo>
                  <a:lnTo>
                    <a:pt x="105252" y="236175"/>
                  </a:lnTo>
                  <a:lnTo>
                    <a:pt x="150707" y="236175"/>
                  </a:lnTo>
                  <a:lnTo>
                    <a:pt x="149722" y="232960"/>
                  </a:lnTo>
                  <a:lnTo>
                    <a:pt x="119298" y="208657"/>
                  </a:lnTo>
                  <a:lnTo>
                    <a:pt x="116839" y="208043"/>
                  </a:lnTo>
                  <a:lnTo>
                    <a:pt x="116839" y="163283"/>
                  </a:lnTo>
                  <a:lnTo>
                    <a:pt x="134879" y="155215"/>
                  </a:lnTo>
                  <a:lnTo>
                    <a:pt x="147914" y="141462"/>
                  </a:lnTo>
                  <a:lnTo>
                    <a:pt x="150335" y="135242"/>
                  </a:lnTo>
                  <a:lnTo>
                    <a:pt x="105747" y="135242"/>
                  </a:lnTo>
                  <a:lnTo>
                    <a:pt x="97958" y="133700"/>
                  </a:lnTo>
                  <a:lnTo>
                    <a:pt x="85506" y="115633"/>
                  </a:lnTo>
                  <a:lnTo>
                    <a:pt x="87060" y="108000"/>
                  </a:lnTo>
                  <a:lnTo>
                    <a:pt x="91317" y="101767"/>
                  </a:lnTo>
                  <a:lnTo>
                    <a:pt x="92397" y="101024"/>
                  </a:lnTo>
                  <a:lnTo>
                    <a:pt x="97626" y="97565"/>
                  </a:lnTo>
                  <a:lnTo>
                    <a:pt x="97441" y="97565"/>
                  </a:lnTo>
                  <a:lnTo>
                    <a:pt x="105219" y="96024"/>
                  </a:lnTo>
                  <a:lnTo>
                    <a:pt x="162040" y="96024"/>
                  </a:lnTo>
                  <a:lnTo>
                    <a:pt x="189940" y="80219"/>
                  </a:lnTo>
                  <a:lnTo>
                    <a:pt x="139992" y="80219"/>
                  </a:lnTo>
                  <a:lnTo>
                    <a:pt x="123258" y="69798"/>
                  </a:lnTo>
                  <a:lnTo>
                    <a:pt x="104519" y="66613"/>
                  </a:lnTo>
                  <a:close/>
                </a:path>
                <a:path w="459105" h="438150">
                  <a:moveTo>
                    <a:pt x="189506" y="290871"/>
                  </a:moveTo>
                  <a:lnTo>
                    <a:pt x="70694" y="290871"/>
                  </a:lnTo>
                  <a:lnTo>
                    <a:pt x="87117" y="301402"/>
                  </a:lnTo>
                  <a:lnTo>
                    <a:pt x="87602" y="301402"/>
                  </a:lnTo>
                  <a:lnTo>
                    <a:pt x="105782" y="304876"/>
                  </a:lnTo>
                  <a:lnTo>
                    <a:pt x="104780" y="304876"/>
                  </a:lnTo>
                  <a:lnTo>
                    <a:pt x="123697" y="301402"/>
                  </a:lnTo>
                  <a:lnTo>
                    <a:pt x="139971" y="291132"/>
                  </a:lnTo>
                  <a:lnTo>
                    <a:pt x="189967" y="291132"/>
                  </a:lnTo>
                  <a:lnTo>
                    <a:pt x="189506" y="290871"/>
                  </a:lnTo>
                  <a:close/>
                </a:path>
                <a:path w="459105" h="438150">
                  <a:moveTo>
                    <a:pt x="387927" y="291133"/>
                  </a:moveTo>
                  <a:lnTo>
                    <a:pt x="319550" y="291133"/>
                  </a:lnTo>
                  <a:lnTo>
                    <a:pt x="336295" y="301541"/>
                  </a:lnTo>
                  <a:lnTo>
                    <a:pt x="356031" y="304877"/>
                  </a:lnTo>
                  <a:lnTo>
                    <a:pt x="354455" y="304877"/>
                  </a:lnTo>
                  <a:lnTo>
                    <a:pt x="373851" y="300743"/>
                  </a:lnTo>
                  <a:lnTo>
                    <a:pt x="387927" y="291133"/>
                  </a:lnTo>
                  <a:close/>
                </a:path>
                <a:path w="459105" h="438150">
                  <a:moveTo>
                    <a:pt x="229784" y="273922"/>
                  </a:moveTo>
                  <a:lnTo>
                    <a:pt x="218787" y="275127"/>
                  </a:lnTo>
                  <a:lnTo>
                    <a:pt x="208448" y="278628"/>
                  </a:lnTo>
                  <a:lnTo>
                    <a:pt x="199134" y="284255"/>
                  </a:lnTo>
                  <a:lnTo>
                    <a:pt x="191212" y="291838"/>
                  </a:lnTo>
                  <a:lnTo>
                    <a:pt x="268431" y="291838"/>
                  </a:lnTo>
                  <a:lnTo>
                    <a:pt x="260489" y="284255"/>
                  </a:lnTo>
                  <a:lnTo>
                    <a:pt x="251169" y="278628"/>
                  </a:lnTo>
                  <a:lnTo>
                    <a:pt x="240819" y="275127"/>
                  </a:lnTo>
                  <a:lnTo>
                    <a:pt x="229784" y="273922"/>
                  </a:lnTo>
                  <a:close/>
                </a:path>
                <a:path w="459105" h="438150">
                  <a:moveTo>
                    <a:pt x="318258" y="79487"/>
                  </a:moveTo>
                  <a:lnTo>
                    <a:pt x="268389" y="79487"/>
                  </a:lnTo>
                  <a:lnTo>
                    <a:pt x="306352" y="101024"/>
                  </a:lnTo>
                  <a:lnTo>
                    <a:pt x="304328" y="120348"/>
                  </a:lnTo>
                  <a:lnTo>
                    <a:pt x="339192" y="162328"/>
                  </a:lnTo>
                  <a:lnTo>
                    <a:pt x="342782" y="163283"/>
                  </a:lnTo>
                  <a:lnTo>
                    <a:pt x="342709" y="208043"/>
                  </a:lnTo>
                  <a:lnTo>
                    <a:pt x="324733" y="216051"/>
                  </a:lnTo>
                  <a:lnTo>
                    <a:pt x="311681" y="229785"/>
                  </a:lnTo>
                  <a:lnTo>
                    <a:pt x="304830" y="247320"/>
                  </a:lnTo>
                  <a:lnTo>
                    <a:pt x="305288" y="263417"/>
                  </a:lnTo>
                  <a:lnTo>
                    <a:pt x="306230" y="269896"/>
                  </a:lnTo>
                  <a:lnTo>
                    <a:pt x="306332" y="270301"/>
                  </a:lnTo>
                  <a:lnTo>
                    <a:pt x="268320" y="291838"/>
                  </a:lnTo>
                  <a:lnTo>
                    <a:pt x="318305" y="291838"/>
                  </a:lnTo>
                  <a:lnTo>
                    <a:pt x="319550" y="291133"/>
                  </a:lnTo>
                  <a:lnTo>
                    <a:pt x="387927" y="291133"/>
                  </a:lnTo>
                  <a:lnTo>
                    <a:pt x="390120" y="289636"/>
                  </a:lnTo>
                  <a:lnTo>
                    <a:pt x="399306" y="275400"/>
                  </a:lnTo>
                  <a:lnTo>
                    <a:pt x="354069" y="275400"/>
                  </a:lnTo>
                  <a:lnTo>
                    <a:pt x="346608" y="273922"/>
                  </a:lnTo>
                  <a:lnTo>
                    <a:pt x="346360" y="273922"/>
                  </a:lnTo>
                  <a:lnTo>
                    <a:pt x="339903" y="269650"/>
                  </a:lnTo>
                  <a:lnTo>
                    <a:pt x="335620" y="263417"/>
                  </a:lnTo>
                  <a:lnTo>
                    <a:pt x="334050" y="255784"/>
                  </a:lnTo>
                  <a:lnTo>
                    <a:pt x="335620" y="248151"/>
                  </a:lnTo>
                  <a:lnTo>
                    <a:pt x="339903" y="241918"/>
                  </a:lnTo>
                  <a:lnTo>
                    <a:pt x="346254" y="237716"/>
                  </a:lnTo>
                  <a:lnTo>
                    <a:pt x="354032" y="236175"/>
                  </a:lnTo>
                  <a:lnTo>
                    <a:pt x="399786" y="236175"/>
                  </a:lnTo>
                  <a:lnTo>
                    <a:pt x="388594" y="220390"/>
                  </a:lnTo>
                  <a:lnTo>
                    <a:pt x="382720" y="214867"/>
                  </a:lnTo>
                  <a:lnTo>
                    <a:pt x="375560" y="210841"/>
                  </a:lnTo>
                  <a:lnTo>
                    <a:pt x="367740" y="208658"/>
                  </a:lnTo>
                  <a:lnTo>
                    <a:pt x="367740" y="162708"/>
                  </a:lnTo>
                  <a:lnTo>
                    <a:pt x="385090" y="154058"/>
                  </a:lnTo>
                  <a:lnTo>
                    <a:pt x="397372" y="140087"/>
                  </a:lnTo>
                  <a:lnTo>
                    <a:pt x="399075" y="135242"/>
                  </a:lnTo>
                  <a:lnTo>
                    <a:pt x="354032" y="135242"/>
                  </a:lnTo>
                  <a:lnTo>
                    <a:pt x="346254" y="133700"/>
                  </a:lnTo>
                  <a:lnTo>
                    <a:pt x="339902" y="129497"/>
                  </a:lnTo>
                  <a:lnTo>
                    <a:pt x="335620" y="123263"/>
                  </a:lnTo>
                  <a:lnTo>
                    <a:pt x="334050" y="115633"/>
                  </a:lnTo>
                  <a:lnTo>
                    <a:pt x="335620" y="108000"/>
                  </a:lnTo>
                  <a:lnTo>
                    <a:pt x="339902" y="101767"/>
                  </a:lnTo>
                  <a:lnTo>
                    <a:pt x="346254" y="97565"/>
                  </a:lnTo>
                  <a:lnTo>
                    <a:pt x="354032" y="96024"/>
                  </a:lnTo>
                  <a:lnTo>
                    <a:pt x="415728" y="96024"/>
                  </a:lnTo>
                  <a:lnTo>
                    <a:pt x="440339" y="82082"/>
                  </a:lnTo>
                  <a:lnTo>
                    <a:pt x="390379" y="82082"/>
                  </a:lnTo>
                  <a:lnTo>
                    <a:pt x="387724" y="80220"/>
                  </a:lnTo>
                  <a:lnTo>
                    <a:pt x="319550" y="80219"/>
                  </a:lnTo>
                  <a:lnTo>
                    <a:pt x="318258" y="79487"/>
                  </a:lnTo>
                  <a:close/>
                </a:path>
                <a:path w="459105" h="438150">
                  <a:moveTo>
                    <a:pt x="150707" y="236175"/>
                  </a:moveTo>
                  <a:lnTo>
                    <a:pt x="105714" y="236175"/>
                  </a:lnTo>
                  <a:lnTo>
                    <a:pt x="113489" y="237716"/>
                  </a:lnTo>
                  <a:lnTo>
                    <a:pt x="113328" y="237716"/>
                  </a:lnTo>
                  <a:lnTo>
                    <a:pt x="125456" y="255784"/>
                  </a:lnTo>
                  <a:lnTo>
                    <a:pt x="123883" y="263417"/>
                  </a:lnTo>
                  <a:lnTo>
                    <a:pt x="120079" y="268981"/>
                  </a:lnTo>
                  <a:lnTo>
                    <a:pt x="119593" y="269650"/>
                  </a:lnTo>
                  <a:lnTo>
                    <a:pt x="113170" y="273922"/>
                  </a:lnTo>
                  <a:lnTo>
                    <a:pt x="112850" y="273922"/>
                  </a:lnTo>
                  <a:lnTo>
                    <a:pt x="105321" y="275400"/>
                  </a:lnTo>
                  <a:lnTo>
                    <a:pt x="162210" y="275400"/>
                  </a:lnTo>
                  <a:lnTo>
                    <a:pt x="153213" y="270301"/>
                  </a:lnTo>
                  <a:lnTo>
                    <a:pt x="155232" y="250948"/>
                  </a:lnTo>
                  <a:lnTo>
                    <a:pt x="150762" y="236354"/>
                  </a:lnTo>
                  <a:lnTo>
                    <a:pt x="150707" y="236175"/>
                  </a:lnTo>
                  <a:close/>
                </a:path>
                <a:path w="459105" h="438150">
                  <a:moveTo>
                    <a:pt x="399786" y="236175"/>
                  </a:moveTo>
                  <a:lnTo>
                    <a:pt x="354032" y="236175"/>
                  </a:lnTo>
                  <a:lnTo>
                    <a:pt x="361811" y="237716"/>
                  </a:lnTo>
                  <a:lnTo>
                    <a:pt x="368162" y="241918"/>
                  </a:lnTo>
                  <a:lnTo>
                    <a:pt x="372444" y="248151"/>
                  </a:lnTo>
                  <a:lnTo>
                    <a:pt x="374014" y="255784"/>
                  </a:lnTo>
                  <a:lnTo>
                    <a:pt x="372444" y="263417"/>
                  </a:lnTo>
                  <a:lnTo>
                    <a:pt x="368162" y="269650"/>
                  </a:lnTo>
                  <a:lnTo>
                    <a:pt x="361705" y="273922"/>
                  </a:lnTo>
                  <a:lnTo>
                    <a:pt x="361456" y="273922"/>
                  </a:lnTo>
                  <a:lnTo>
                    <a:pt x="353996" y="275400"/>
                  </a:lnTo>
                  <a:lnTo>
                    <a:pt x="399306" y="275400"/>
                  </a:lnTo>
                  <a:lnTo>
                    <a:pt x="400723" y="273205"/>
                  </a:lnTo>
                  <a:lnTo>
                    <a:pt x="403971" y="254702"/>
                  </a:lnTo>
                  <a:lnTo>
                    <a:pt x="399912" y="236354"/>
                  </a:lnTo>
                  <a:lnTo>
                    <a:pt x="399786" y="236175"/>
                  </a:lnTo>
                  <a:close/>
                </a:path>
                <a:path w="459105" h="438150">
                  <a:moveTo>
                    <a:pt x="162040" y="96024"/>
                  </a:moveTo>
                  <a:lnTo>
                    <a:pt x="105747" y="96024"/>
                  </a:lnTo>
                  <a:lnTo>
                    <a:pt x="113522" y="97565"/>
                  </a:lnTo>
                  <a:lnTo>
                    <a:pt x="113338" y="97565"/>
                  </a:lnTo>
                  <a:lnTo>
                    <a:pt x="118567" y="101024"/>
                  </a:lnTo>
                  <a:lnTo>
                    <a:pt x="119646" y="101767"/>
                  </a:lnTo>
                  <a:lnTo>
                    <a:pt x="123905" y="108000"/>
                  </a:lnTo>
                  <a:lnTo>
                    <a:pt x="125454" y="115633"/>
                  </a:lnTo>
                  <a:lnTo>
                    <a:pt x="124011" y="122643"/>
                  </a:lnTo>
                  <a:lnTo>
                    <a:pt x="123860" y="123263"/>
                  </a:lnTo>
                  <a:lnTo>
                    <a:pt x="119535" y="129496"/>
                  </a:lnTo>
                  <a:lnTo>
                    <a:pt x="113181" y="133700"/>
                  </a:lnTo>
                  <a:lnTo>
                    <a:pt x="112999" y="133700"/>
                  </a:lnTo>
                  <a:lnTo>
                    <a:pt x="105219" y="135242"/>
                  </a:lnTo>
                  <a:lnTo>
                    <a:pt x="150335" y="135242"/>
                  </a:lnTo>
                  <a:lnTo>
                    <a:pt x="154743" y="123916"/>
                  </a:lnTo>
                  <a:lnTo>
                    <a:pt x="154271" y="108000"/>
                  </a:lnTo>
                  <a:lnTo>
                    <a:pt x="154166" y="104469"/>
                  </a:lnTo>
                  <a:lnTo>
                    <a:pt x="153949" y="103574"/>
                  </a:lnTo>
                  <a:lnTo>
                    <a:pt x="153573" y="102162"/>
                  </a:lnTo>
                  <a:lnTo>
                    <a:pt x="153213" y="101024"/>
                  </a:lnTo>
                  <a:lnTo>
                    <a:pt x="162040" y="96024"/>
                  </a:lnTo>
                  <a:close/>
                </a:path>
                <a:path w="459105" h="438150">
                  <a:moveTo>
                    <a:pt x="415728" y="96024"/>
                  </a:moveTo>
                  <a:lnTo>
                    <a:pt x="354032" y="96024"/>
                  </a:lnTo>
                  <a:lnTo>
                    <a:pt x="361811" y="97565"/>
                  </a:lnTo>
                  <a:lnTo>
                    <a:pt x="368162" y="101767"/>
                  </a:lnTo>
                  <a:lnTo>
                    <a:pt x="372444" y="108000"/>
                  </a:lnTo>
                  <a:lnTo>
                    <a:pt x="374014" y="115633"/>
                  </a:lnTo>
                  <a:lnTo>
                    <a:pt x="372432" y="123263"/>
                  </a:lnTo>
                  <a:lnTo>
                    <a:pt x="368129" y="129497"/>
                  </a:lnTo>
                  <a:lnTo>
                    <a:pt x="361687" y="133700"/>
                  </a:lnTo>
                  <a:lnTo>
                    <a:pt x="353900" y="135242"/>
                  </a:lnTo>
                  <a:lnTo>
                    <a:pt x="399075" y="135242"/>
                  </a:lnTo>
                  <a:lnTo>
                    <a:pt x="403504" y="122643"/>
                  </a:lnTo>
                  <a:lnTo>
                    <a:pt x="402454" y="104469"/>
                  </a:lnTo>
                  <a:lnTo>
                    <a:pt x="402402" y="103574"/>
                  </a:lnTo>
                  <a:lnTo>
                    <a:pt x="415728" y="96024"/>
                  </a:lnTo>
                  <a:close/>
                </a:path>
                <a:path w="459105" h="438150">
                  <a:moveTo>
                    <a:pt x="268389" y="79487"/>
                  </a:moveTo>
                  <a:lnTo>
                    <a:pt x="191232" y="79487"/>
                  </a:lnTo>
                  <a:lnTo>
                    <a:pt x="206573" y="91785"/>
                  </a:lnTo>
                  <a:lnTo>
                    <a:pt x="224893" y="97166"/>
                  </a:lnTo>
                  <a:lnTo>
                    <a:pt x="261436" y="86305"/>
                  </a:lnTo>
                  <a:lnTo>
                    <a:pt x="268389" y="79487"/>
                  </a:lnTo>
                  <a:close/>
                </a:path>
                <a:path w="459105" h="438150">
                  <a:moveTo>
                    <a:pt x="444211" y="51584"/>
                  </a:moveTo>
                  <a:lnTo>
                    <a:pt x="390379" y="82082"/>
                  </a:lnTo>
                  <a:lnTo>
                    <a:pt x="440339" y="82082"/>
                  </a:lnTo>
                  <a:lnTo>
                    <a:pt x="456700" y="72814"/>
                  </a:lnTo>
                  <a:lnTo>
                    <a:pt x="458744" y="65317"/>
                  </a:lnTo>
                  <a:lnTo>
                    <a:pt x="451851" y="53597"/>
                  </a:lnTo>
                  <a:lnTo>
                    <a:pt x="444211" y="51584"/>
                  </a:lnTo>
                  <a:close/>
                </a:path>
                <a:path w="459105" h="438150">
                  <a:moveTo>
                    <a:pt x="238949" y="0"/>
                  </a:moveTo>
                  <a:lnTo>
                    <a:pt x="201541" y="7761"/>
                  </a:lnTo>
                  <a:lnTo>
                    <a:pt x="179556" y="45146"/>
                  </a:lnTo>
                  <a:lnTo>
                    <a:pt x="179622" y="51584"/>
                  </a:lnTo>
                  <a:lnTo>
                    <a:pt x="180682" y="57179"/>
                  </a:lnTo>
                  <a:lnTo>
                    <a:pt x="139992" y="80219"/>
                  </a:lnTo>
                  <a:lnTo>
                    <a:pt x="189940" y="80219"/>
                  </a:lnTo>
                  <a:lnTo>
                    <a:pt x="191232" y="79487"/>
                  </a:lnTo>
                  <a:lnTo>
                    <a:pt x="318258" y="79487"/>
                  </a:lnTo>
                  <a:lnTo>
                    <a:pt x="298043" y="68029"/>
                  </a:lnTo>
                  <a:lnTo>
                    <a:pt x="229784" y="68029"/>
                  </a:lnTo>
                  <a:lnTo>
                    <a:pt x="222639" y="66613"/>
                  </a:lnTo>
                  <a:lnTo>
                    <a:pt x="222198" y="66613"/>
                  </a:lnTo>
                  <a:lnTo>
                    <a:pt x="215657" y="62286"/>
                  </a:lnTo>
                  <a:lnTo>
                    <a:pt x="211373" y="56053"/>
                  </a:lnTo>
                  <a:lnTo>
                    <a:pt x="209802" y="48420"/>
                  </a:lnTo>
                  <a:lnTo>
                    <a:pt x="211373" y="40787"/>
                  </a:lnTo>
                  <a:lnTo>
                    <a:pt x="215657" y="34554"/>
                  </a:lnTo>
                  <a:lnTo>
                    <a:pt x="222009" y="30352"/>
                  </a:lnTo>
                  <a:lnTo>
                    <a:pt x="229784" y="28811"/>
                  </a:lnTo>
                  <a:lnTo>
                    <a:pt x="274674" y="28811"/>
                  </a:lnTo>
                  <a:lnTo>
                    <a:pt x="270991" y="20471"/>
                  </a:lnTo>
                  <a:lnTo>
                    <a:pt x="257345" y="7287"/>
                  </a:lnTo>
                  <a:lnTo>
                    <a:pt x="238949" y="0"/>
                  </a:lnTo>
                  <a:close/>
                </a:path>
                <a:path w="459105" h="438150">
                  <a:moveTo>
                    <a:pt x="355743" y="66613"/>
                  </a:moveTo>
                  <a:lnTo>
                    <a:pt x="336918" y="69553"/>
                  </a:lnTo>
                  <a:lnTo>
                    <a:pt x="320103" y="79710"/>
                  </a:lnTo>
                  <a:lnTo>
                    <a:pt x="319550" y="80219"/>
                  </a:lnTo>
                  <a:lnTo>
                    <a:pt x="387724" y="80220"/>
                  </a:lnTo>
                  <a:lnTo>
                    <a:pt x="374317" y="70815"/>
                  </a:lnTo>
                  <a:lnTo>
                    <a:pt x="355743" y="66613"/>
                  </a:lnTo>
                  <a:close/>
                </a:path>
                <a:path w="459105" h="438150">
                  <a:moveTo>
                    <a:pt x="274674" y="28811"/>
                  </a:moveTo>
                  <a:lnTo>
                    <a:pt x="229784" y="28811"/>
                  </a:lnTo>
                  <a:lnTo>
                    <a:pt x="237563" y="30352"/>
                  </a:lnTo>
                  <a:lnTo>
                    <a:pt x="243914" y="34554"/>
                  </a:lnTo>
                  <a:lnTo>
                    <a:pt x="248196" y="40787"/>
                  </a:lnTo>
                  <a:lnTo>
                    <a:pt x="249766" y="48420"/>
                  </a:lnTo>
                  <a:lnTo>
                    <a:pt x="248196" y="56053"/>
                  </a:lnTo>
                  <a:lnTo>
                    <a:pt x="243914" y="62286"/>
                  </a:lnTo>
                  <a:lnTo>
                    <a:pt x="237374" y="66613"/>
                  </a:lnTo>
                  <a:lnTo>
                    <a:pt x="236932" y="66613"/>
                  </a:lnTo>
                  <a:lnTo>
                    <a:pt x="229784" y="68029"/>
                  </a:lnTo>
                  <a:lnTo>
                    <a:pt x="298043" y="68029"/>
                  </a:lnTo>
                  <a:lnTo>
                    <a:pt x="278900" y="57179"/>
                  </a:lnTo>
                  <a:lnTo>
                    <a:pt x="278810" y="51238"/>
                  </a:lnTo>
                  <a:lnTo>
                    <a:pt x="278717" y="45146"/>
                  </a:lnTo>
                  <a:lnTo>
                    <a:pt x="278604" y="37715"/>
                  </a:lnTo>
                  <a:lnTo>
                    <a:pt x="274674" y="28811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690872" y="2999993"/>
              <a:ext cx="594360" cy="219710"/>
            </a:xfrm>
            <a:custGeom>
              <a:avLst/>
              <a:gdLst/>
              <a:ahLst/>
              <a:cxnLst/>
              <a:rect l="l" t="t" r="r" b="b"/>
              <a:pathLst>
                <a:path w="594360" h="219710">
                  <a:moveTo>
                    <a:pt x="484631" y="0"/>
                  </a:moveTo>
                  <a:lnTo>
                    <a:pt x="484631" y="54863"/>
                  </a:lnTo>
                  <a:lnTo>
                    <a:pt x="0" y="54863"/>
                  </a:lnTo>
                  <a:lnTo>
                    <a:pt x="0" y="164591"/>
                  </a:lnTo>
                  <a:lnTo>
                    <a:pt x="484631" y="164591"/>
                  </a:lnTo>
                  <a:lnTo>
                    <a:pt x="484631" y="219455"/>
                  </a:lnTo>
                  <a:lnTo>
                    <a:pt x="594360" y="109727"/>
                  </a:lnTo>
                  <a:lnTo>
                    <a:pt x="484631" y="0"/>
                  </a:lnTo>
                  <a:close/>
                </a:path>
              </a:pathLst>
            </a:custGeom>
            <a:solidFill>
              <a:srgbClr val="002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075688" y="2954273"/>
              <a:ext cx="3914140" cy="3064510"/>
            </a:xfrm>
            <a:custGeom>
              <a:avLst/>
              <a:gdLst/>
              <a:ahLst/>
              <a:cxnLst/>
              <a:rect l="l" t="t" r="r" b="b"/>
              <a:pathLst>
                <a:path w="3914140" h="3064510">
                  <a:moveTo>
                    <a:pt x="164592" y="146304"/>
                  </a:moveTo>
                  <a:lnTo>
                    <a:pt x="82296" y="9144"/>
                  </a:lnTo>
                  <a:lnTo>
                    <a:pt x="82296" y="77724"/>
                  </a:lnTo>
                  <a:lnTo>
                    <a:pt x="0" y="77724"/>
                  </a:lnTo>
                  <a:lnTo>
                    <a:pt x="0" y="214884"/>
                  </a:lnTo>
                  <a:lnTo>
                    <a:pt x="82296" y="214884"/>
                  </a:lnTo>
                  <a:lnTo>
                    <a:pt x="82296" y="283464"/>
                  </a:lnTo>
                  <a:lnTo>
                    <a:pt x="164592" y="146304"/>
                  </a:lnTo>
                  <a:close/>
                </a:path>
                <a:path w="3914140" h="3064510">
                  <a:moveTo>
                    <a:pt x="1271016" y="137160"/>
                  </a:moveTo>
                  <a:lnTo>
                    <a:pt x="1188720" y="0"/>
                  </a:lnTo>
                  <a:lnTo>
                    <a:pt x="1188720" y="68580"/>
                  </a:lnTo>
                  <a:lnTo>
                    <a:pt x="1106424" y="68580"/>
                  </a:lnTo>
                  <a:lnTo>
                    <a:pt x="1106424" y="205740"/>
                  </a:lnTo>
                  <a:lnTo>
                    <a:pt x="1188720" y="205740"/>
                  </a:lnTo>
                  <a:lnTo>
                    <a:pt x="1188720" y="274320"/>
                  </a:lnTo>
                  <a:lnTo>
                    <a:pt x="1271016" y="137160"/>
                  </a:lnTo>
                  <a:close/>
                </a:path>
                <a:path w="3914140" h="3064510">
                  <a:moveTo>
                    <a:pt x="3913632" y="2981668"/>
                  </a:moveTo>
                  <a:lnTo>
                    <a:pt x="3842766" y="2981668"/>
                  </a:lnTo>
                  <a:lnTo>
                    <a:pt x="3842766" y="2899346"/>
                  </a:lnTo>
                  <a:lnTo>
                    <a:pt x="3701034" y="2899346"/>
                  </a:lnTo>
                  <a:lnTo>
                    <a:pt x="3701034" y="2981668"/>
                  </a:lnTo>
                  <a:lnTo>
                    <a:pt x="3630168" y="2981668"/>
                  </a:lnTo>
                  <a:lnTo>
                    <a:pt x="3771900" y="3063989"/>
                  </a:lnTo>
                  <a:lnTo>
                    <a:pt x="3913632" y="2981668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456431" y="2606675"/>
              <a:ext cx="338455" cy="338455"/>
            </a:xfrm>
            <a:custGeom>
              <a:avLst/>
              <a:gdLst/>
              <a:ahLst/>
              <a:cxnLst/>
              <a:rect l="l" t="t" r="r" b="b"/>
              <a:pathLst>
                <a:path w="338454" h="338455">
                  <a:moveTo>
                    <a:pt x="169163" y="0"/>
                  </a:moveTo>
                  <a:lnTo>
                    <a:pt x="124177" y="6048"/>
                  </a:lnTo>
                  <a:lnTo>
                    <a:pt x="83763" y="23113"/>
                  </a:lnTo>
                  <a:lnTo>
                    <a:pt x="49530" y="49577"/>
                  </a:lnTo>
                  <a:lnTo>
                    <a:pt x="23085" y="83820"/>
                  </a:lnTo>
                  <a:lnTo>
                    <a:pt x="6039" y="124221"/>
                  </a:lnTo>
                  <a:lnTo>
                    <a:pt x="0" y="169163"/>
                  </a:lnTo>
                  <a:lnTo>
                    <a:pt x="6039" y="214159"/>
                  </a:lnTo>
                  <a:lnTo>
                    <a:pt x="23085" y="254597"/>
                  </a:lnTo>
                  <a:lnTo>
                    <a:pt x="49530" y="288861"/>
                  </a:lnTo>
                  <a:lnTo>
                    <a:pt x="83763" y="315336"/>
                  </a:lnTo>
                  <a:lnTo>
                    <a:pt x="124177" y="332406"/>
                  </a:lnTo>
                  <a:lnTo>
                    <a:pt x="169163" y="338454"/>
                  </a:lnTo>
                  <a:lnTo>
                    <a:pt x="214150" y="332406"/>
                  </a:lnTo>
                  <a:lnTo>
                    <a:pt x="254564" y="315336"/>
                  </a:lnTo>
                  <a:lnTo>
                    <a:pt x="288797" y="288861"/>
                  </a:lnTo>
                  <a:lnTo>
                    <a:pt x="315242" y="254597"/>
                  </a:lnTo>
                  <a:lnTo>
                    <a:pt x="332288" y="214159"/>
                  </a:lnTo>
                  <a:lnTo>
                    <a:pt x="338327" y="169163"/>
                  </a:lnTo>
                  <a:lnTo>
                    <a:pt x="332288" y="124221"/>
                  </a:lnTo>
                  <a:lnTo>
                    <a:pt x="315242" y="83820"/>
                  </a:lnTo>
                  <a:lnTo>
                    <a:pt x="288797" y="49577"/>
                  </a:lnTo>
                  <a:lnTo>
                    <a:pt x="254564" y="23113"/>
                  </a:lnTo>
                  <a:lnTo>
                    <a:pt x="214150" y="6048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9C18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1125575" y="2137346"/>
            <a:ext cx="776605" cy="3556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61594">
              <a:lnSpc>
                <a:spcPct val="103099"/>
              </a:lnSpc>
              <a:spcBef>
                <a:spcPts val="90"/>
              </a:spcBef>
            </a:pPr>
            <a:r>
              <a:rPr dirty="0" sz="1050" spc="-10" b="1">
                <a:latin typeface="Arial"/>
                <a:cs typeface="Arial"/>
              </a:rPr>
              <a:t>Monomer Fabrication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18182" y="2213101"/>
            <a:ext cx="1014094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 b="1">
                <a:latin typeface="Arial"/>
                <a:cs typeface="Arial"/>
              </a:rPr>
              <a:t>Polymerization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42461" y="2151633"/>
            <a:ext cx="1111885" cy="3549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050" b="1">
                <a:latin typeface="Arial"/>
                <a:cs typeface="Arial"/>
              </a:rPr>
              <a:t>Compounding</a:t>
            </a:r>
            <a:r>
              <a:rPr dirty="0" sz="1050" spc="325" b="1">
                <a:latin typeface="Arial"/>
                <a:cs typeface="Arial"/>
              </a:rPr>
              <a:t> </a:t>
            </a:r>
            <a:r>
              <a:rPr dirty="0" sz="1050" spc="-50" b="1">
                <a:latin typeface="Arial"/>
                <a:cs typeface="Arial"/>
              </a:rPr>
              <a:t>&amp;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050" spc="-10" b="1">
                <a:latin typeface="Arial"/>
                <a:cs typeface="Arial"/>
              </a:rPr>
              <a:t>Processing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67337" y="2716263"/>
            <a:ext cx="933450" cy="84201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419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30"/>
              </a:spcBef>
            </a:pPr>
            <a:endParaRPr sz="1050">
              <a:latin typeface="Times New Roman"/>
              <a:cs typeface="Times New Roman"/>
            </a:endParaRPr>
          </a:p>
          <a:p>
            <a:pPr algn="ctr" marL="120014" marR="111125" indent="-7620">
              <a:lnSpc>
                <a:spcPct val="105900"/>
              </a:lnSpc>
            </a:pP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Sale</a:t>
            </a:r>
            <a:r>
              <a:rPr dirty="0" sz="1050" spc="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Consumer </a:t>
            </a:r>
            <a:r>
              <a:rPr dirty="0" sz="1050" spc="-25" b="1">
                <a:solidFill>
                  <a:srgbClr val="FFFFFF"/>
                </a:solidFill>
                <a:latin typeface="Arial"/>
                <a:cs typeface="Arial"/>
              </a:rPr>
              <a:t>Use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9466" y="6088557"/>
            <a:ext cx="7675245" cy="6648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995545">
              <a:lnSpc>
                <a:spcPct val="100000"/>
              </a:lnSpc>
              <a:spcBef>
                <a:spcPts val="130"/>
              </a:spcBef>
            </a:pPr>
            <a:r>
              <a:rPr dirty="0" sz="1050" spc="-10" b="1">
                <a:latin typeface="Arial"/>
                <a:cs typeface="Arial"/>
              </a:rPr>
              <a:t>Waste/Incineration</a:t>
            </a:r>
            <a:endParaRPr sz="1050">
              <a:latin typeface="Arial"/>
              <a:cs typeface="Arial"/>
            </a:endParaRPr>
          </a:p>
          <a:p>
            <a:pPr marL="38100">
              <a:lnSpc>
                <a:spcPts val="950"/>
              </a:lnSpc>
              <a:spcBef>
                <a:spcPts val="905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baseline="22222" sz="750" spc="7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Mechanical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recycling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can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reduce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the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lifecycle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emissions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by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~40%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compared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to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incineration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chemical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recycling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around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20%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compared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to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incineration.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40"/>
              </a:lnSpc>
            </a:pPr>
            <a:r>
              <a:rPr dirty="0" sz="800">
                <a:latin typeface="Arial MT"/>
                <a:cs typeface="Arial MT"/>
              </a:rPr>
              <a:t>Source: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Breaking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the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Plastic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Wave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(Pew,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2020).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Behrndt,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Share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with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71494" y="2661793"/>
            <a:ext cx="1022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385815" y="4884165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39"/>
                </a:lnTo>
                <a:lnTo>
                  <a:pt x="83763" y="23085"/>
                </a:lnTo>
                <a:lnTo>
                  <a:pt x="49530" y="49529"/>
                </a:lnTo>
                <a:lnTo>
                  <a:pt x="23085" y="83763"/>
                </a:lnTo>
                <a:lnTo>
                  <a:pt x="6039" y="124177"/>
                </a:lnTo>
                <a:lnTo>
                  <a:pt x="0" y="169163"/>
                </a:lnTo>
                <a:lnTo>
                  <a:pt x="6039" y="214150"/>
                </a:lnTo>
                <a:lnTo>
                  <a:pt x="23085" y="254564"/>
                </a:lnTo>
                <a:lnTo>
                  <a:pt x="49530" y="288797"/>
                </a:lnTo>
                <a:lnTo>
                  <a:pt x="83763" y="315242"/>
                </a:lnTo>
                <a:lnTo>
                  <a:pt x="124177" y="332288"/>
                </a:lnTo>
                <a:lnTo>
                  <a:pt x="169163" y="338327"/>
                </a:lnTo>
                <a:lnTo>
                  <a:pt x="214150" y="332288"/>
                </a:lnTo>
                <a:lnTo>
                  <a:pt x="254564" y="315242"/>
                </a:lnTo>
                <a:lnTo>
                  <a:pt x="288798" y="288797"/>
                </a:lnTo>
                <a:lnTo>
                  <a:pt x="315242" y="254564"/>
                </a:lnTo>
                <a:lnTo>
                  <a:pt x="332288" y="214150"/>
                </a:lnTo>
                <a:lnTo>
                  <a:pt x="338328" y="169163"/>
                </a:lnTo>
                <a:lnTo>
                  <a:pt x="332288" y="124177"/>
                </a:lnTo>
                <a:lnTo>
                  <a:pt x="315242" y="83763"/>
                </a:lnTo>
                <a:lnTo>
                  <a:pt x="288798" y="49529"/>
                </a:lnTo>
                <a:lnTo>
                  <a:pt x="254564" y="23085"/>
                </a:lnTo>
                <a:lnTo>
                  <a:pt x="214150" y="6039"/>
                </a:lnTo>
                <a:lnTo>
                  <a:pt x="169163" y="0"/>
                </a:lnTo>
                <a:close/>
              </a:path>
            </a:pathLst>
          </a:custGeom>
          <a:solidFill>
            <a:srgbClr val="9C1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5390769" y="4630402"/>
            <a:ext cx="931544" cy="50482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1050" b="1">
                <a:latin typeface="Arial"/>
                <a:cs typeface="Arial"/>
              </a:rPr>
              <a:t>EOL</a:t>
            </a:r>
            <a:r>
              <a:rPr dirty="0" sz="1050" spc="13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Disposal</a:t>
            </a:r>
            <a:endParaRPr sz="1050">
              <a:latin typeface="Arial"/>
              <a:cs typeface="Arial"/>
            </a:endParaRPr>
          </a:p>
          <a:p>
            <a:pPr marL="123825">
              <a:lnSpc>
                <a:spcPct val="100000"/>
              </a:lnSpc>
              <a:spcBef>
                <a:spcPts val="630"/>
              </a:spcBef>
            </a:pPr>
            <a:r>
              <a:rPr dirty="0" sz="105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32103" y="258838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164" y="0"/>
                </a:moveTo>
                <a:lnTo>
                  <a:pt x="124195" y="6048"/>
                </a:lnTo>
                <a:lnTo>
                  <a:pt x="83786" y="23113"/>
                </a:lnTo>
                <a:lnTo>
                  <a:pt x="49549" y="49577"/>
                </a:lnTo>
                <a:lnTo>
                  <a:pt x="23097" y="83820"/>
                </a:lnTo>
                <a:lnTo>
                  <a:pt x="6043" y="124221"/>
                </a:lnTo>
                <a:lnTo>
                  <a:pt x="0" y="169163"/>
                </a:lnTo>
                <a:lnTo>
                  <a:pt x="6043" y="214159"/>
                </a:lnTo>
                <a:lnTo>
                  <a:pt x="23097" y="254597"/>
                </a:lnTo>
                <a:lnTo>
                  <a:pt x="49549" y="288861"/>
                </a:lnTo>
                <a:lnTo>
                  <a:pt x="83786" y="315336"/>
                </a:lnTo>
                <a:lnTo>
                  <a:pt x="124195" y="332406"/>
                </a:lnTo>
                <a:lnTo>
                  <a:pt x="169164" y="338454"/>
                </a:lnTo>
                <a:lnTo>
                  <a:pt x="214132" y="332406"/>
                </a:lnTo>
                <a:lnTo>
                  <a:pt x="254541" y="315336"/>
                </a:lnTo>
                <a:lnTo>
                  <a:pt x="288778" y="288861"/>
                </a:lnTo>
                <a:lnTo>
                  <a:pt x="315230" y="254597"/>
                </a:lnTo>
                <a:lnTo>
                  <a:pt x="332284" y="214159"/>
                </a:lnTo>
                <a:lnTo>
                  <a:pt x="338328" y="169163"/>
                </a:lnTo>
                <a:lnTo>
                  <a:pt x="332284" y="124221"/>
                </a:lnTo>
                <a:lnTo>
                  <a:pt x="315230" y="83820"/>
                </a:lnTo>
                <a:lnTo>
                  <a:pt x="288778" y="49577"/>
                </a:lnTo>
                <a:lnTo>
                  <a:pt x="254541" y="23113"/>
                </a:lnTo>
                <a:lnTo>
                  <a:pt x="214132" y="6048"/>
                </a:lnTo>
                <a:lnTo>
                  <a:pt x="169164" y="0"/>
                </a:lnTo>
                <a:close/>
              </a:path>
            </a:pathLst>
          </a:custGeom>
          <a:solidFill>
            <a:srgbClr val="9C1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945527" y="2642806"/>
            <a:ext cx="1022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203704" y="3969511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4">
                <a:moveTo>
                  <a:pt x="169163" y="0"/>
                </a:moveTo>
                <a:lnTo>
                  <a:pt x="124177" y="6039"/>
                </a:lnTo>
                <a:lnTo>
                  <a:pt x="83763" y="23085"/>
                </a:lnTo>
                <a:lnTo>
                  <a:pt x="49529" y="49530"/>
                </a:lnTo>
                <a:lnTo>
                  <a:pt x="23085" y="83763"/>
                </a:lnTo>
                <a:lnTo>
                  <a:pt x="6039" y="124177"/>
                </a:lnTo>
                <a:lnTo>
                  <a:pt x="0" y="169163"/>
                </a:lnTo>
                <a:lnTo>
                  <a:pt x="6039" y="214150"/>
                </a:lnTo>
                <a:lnTo>
                  <a:pt x="23085" y="254564"/>
                </a:lnTo>
                <a:lnTo>
                  <a:pt x="49529" y="288797"/>
                </a:lnTo>
                <a:lnTo>
                  <a:pt x="83763" y="315242"/>
                </a:lnTo>
                <a:lnTo>
                  <a:pt x="124177" y="332288"/>
                </a:lnTo>
                <a:lnTo>
                  <a:pt x="169163" y="338327"/>
                </a:lnTo>
                <a:lnTo>
                  <a:pt x="214150" y="332288"/>
                </a:lnTo>
                <a:lnTo>
                  <a:pt x="254564" y="315242"/>
                </a:lnTo>
                <a:lnTo>
                  <a:pt x="288797" y="288797"/>
                </a:lnTo>
                <a:lnTo>
                  <a:pt x="315242" y="254564"/>
                </a:lnTo>
                <a:lnTo>
                  <a:pt x="332288" y="214150"/>
                </a:lnTo>
                <a:lnTo>
                  <a:pt x="338327" y="169163"/>
                </a:lnTo>
                <a:lnTo>
                  <a:pt x="332288" y="124177"/>
                </a:lnTo>
                <a:lnTo>
                  <a:pt x="315242" y="83763"/>
                </a:lnTo>
                <a:lnTo>
                  <a:pt x="288797" y="49530"/>
                </a:lnTo>
                <a:lnTo>
                  <a:pt x="254564" y="23085"/>
                </a:lnTo>
                <a:lnTo>
                  <a:pt x="214150" y="6039"/>
                </a:lnTo>
                <a:lnTo>
                  <a:pt x="169163" y="0"/>
                </a:lnTo>
                <a:close/>
              </a:path>
            </a:pathLst>
          </a:custGeom>
          <a:solidFill>
            <a:srgbClr val="A73C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2280285" y="4024185"/>
            <a:ext cx="1981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35" b="1">
                <a:solidFill>
                  <a:srgbClr val="FFFFFF"/>
                </a:solidFill>
                <a:latin typeface="Arial"/>
                <a:cs typeface="Arial"/>
              </a:rPr>
              <a:t>3b</a:t>
            </a:r>
            <a:endParaRPr sz="10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857373" y="5265610"/>
            <a:ext cx="186055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~</a:t>
            </a:r>
            <a:r>
              <a:rPr dirty="0" sz="1050" b="1">
                <a:solidFill>
                  <a:srgbClr val="A73CA7"/>
                </a:solidFill>
                <a:latin typeface="Arial"/>
                <a:cs typeface="Arial"/>
              </a:rPr>
              <a:t>15-25%</a:t>
            </a:r>
            <a:r>
              <a:rPr dirty="0" sz="1050" spc="105" b="1">
                <a:solidFill>
                  <a:srgbClr val="A73CA7"/>
                </a:solidFill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CO2e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reduction</a:t>
            </a:r>
            <a:r>
              <a:rPr dirty="0" baseline="27777" sz="1050" spc="-15">
                <a:latin typeface="Arial MT"/>
                <a:cs typeface="Arial MT"/>
              </a:rPr>
              <a:t>1</a:t>
            </a:r>
            <a:endParaRPr baseline="27777" sz="105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613535" y="5564822"/>
            <a:ext cx="178244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~</a:t>
            </a:r>
            <a:r>
              <a:rPr dirty="0" sz="1050" b="1">
                <a:solidFill>
                  <a:srgbClr val="A73CA7"/>
                </a:solidFill>
                <a:latin typeface="Arial"/>
                <a:cs typeface="Arial"/>
              </a:rPr>
              <a:t>5-10%</a:t>
            </a:r>
            <a:r>
              <a:rPr dirty="0" sz="1050" spc="100" b="1">
                <a:solidFill>
                  <a:srgbClr val="A73CA7"/>
                </a:solidFill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CO2e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reduction</a:t>
            </a:r>
            <a:r>
              <a:rPr dirty="0" baseline="27777" sz="1050" spc="-15">
                <a:latin typeface="Arial MT"/>
                <a:cs typeface="Arial MT"/>
              </a:rPr>
              <a:t>1</a:t>
            </a:r>
            <a:endParaRPr baseline="27777" sz="1050">
              <a:latin typeface="Arial MT"/>
              <a:cs typeface="Arial MT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14983" y="3960367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4">
                <a:moveTo>
                  <a:pt x="169163" y="0"/>
                </a:moveTo>
                <a:lnTo>
                  <a:pt x="124195" y="6039"/>
                </a:lnTo>
                <a:lnTo>
                  <a:pt x="83786" y="23085"/>
                </a:lnTo>
                <a:lnTo>
                  <a:pt x="49549" y="49529"/>
                </a:lnTo>
                <a:lnTo>
                  <a:pt x="23097" y="83763"/>
                </a:lnTo>
                <a:lnTo>
                  <a:pt x="6043" y="124177"/>
                </a:lnTo>
                <a:lnTo>
                  <a:pt x="0" y="169163"/>
                </a:lnTo>
                <a:lnTo>
                  <a:pt x="6043" y="214150"/>
                </a:lnTo>
                <a:lnTo>
                  <a:pt x="23097" y="254564"/>
                </a:lnTo>
                <a:lnTo>
                  <a:pt x="49549" y="288797"/>
                </a:lnTo>
                <a:lnTo>
                  <a:pt x="83786" y="315242"/>
                </a:lnTo>
                <a:lnTo>
                  <a:pt x="124195" y="332288"/>
                </a:lnTo>
                <a:lnTo>
                  <a:pt x="169163" y="338327"/>
                </a:lnTo>
                <a:lnTo>
                  <a:pt x="214150" y="332288"/>
                </a:lnTo>
                <a:lnTo>
                  <a:pt x="254564" y="315242"/>
                </a:lnTo>
                <a:lnTo>
                  <a:pt x="288797" y="288797"/>
                </a:lnTo>
                <a:lnTo>
                  <a:pt x="315242" y="254564"/>
                </a:lnTo>
                <a:lnTo>
                  <a:pt x="332288" y="214150"/>
                </a:lnTo>
                <a:lnTo>
                  <a:pt x="338328" y="169163"/>
                </a:lnTo>
                <a:lnTo>
                  <a:pt x="332288" y="124177"/>
                </a:lnTo>
                <a:lnTo>
                  <a:pt x="315242" y="83763"/>
                </a:lnTo>
                <a:lnTo>
                  <a:pt x="288797" y="49529"/>
                </a:lnTo>
                <a:lnTo>
                  <a:pt x="254564" y="23085"/>
                </a:lnTo>
                <a:lnTo>
                  <a:pt x="214150" y="6039"/>
                </a:lnTo>
                <a:lnTo>
                  <a:pt x="169163" y="0"/>
                </a:lnTo>
                <a:close/>
              </a:path>
            </a:pathLst>
          </a:custGeom>
          <a:solidFill>
            <a:srgbClr val="A73C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1095616" y="3938460"/>
            <a:ext cx="748665" cy="71247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050" spc="30" b="1">
                <a:solidFill>
                  <a:srgbClr val="FFFFFF"/>
                </a:solidFill>
                <a:latin typeface="Arial"/>
                <a:cs typeface="Arial"/>
              </a:rPr>
              <a:t>3a</a:t>
            </a:r>
            <a:endParaRPr sz="1050">
              <a:latin typeface="Arial"/>
              <a:cs typeface="Arial"/>
            </a:endParaRPr>
          </a:p>
          <a:p>
            <a:pPr marL="111760">
              <a:lnSpc>
                <a:spcPct val="100000"/>
              </a:lnSpc>
              <a:spcBef>
                <a:spcPts val="795"/>
              </a:spcBef>
            </a:pP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Chemical</a:t>
            </a:r>
            <a:endParaRPr sz="1050">
              <a:latin typeface="Arial"/>
              <a:cs typeface="Arial"/>
            </a:endParaRPr>
          </a:p>
          <a:p>
            <a:pPr marL="118110">
              <a:lnSpc>
                <a:spcPct val="100000"/>
              </a:lnSpc>
              <a:spcBef>
                <a:spcPts val="35"/>
              </a:spcBef>
            </a:pP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Recycling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715000" y="3621913"/>
            <a:ext cx="219710" cy="1052195"/>
          </a:xfrm>
          <a:custGeom>
            <a:avLst/>
            <a:gdLst/>
            <a:ahLst/>
            <a:cxnLst/>
            <a:rect l="l" t="t" r="r" b="b"/>
            <a:pathLst>
              <a:path w="219710" h="1052195">
                <a:moveTo>
                  <a:pt x="164591" y="0"/>
                </a:moveTo>
                <a:lnTo>
                  <a:pt x="54863" y="0"/>
                </a:lnTo>
                <a:lnTo>
                  <a:pt x="54863" y="942086"/>
                </a:lnTo>
                <a:lnTo>
                  <a:pt x="0" y="942086"/>
                </a:lnTo>
                <a:lnTo>
                  <a:pt x="109727" y="1051814"/>
                </a:lnTo>
                <a:lnTo>
                  <a:pt x="219455" y="942086"/>
                </a:lnTo>
                <a:lnTo>
                  <a:pt x="164591" y="942086"/>
                </a:lnTo>
                <a:lnTo>
                  <a:pt x="164591" y="0"/>
                </a:lnTo>
                <a:close/>
              </a:path>
            </a:pathLst>
          </a:custGeom>
          <a:solidFill>
            <a:srgbClr val="0021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266176" y="2185987"/>
            <a:ext cx="3584575" cy="759460"/>
          </a:xfrm>
          <a:custGeom>
            <a:avLst/>
            <a:gdLst/>
            <a:ahLst/>
            <a:cxnLst/>
            <a:rect l="l" t="t" r="r" b="b"/>
            <a:pathLst>
              <a:path w="3584575" h="759460">
                <a:moveTo>
                  <a:pt x="3584448" y="0"/>
                </a:moveTo>
                <a:lnTo>
                  <a:pt x="0" y="0"/>
                </a:lnTo>
                <a:lnTo>
                  <a:pt x="0" y="759142"/>
                </a:lnTo>
                <a:lnTo>
                  <a:pt x="3584448" y="759142"/>
                </a:lnTo>
                <a:lnTo>
                  <a:pt x="35844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8510778" y="2139523"/>
            <a:ext cx="2882265" cy="70421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200" b="1">
                <a:solidFill>
                  <a:srgbClr val="68113D"/>
                </a:solidFill>
                <a:latin typeface="Arial"/>
                <a:cs typeface="Arial"/>
              </a:rPr>
              <a:t>Design</a:t>
            </a:r>
            <a:r>
              <a:rPr dirty="0" sz="1200" spc="-25" b="1">
                <a:solidFill>
                  <a:srgbClr val="68113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8113D"/>
                </a:solidFill>
                <a:latin typeface="Arial"/>
                <a:cs typeface="Arial"/>
              </a:rPr>
              <a:t>for</a:t>
            </a:r>
            <a:r>
              <a:rPr dirty="0" sz="1200" spc="-40" b="1">
                <a:solidFill>
                  <a:srgbClr val="68113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68113D"/>
                </a:solidFill>
                <a:latin typeface="Arial"/>
                <a:cs typeface="Arial"/>
              </a:rPr>
              <a:t>recyclability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50">
                <a:latin typeface="Arial MT"/>
                <a:cs typeface="Arial MT"/>
              </a:rPr>
              <a:t>&gt;70%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plastics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remain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non-recyclable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due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to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complex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design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mixed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materials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110728" y="2378075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06314" y="7924"/>
                </a:lnTo>
                <a:lnTo>
                  <a:pt x="63642" y="29992"/>
                </a:lnTo>
                <a:lnTo>
                  <a:pt x="29992" y="63642"/>
                </a:lnTo>
                <a:lnTo>
                  <a:pt x="7924" y="106314"/>
                </a:lnTo>
                <a:lnTo>
                  <a:pt x="0" y="155448"/>
                </a:lnTo>
                <a:lnTo>
                  <a:pt x="7924" y="204581"/>
                </a:lnTo>
                <a:lnTo>
                  <a:pt x="29992" y="247253"/>
                </a:lnTo>
                <a:lnTo>
                  <a:pt x="63642" y="280903"/>
                </a:lnTo>
                <a:lnTo>
                  <a:pt x="106314" y="302971"/>
                </a:lnTo>
                <a:lnTo>
                  <a:pt x="155448" y="310896"/>
                </a:lnTo>
                <a:lnTo>
                  <a:pt x="204581" y="302971"/>
                </a:lnTo>
                <a:lnTo>
                  <a:pt x="247253" y="280903"/>
                </a:lnTo>
                <a:lnTo>
                  <a:pt x="280903" y="247253"/>
                </a:lnTo>
                <a:lnTo>
                  <a:pt x="302971" y="204581"/>
                </a:lnTo>
                <a:lnTo>
                  <a:pt x="310896" y="155448"/>
                </a:lnTo>
                <a:lnTo>
                  <a:pt x="302971" y="106314"/>
                </a:lnTo>
                <a:lnTo>
                  <a:pt x="280903" y="63642"/>
                </a:lnTo>
                <a:lnTo>
                  <a:pt x="247253" y="29992"/>
                </a:lnTo>
                <a:lnTo>
                  <a:pt x="204581" y="7924"/>
                </a:lnTo>
                <a:lnTo>
                  <a:pt x="155448" y="0"/>
                </a:lnTo>
                <a:close/>
              </a:path>
            </a:pathLst>
          </a:custGeom>
          <a:solidFill>
            <a:srgbClr val="9C1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8209915" y="2413952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266176" y="3073196"/>
            <a:ext cx="3584575" cy="786765"/>
          </a:xfrm>
          <a:custGeom>
            <a:avLst/>
            <a:gdLst/>
            <a:ahLst/>
            <a:cxnLst/>
            <a:rect l="l" t="t" r="r" b="b"/>
            <a:pathLst>
              <a:path w="3584575" h="786764">
                <a:moveTo>
                  <a:pt x="3584448" y="0"/>
                </a:moveTo>
                <a:lnTo>
                  <a:pt x="0" y="0"/>
                </a:lnTo>
                <a:lnTo>
                  <a:pt x="0" y="786587"/>
                </a:lnTo>
                <a:lnTo>
                  <a:pt x="3584448" y="786587"/>
                </a:lnTo>
                <a:lnTo>
                  <a:pt x="35844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8511413" y="3082416"/>
            <a:ext cx="3248025" cy="70802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1200" b="1">
                <a:solidFill>
                  <a:srgbClr val="68113D"/>
                </a:solidFill>
                <a:latin typeface="Arial"/>
                <a:cs typeface="Arial"/>
              </a:rPr>
              <a:t>Develop</a:t>
            </a:r>
            <a:r>
              <a:rPr dirty="0" sz="1200" spc="-85" b="1">
                <a:solidFill>
                  <a:srgbClr val="68113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8113D"/>
                </a:solidFill>
                <a:latin typeface="Arial"/>
                <a:cs typeface="Arial"/>
              </a:rPr>
              <a:t>collection</a:t>
            </a:r>
            <a:r>
              <a:rPr dirty="0" sz="1200" spc="-10" b="1">
                <a:solidFill>
                  <a:srgbClr val="68113D"/>
                </a:solidFill>
                <a:latin typeface="Arial"/>
                <a:cs typeface="Arial"/>
              </a:rPr>
              <a:t> systems</a:t>
            </a:r>
            <a:endParaRPr sz="1200">
              <a:latin typeface="Arial"/>
              <a:cs typeface="Arial"/>
            </a:endParaRPr>
          </a:p>
          <a:p>
            <a:pPr marL="24130" marR="5080">
              <a:lnSpc>
                <a:spcPct val="103000"/>
              </a:lnSpc>
              <a:spcBef>
                <a:spcPts val="610"/>
              </a:spcBef>
            </a:pPr>
            <a:r>
              <a:rPr dirty="0" sz="1050">
                <a:latin typeface="Arial MT"/>
                <a:cs typeface="Arial MT"/>
              </a:rPr>
              <a:t>Around</a:t>
            </a:r>
            <a:r>
              <a:rPr dirty="0" sz="1050" spc="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billion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people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lack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access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regular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waste </a:t>
            </a:r>
            <a:r>
              <a:rPr dirty="0" sz="1050">
                <a:latin typeface="Arial MT"/>
                <a:cs typeface="Arial MT"/>
              </a:rPr>
              <a:t>collection,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leading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widespread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mismanagement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129016" y="3311016"/>
            <a:ext cx="311150" cy="302260"/>
          </a:xfrm>
          <a:custGeom>
            <a:avLst/>
            <a:gdLst/>
            <a:ahLst/>
            <a:cxnLst/>
            <a:rect l="l" t="t" r="r" b="b"/>
            <a:pathLst>
              <a:path w="311150" h="302260">
                <a:moveTo>
                  <a:pt x="155448" y="0"/>
                </a:moveTo>
                <a:lnTo>
                  <a:pt x="106314" y="7693"/>
                </a:lnTo>
                <a:lnTo>
                  <a:pt x="63642" y="29114"/>
                </a:lnTo>
                <a:lnTo>
                  <a:pt x="29992" y="61776"/>
                </a:lnTo>
                <a:lnTo>
                  <a:pt x="7924" y="103193"/>
                </a:lnTo>
                <a:lnTo>
                  <a:pt x="0" y="150875"/>
                </a:lnTo>
                <a:lnTo>
                  <a:pt x="7924" y="198558"/>
                </a:lnTo>
                <a:lnTo>
                  <a:pt x="29992" y="239975"/>
                </a:lnTo>
                <a:lnTo>
                  <a:pt x="63642" y="272637"/>
                </a:lnTo>
                <a:lnTo>
                  <a:pt x="106314" y="294058"/>
                </a:lnTo>
                <a:lnTo>
                  <a:pt x="155448" y="301752"/>
                </a:lnTo>
                <a:lnTo>
                  <a:pt x="204581" y="294058"/>
                </a:lnTo>
                <a:lnTo>
                  <a:pt x="247253" y="272637"/>
                </a:lnTo>
                <a:lnTo>
                  <a:pt x="280903" y="239975"/>
                </a:lnTo>
                <a:lnTo>
                  <a:pt x="302971" y="198558"/>
                </a:lnTo>
                <a:lnTo>
                  <a:pt x="310895" y="150875"/>
                </a:lnTo>
                <a:lnTo>
                  <a:pt x="302971" y="103193"/>
                </a:lnTo>
                <a:lnTo>
                  <a:pt x="280903" y="61776"/>
                </a:lnTo>
                <a:lnTo>
                  <a:pt x="247253" y="29114"/>
                </a:lnTo>
                <a:lnTo>
                  <a:pt x="204581" y="7693"/>
                </a:lnTo>
                <a:lnTo>
                  <a:pt x="155448" y="0"/>
                </a:lnTo>
                <a:close/>
              </a:path>
            </a:pathLst>
          </a:custGeom>
          <a:solidFill>
            <a:srgbClr val="9C1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8220964" y="3339973"/>
            <a:ext cx="11239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266176" y="3996880"/>
            <a:ext cx="3584575" cy="1262380"/>
          </a:xfrm>
          <a:custGeom>
            <a:avLst/>
            <a:gdLst/>
            <a:ahLst/>
            <a:cxnLst/>
            <a:rect l="l" t="t" r="r" b="b"/>
            <a:pathLst>
              <a:path w="3584575" h="1262379">
                <a:moveTo>
                  <a:pt x="3584448" y="0"/>
                </a:moveTo>
                <a:lnTo>
                  <a:pt x="0" y="0"/>
                </a:lnTo>
                <a:lnTo>
                  <a:pt x="0" y="1262189"/>
                </a:lnTo>
                <a:lnTo>
                  <a:pt x="3584448" y="1262189"/>
                </a:lnTo>
                <a:lnTo>
                  <a:pt x="35844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8487156" y="4063936"/>
            <a:ext cx="217297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solidFill>
                  <a:srgbClr val="68113D"/>
                </a:solidFill>
                <a:latin typeface="Arial"/>
                <a:cs typeface="Arial"/>
              </a:rPr>
              <a:t>Scale</a:t>
            </a:r>
            <a:r>
              <a:rPr dirty="0" sz="1200" spc="-40" b="1">
                <a:solidFill>
                  <a:srgbClr val="68113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8113D"/>
                </a:solidFill>
                <a:latin typeface="Arial"/>
                <a:cs typeface="Arial"/>
              </a:rPr>
              <a:t>recycling</a:t>
            </a:r>
            <a:r>
              <a:rPr dirty="0" sz="1200" spc="-35" b="1">
                <a:solidFill>
                  <a:srgbClr val="68113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68113D"/>
                </a:solidFill>
                <a:latin typeface="Arial"/>
                <a:cs typeface="Arial"/>
              </a:rPr>
              <a:t>infrastructure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511031" y="4308030"/>
            <a:ext cx="3007995" cy="35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5080" indent="-229235">
              <a:lnSpc>
                <a:spcPct val="103000"/>
              </a:lnSpc>
              <a:spcBef>
                <a:spcPts val="95"/>
              </a:spcBef>
            </a:pPr>
            <a:r>
              <a:rPr dirty="0" sz="1050" b="1">
                <a:latin typeface="Arial"/>
                <a:cs typeface="Arial"/>
              </a:rPr>
              <a:t>a)</a:t>
            </a:r>
            <a:r>
              <a:rPr dirty="0" sz="1050" spc="210" b="1">
                <a:latin typeface="Arial"/>
                <a:cs typeface="Arial"/>
              </a:rPr>
              <a:t>  </a:t>
            </a:r>
            <a:r>
              <a:rPr dirty="0" sz="1050" b="1">
                <a:latin typeface="Arial"/>
                <a:cs typeface="Arial"/>
              </a:rPr>
              <a:t>Scale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chemical</a:t>
            </a:r>
            <a:r>
              <a:rPr dirty="0" sz="1050" spc="15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recycling: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New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facilities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in </a:t>
            </a:r>
            <a:r>
              <a:rPr dirty="0" sz="1050">
                <a:latin typeface="Arial MT"/>
                <a:cs typeface="Arial MT"/>
              </a:rPr>
              <a:t>regions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with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limited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processing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infrastructure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511031" y="4784280"/>
            <a:ext cx="2880360" cy="3733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41300" marR="5080" indent="-229235">
              <a:lnSpc>
                <a:spcPct val="108700"/>
              </a:lnSpc>
              <a:spcBef>
                <a:spcPts val="90"/>
              </a:spcBef>
            </a:pPr>
            <a:r>
              <a:rPr dirty="0" sz="1050" b="1">
                <a:latin typeface="Arial"/>
                <a:cs typeface="Arial"/>
              </a:rPr>
              <a:t>b)</a:t>
            </a:r>
            <a:r>
              <a:rPr dirty="0" sz="1050" spc="215" b="1">
                <a:latin typeface="Arial"/>
                <a:cs typeface="Arial"/>
              </a:rPr>
              <a:t>  </a:t>
            </a:r>
            <a:r>
              <a:rPr dirty="0" sz="1050" b="1">
                <a:latin typeface="Arial"/>
                <a:cs typeface="Arial"/>
              </a:rPr>
              <a:t>Advance</a:t>
            </a:r>
            <a:r>
              <a:rPr dirty="0" sz="1050" spc="1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mechanical</a:t>
            </a:r>
            <a:r>
              <a:rPr dirty="0" sz="1050" spc="6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recycling: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spc="-10">
                <a:latin typeface="Arial MT"/>
                <a:cs typeface="Arial MT"/>
              </a:rPr>
              <a:t>Improve </a:t>
            </a:r>
            <a:r>
              <a:rPr dirty="0" sz="1050">
                <a:latin typeface="Arial MT"/>
                <a:cs typeface="Arial MT"/>
              </a:rPr>
              <a:t>efficiency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operations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110728" y="4234688"/>
            <a:ext cx="311150" cy="302260"/>
          </a:xfrm>
          <a:custGeom>
            <a:avLst/>
            <a:gdLst/>
            <a:ahLst/>
            <a:cxnLst/>
            <a:rect l="l" t="t" r="r" b="b"/>
            <a:pathLst>
              <a:path w="311150" h="302260">
                <a:moveTo>
                  <a:pt x="155448" y="0"/>
                </a:moveTo>
                <a:lnTo>
                  <a:pt x="106314" y="7694"/>
                </a:lnTo>
                <a:lnTo>
                  <a:pt x="63642" y="29122"/>
                </a:lnTo>
                <a:lnTo>
                  <a:pt x="29992" y="61804"/>
                </a:lnTo>
                <a:lnTo>
                  <a:pt x="7924" y="103258"/>
                </a:lnTo>
                <a:lnTo>
                  <a:pt x="0" y="151003"/>
                </a:lnTo>
                <a:lnTo>
                  <a:pt x="7924" y="198685"/>
                </a:lnTo>
                <a:lnTo>
                  <a:pt x="29992" y="240102"/>
                </a:lnTo>
                <a:lnTo>
                  <a:pt x="63642" y="272764"/>
                </a:lnTo>
                <a:lnTo>
                  <a:pt x="106314" y="294185"/>
                </a:lnTo>
                <a:lnTo>
                  <a:pt x="155448" y="301879"/>
                </a:lnTo>
                <a:lnTo>
                  <a:pt x="204581" y="294185"/>
                </a:lnTo>
                <a:lnTo>
                  <a:pt x="247253" y="272764"/>
                </a:lnTo>
                <a:lnTo>
                  <a:pt x="280903" y="240102"/>
                </a:lnTo>
                <a:lnTo>
                  <a:pt x="302971" y="198685"/>
                </a:lnTo>
                <a:lnTo>
                  <a:pt x="310896" y="151003"/>
                </a:lnTo>
                <a:lnTo>
                  <a:pt x="302971" y="103258"/>
                </a:lnTo>
                <a:lnTo>
                  <a:pt x="280903" y="61804"/>
                </a:lnTo>
                <a:lnTo>
                  <a:pt x="247253" y="29122"/>
                </a:lnTo>
                <a:lnTo>
                  <a:pt x="204581" y="7694"/>
                </a:lnTo>
                <a:lnTo>
                  <a:pt x="155448" y="0"/>
                </a:lnTo>
                <a:close/>
              </a:path>
            </a:pathLst>
          </a:custGeom>
          <a:solidFill>
            <a:srgbClr val="9C1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8203945" y="4265485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8119871" y="5387162"/>
            <a:ext cx="3731260" cy="896619"/>
            <a:chOff x="8119871" y="5387162"/>
            <a:chExt cx="3731260" cy="896619"/>
          </a:xfrm>
        </p:grpSpPr>
        <p:sp>
          <p:nvSpPr>
            <p:cNvPr id="76" name="object 76"/>
            <p:cNvSpPr/>
            <p:nvPr/>
          </p:nvSpPr>
          <p:spPr>
            <a:xfrm>
              <a:off x="8247887" y="5387162"/>
              <a:ext cx="3602990" cy="896619"/>
            </a:xfrm>
            <a:custGeom>
              <a:avLst/>
              <a:gdLst/>
              <a:ahLst/>
              <a:cxnLst/>
              <a:rect l="l" t="t" r="r" b="b"/>
              <a:pathLst>
                <a:path w="3602990" h="896620">
                  <a:moveTo>
                    <a:pt x="3602736" y="0"/>
                  </a:moveTo>
                  <a:lnTo>
                    <a:pt x="0" y="0"/>
                  </a:lnTo>
                  <a:lnTo>
                    <a:pt x="0" y="896340"/>
                  </a:lnTo>
                  <a:lnTo>
                    <a:pt x="3602736" y="896340"/>
                  </a:lnTo>
                  <a:lnTo>
                    <a:pt x="36027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8119871" y="5588381"/>
              <a:ext cx="311150" cy="302260"/>
            </a:xfrm>
            <a:custGeom>
              <a:avLst/>
              <a:gdLst/>
              <a:ahLst/>
              <a:cxnLst/>
              <a:rect l="l" t="t" r="r" b="b"/>
              <a:pathLst>
                <a:path w="311150" h="302260">
                  <a:moveTo>
                    <a:pt x="155448" y="0"/>
                  </a:moveTo>
                  <a:lnTo>
                    <a:pt x="106314" y="7693"/>
                  </a:lnTo>
                  <a:lnTo>
                    <a:pt x="63642" y="29116"/>
                  </a:lnTo>
                  <a:lnTo>
                    <a:pt x="29992" y="61785"/>
                  </a:lnTo>
                  <a:lnTo>
                    <a:pt x="7924" y="103212"/>
                  </a:lnTo>
                  <a:lnTo>
                    <a:pt x="0" y="150914"/>
                  </a:lnTo>
                  <a:lnTo>
                    <a:pt x="7924" y="198615"/>
                  </a:lnTo>
                  <a:lnTo>
                    <a:pt x="29992" y="240043"/>
                  </a:lnTo>
                  <a:lnTo>
                    <a:pt x="63642" y="272711"/>
                  </a:lnTo>
                  <a:lnTo>
                    <a:pt x="106314" y="294134"/>
                  </a:lnTo>
                  <a:lnTo>
                    <a:pt x="155448" y="301828"/>
                  </a:lnTo>
                  <a:lnTo>
                    <a:pt x="204581" y="294134"/>
                  </a:lnTo>
                  <a:lnTo>
                    <a:pt x="247253" y="272711"/>
                  </a:lnTo>
                  <a:lnTo>
                    <a:pt x="280903" y="240043"/>
                  </a:lnTo>
                  <a:lnTo>
                    <a:pt x="302971" y="198615"/>
                  </a:lnTo>
                  <a:lnTo>
                    <a:pt x="310896" y="150914"/>
                  </a:lnTo>
                  <a:lnTo>
                    <a:pt x="302971" y="103212"/>
                  </a:lnTo>
                  <a:lnTo>
                    <a:pt x="280903" y="61785"/>
                  </a:lnTo>
                  <a:lnTo>
                    <a:pt x="247253" y="29116"/>
                  </a:lnTo>
                  <a:lnTo>
                    <a:pt x="204581" y="7693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C18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/>
          <p:cNvSpPr txBox="1"/>
          <p:nvPr/>
        </p:nvSpPr>
        <p:spPr>
          <a:xfrm>
            <a:off x="8214106" y="5622836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487156" y="5467440"/>
            <a:ext cx="3283585" cy="77025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25400">
              <a:lnSpc>
                <a:spcPct val="109400"/>
              </a:lnSpc>
              <a:spcBef>
                <a:spcPts val="215"/>
              </a:spcBef>
            </a:pPr>
            <a:r>
              <a:rPr dirty="0" sz="1200" b="1">
                <a:solidFill>
                  <a:srgbClr val="68113D"/>
                </a:solidFill>
                <a:latin typeface="Arial"/>
                <a:cs typeface="Arial"/>
              </a:rPr>
              <a:t>Stimulate</a:t>
            </a:r>
            <a:r>
              <a:rPr dirty="0" sz="1200" spc="-50" b="1">
                <a:solidFill>
                  <a:srgbClr val="68113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8113D"/>
                </a:solidFill>
                <a:latin typeface="Arial"/>
                <a:cs typeface="Arial"/>
              </a:rPr>
              <a:t>market for</a:t>
            </a:r>
            <a:r>
              <a:rPr dirty="0" sz="1200" spc="5" b="1">
                <a:solidFill>
                  <a:srgbClr val="68113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8113D"/>
                </a:solidFill>
                <a:latin typeface="Arial"/>
                <a:cs typeface="Arial"/>
              </a:rPr>
              <a:t>recycled</a:t>
            </a:r>
            <a:r>
              <a:rPr dirty="0" sz="1200" spc="-40" b="1">
                <a:solidFill>
                  <a:srgbClr val="68113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68113D"/>
                </a:solidFill>
                <a:latin typeface="Arial"/>
                <a:cs typeface="Arial"/>
              </a:rPr>
              <a:t>materials </a:t>
            </a:r>
            <a:r>
              <a:rPr dirty="0" sz="1050">
                <a:latin typeface="Arial MT"/>
                <a:cs typeface="Arial MT"/>
              </a:rPr>
              <a:t>Policies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are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needed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enforce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both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recycling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as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 </a:t>
            </a:r>
            <a:r>
              <a:rPr dirty="0" sz="1050">
                <a:latin typeface="Arial MT"/>
                <a:cs typeface="Arial MT"/>
              </a:rPr>
              <a:t>end-of-life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methodology,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as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well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as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mandatory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use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of </a:t>
            </a:r>
            <a:r>
              <a:rPr dirty="0" sz="1050">
                <a:latin typeface="Arial MT"/>
                <a:cs typeface="Arial MT"/>
              </a:rPr>
              <a:t>recycled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materials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39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11627485" cy="134620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4"/>
              </a:spcBef>
            </a:pPr>
            <a:r>
              <a:rPr dirty="0" sz="2800" b="1">
                <a:latin typeface="Arial"/>
                <a:cs typeface="Arial"/>
              </a:rPr>
              <a:t>Redesigning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can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improve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recycling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by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reducing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material</a:t>
            </a:r>
            <a:r>
              <a:rPr dirty="0" sz="2800" spc="-10" b="1">
                <a:latin typeface="Arial"/>
                <a:cs typeface="Arial"/>
              </a:rPr>
              <a:t> complexity, </a:t>
            </a:r>
            <a:r>
              <a:rPr dirty="0" sz="2800" b="1">
                <a:latin typeface="Arial"/>
                <a:cs typeface="Arial"/>
              </a:rPr>
              <a:t>preventing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contamination,</a:t>
            </a:r>
            <a:r>
              <a:rPr dirty="0" sz="2800" spc="-10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improving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product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quality</a:t>
            </a:r>
            <a:endParaRPr sz="2800">
              <a:latin typeface="Arial"/>
              <a:cs typeface="Arial"/>
            </a:endParaRPr>
          </a:p>
          <a:p>
            <a:pPr marL="26670">
              <a:lnSpc>
                <a:spcPct val="100000"/>
              </a:lnSpc>
              <a:spcBef>
                <a:spcPts val="1975"/>
              </a:spcBef>
            </a:pPr>
            <a:r>
              <a:rPr dirty="0" sz="1350" b="1">
                <a:latin typeface="Arial"/>
                <a:cs typeface="Arial"/>
              </a:rPr>
              <a:t>&gt;70%</a:t>
            </a:r>
            <a:r>
              <a:rPr dirty="0" sz="1350" spc="12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of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collected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plastic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waste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spc="-25" b="1">
                <a:latin typeface="Arial"/>
                <a:cs typeface="Arial"/>
              </a:rPr>
              <a:t>is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104" y="1815210"/>
            <a:ext cx="1821180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 b="1">
                <a:latin typeface="Arial"/>
                <a:cs typeface="Arial"/>
              </a:rPr>
              <a:t>deemed</a:t>
            </a:r>
            <a:r>
              <a:rPr dirty="0" sz="1350" spc="16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unrecyclable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104" y="2144331"/>
            <a:ext cx="2959100" cy="128397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84150" marR="21590" indent="-172085">
              <a:lnSpc>
                <a:spcPts val="1230"/>
              </a:lnSpc>
              <a:spcBef>
                <a:spcPts val="340"/>
              </a:spcBef>
              <a:buChar char="•"/>
              <a:tabLst>
                <a:tab pos="184150" algn="l"/>
              </a:tabLst>
            </a:pPr>
            <a:r>
              <a:rPr dirty="0" sz="1200">
                <a:latin typeface="Arial MT"/>
                <a:cs typeface="Arial MT"/>
              </a:rPr>
              <a:t>Most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remain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unrecyclable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to </a:t>
            </a:r>
            <a:r>
              <a:rPr dirty="0" sz="1200">
                <a:latin typeface="Arial MT"/>
                <a:cs typeface="Arial MT"/>
              </a:rPr>
              <a:t>material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complexity,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contamination,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and </a:t>
            </a:r>
            <a:r>
              <a:rPr dirty="0" sz="1200">
                <a:latin typeface="Arial MT"/>
                <a:cs typeface="Arial MT"/>
              </a:rPr>
              <a:t>product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design</a:t>
            </a:r>
            <a:endParaRPr sz="1200">
              <a:latin typeface="Arial MT"/>
              <a:cs typeface="Arial MT"/>
            </a:endParaRPr>
          </a:p>
          <a:p>
            <a:pPr marL="184150" marR="268605" indent="-172085">
              <a:lnSpc>
                <a:spcPct val="80000"/>
              </a:lnSpc>
              <a:spcBef>
                <a:spcPts val="640"/>
              </a:spcBef>
              <a:buChar char="•"/>
              <a:tabLst>
                <a:tab pos="184150" algn="l"/>
              </a:tabLst>
            </a:pP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better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design,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recyclability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could </a:t>
            </a:r>
            <a:r>
              <a:rPr dirty="0" sz="1200">
                <a:latin typeface="Arial MT"/>
                <a:cs typeface="Arial MT"/>
              </a:rPr>
              <a:t>increase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by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&gt;30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percentage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points</a:t>
            </a:r>
            <a:endParaRPr sz="1200">
              <a:latin typeface="Arial MT"/>
              <a:cs typeface="Arial MT"/>
            </a:endParaRPr>
          </a:p>
          <a:p>
            <a:pPr marL="185420" indent="-172720">
              <a:lnSpc>
                <a:spcPts val="1330"/>
              </a:lnSpc>
              <a:spcBef>
                <a:spcPts val="365"/>
              </a:spcBef>
              <a:buChar char="•"/>
              <a:tabLst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Design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changes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low-cost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lever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with</a:t>
            </a:r>
            <a:endParaRPr sz="1200">
              <a:latin typeface="Arial MT"/>
              <a:cs typeface="Arial MT"/>
            </a:endParaRPr>
          </a:p>
          <a:p>
            <a:pPr marL="184150">
              <a:lnSpc>
                <a:spcPts val="1330"/>
              </a:lnSpc>
            </a:pPr>
            <a:r>
              <a:rPr dirty="0" sz="1200" spc="-10">
                <a:latin typeface="Arial MT"/>
                <a:cs typeface="Arial MT"/>
              </a:rPr>
              <a:t>outsized impact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0377" y="2119693"/>
            <a:ext cx="1665605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solidFill>
                  <a:srgbClr val="009BDB"/>
                </a:solidFill>
                <a:latin typeface="Arial"/>
                <a:cs typeface="Arial"/>
              </a:rPr>
              <a:t>Material</a:t>
            </a:r>
            <a:r>
              <a:rPr dirty="0" sz="1350" spc="150" b="1">
                <a:solidFill>
                  <a:srgbClr val="009BDB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009BDB"/>
                </a:solidFill>
                <a:latin typeface="Arial"/>
                <a:cs typeface="Arial"/>
              </a:rPr>
              <a:t>complexity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0377" y="2495232"/>
            <a:ext cx="2569845" cy="7620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1,000+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combinations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mixed</a:t>
            </a:r>
            <a:r>
              <a:rPr dirty="0" sz="1200" spc="-25">
                <a:latin typeface="Arial MT"/>
                <a:cs typeface="Arial MT"/>
              </a:rPr>
              <a:t> and </a:t>
            </a:r>
            <a:r>
              <a:rPr dirty="0" sz="1200">
                <a:latin typeface="Arial MT"/>
                <a:cs typeface="Arial MT"/>
              </a:rPr>
              <a:t>layered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types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make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separation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recycling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technically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complex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and </a:t>
            </a:r>
            <a:r>
              <a:rPr dirty="0" sz="1200" spc="-10">
                <a:latin typeface="Arial MT"/>
                <a:cs typeface="Arial MT"/>
              </a:rPr>
              <a:t>economically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unviable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40377" y="3537013"/>
            <a:ext cx="1264285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10" b="1">
                <a:solidFill>
                  <a:srgbClr val="009BDB"/>
                </a:solidFill>
                <a:latin typeface="Arial"/>
                <a:cs typeface="Arial"/>
              </a:rPr>
              <a:t>Contamination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40377" y="3912552"/>
            <a:ext cx="2451100" cy="7620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Up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40%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packaging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25">
                <a:latin typeface="Arial MT"/>
                <a:cs typeface="Arial MT"/>
              </a:rPr>
              <a:t> are </a:t>
            </a:r>
            <a:r>
              <a:rPr dirty="0" sz="1200" spc="-10">
                <a:latin typeface="Arial MT"/>
                <a:cs typeface="Arial MT"/>
              </a:rPr>
              <a:t>food-contaminated,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making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them </a:t>
            </a:r>
            <a:r>
              <a:rPr dirty="0" sz="1200">
                <a:latin typeface="Arial MT"/>
                <a:cs typeface="Arial MT"/>
              </a:rPr>
              <a:t>unrecyclable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without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additional </a:t>
            </a:r>
            <a:r>
              <a:rPr dirty="0" sz="1200">
                <a:latin typeface="Arial MT"/>
                <a:cs typeface="Arial MT"/>
              </a:rPr>
              <a:t>cleaning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processing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0377" y="5050599"/>
            <a:ext cx="2378075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solidFill>
                  <a:srgbClr val="009BDB"/>
                </a:solidFill>
                <a:latin typeface="Arial"/>
                <a:cs typeface="Arial"/>
              </a:rPr>
              <a:t>Low-value,</a:t>
            </a:r>
            <a:r>
              <a:rPr dirty="0" sz="1350" spc="180" b="1">
                <a:solidFill>
                  <a:srgbClr val="009BDB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009BDB"/>
                </a:solidFill>
                <a:latin typeface="Arial"/>
                <a:cs typeface="Arial"/>
              </a:rPr>
              <a:t>single-use</a:t>
            </a:r>
            <a:r>
              <a:rPr dirty="0" sz="1350" spc="155" b="1">
                <a:solidFill>
                  <a:srgbClr val="009BDB"/>
                </a:solidFill>
                <a:latin typeface="Arial"/>
                <a:cs typeface="Arial"/>
              </a:rPr>
              <a:t> </a:t>
            </a:r>
            <a:r>
              <a:rPr dirty="0" sz="1350" spc="-20" b="1">
                <a:solidFill>
                  <a:srgbClr val="009BDB"/>
                </a:solidFill>
                <a:latin typeface="Arial"/>
                <a:cs typeface="Arial"/>
              </a:rPr>
              <a:t>items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40377" y="5426087"/>
            <a:ext cx="2652395" cy="5791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About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30%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40%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are </a:t>
            </a:r>
            <a:r>
              <a:rPr dirty="0" sz="1200" spc="-10">
                <a:latin typeface="Arial MT"/>
                <a:cs typeface="Arial MT"/>
              </a:rPr>
              <a:t>single-</a:t>
            </a:r>
            <a:r>
              <a:rPr dirty="0" sz="1200">
                <a:latin typeface="Arial MT"/>
                <a:cs typeface="Arial MT"/>
              </a:rPr>
              <a:t>use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packaging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— too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cheap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and </a:t>
            </a:r>
            <a:r>
              <a:rPr dirty="0" sz="1200">
                <a:latin typeface="Arial MT"/>
                <a:cs typeface="Arial MT"/>
              </a:rPr>
              <a:t>thin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reuse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or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recycle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economically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67428" y="3443604"/>
            <a:ext cx="7085330" cy="0"/>
          </a:xfrm>
          <a:custGeom>
            <a:avLst/>
            <a:gdLst/>
            <a:ahLst/>
            <a:cxnLst/>
            <a:rect l="l" t="t" r="r" b="b"/>
            <a:pathLst>
              <a:path w="7085330" h="0">
                <a:moveTo>
                  <a:pt x="0" y="0"/>
                </a:moveTo>
                <a:lnTo>
                  <a:pt x="7085076" y="0"/>
                </a:lnTo>
              </a:path>
            </a:pathLst>
          </a:custGeom>
          <a:ln w="9525">
            <a:solidFill>
              <a:srgbClr val="BDBD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67428" y="4998465"/>
            <a:ext cx="7085330" cy="0"/>
          </a:xfrm>
          <a:custGeom>
            <a:avLst/>
            <a:gdLst/>
            <a:ahLst/>
            <a:cxnLst/>
            <a:rect l="l" t="t" r="r" b="b"/>
            <a:pathLst>
              <a:path w="7085330" h="0">
                <a:moveTo>
                  <a:pt x="0" y="0"/>
                </a:moveTo>
                <a:lnTo>
                  <a:pt x="7085076" y="0"/>
                </a:lnTo>
              </a:path>
            </a:pathLst>
          </a:custGeom>
          <a:ln w="9525">
            <a:solidFill>
              <a:srgbClr val="BDBD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22478" y="6522112"/>
            <a:ext cx="8697595" cy="146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Technical,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Economic,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and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Environmental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Comparison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of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Closed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Loop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Recycling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Technologies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for Common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Plastics</a:t>
            </a:r>
            <a:r>
              <a:rPr dirty="0" sz="800" spc="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(Uekert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Breaking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Plastic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Wave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(Systemiq,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2020).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58430" y="3776345"/>
            <a:ext cx="3758565" cy="11277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25"/>
              </a:spcBef>
              <a:buAutoNum type="arabicParenR"/>
              <a:tabLst>
                <a:tab pos="241300" algn="l"/>
              </a:tabLst>
            </a:pPr>
            <a:r>
              <a:rPr dirty="0" sz="1200" spc="-10">
                <a:latin typeface="Arial MT"/>
                <a:cs typeface="Arial MT"/>
              </a:rPr>
              <a:t>Implement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clear,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harmonized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labeling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systems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(e.g., </a:t>
            </a:r>
            <a:r>
              <a:rPr dirty="0" sz="1200">
                <a:latin typeface="Arial MT"/>
                <a:cs typeface="Arial MT"/>
              </a:rPr>
              <a:t>“recyclable/not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recyclable,”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disposal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instructions)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to </a:t>
            </a:r>
            <a:r>
              <a:rPr dirty="0" sz="1200">
                <a:latin typeface="Arial MT"/>
                <a:cs typeface="Arial MT"/>
              </a:rPr>
              <a:t>reduce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consumer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error</a:t>
            </a:r>
            <a:endParaRPr sz="1200">
              <a:latin typeface="Arial MT"/>
              <a:cs typeface="Arial MT"/>
            </a:endParaRPr>
          </a:p>
          <a:p>
            <a:pPr marL="241935" indent="-229235">
              <a:lnSpc>
                <a:spcPct val="100000"/>
              </a:lnSpc>
              <a:buAutoNum type="arabicParenR"/>
              <a:tabLst>
                <a:tab pos="241935" algn="l"/>
              </a:tabLst>
            </a:pPr>
            <a:r>
              <a:rPr dirty="0" sz="1200">
                <a:latin typeface="Arial MT"/>
                <a:cs typeface="Arial MT"/>
              </a:rPr>
              <a:t>Promote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deposit return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systems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food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containers</a:t>
            </a:r>
            <a:endParaRPr sz="1200">
              <a:latin typeface="Arial MT"/>
              <a:cs typeface="Arial MT"/>
            </a:endParaRPr>
          </a:p>
          <a:p>
            <a:pPr marL="241300" marR="224790" indent="-22860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241300" algn="l"/>
              </a:tabLst>
            </a:pPr>
            <a:r>
              <a:rPr dirty="0" sz="1200">
                <a:latin typeface="Arial MT"/>
                <a:cs typeface="Arial MT"/>
              </a:rPr>
              <a:t>Support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advanced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washing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decontamination </a:t>
            </a:r>
            <a:r>
              <a:rPr dirty="0" sz="1200">
                <a:latin typeface="Arial MT"/>
                <a:cs typeface="Arial MT"/>
              </a:rPr>
              <a:t>technologies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food-</a:t>
            </a:r>
            <a:r>
              <a:rPr dirty="0" sz="1200">
                <a:latin typeface="Arial MT"/>
                <a:cs typeface="Arial MT"/>
              </a:rPr>
              <a:t>grade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recyclate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58430" y="5371274"/>
            <a:ext cx="3711575" cy="9455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125"/>
              </a:spcBef>
              <a:buAutoNum type="arabicParenR"/>
              <a:tabLst>
                <a:tab pos="241935" algn="l"/>
              </a:tabLst>
            </a:pPr>
            <a:r>
              <a:rPr dirty="0" sz="1200">
                <a:latin typeface="Arial MT"/>
                <a:cs typeface="Arial MT"/>
              </a:rPr>
              <a:t>Set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minimum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durability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targets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packaging</a:t>
            </a:r>
            <a:endParaRPr sz="1200">
              <a:latin typeface="Arial MT"/>
              <a:cs typeface="Arial MT"/>
            </a:endParaRPr>
          </a:p>
          <a:p>
            <a:pPr marL="241300" marR="113030" indent="-228600">
              <a:lnSpc>
                <a:spcPct val="100000"/>
              </a:lnSpc>
              <a:buAutoNum type="arabicParenR"/>
              <a:tabLst>
                <a:tab pos="241300" algn="l"/>
              </a:tabLst>
            </a:pPr>
            <a:r>
              <a:rPr dirty="0" sz="1200">
                <a:latin typeface="Arial MT"/>
                <a:cs typeface="Arial MT"/>
              </a:rPr>
              <a:t>Substitute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ultralightweight,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non-</a:t>
            </a:r>
            <a:r>
              <a:rPr dirty="0" sz="1200">
                <a:latin typeface="Arial MT"/>
                <a:cs typeface="Arial MT"/>
              </a:rPr>
              <a:t>recyclable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plastics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recyclable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mono-</a:t>
            </a:r>
            <a:r>
              <a:rPr dirty="0" sz="1200">
                <a:latin typeface="Arial MT"/>
                <a:cs typeface="Arial MT"/>
              </a:rPr>
              <a:t>material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formats</a:t>
            </a:r>
            <a:endParaRPr sz="1200">
              <a:latin typeface="Arial MT"/>
              <a:cs typeface="Arial MT"/>
            </a:endParaRPr>
          </a:p>
          <a:p>
            <a:pPr marL="241300" marR="5080" indent="-22860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241300" algn="l"/>
              </a:tabLst>
            </a:pPr>
            <a:r>
              <a:rPr dirty="0" sz="1200">
                <a:latin typeface="Arial MT"/>
                <a:cs typeface="Arial MT"/>
              </a:rPr>
              <a:t>Encourage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reuse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models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(refillable,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returnable)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and </a:t>
            </a:r>
            <a:r>
              <a:rPr dirty="0" sz="1200">
                <a:latin typeface="Arial MT"/>
                <a:cs typeface="Arial MT"/>
              </a:rPr>
              <a:t>fiscal </a:t>
            </a:r>
            <a:r>
              <a:rPr dirty="0" sz="1200" spc="-10">
                <a:latin typeface="Arial MT"/>
                <a:cs typeface="Arial MT"/>
              </a:rPr>
              <a:t>incentives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58430" y="2387155"/>
            <a:ext cx="3674110" cy="9455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25"/>
              </a:spcBef>
              <a:buAutoNum type="arabicParenR"/>
              <a:tabLst>
                <a:tab pos="241300" algn="l"/>
              </a:tabLst>
            </a:pPr>
            <a:r>
              <a:rPr dirty="0" sz="1200">
                <a:latin typeface="Arial MT"/>
                <a:cs typeface="Arial MT"/>
              </a:rPr>
              <a:t>Adopt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mandatory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design-for-recyclability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standards </a:t>
            </a:r>
            <a:r>
              <a:rPr dirty="0" sz="1200">
                <a:latin typeface="Arial MT"/>
                <a:cs typeface="Arial MT"/>
              </a:rPr>
              <a:t>that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phase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out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non-</a:t>
            </a:r>
            <a:r>
              <a:rPr dirty="0" sz="1200">
                <a:latin typeface="Arial MT"/>
                <a:cs typeface="Arial MT"/>
              </a:rPr>
              <a:t>separable,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multilayer,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and </a:t>
            </a:r>
            <a:r>
              <a:rPr dirty="0" sz="1200">
                <a:latin typeface="Arial MT"/>
                <a:cs typeface="Arial MT"/>
              </a:rPr>
              <a:t>incompatible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polymer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combinations</a:t>
            </a:r>
            <a:endParaRPr sz="1200">
              <a:latin typeface="Arial MT"/>
              <a:cs typeface="Arial MT"/>
            </a:endParaRPr>
          </a:p>
          <a:p>
            <a:pPr marL="241300" marR="336550" indent="-22860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241300" algn="l"/>
              </a:tabLst>
            </a:pPr>
            <a:r>
              <a:rPr dirty="0" sz="1200">
                <a:latin typeface="Arial MT"/>
                <a:cs typeface="Arial MT"/>
              </a:rPr>
              <a:t>Incentivize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producers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use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mono-</a:t>
            </a:r>
            <a:r>
              <a:rPr dirty="0" sz="1200">
                <a:latin typeface="Arial MT"/>
                <a:cs typeface="Arial MT"/>
              </a:rPr>
              <a:t>material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or </a:t>
            </a:r>
            <a:r>
              <a:rPr dirty="0" sz="1200">
                <a:latin typeface="Arial MT"/>
                <a:cs typeface="Arial MT"/>
              </a:rPr>
              <a:t>compatible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blends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40377" y="1748980"/>
            <a:ext cx="4801235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230245" algn="l"/>
              </a:tabLst>
            </a:pPr>
            <a:r>
              <a:rPr dirty="0" sz="1350" b="1">
                <a:latin typeface="Arial"/>
                <a:cs typeface="Arial"/>
              </a:rPr>
              <a:t>Key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challenges</a:t>
            </a:r>
            <a:r>
              <a:rPr dirty="0" sz="1350" b="1">
                <a:latin typeface="Arial"/>
                <a:cs typeface="Arial"/>
              </a:rPr>
              <a:t>	Possible</a:t>
            </a:r>
            <a:r>
              <a:rPr dirty="0" sz="1350" spc="12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solutions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2940" y="5913069"/>
            <a:ext cx="3182620" cy="0"/>
          </a:xfrm>
          <a:custGeom>
            <a:avLst/>
            <a:gdLst/>
            <a:ahLst/>
            <a:cxnLst/>
            <a:rect l="l" t="t" r="r" b="b"/>
            <a:pathLst>
              <a:path w="3182620" h="0">
                <a:moveTo>
                  <a:pt x="0" y="0"/>
                </a:moveTo>
                <a:lnTo>
                  <a:pt x="318211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014983" y="4618812"/>
            <a:ext cx="887094" cy="1289685"/>
          </a:xfrm>
          <a:prstGeom prst="rect">
            <a:avLst/>
          </a:prstGeom>
          <a:solidFill>
            <a:srgbClr val="009BDB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79%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06039" y="5158498"/>
            <a:ext cx="887094" cy="750570"/>
          </a:xfrm>
          <a:prstGeom prst="rect">
            <a:avLst/>
          </a:prstGeom>
          <a:solidFill>
            <a:srgbClr val="009BDB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46%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14983" y="4271302"/>
            <a:ext cx="887094" cy="347980"/>
          </a:xfrm>
          <a:prstGeom prst="rect">
            <a:avLst/>
          </a:prstGeom>
          <a:solidFill>
            <a:srgbClr val="00212F"/>
          </a:solidFill>
        </p:spPr>
        <p:txBody>
          <a:bodyPr wrap="square" lIns="0" tIns="984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21%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06039" y="4271302"/>
            <a:ext cx="887094" cy="887730"/>
          </a:xfrm>
          <a:prstGeom prst="rect">
            <a:avLst/>
          </a:prstGeom>
          <a:solidFill>
            <a:srgbClr val="00212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54%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16698" y="5951715"/>
            <a:ext cx="47942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 b="1">
                <a:latin typeface="Arial"/>
                <a:cs typeface="Arial"/>
              </a:rPr>
              <a:t>Current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03220" y="5951715"/>
            <a:ext cx="129349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b="1">
                <a:latin typeface="Arial"/>
                <a:cs typeface="Arial"/>
              </a:rPr>
              <a:t>With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design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changes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3191" y="3786594"/>
            <a:ext cx="192405" cy="155575"/>
          </a:xfrm>
          <a:custGeom>
            <a:avLst/>
            <a:gdLst/>
            <a:ahLst/>
            <a:cxnLst/>
            <a:rect l="l" t="t" r="r" b="b"/>
            <a:pathLst>
              <a:path w="192404" h="155575">
                <a:moveTo>
                  <a:pt x="192023" y="0"/>
                </a:moveTo>
                <a:lnTo>
                  <a:pt x="0" y="0"/>
                </a:lnTo>
                <a:lnTo>
                  <a:pt x="0" y="155486"/>
                </a:lnTo>
                <a:lnTo>
                  <a:pt x="192023" y="155486"/>
                </a:lnTo>
                <a:lnTo>
                  <a:pt x="192023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93191" y="4006050"/>
            <a:ext cx="192405" cy="155575"/>
          </a:xfrm>
          <a:custGeom>
            <a:avLst/>
            <a:gdLst/>
            <a:ahLst/>
            <a:cxnLst/>
            <a:rect l="l" t="t" r="r" b="b"/>
            <a:pathLst>
              <a:path w="192404" h="155575">
                <a:moveTo>
                  <a:pt x="192023" y="0"/>
                </a:moveTo>
                <a:lnTo>
                  <a:pt x="0" y="0"/>
                </a:lnTo>
                <a:lnTo>
                  <a:pt x="0" y="155486"/>
                </a:lnTo>
                <a:lnTo>
                  <a:pt x="192023" y="155486"/>
                </a:lnTo>
                <a:lnTo>
                  <a:pt x="192023" y="0"/>
                </a:lnTo>
                <a:close/>
              </a:path>
            </a:pathLst>
          </a:custGeom>
          <a:solidFill>
            <a:srgbClr val="0021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75767" y="3497875"/>
            <a:ext cx="2075180" cy="69215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200" spc="-20" b="1">
                <a:latin typeface="Arial"/>
                <a:cs typeface="Arial"/>
              </a:rPr>
              <a:t>Total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collected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plastic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waste</a:t>
            </a:r>
            <a:endParaRPr sz="1200">
              <a:latin typeface="Arial"/>
              <a:cs typeface="Arial"/>
            </a:endParaRPr>
          </a:p>
          <a:p>
            <a:pPr marL="260985" marR="285750">
              <a:lnSpc>
                <a:spcPts val="1730"/>
              </a:lnSpc>
              <a:spcBef>
                <a:spcPts val="25"/>
              </a:spcBef>
            </a:pPr>
            <a:r>
              <a:rPr dirty="0" sz="1050" spc="-10">
                <a:latin typeface="Arial MT"/>
                <a:cs typeface="Arial MT"/>
              </a:rPr>
              <a:t>Unrecyclable</a:t>
            </a:r>
            <a:r>
              <a:rPr dirty="0" sz="1050" spc="500">
                <a:latin typeface="Arial MT"/>
                <a:cs typeface="Arial MT"/>
              </a:rPr>
              <a:t>  </a:t>
            </a:r>
            <a:r>
              <a:rPr dirty="0" sz="1050">
                <a:latin typeface="Arial MT"/>
                <a:cs typeface="Arial MT"/>
              </a:rPr>
              <a:t>Recyclable</a:t>
            </a:r>
            <a:r>
              <a:rPr dirty="0" sz="1050" spc="1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waste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347971" y="2056129"/>
            <a:ext cx="7512050" cy="295275"/>
            <a:chOff x="4347971" y="2056129"/>
            <a:chExt cx="7512050" cy="295275"/>
          </a:xfrm>
        </p:grpSpPr>
        <p:sp>
          <p:nvSpPr>
            <p:cNvPr id="31" name="object 31"/>
            <p:cNvSpPr/>
            <p:nvPr/>
          </p:nvSpPr>
          <p:spPr>
            <a:xfrm>
              <a:off x="4347971" y="2062479"/>
              <a:ext cx="7512050" cy="0"/>
            </a:xfrm>
            <a:custGeom>
              <a:avLst/>
              <a:gdLst/>
              <a:ahLst/>
              <a:cxnLst/>
              <a:rect l="l" t="t" r="r" b="b"/>
              <a:pathLst>
                <a:path w="7512050" h="0">
                  <a:moveTo>
                    <a:pt x="0" y="0"/>
                  </a:moveTo>
                  <a:lnTo>
                    <a:pt x="751179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763255" y="2121915"/>
              <a:ext cx="3804285" cy="219710"/>
            </a:xfrm>
            <a:custGeom>
              <a:avLst/>
              <a:gdLst/>
              <a:ahLst/>
              <a:cxnLst/>
              <a:rect l="l" t="t" r="r" b="b"/>
              <a:pathLst>
                <a:path w="3804284" h="219710">
                  <a:moveTo>
                    <a:pt x="3694176" y="0"/>
                  </a:moveTo>
                  <a:lnTo>
                    <a:pt x="0" y="0"/>
                  </a:lnTo>
                  <a:lnTo>
                    <a:pt x="0" y="219583"/>
                  </a:lnTo>
                  <a:lnTo>
                    <a:pt x="3694176" y="219583"/>
                  </a:lnTo>
                  <a:lnTo>
                    <a:pt x="3803904" y="109728"/>
                  </a:lnTo>
                  <a:lnTo>
                    <a:pt x="3694176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763255" y="2121915"/>
              <a:ext cx="3804285" cy="219710"/>
            </a:xfrm>
            <a:custGeom>
              <a:avLst/>
              <a:gdLst/>
              <a:ahLst/>
              <a:cxnLst/>
              <a:rect l="l" t="t" r="r" b="b"/>
              <a:pathLst>
                <a:path w="3804284" h="219710">
                  <a:moveTo>
                    <a:pt x="0" y="0"/>
                  </a:moveTo>
                  <a:lnTo>
                    <a:pt x="3694176" y="0"/>
                  </a:lnTo>
                  <a:lnTo>
                    <a:pt x="3803904" y="109728"/>
                  </a:lnTo>
                  <a:lnTo>
                    <a:pt x="3694176" y="219583"/>
                  </a:lnTo>
                  <a:lnTo>
                    <a:pt x="0" y="219583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7794370" y="2124138"/>
            <a:ext cx="117157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Standardization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753731" y="3539235"/>
            <a:ext cx="3823335" cy="229870"/>
            <a:chOff x="7753731" y="3539235"/>
            <a:chExt cx="3823335" cy="229870"/>
          </a:xfrm>
        </p:grpSpPr>
        <p:sp>
          <p:nvSpPr>
            <p:cNvPr id="36" name="object 36"/>
            <p:cNvSpPr/>
            <p:nvPr/>
          </p:nvSpPr>
          <p:spPr>
            <a:xfrm>
              <a:off x="7763256" y="3548760"/>
              <a:ext cx="3804285" cy="210820"/>
            </a:xfrm>
            <a:custGeom>
              <a:avLst/>
              <a:gdLst/>
              <a:ahLst/>
              <a:cxnLst/>
              <a:rect l="l" t="t" r="r" b="b"/>
              <a:pathLst>
                <a:path w="3804284" h="210820">
                  <a:moveTo>
                    <a:pt x="3698748" y="0"/>
                  </a:moveTo>
                  <a:lnTo>
                    <a:pt x="0" y="0"/>
                  </a:lnTo>
                  <a:lnTo>
                    <a:pt x="0" y="210312"/>
                  </a:lnTo>
                  <a:lnTo>
                    <a:pt x="3698748" y="210312"/>
                  </a:lnTo>
                  <a:lnTo>
                    <a:pt x="3803904" y="105156"/>
                  </a:lnTo>
                  <a:lnTo>
                    <a:pt x="3698748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763256" y="3548760"/>
              <a:ext cx="3804285" cy="210820"/>
            </a:xfrm>
            <a:custGeom>
              <a:avLst/>
              <a:gdLst/>
              <a:ahLst/>
              <a:cxnLst/>
              <a:rect l="l" t="t" r="r" b="b"/>
              <a:pathLst>
                <a:path w="3804284" h="210820">
                  <a:moveTo>
                    <a:pt x="0" y="0"/>
                  </a:moveTo>
                  <a:lnTo>
                    <a:pt x="3698748" y="0"/>
                  </a:lnTo>
                  <a:lnTo>
                    <a:pt x="3803904" y="105156"/>
                  </a:lnTo>
                  <a:lnTo>
                    <a:pt x="3698748" y="210312"/>
                  </a:lnTo>
                  <a:lnTo>
                    <a:pt x="0" y="21031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7794370" y="3546538"/>
            <a:ext cx="11176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Clear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guidance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753731" y="5084953"/>
            <a:ext cx="3823335" cy="229870"/>
            <a:chOff x="7753731" y="5084953"/>
            <a:chExt cx="3823335" cy="229870"/>
          </a:xfrm>
        </p:grpSpPr>
        <p:sp>
          <p:nvSpPr>
            <p:cNvPr id="40" name="object 40"/>
            <p:cNvSpPr/>
            <p:nvPr/>
          </p:nvSpPr>
          <p:spPr>
            <a:xfrm>
              <a:off x="7763256" y="5094478"/>
              <a:ext cx="3804285" cy="210820"/>
            </a:xfrm>
            <a:custGeom>
              <a:avLst/>
              <a:gdLst/>
              <a:ahLst/>
              <a:cxnLst/>
              <a:rect l="l" t="t" r="r" b="b"/>
              <a:pathLst>
                <a:path w="3804284" h="210820">
                  <a:moveTo>
                    <a:pt x="3698748" y="0"/>
                  </a:moveTo>
                  <a:lnTo>
                    <a:pt x="0" y="0"/>
                  </a:lnTo>
                  <a:lnTo>
                    <a:pt x="0" y="210312"/>
                  </a:lnTo>
                  <a:lnTo>
                    <a:pt x="3698748" y="210312"/>
                  </a:lnTo>
                  <a:lnTo>
                    <a:pt x="3803904" y="105156"/>
                  </a:lnTo>
                  <a:lnTo>
                    <a:pt x="3698748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763256" y="5094478"/>
              <a:ext cx="3804285" cy="210820"/>
            </a:xfrm>
            <a:custGeom>
              <a:avLst/>
              <a:gdLst/>
              <a:ahLst/>
              <a:cxnLst/>
              <a:rect l="l" t="t" r="r" b="b"/>
              <a:pathLst>
                <a:path w="3804284" h="210820">
                  <a:moveTo>
                    <a:pt x="0" y="0"/>
                  </a:moveTo>
                  <a:lnTo>
                    <a:pt x="3698748" y="0"/>
                  </a:lnTo>
                  <a:lnTo>
                    <a:pt x="3803904" y="105156"/>
                  </a:lnTo>
                  <a:lnTo>
                    <a:pt x="3698748" y="210312"/>
                  </a:lnTo>
                  <a:lnTo>
                    <a:pt x="0" y="21031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7794370" y="5095621"/>
            <a:ext cx="179451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Abatement</a:t>
            </a:r>
            <a:r>
              <a:rPr dirty="0" sz="12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single-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use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42900" y="2071623"/>
            <a:ext cx="3726179" cy="0"/>
          </a:xfrm>
          <a:custGeom>
            <a:avLst/>
            <a:gdLst/>
            <a:ahLst/>
            <a:cxnLst/>
            <a:rect l="l" t="t" r="r" b="b"/>
            <a:pathLst>
              <a:path w="3726179" h="0">
                <a:moveTo>
                  <a:pt x="0" y="0"/>
                </a:moveTo>
                <a:lnTo>
                  <a:pt x="372592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4" name="object 44"/>
          <p:cNvGrpSpPr/>
          <p:nvPr/>
        </p:nvGrpSpPr>
        <p:grpSpPr>
          <a:xfrm>
            <a:off x="0" y="45719"/>
            <a:ext cx="4691380" cy="429895"/>
            <a:chOff x="0" y="45719"/>
            <a:chExt cx="4691380" cy="429895"/>
          </a:xfrm>
        </p:grpSpPr>
        <p:sp>
          <p:nvSpPr>
            <p:cNvPr id="45" name="object 45"/>
            <p:cNvSpPr/>
            <p:nvPr/>
          </p:nvSpPr>
          <p:spPr>
            <a:xfrm>
              <a:off x="2980944" y="45719"/>
              <a:ext cx="1710055" cy="421005"/>
            </a:xfrm>
            <a:custGeom>
              <a:avLst/>
              <a:gdLst/>
              <a:ahLst/>
              <a:cxnLst/>
              <a:rect l="l" t="t" r="r" b="b"/>
              <a:pathLst>
                <a:path w="1710054" h="421005">
                  <a:moveTo>
                    <a:pt x="1499616" y="0"/>
                  </a:moveTo>
                  <a:lnTo>
                    <a:pt x="0" y="0"/>
                  </a:lnTo>
                  <a:lnTo>
                    <a:pt x="0" y="420750"/>
                  </a:lnTo>
                  <a:lnTo>
                    <a:pt x="1499616" y="420750"/>
                  </a:lnTo>
                  <a:lnTo>
                    <a:pt x="1709928" y="210438"/>
                  </a:lnTo>
                  <a:lnTo>
                    <a:pt x="1499616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394144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91310" algn="l"/>
                <a:tab pos="3016885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Recycle</a:t>
            </a:r>
            <a:r>
              <a:rPr dirty="0" sz="1550"/>
              <a:t>	</a:t>
            </a:r>
            <a:r>
              <a:rPr dirty="0" sz="1550" spc="-10"/>
              <a:t>Redesign</a:t>
            </a:r>
            <a:endParaRPr sz="1550"/>
          </a:p>
        </p:txBody>
      </p:sp>
      <p:sp>
        <p:nvSpPr>
          <p:cNvPr id="49" name="object 49"/>
          <p:cNvSpPr txBox="1"/>
          <p:nvPr/>
        </p:nvSpPr>
        <p:spPr>
          <a:xfrm>
            <a:off x="305447" y="6670401"/>
            <a:ext cx="6737350" cy="13843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Wagner</a:t>
            </a:r>
            <a:r>
              <a:rPr dirty="0" sz="800">
                <a:latin typeface="Arial MT"/>
                <a:cs typeface="Arial MT"/>
                <a:hlinkClick r:id="rId5"/>
              </a:rPr>
              <a:t>.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63959" y="307339"/>
            <a:ext cx="41719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4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110"/>
              </a:spcBef>
            </a:pPr>
            <a:r>
              <a:rPr dirty="0"/>
              <a:t>Plastics</a:t>
            </a:r>
            <a:r>
              <a:rPr dirty="0" spc="5"/>
              <a:t> </a:t>
            </a:r>
            <a:r>
              <a:rPr dirty="0"/>
              <a:t>account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around</a:t>
            </a:r>
            <a:r>
              <a:rPr dirty="0" spc="-70"/>
              <a:t> </a:t>
            </a:r>
            <a:r>
              <a:rPr dirty="0"/>
              <a:t>4%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global</a:t>
            </a:r>
            <a:r>
              <a:rPr dirty="0" spc="-70"/>
              <a:t> </a:t>
            </a:r>
            <a:r>
              <a:rPr dirty="0"/>
              <a:t>CO</a:t>
            </a:r>
            <a:r>
              <a:rPr dirty="0" baseline="-19519" sz="2775"/>
              <a:t>2</a:t>
            </a:r>
            <a:r>
              <a:rPr dirty="0" baseline="-19519" sz="2775" spc="712"/>
              <a:t> </a:t>
            </a:r>
            <a:r>
              <a:rPr dirty="0" sz="2800" spc="-10"/>
              <a:t>emissions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322478" y="6460619"/>
            <a:ext cx="5815330" cy="266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5"/>
              </a:spcBef>
            </a:pPr>
            <a:r>
              <a:rPr dirty="0" sz="800">
                <a:latin typeface="Arial MT"/>
                <a:cs typeface="Arial MT"/>
              </a:rPr>
              <a:t>Source: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Network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for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Greening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the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Financial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System,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NGFS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climate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scenarios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(2024).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Theo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Moers,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 Hoyos</a:t>
            </a:r>
            <a:r>
              <a:rPr dirty="0" sz="800">
                <a:solidFill>
                  <a:srgbClr val="767676"/>
                </a:solidFill>
                <a:latin typeface="Arial MT"/>
                <a:cs typeface="Arial MT"/>
              </a:rPr>
              <a:t>,</a:t>
            </a:r>
            <a:r>
              <a:rPr dirty="0" sz="800" spc="-25">
                <a:solidFill>
                  <a:srgbClr val="767676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Gernot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Share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with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206" y="1520952"/>
            <a:ext cx="3466465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350" b="1">
                <a:latin typeface="Arial"/>
                <a:cs typeface="Arial"/>
              </a:rPr>
              <a:t>CO</a:t>
            </a:r>
            <a:r>
              <a:rPr dirty="0" baseline="-18518" sz="1350" b="1">
                <a:latin typeface="Arial"/>
                <a:cs typeface="Arial"/>
              </a:rPr>
              <a:t>2</a:t>
            </a:r>
            <a:r>
              <a:rPr dirty="0" sz="1350" b="1">
                <a:latin typeface="Arial"/>
                <a:cs typeface="Arial"/>
              </a:rPr>
              <a:t>e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emissions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in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2025: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~55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billion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spc="-20" b="1">
                <a:latin typeface="Arial"/>
                <a:cs typeface="Arial"/>
              </a:rPr>
              <a:t>tons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8612" y="2313685"/>
            <a:ext cx="11538585" cy="3796665"/>
            <a:chOff x="328612" y="2313685"/>
            <a:chExt cx="11538585" cy="3796665"/>
          </a:xfrm>
        </p:grpSpPr>
        <p:sp>
          <p:nvSpPr>
            <p:cNvPr id="8" name="object 8"/>
            <p:cNvSpPr/>
            <p:nvPr/>
          </p:nvSpPr>
          <p:spPr>
            <a:xfrm>
              <a:off x="338327" y="2926778"/>
              <a:ext cx="2542540" cy="768350"/>
            </a:xfrm>
            <a:custGeom>
              <a:avLst/>
              <a:gdLst/>
              <a:ahLst/>
              <a:cxnLst/>
              <a:rect l="l" t="t" r="r" b="b"/>
              <a:pathLst>
                <a:path w="2542540" h="768350">
                  <a:moveTo>
                    <a:pt x="2542032" y="0"/>
                  </a:moveTo>
                  <a:lnTo>
                    <a:pt x="0" y="0"/>
                  </a:lnTo>
                  <a:lnTo>
                    <a:pt x="0" y="768286"/>
                  </a:lnTo>
                  <a:lnTo>
                    <a:pt x="2542032" y="768286"/>
                  </a:lnTo>
                  <a:lnTo>
                    <a:pt x="2542032" y="0"/>
                  </a:lnTo>
                  <a:close/>
                </a:path>
              </a:pathLst>
            </a:custGeom>
            <a:solidFill>
              <a:srgbClr val="C9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392156" y="2318639"/>
              <a:ext cx="1463040" cy="3786504"/>
            </a:xfrm>
            <a:custGeom>
              <a:avLst/>
              <a:gdLst/>
              <a:ahLst/>
              <a:cxnLst/>
              <a:rect l="l" t="t" r="r" b="b"/>
              <a:pathLst>
                <a:path w="1463040" h="3786504">
                  <a:moveTo>
                    <a:pt x="1463040" y="0"/>
                  </a:moveTo>
                  <a:lnTo>
                    <a:pt x="0" y="0"/>
                  </a:lnTo>
                  <a:lnTo>
                    <a:pt x="0" y="3786504"/>
                  </a:lnTo>
                  <a:lnTo>
                    <a:pt x="1463040" y="3786504"/>
                  </a:lnTo>
                  <a:lnTo>
                    <a:pt x="1463040" y="0"/>
                  </a:lnTo>
                  <a:close/>
                </a:path>
              </a:pathLst>
            </a:custGeom>
            <a:solidFill>
              <a:srgbClr val="D2D9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450323" y="4349115"/>
              <a:ext cx="942340" cy="1756410"/>
            </a:xfrm>
            <a:custGeom>
              <a:avLst/>
              <a:gdLst/>
              <a:ahLst/>
              <a:cxnLst/>
              <a:rect l="l" t="t" r="r" b="b"/>
              <a:pathLst>
                <a:path w="942340" h="1756410">
                  <a:moveTo>
                    <a:pt x="941831" y="0"/>
                  </a:moveTo>
                  <a:lnTo>
                    <a:pt x="0" y="0"/>
                  </a:lnTo>
                  <a:lnTo>
                    <a:pt x="0" y="1756029"/>
                  </a:lnTo>
                  <a:lnTo>
                    <a:pt x="941831" y="1756029"/>
                  </a:lnTo>
                  <a:lnTo>
                    <a:pt x="941831" y="0"/>
                  </a:lnTo>
                  <a:close/>
                </a:path>
              </a:pathLst>
            </a:custGeom>
            <a:solidFill>
              <a:srgbClr val="0C5B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450323" y="4349115"/>
              <a:ext cx="942340" cy="1756410"/>
            </a:xfrm>
            <a:custGeom>
              <a:avLst/>
              <a:gdLst/>
              <a:ahLst/>
              <a:cxnLst/>
              <a:rect l="l" t="t" r="r" b="b"/>
              <a:pathLst>
                <a:path w="942340" h="1756410">
                  <a:moveTo>
                    <a:pt x="0" y="1756029"/>
                  </a:moveTo>
                  <a:lnTo>
                    <a:pt x="941831" y="1756029"/>
                  </a:lnTo>
                  <a:lnTo>
                    <a:pt x="941831" y="0"/>
                  </a:lnTo>
                  <a:lnTo>
                    <a:pt x="0" y="0"/>
                  </a:lnTo>
                  <a:lnTo>
                    <a:pt x="0" y="175602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450323" y="2986278"/>
              <a:ext cx="942340" cy="1363345"/>
            </a:xfrm>
            <a:custGeom>
              <a:avLst/>
              <a:gdLst/>
              <a:ahLst/>
              <a:cxnLst/>
              <a:rect l="l" t="t" r="r" b="b"/>
              <a:pathLst>
                <a:path w="942340" h="1363345">
                  <a:moveTo>
                    <a:pt x="941831" y="0"/>
                  </a:moveTo>
                  <a:lnTo>
                    <a:pt x="0" y="0"/>
                  </a:lnTo>
                  <a:lnTo>
                    <a:pt x="0" y="1362837"/>
                  </a:lnTo>
                  <a:lnTo>
                    <a:pt x="941831" y="1362837"/>
                  </a:lnTo>
                  <a:lnTo>
                    <a:pt x="941831" y="0"/>
                  </a:lnTo>
                  <a:close/>
                </a:path>
              </a:pathLst>
            </a:custGeom>
            <a:solidFill>
              <a:srgbClr val="0C5B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450323" y="2986278"/>
              <a:ext cx="942340" cy="1363345"/>
            </a:xfrm>
            <a:custGeom>
              <a:avLst/>
              <a:gdLst/>
              <a:ahLst/>
              <a:cxnLst/>
              <a:rect l="l" t="t" r="r" b="b"/>
              <a:pathLst>
                <a:path w="942340" h="1363345">
                  <a:moveTo>
                    <a:pt x="0" y="1362837"/>
                  </a:moveTo>
                  <a:lnTo>
                    <a:pt x="941831" y="1362837"/>
                  </a:lnTo>
                  <a:lnTo>
                    <a:pt x="941831" y="0"/>
                  </a:lnTo>
                  <a:lnTo>
                    <a:pt x="0" y="0"/>
                  </a:lnTo>
                  <a:lnTo>
                    <a:pt x="0" y="136283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50323" y="2318600"/>
              <a:ext cx="942340" cy="668020"/>
            </a:xfrm>
            <a:custGeom>
              <a:avLst/>
              <a:gdLst/>
              <a:ahLst/>
              <a:cxnLst/>
              <a:rect l="l" t="t" r="r" b="b"/>
              <a:pathLst>
                <a:path w="942340" h="668019">
                  <a:moveTo>
                    <a:pt x="941831" y="0"/>
                  </a:moveTo>
                  <a:lnTo>
                    <a:pt x="0" y="0"/>
                  </a:lnTo>
                  <a:lnTo>
                    <a:pt x="0" y="667677"/>
                  </a:lnTo>
                  <a:lnTo>
                    <a:pt x="941831" y="667677"/>
                  </a:lnTo>
                  <a:lnTo>
                    <a:pt x="941831" y="0"/>
                  </a:lnTo>
                  <a:close/>
                </a:path>
              </a:pathLst>
            </a:custGeom>
            <a:solidFill>
              <a:srgbClr val="0C5B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450323" y="2318600"/>
              <a:ext cx="942340" cy="668020"/>
            </a:xfrm>
            <a:custGeom>
              <a:avLst/>
              <a:gdLst/>
              <a:ahLst/>
              <a:cxnLst/>
              <a:rect l="l" t="t" r="r" b="b"/>
              <a:pathLst>
                <a:path w="942340" h="668019">
                  <a:moveTo>
                    <a:pt x="0" y="667677"/>
                  </a:moveTo>
                  <a:lnTo>
                    <a:pt x="941831" y="667677"/>
                  </a:lnTo>
                  <a:lnTo>
                    <a:pt x="941831" y="0"/>
                  </a:lnTo>
                  <a:lnTo>
                    <a:pt x="0" y="0"/>
                  </a:lnTo>
                  <a:lnTo>
                    <a:pt x="0" y="66767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703819" y="2931414"/>
              <a:ext cx="1746885" cy="3173730"/>
            </a:xfrm>
            <a:custGeom>
              <a:avLst/>
              <a:gdLst/>
              <a:ahLst/>
              <a:cxnLst/>
              <a:rect l="l" t="t" r="r" b="b"/>
              <a:pathLst>
                <a:path w="1746884" h="3173729">
                  <a:moveTo>
                    <a:pt x="1746503" y="0"/>
                  </a:moveTo>
                  <a:lnTo>
                    <a:pt x="0" y="0"/>
                  </a:lnTo>
                  <a:lnTo>
                    <a:pt x="0" y="3173730"/>
                  </a:lnTo>
                  <a:lnTo>
                    <a:pt x="1746503" y="3173730"/>
                  </a:lnTo>
                  <a:lnTo>
                    <a:pt x="1746503" y="0"/>
                  </a:lnTo>
                  <a:close/>
                </a:path>
              </a:pathLst>
            </a:custGeom>
            <a:solidFill>
              <a:srgbClr val="6BCC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03819" y="2931414"/>
              <a:ext cx="1746885" cy="3173730"/>
            </a:xfrm>
            <a:custGeom>
              <a:avLst/>
              <a:gdLst/>
              <a:ahLst/>
              <a:cxnLst/>
              <a:rect l="l" t="t" r="r" b="b"/>
              <a:pathLst>
                <a:path w="1746884" h="3173729">
                  <a:moveTo>
                    <a:pt x="0" y="3173730"/>
                  </a:moveTo>
                  <a:lnTo>
                    <a:pt x="1746503" y="3173730"/>
                  </a:lnTo>
                  <a:lnTo>
                    <a:pt x="1746503" y="0"/>
                  </a:lnTo>
                  <a:lnTo>
                    <a:pt x="0" y="0"/>
                  </a:lnTo>
                  <a:lnTo>
                    <a:pt x="0" y="317373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703819" y="2565565"/>
              <a:ext cx="1746885" cy="366395"/>
            </a:xfrm>
            <a:custGeom>
              <a:avLst/>
              <a:gdLst/>
              <a:ahLst/>
              <a:cxnLst/>
              <a:rect l="l" t="t" r="r" b="b"/>
              <a:pathLst>
                <a:path w="1746884" h="366394">
                  <a:moveTo>
                    <a:pt x="1746503" y="0"/>
                  </a:moveTo>
                  <a:lnTo>
                    <a:pt x="0" y="0"/>
                  </a:lnTo>
                  <a:lnTo>
                    <a:pt x="0" y="365848"/>
                  </a:lnTo>
                  <a:lnTo>
                    <a:pt x="1746503" y="365848"/>
                  </a:lnTo>
                  <a:lnTo>
                    <a:pt x="1746503" y="0"/>
                  </a:lnTo>
                  <a:close/>
                </a:path>
              </a:pathLst>
            </a:custGeom>
            <a:solidFill>
              <a:srgbClr val="6BCC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703819" y="2565565"/>
              <a:ext cx="1746885" cy="366395"/>
            </a:xfrm>
            <a:custGeom>
              <a:avLst/>
              <a:gdLst/>
              <a:ahLst/>
              <a:cxnLst/>
              <a:rect l="l" t="t" r="r" b="b"/>
              <a:pathLst>
                <a:path w="1746884" h="366394">
                  <a:moveTo>
                    <a:pt x="0" y="365848"/>
                  </a:moveTo>
                  <a:lnTo>
                    <a:pt x="1746503" y="365848"/>
                  </a:lnTo>
                  <a:lnTo>
                    <a:pt x="1746503" y="0"/>
                  </a:lnTo>
                  <a:lnTo>
                    <a:pt x="0" y="0"/>
                  </a:lnTo>
                  <a:lnTo>
                    <a:pt x="0" y="36584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703819" y="2364308"/>
              <a:ext cx="1746885" cy="201295"/>
            </a:xfrm>
            <a:custGeom>
              <a:avLst/>
              <a:gdLst/>
              <a:ahLst/>
              <a:cxnLst/>
              <a:rect l="l" t="t" r="r" b="b"/>
              <a:pathLst>
                <a:path w="1746884" h="201294">
                  <a:moveTo>
                    <a:pt x="1746503" y="0"/>
                  </a:moveTo>
                  <a:lnTo>
                    <a:pt x="0" y="0"/>
                  </a:lnTo>
                  <a:lnTo>
                    <a:pt x="0" y="201218"/>
                  </a:lnTo>
                  <a:lnTo>
                    <a:pt x="1746503" y="201218"/>
                  </a:lnTo>
                  <a:lnTo>
                    <a:pt x="1746503" y="0"/>
                  </a:lnTo>
                  <a:close/>
                </a:path>
              </a:pathLst>
            </a:custGeom>
            <a:solidFill>
              <a:srgbClr val="6BCC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703819" y="2364308"/>
              <a:ext cx="1746885" cy="201295"/>
            </a:xfrm>
            <a:custGeom>
              <a:avLst/>
              <a:gdLst/>
              <a:ahLst/>
              <a:cxnLst/>
              <a:rect l="l" t="t" r="r" b="b"/>
              <a:pathLst>
                <a:path w="1746884" h="201294">
                  <a:moveTo>
                    <a:pt x="0" y="201218"/>
                  </a:moveTo>
                  <a:lnTo>
                    <a:pt x="1746503" y="201218"/>
                  </a:lnTo>
                  <a:lnTo>
                    <a:pt x="1746503" y="0"/>
                  </a:lnTo>
                  <a:lnTo>
                    <a:pt x="0" y="0"/>
                  </a:lnTo>
                  <a:lnTo>
                    <a:pt x="0" y="201218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703819" y="2318627"/>
              <a:ext cx="1746885" cy="46355"/>
            </a:xfrm>
            <a:custGeom>
              <a:avLst/>
              <a:gdLst/>
              <a:ahLst/>
              <a:cxnLst/>
              <a:rect l="l" t="t" r="r" b="b"/>
              <a:pathLst>
                <a:path w="1746884" h="46355">
                  <a:moveTo>
                    <a:pt x="1746503" y="0"/>
                  </a:moveTo>
                  <a:lnTo>
                    <a:pt x="0" y="0"/>
                  </a:lnTo>
                  <a:lnTo>
                    <a:pt x="0" y="45731"/>
                  </a:lnTo>
                  <a:lnTo>
                    <a:pt x="1746503" y="45731"/>
                  </a:lnTo>
                  <a:lnTo>
                    <a:pt x="1746503" y="0"/>
                  </a:lnTo>
                  <a:close/>
                </a:path>
              </a:pathLst>
            </a:custGeom>
            <a:solidFill>
              <a:srgbClr val="6BCC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703819" y="2318627"/>
              <a:ext cx="1746885" cy="46355"/>
            </a:xfrm>
            <a:custGeom>
              <a:avLst/>
              <a:gdLst/>
              <a:ahLst/>
              <a:cxnLst/>
              <a:rect l="l" t="t" r="r" b="b"/>
              <a:pathLst>
                <a:path w="1746884" h="46355">
                  <a:moveTo>
                    <a:pt x="0" y="45731"/>
                  </a:moveTo>
                  <a:lnTo>
                    <a:pt x="1746503" y="45731"/>
                  </a:lnTo>
                  <a:lnTo>
                    <a:pt x="1746503" y="0"/>
                  </a:lnTo>
                  <a:lnTo>
                    <a:pt x="0" y="0"/>
                  </a:lnTo>
                  <a:lnTo>
                    <a:pt x="0" y="4573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582411" y="4660011"/>
              <a:ext cx="2121535" cy="1445260"/>
            </a:xfrm>
            <a:custGeom>
              <a:avLst/>
              <a:gdLst/>
              <a:ahLst/>
              <a:cxnLst/>
              <a:rect l="l" t="t" r="r" b="b"/>
              <a:pathLst>
                <a:path w="2121534" h="1445260">
                  <a:moveTo>
                    <a:pt x="2121408" y="0"/>
                  </a:moveTo>
                  <a:lnTo>
                    <a:pt x="0" y="0"/>
                  </a:lnTo>
                  <a:lnTo>
                    <a:pt x="0" y="1445133"/>
                  </a:lnTo>
                  <a:lnTo>
                    <a:pt x="2121408" y="1445133"/>
                  </a:lnTo>
                  <a:lnTo>
                    <a:pt x="2121408" y="0"/>
                  </a:lnTo>
                  <a:close/>
                </a:path>
              </a:pathLst>
            </a:custGeom>
            <a:solidFill>
              <a:srgbClr val="1271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582411" y="4660011"/>
              <a:ext cx="2121535" cy="1445260"/>
            </a:xfrm>
            <a:custGeom>
              <a:avLst/>
              <a:gdLst/>
              <a:ahLst/>
              <a:cxnLst/>
              <a:rect l="l" t="t" r="r" b="b"/>
              <a:pathLst>
                <a:path w="2121534" h="1445260">
                  <a:moveTo>
                    <a:pt x="0" y="1445133"/>
                  </a:moveTo>
                  <a:lnTo>
                    <a:pt x="2121408" y="1445133"/>
                  </a:lnTo>
                  <a:lnTo>
                    <a:pt x="2121408" y="0"/>
                  </a:lnTo>
                  <a:lnTo>
                    <a:pt x="0" y="0"/>
                  </a:lnTo>
                  <a:lnTo>
                    <a:pt x="0" y="144513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582411" y="3781971"/>
              <a:ext cx="2121535" cy="878205"/>
            </a:xfrm>
            <a:custGeom>
              <a:avLst/>
              <a:gdLst/>
              <a:ahLst/>
              <a:cxnLst/>
              <a:rect l="l" t="t" r="r" b="b"/>
              <a:pathLst>
                <a:path w="2121534" h="878204">
                  <a:moveTo>
                    <a:pt x="2121408" y="0"/>
                  </a:moveTo>
                  <a:lnTo>
                    <a:pt x="0" y="0"/>
                  </a:lnTo>
                  <a:lnTo>
                    <a:pt x="0" y="878039"/>
                  </a:lnTo>
                  <a:lnTo>
                    <a:pt x="2121408" y="878039"/>
                  </a:lnTo>
                  <a:lnTo>
                    <a:pt x="2121408" y="0"/>
                  </a:lnTo>
                  <a:close/>
                </a:path>
              </a:pathLst>
            </a:custGeom>
            <a:solidFill>
              <a:srgbClr val="1271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582411" y="3781971"/>
              <a:ext cx="2121535" cy="878205"/>
            </a:xfrm>
            <a:custGeom>
              <a:avLst/>
              <a:gdLst/>
              <a:ahLst/>
              <a:cxnLst/>
              <a:rect l="l" t="t" r="r" b="b"/>
              <a:pathLst>
                <a:path w="2121534" h="878204">
                  <a:moveTo>
                    <a:pt x="0" y="878039"/>
                  </a:moveTo>
                  <a:lnTo>
                    <a:pt x="2121408" y="878039"/>
                  </a:lnTo>
                  <a:lnTo>
                    <a:pt x="2121408" y="0"/>
                  </a:lnTo>
                  <a:lnTo>
                    <a:pt x="0" y="0"/>
                  </a:lnTo>
                  <a:lnTo>
                    <a:pt x="0" y="87803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582411" y="2931325"/>
              <a:ext cx="2121535" cy="850900"/>
            </a:xfrm>
            <a:custGeom>
              <a:avLst/>
              <a:gdLst/>
              <a:ahLst/>
              <a:cxnLst/>
              <a:rect l="l" t="t" r="r" b="b"/>
              <a:pathLst>
                <a:path w="2121534" h="850900">
                  <a:moveTo>
                    <a:pt x="2121408" y="0"/>
                  </a:moveTo>
                  <a:lnTo>
                    <a:pt x="0" y="0"/>
                  </a:lnTo>
                  <a:lnTo>
                    <a:pt x="0" y="850607"/>
                  </a:lnTo>
                  <a:lnTo>
                    <a:pt x="2121408" y="850607"/>
                  </a:lnTo>
                  <a:lnTo>
                    <a:pt x="2121408" y="0"/>
                  </a:lnTo>
                  <a:close/>
                </a:path>
              </a:pathLst>
            </a:custGeom>
            <a:solidFill>
              <a:srgbClr val="1271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582411" y="2931325"/>
              <a:ext cx="2121535" cy="850900"/>
            </a:xfrm>
            <a:custGeom>
              <a:avLst/>
              <a:gdLst/>
              <a:ahLst/>
              <a:cxnLst/>
              <a:rect l="l" t="t" r="r" b="b"/>
              <a:pathLst>
                <a:path w="2121534" h="850900">
                  <a:moveTo>
                    <a:pt x="0" y="850607"/>
                  </a:moveTo>
                  <a:lnTo>
                    <a:pt x="2121408" y="850607"/>
                  </a:lnTo>
                  <a:lnTo>
                    <a:pt x="2121408" y="0"/>
                  </a:lnTo>
                  <a:lnTo>
                    <a:pt x="0" y="0"/>
                  </a:lnTo>
                  <a:lnTo>
                    <a:pt x="0" y="85060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582411" y="2483243"/>
              <a:ext cx="2121535" cy="448309"/>
            </a:xfrm>
            <a:custGeom>
              <a:avLst/>
              <a:gdLst/>
              <a:ahLst/>
              <a:cxnLst/>
              <a:rect l="l" t="t" r="r" b="b"/>
              <a:pathLst>
                <a:path w="2121534" h="448310">
                  <a:moveTo>
                    <a:pt x="2121408" y="0"/>
                  </a:moveTo>
                  <a:lnTo>
                    <a:pt x="0" y="0"/>
                  </a:lnTo>
                  <a:lnTo>
                    <a:pt x="0" y="448170"/>
                  </a:lnTo>
                  <a:lnTo>
                    <a:pt x="2121408" y="448170"/>
                  </a:lnTo>
                  <a:lnTo>
                    <a:pt x="2121408" y="0"/>
                  </a:lnTo>
                  <a:close/>
                </a:path>
              </a:pathLst>
            </a:custGeom>
            <a:solidFill>
              <a:srgbClr val="1271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582411" y="2483243"/>
              <a:ext cx="2121535" cy="448309"/>
            </a:xfrm>
            <a:custGeom>
              <a:avLst/>
              <a:gdLst/>
              <a:ahLst/>
              <a:cxnLst/>
              <a:rect l="l" t="t" r="r" b="b"/>
              <a:pathLst>
                <a:path w="2121534" h="448310">
                  <a:moveTo>
                    <a:pt x="0" y="448170"/>
                  </a:moveTo>
                  <a:lnTo>
                    <a:pt x="2121408" y="448170"/>
                  </a:lnTo>
                  <a:lnTo>
                    <a:pt x="2121408" y="0"/>
                  </a:lnTo>
                  <a:lnTo>
                    <a:pt x="0" y="0"/>
                  </a:lnTo>
                  <a:lnTo>
                    <a:pt x="0" y="44817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582411" y="2318600"/>
              <a:ext cx="2121535" cy="165100"/>
            </a:xfrm>
            <a:custGeom>
              <a:avLst/>
              <a:gdLst/>
              <a:ahLst/>
              <a:cxnLst/>
              <a:rect l="l" t="t" r="r" b="b"/>
              <a:pathLst>
                <a:path w="2121534" h="165100">
                  <a:moveTo>
                    <a:pt x="2121408" y="0"/>
                  </a:moveTo>
                  <a:lnTo>
                    <a:pt x="0" y="0"/>
                  </a:lnTo>
                  <a:lnTo>
                    <a:pt x="0" y="164630"/>
                  </a:lnTo>
                  <a:lnTo>
                    <a:pt x="2121408" y="164630"/>
                  </a:lnTo>
                  <a:lnTo>
                    <a:pt x="2121408" y="0"/>
                  </a:lnTo>
                  <a:close/>
                </a:path>
              </a:pathLst>
            </a:custGeom>
            <a:solidFill>
              <a:srgbClr val="1271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582411" y="2318600"/>
              <a:ext cx="2121535" cy="165100"/>
            </a:xfrm>
            <a:custGeom>
              <a:avLst/>
              <a:gdLst/>
              <a:ahLst/>
              <a:cxnLst/>
              <a:rect l="l" t="t" r="r" b="b"/>
              <a:pathLst>
                <a:path w="2121534" h="165100">
                  <a:moveTo>
                    <a:pt x="0" y="164630"/>
                  </a:moveTo>
                  <a:lnTo>
                    <a:pt x="2121408" y="164630"/>
                  </a:lnTo>
                  <a:lnTo>
                    <a:pt x="2121408" y="0"/>
                  </a:lnTo>
                  <a:lnTo>
                    <a:pt x="0" y="0"/>
                  </a:lnTo>
                  <a:lnTo>
                    <a:pt x="0" y="16463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884932" y="3562477"/>
              <a:ext cx="2697480" cy="2543175"/>
            </a:xfrm>
            <a:custGeom>
              <a:avLst/>
              <a:gdLst/>
              <a:ahLst/>
              <a:cxnLst/>
              <a:rect l="l" t="t" r="r" b="b"/>
              <a:pathLst>
                <a:path w="2697479" h="2543175">
                  <a:moveTo>
                    <a:pt x="2697480" y="0"/>
                  </a:moveTo>
                  <a:lnTo>
                    <a:pt x="0" y="0"/>
                  </a:lnTo>
                  <a:lnTo>
                    <a:pt x="0" y="2542667"/>
                  </a:lnTo>
                  <a:lnTo>
                    <a:pt x="2697480" y="2542667"/>
                  </a:lnTo>
                  <a:lnTo>
                    <a:pt x="2697480" y="0"/>
                  </a:lnTo>
                  <a:close/>
                </a:path>
              </a:pathLst>
            </a:custGeom>
            <a:solidFill>
              <a:srgbClr val="5C46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884932" y="3562477"/>
              <a:ext cx="2697480" cy="2543175"/>
            </a:xfrm>
            <a:custGeom>
              <a:avLst/>
              <a:gdLst/>
              <a:ahLst/>
              <a:cxnLst/>
              <a:rect l="l" t="t" r="r" b="b"/>
              <a:pathLst>
                <a:path w="2697479" h="2543175">
                  <a:moveTo>
                    <a:pt x="0" y="2542667"/>
                  </a:moveTo>
                  <a:lnTo>
                    <a:pt x="2697480" y="2542667"/>
                  </a:lnTo>
                  <a:lnTo>
                    <a:pt x="2697480" y="0"/>
                  </a:lnTo>
                  <a:lnTo>
                    <a:pt x="0" y="0"/>
                  </a:lnTo>
                  <a:lnTo>
                    <a:pt x="0" y="254266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884932" y="2410040"/>
              <a:ext cx="2697480" cy="1152525"/>
            </a:xfrm>
            <a:custGeom>
              <a:avLst/>
              <a:gdLst/>
              <a:ahLst/>
              <a:cxnLst/>
              <a:rect l="l" t="t" r="r" b="b"/>
              <a:pathLst>
                <a:path w="2697479" h="1152525">
                  <a:moveTo>
                    <a:pt x="2697480" y="0"/>
                  </a:moveTo>
                  <a:lnTo>
                    <a:pt x="0" y="0"/>
                  </a:lnTo>
                  <a:lnTo>
                    <a:pt x="0" y="1152436"/>
                  </a:lnTo>
                  <a:lnTo>
                    <a:pt x="2697480" y="1152436"/>
                  </a:lnTo>
                  <a:lnTo>
                    <a:pt x="2697480" y="0"/>
                  </a:lnTo>
                  <a:close/>
                </a:path>
              </a:pathLst>
            </a:custGeom>
            <a:solidFill>
              <a:srgbClr val="5C46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884932" y="2410040"/>
              <a:ext cx="2697480" cy="1152525"/>
            </a:xfrm>
            <a:custGeom>
              <a:avLst/>
              <a:gdLst/>
              <a:ahLst/>
              <a:cxnLst/>
              <a:rect l="l" t="t" r="r" b="b"/>
              <a:pathLst>
                <a:path w="2697479" h="1152525">
                  <a:moveTo>
                    <a:pt x="0" y="1152436"/>
                  </a:moveTo>
                  <a:lnTo>
                    <a:pt x="2697480" y="1152436"/>
                  </a:lnTo>
                  <a:lnTo>
                    <a:pt x="2697480" y="0"/>
                  </a:lnTo>
                  <a:lnTo>
                    <a:pt x="0" y="0"/>
                  </a:lnTo>
                  <a:lnTo>
                    <a:pt x="0" y="115243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884932" y="2318616"/>
              <a:ext cx="2697480" cy="92075"/>
            </a:xfrm>
            <a:custGeom>
              <a:avLst/>
              <a:gdLst/>
              <a:ahLst/>
              <a:cxnLst/>
              <a:rect l="l" t="t" r="r" b="b"/>
              <a:pathLst>
                <a:path w="2697479" h="92075">
                  <a:moveTo>
                    <a:pt x="2697480" y="0"/>
                  </a:moveTo>
                  <a:lnTo>
                    <a:pt x="0" y="0"/>
                  </a:lnTo>
                  <a:lnTo>
                    <a:pt x="0" y="91462"/>
                  </a:lnTo>
                  <a:lnTo>
                    <a:pt x="2697480" y="91462"/>
                  </a:lnTo>
                  <a:lnTo>
                    <a:pt x="2697480" y="0"/>
                  </a:lnTo>
                  <a:close/>
                </a:path>
              </a:pathLst>
            </a:custGeom>
            <a:solidFill>
              <a:srgbClr val="5C46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884932" y="2318616"/>
              <a:ext cx="2697480" cy="92075"/>
            </a:xfrm>
            <a:custGeom>
              <a:avLst/>
              <a:gdLst/>
              <a:ahLst/>
              <a:cxnLst/>
              <a:rect l="l" t="t" r="r" b="b"/>
              <a:pathLst>
                <a:path w="2697479" h="92075">
                  <a:moveTo>
                    <a:pt x="0" y="91462"/>
                  </a:moveTo>
                  <a:lnTo>
                    <a:pt x="2697480" y="91462"/>
                  </a:lnTo>
                  <a:lnTo>
                    <a:pt x="2697480" y="0"/>
                  </a:lnTo>
                  <a:lnTo>
                    <a:pt x="0" y="0"/>
                  </a:lnTo>
                  <a:lnTo>
                    <a:pt x="0" y="9146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42900" y="4714875"/>
              <a:ext cx="2542540" cy="1390650"/>
            </a:xfrm>
            <a:custGeom>
              <a:avLst/>
              <a:gdLst/>
              <a:ahLst/>
              <a:cxnLst/>
              <a:rect l="l" t="t" r="r" b="b"/>
              <a:pathLst>
                <a:path w="2542540" h="1390650">
                  <a:moveTo>
                    <a:pt x="2542032" y="0"/>
                  </a:moveTo>
                  <a:lnTo>
                    <a:pt x="0" y="0"/>
                  </a:lnTo>
                  <a:lnTo>
                    <a:pt x="0" y="1390269"/>
                  </a:lnTo>
                  <a:lnTo>
                    <a:pt x="2542032" y="1390269"/>
                  </a:lnTo>
                  <a:lnTo>
                    <a:pt x="2542032" y="0"/>
                  </a:lnTo>
                  <a:close/>
                </a:path>
              </a:pathLst>
            </a:custGeom>
            <a:solidFill>
              <a:srgbClr val="C9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42900" y="4714875"/>
              <a:ext cx="2542540" cy="1390650"/>
            </a:xfrm>
            <a:custGeom>
              <a:avLst/>
              <a:gdLst/>
              <a:ahLst/>
              <a:cxnLst/>
              <a:rect l="l" t="t" r="r" b="b"/>
              <a:pathLst>
                <a:path w="2542540" h="1390650">
                  <a:moveTo>
                    <a:pt x="0" y="1390269"/>
                  </a:moveTo>
                  <a:lnTo>
                    <a:pt x="2542032" y="1390269"/>
                  </a:lnTo>
                  <a:lnTo>
                    <a:pt x="2542032" y="0"/>
                  </a:lnTo>
                  <a:lnTo>
                    <a:pt x="0" y="0"/>
                  </a:lnTo>
                  <a:lnTo>
                    <a:pt x="0" y="139026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42900" y="3699637"/>
              <a:ext cx="2542540" cy="1015365"/>
            </a:xfrm>
            <a:custGeom>
              <a:avLst/>
              <a:gdLst/>
              <a:ahLst/>
              <a:cxnLst/>
              <a:rect l="l" t="t" r="r" b="b"/>
              <a:pathLst>
                <a:path w="2542540" h="1015364">
                  <a:moveTo>
                    <a:pt x="2542032" y="0"/>
                  </a:moveTo>
                  <a:lnTo>
                    <a:pt x="0" y="0"/>
                  </a:lnTo>
                  <a:lnTo>
                    <a:pt x="0" y="1015238"/>
                  </a:lnTo>
                  <a:lnTo>
                    <a:pt x="2542032" y="1015238"/>
                  </a:lnTo>
                  <a:lnTo>
                    <a:pt x="2542032" y="0"/>
                  </a:lnTo>
                  <a:close/>
                </a:path>
              </a:pathLst>
            </a:custGeom>
            <a:solidFill>
              <a:srgbClr val="C9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42900" y="3699637"/>
              <a:ext cx="2542540" cy="1015365"/>
            </a:xfrm>
            <a:custGeom>
              <a:avLst/>
              <a:gdLst/>
              <a:ahLst/>
              <a:cxnLst/>
              <a:rect l="l" t="t" r="r" b="b"/>
              <a:pathLst>
                <a:path w="2542540" h="1015364">
                  <a:moveTo>
                    <a:pt x="0" y="1015238"/>
                  </a:moveTo>
                  <a:lnTo>
                    <a:pt x="2542032" y="1015238"/>
                  </a:lnTo>
                  <a:lnTo>
                    <a:pt x="2542032" y="0"/>
                  </a:lnTo>
                  <a:lnTo>
                    <a:pt x="0" y="0"/>
                  </a:lnTo>
                  <a:lnTo>
                    <a:pt x="0" y="101523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42900" y="2327757"/>
              <a:ext cx="2542540" cy="603885"/>
            </a:xfrm>
            <a:custGeom>
              <a:avLst/>
              <a:gdLst/>
              <a:ahLst/>
              <a:cxnLst/>
              <a:rect l="l" t="t" r="r" b="b"/>
              <a:pathLst>
                <a:path w="2542540" h="603885">
                  <a:moveTo>
                    <a:pt x="2542032" y="0"/>
                  </a:moveTo>
                  <a:lnTo>
                    <a:pt x="0" y="0"/>
                  </a:lnTo>
                  <a:lnTo>
                    <a:pt x="0" y="603656"/>
                  </a:lnTo>
                  <a:lnTo>
                    <a:pt x="2542032" y="603656"/>
                  </a:lnTo>
                  <a:lnTo>
                    <a:pt x="2542032" y="0"/>
                  </a:lnTo>
                  <a:close/>
                </a:path>
              </a:pathLst>
            </a:custGeom>
            <a:solidFill>
              <a:srgbClr val="C9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42900" y="2327757"/>
              <a:ext cx="2542540" cy="603885"/>
            </a:xfrm>
            <a:custGeom>
              <a:avLst/>
              <a:gdLst/>
              <a:ahLst/>
              <a:cxnLst/>
              <a:rect l="l" t="t" r="r" b="b"/>
              <a:pathLst>
                <a:path w="2542540" h="603885">
                  <a:moveTo>
                    <a:pt x="0" y="603656"/>
                  </a:moveTo>
                  <a:lnTo>
                    <a:pt x="2542032" y="603656"/>
                  </a:lnTo>
                  <a:lnTo>
                    <a:pt x="2542032" y="0"/>
                  </a:lnTo>
                  <a:lnTo>
                    <a:pt x="0" y="0"/>
                  </a:lnTo>
                  <a:lnTo>
                    <a:pt x="0" y="60365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42900" y="2318637"/>
              <a:ext cx="2542540" cy="9525"/>
            </a:xfrm>
            <a:custGeom>
              <a:avLst/>
              <a:gdLst/>
              <a:ahLst/>
              <a:cxnLst/>
              <a:rect l="l" t="t" r="r" b="b"/>
              <a:pathLst>
                <a:path w="2542540" h="9525">
                  <a:moveTo>
                    <a:pt x="254203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2542032" y="9145"/>
                  </a:lnTo>
                  <a:lnTo>
                    <a:pt x="2542032" y="0"/>
                  </a:lnTo>
                  <a:close/>
                </a:path>
              </a:pathLst>
            </a:custGeom>
            <a:solidFill>
              <a:srgbClr val="C9B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38137" y="2323210"/>
              <a:ext cx="2552065" cy="0"/>
            </a:xfrm>
            <a:custGeom>
              <a:avLst/>
              <a:gdLst/>
              <a:ahLst/>
              <a:cxnLst/>
              <a:rect l="l" t="t" r="r" b="b"/>
              <a:pathLst>
                <a:path w="2552065" h="0">
                  <a:moveTo>
                    <a:pt x="0" y="0"/>
                  </a:moveTo>
                  <a:lnTo>
                    <a:pt x="823150" y="0"/>
                  </a:lnTo>
                </a:path>
                <a:path w="2552065" h="0">
                  <a:moveTo>
                    <a:pt x="1719262" y="0"/>
                  </a:moveTo>
                  <a:lnTo>
                    <a:pt x="2551557" y="0"/>
                  </a:lnTo>
                </a:path>
              </a:pathLst>
            </a:custGeom>
            <a:ln w="186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33756" y="6105144"/>
              <a:ext cx="11529060" cy="0"/>
            </a:xfrm>
            <a:custGeom>
              <a:avLst/>
              <a:gdLst/>
              <a:ahLst/>
              <a:cxnLst/>
              <a:rect l="l" t="t" r="r" b="b"/>
              <a:pathLst>
                <a:path w="11529060" h="0">
                  <a:moveTo>
                    <a:pt x="0" y="0"/>
                  </a:moveTo>
                  <a:lnTo>
                    <a:pt x="1152867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1410335" y="3180146"/>
            <a:ext cx="398780" cy="266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950"/>
              </a:lnSpc>
              <a:spcBef>
                <a:spcPts val="95"/>
              </a:spcBef>
            </a:pPr>
            <a:r>
              <a:rPr dirty="0" sz="800" spc="-10" b="1">
                <a:latin typeface="Arial"/>
                <a:cs typeface="Arial"/>
              </a:rPr>
              <a:t>Cement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950"/>
              </a:lnSpc>
            </a:pPr>
            <a:r>
              <a:rPr dirty="0" sz="800" spc="-25" b="1">
                <a:latin typeface="Arial"/>
                <a:cs typeface="Arial"/>
              </a:rPr>
              <a:t>20%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161288" y="2195131"/>
            <a:ext cx="896619" cy="238125"/>
          </a:xfrm>
          <a:custGeom>
            <a:avLst/>
            <a:gdLst/>
            <a:ahLst/>
            <a:cxnLst/>
            <a:rect l="l" t="t" r="r" b="b"/>
            <a:pathLst>
              <a:path w="896619" h="238125">
                <a:moveTo>
                  <a:pt x="896112" y="0"/>
                </a:moveTo>
                <a:lnTo>
                  <a:pt x="0" y="0"/>
                </a:lnTo>
                <a:lnTo>
                  <a:pt x="0" y="237807"/>
                </a:lnTo>
                <a:lnTo>
                  <a:pt x="896112" y="237807"/>
                </a:lnTo>
                <a:lnTo>
                  <a:pt x="896112" y="0"/>
                </a:lnTo>
                <a:close/>
              </a:path>
            </a:pathLst>
          </a:custGeom>
          <a:solidFill>
            <a:srgbClr val="C9B7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1162773" y="2183069"/>
            <a:ext cx="890905" cy="146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10">
                <a:latin typeface="Arial MT"/>
                <a:cs typeface="Arial MT"/>
              </a:rPr>
              <a:t>Non-</a:t>
            </a:r>
            <a:r>
              <a:rPr dirty="0" sz="800">
                <a:latin typeface="Arial MT"/>
                <a:cs typeface="Arial MT"/>
              </a:rPr>
              <a:t>ferrous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metals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59535" y="2231858"/>
            <a:ext cx="495934" cy="52705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650"/>
              </a:spcBef>
            </a:pPr>
            <a:r>
              <a:rPr dirty="0" sz="800" spc="-20">
                <a:latin typeface="Arial MT"/>
                <a:cs typeface="Arial MT"/>
              </a:rPr>
              <a:t>0.2%</a:t>
            </a:r>
            <a:endParaRPr sz="800">
              <a:latin typeface="Arial MT"/>
              <a:cs typeface="Arial MT"/>
            </a:endParaRPr>
          </a:p>
          <a:p>
            <a:pPr algn="ctr">
              <a:lnSpc>
                <a:spcPts val="950"/>
              </a:lnSpc>
              <a:spcBef>
                <a:spcPts val="540"/>
              </a:spcBef>
            </a:pPr>
            <a:r>
              <a:rPr dirty="0" sz="800" spc="-10">
                <a:latin typeface="Arial MT"/>
                <a:cs typeface="Arial MT"/>
              </a:rPr>
              <a:t>Chemicals</a:t>
            </a:r>
            <a:endParaRPr sz="800">
              <a:latin typeface="Arial MT"/>
              <a:cs typeface="Arial MT"/>
            </a:endParaRPr>
          </a:p>
          <a:p>
            <a:pPr algn="ctr">
              <a:lnSpc>
                <a:spcPts val="950"/>
              </a:lnSpc>
            </a:pPr>
            <a:r>
              <a:rPr dirty="0" sz="800" spc="-25">
                <a:latin typeface="Arial MT"/>
                <a:cs typeface="Arial MT"/>
              </a:rPr>
              <a:t>16%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72158" y="5275646"/>
            <a:ext cx="669925" cy="266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950"/>
              </a:lnSpc>
              <a:spcBef>
                <a:spcPts val="95"/>
              </a:spcBef>
            </a:pPr>
            <a:r>
              <a:rPr dirty="0" sz="800">
                <a:latin typeface="Arial MT"/>
                <a:cs typeface="Arial MT"/>
              </a:rPr>
              <a:t>Other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Industry</a:t>
            </a:r>
            <a:endParaRPr sz="800">
              <a:latin typeface="Arial MT"/>
              <a:cs typeface="Arial MT"/>
            </a:endParaRPr>
          </a:p>
          <a:p>
            <a:pPr algn="ctr">
              <a:lnSpc>
                <a:spcPts val="950"/>
              </a:lnSpc>
            </a:pPr>
            <a:r>
              <a:rPr dirty="0" sz="800" spc="-25">
                <a:latin typeface="Arial MT"/>
                <a:cs typeface="Arial MT"/>
              </a:rPr>
              <a:t>37%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15288" y="6135537"/>
            <a:ext cx="386715" cy="146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10">
                <a:latin typeface="Arial MT"/>
                <a:cs typeface="Arial MT"/>
              </a:rPr>
              <a:t>Industry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37436" y="4070543"/>
            <a:ext cx="541655" cy="266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950"/>
              </a:lnSpc>
              <a:spcBef>
                <a:spcPts val="95"/>
              </a:spcBef>
            </a:pPr>
            <a:r>
              <a:rPr dirty="0" sz="800">
                <a:latin typeface="Arial MT"/>
                <a:cs typeface="Arial MT"/>
              </a:rPr>
              <a:t>Iron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&amp;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steel</a:t>
            </a:r>
            <a:endParaRPr sz="800">
              <a:latin typeface="Arial MT"/>
              <a:cs typeface="Arial MT"/>
            </a:endParaRPr>
          </a:p>
          <a:p>
            <a:pPr algn="ctr">
              <a:lnSpc>
                <a:spcPts val="950"/>
              </a:lnSpc>
            </a:pPr>
            <a:r>
              <a:rPr dirty="0" sz="800" spc="-25">
                <a:latin typeface="Arial MT"/>
                <a:cs typeface="Arial MT"/>
              </a:rPr>
              <a:t>27%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83350" y="3221421"/>
            <a:ext cx="311785" cy="266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5"/>
              </a:spcBef>
            </a:pPr>
            <a:r>
              <a:rPr dirty="0" sz="800" spc="-10">
                <a:solidFill>
                  <a:srgbClr val="FFFFFF"/>
                </a:solidFill>
                <a:latin typeface="Arial MT"/>
                <a:cs typeface="Arial MT"/>
              </a:rPr>
              <a:t>Waste</a:t>
            </a:r>
            <a:endParaRPr sz="800">
              <a:latin typeface="Arial MT"/>
              <a:cs typeface="Arial MT"/>
            </a:endParaRPr>
          </a:p>
          <a:p>
            <a:pPr marL="54610">
              <a:lnSpc>
                <a:spcPts val="950"/>
              </a:lnSpc>
            </a:pPr>
            <a:r>
              <a:rPr dirty="0" sz="800" spc="-25">
                <a:solidFill>
                  <a:srgbClr val="FFFFFF"/>
                </a:solidFill>
                <a:latin typeface="Arial MT"/>
                <a:cs typeface="Arial MT"/>
              </a:rPr>
              <a:t>22%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900673" y="6135537"/>
            <a:ext cx="1480185" cy="146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>
                <a:latin typeface="Arial MT"/>
                <a:cs typeface="Arial MT"/>
              </a:rPr>
              <a:t>Agriculture,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land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use,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waste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415278" y="4086290"/>
            <a:ext cx="450850" cy="26606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2555" marR="5080" indent="-110489">
              <a:lnSpc>
                <a:spcPts val="940"/>
              </a:lnSpc>
              <a:spcBef>
                <a:spcPts val="140"/>
              </a:spcBef>
            </a:pPr>
            <a:r>
              <a:rPr dirty="0" sz="800" spc="-10">
                <a:solidFill>
                  <a:srgbClr val="FFFFFF"/>
                </a:solidFill>
                <a:latin typeface="Arial MT"/>
                <a:cs typeface="Arial MT"/>
              </a:rPr>
              <a:t>Livestock </a:t>
            </a:r>
            <a:r>
              <a:rPr dirty="0" sz="800" spc="-25">
                <a:solidFill>
                  <a:srgbClr val="FFFFFF"/>
                </a:solidFill>
                <a:latin typeface="Arial MT"/>
                <a:cs typeface="Arial MT"/>
              </a:rPr>
              <a:t>23%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787383" y="2304846"/>
            <a:ext cx="439420" cy="311150"/>
          </a:xfrm>
          <a:custGeom>
            <a:avLst/>
            <a:gdLst/>
            <a:ahLst/>
            <a:cxnLst/>
            <a:rect l="l" t="t" r="r" b="b"/>
            <a:pathLst>
              <a:path w="439420" h="311150">
                <a:moveTo>
                  <a:pt x="438912" y="0"/>
                </a:moveTo>
                <a:lnTo>
                  <a:pt x="0" y="0"/>
                </a:lnTo>
                <a:lnTo>
                  <a:pt x="0" y="310972"/>
                </a:lnTo>
                <a:lnTo>
                  <a:pt x="438912" y="310972"/>
                </a:lnTo>
                <a:lnTo>
                  <a:pt x="438912" y="0"/>
                </a:lnTo>
                <a:close/>
              </a:path>
            </a:pathLst>
          </a:custGeom>
          <a:solidFill>
            <a:srgbClr val="6BCC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8799321" y="2299462"/>
            <a:ext cx="434975" cy="325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75"/>
              </a:lnSpc>
              <a:spcBef>
                <a:spcPts val="105"/>
              </a:spcBef>
            </a:pPr>
            <a:r>
              <a:rPr dirty="0" sz="1000" spc="-10" b="1">
                <a:latin typeface="Arial"/>
                <a:cs typeface="Arial"/>
              </a:rPr>
              <a:t>Marine</a:t>
            </a:r>
            <a:endParaRPr sz="1000">
              <a:latin typeface="Arial"/>
              <a:cs typeface="Arial"/>
            </a:endParaRPr>
          </a:p>
          <a:p>
            <a:pPr algn="ctr" marL="4445">
              <a:lnSpc>
                <a:spcPts val="1175"/>
              </a:lnSpc>
            </a:pPr>
            <a:r>
              <a:rPr dirty="0" sz="1000" spc="-25" b="1">
                <a:latin typeface="Arial"/>
                <a:cs typeface="Arial"/>
              </a:rPr>
              <a:t>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493128" y="5249164"/>
            <a:ext cx="295275" cy="265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0"/>
              </a:spcBef>
            </a:pPr>
            <a:r>
              <a:rPr dirty="0" sz="800" spc="-10">
                <a:solidFill>
                  <a:srgbClr val="FFFFFF"/>
                </a:solidFill>
                <a:latin typeface="Arial MT"/>
                <a:cs typeface="Arial MT"/>
              </a:rPr>
              <a:t>Crops</a:t>
            </a:r>
            <a:endParaRPr sz="800">
              <a:latin typeface="Arial MT"/>
              <a:cs typeface="Arial MT"/>
            </a:endParaRPr>
          </a:p>
          <a:p>
            <a:pPr marL="45720">
              <a:lnSpc>
                <a:spcPts val="950"/>
              </a:lnSpc>
            </a:pPr>
            <a:r>
              <a:rPr dirty="0" sz="800" spc="-25">
                <a:solidFill>
                  <a:srgbClr val="FFFFFF"/>
                </a:solidFill>
                <a:latin typeface="Arial MT"/>
                <a:cs typeface="Arial MT"/>
              </a:rPr>
              <a:t>38%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001000" y="2185974"/>
            <a:ext cx="265430" cy="302260"/>
          </a:xfrm>
          <a:custGeom>
            <a:avLst/>
            <a:gdLst/>
            <a:ahLst/>
            <a:cxnLst/>
            <a:rect l="l" t="t" r="r" b="b"/>
            <a:pathLst>
              <a:path w="265429" h="302260">
                <a:moveTo>
                  <a:pt x="265175" y="0"/>
                </a:moveTo>
                <a:lnTo>
                  <a:pt x="0" y="0"/>
                </a:lnTo>
                <a:lnTo>
                  <a:pt x="0" y="301828"/>
                </a:lnTo>
                <a:lnTo>
                  <a:pt x="265175" y="301828"/>
                </a:lnTo>
                <a:lnTo>
                  <a:pt x="265175" y="0"/>
                </a:lnTo>
                <a:close/>
              </a:path>
            </a:pathLst>
          </a:custGeom>
          <a:solidFill>
            <a:srgbClr val="6BCC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7877936" y="2174938"/>
            <a:ext cx="524510" cy="7334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46050" marR="133350">
              <a:lnSpc>
                <a:spcPts val="1150"/>
              </a:lnSpc>
              <a:spcBef>
                <a:spcPts val="190"/>
              </a:spcBef>
            </a:pPr>
            <a:r>
              <a:rPr dirty="0" sz="1000" spc="-20" b="1">
                <a:latin typeface="Arial"/>
                <a:cs typeface="Arial"/>
              </a:rPr>
              <a:t>Rail </a:t>
            </a:r>
            <a:r>
              <a:rPr dirty="0" sz="1000" spc="-25" b="1">
                <a:latin typeface="Arial"/>
                <a:cs typeface="Arial"/>
              </a:rPr>
              <a:t>1%</a:t>
            </a:r>
            <a:endParaRPr sz="1000">
              <a:latin typeface="Arial"/>
              <a:cs typeface="Arial"/>
            </a:endParaRPr>
          </a:p>
          <a:p>
            <a:pPr algn="ctr" marL="12700" marR="5080">
              <a:lnSpc>
                <a:spcPts val="1150"/>
              </a:lnSpc>
              <a:spcBef>
                <a:spcPts val="905"/>
              </a:spcBef>
            </a:pPr>
            <a:r>
              <a:rPr dirty="0" sz="1000" spc="-10" b="1">
                <a:latin typeface="Arial"/>
                <a:cs typeface="Arial"/>
              </a:rPr>
              <a:t>Aviation </a:t>
            </a:r>
            <a:r>
              <a:rPr dirty="0" sz="1000" spc="-25" b="1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281928" y="2268283"/>
            <a:ext cx="713740" cy="247015"/>
          </a:xfrm>
          <a:custGeom>
            <a:avLst/>
            <a:gdLst/>
            <a:ahLst/>
            <a:cxnLst/>
            <a:rect l="l" t="t" r="r" b="b"/>
            <a:pathLst>
              <a:path w="713740" h="247014">
                <a:moveTo>
                  <a:pt x="713231" y="0"/>
                </a:moveTo>
                <a:lnTo>
                  <a:pt x="0" y="0"/>
                </a:lnTo>
                <a:lnTo>
                  <a:pt x="0" y="246951"/>
                </a:lnTo>
                <a:lnTo>
                  <a:pt x="713231" y="246951"/>
                </a:lnTo>
                <a:lnTo>
                  <a:pt x="713231" y="0"/>
                </a:lnTo>
                <a:close/>
              </a:path>
            </a:pathLst>
          </a:custGeom>
          <a:solidFill>
            <a:srgbClr val="1271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6184772" y="2261616"/>
            <a:ext cx="913765" cy="5753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ts val="950"/>
              </a:lnSpc>
              <a:spcBef>
                <a:spcPts val="90"/>
              </a:spcBef>
            </a:pPr>
            <a:r>
              <a:rPr dirty="0" sz="800" spc="-10">
                <a:solidFill>
                  <a:srgbClr val="FFFFFF"/>
                </a:solidFill>
                <a:latin typeface="Arial MT"/>
                <a:cs typeface="Arial MT"/>
              </a:rPr>
              <a:t>Agriculture</a:t>
            </a:r>
            <a:r>
              <a:rPr dirty="0" sz="8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Arial MT"/>
                <a:cs typeface="Arial MT"/>
              </a:rPr>
              <a:t>fuel</a:t>
            </a:r>
            <a:endParaRPr sz="800">
              <a:latin typeface="Arial MT"/>
              <a:cs typeface="Arial MT"/>
            </a:endParaRPr>
          </a:p>
          <a:p>
            <a:pPr algn="ctr">
              <a:lnSpc>
                <a:spcPts val="950"/>
              </a:lnSpc>
            </a:pPr>
            <a:r>
              <a:rPr dirty="0" sz="800" spc="-25">
                <a:solidFill>
                  <a:srgbClr val="FFFFFF"/>
                </a:solidFill>
                <a:latin typeface="Arial MT"/>
                <a:cs typeface="Arial MT"/>
              </a:rPr>
              <a:t>5%</a:t>
            </a:r>
            <a:endParaRPr sz="800">
              <a:latin typeface="Arial MT"/>
              <a:cs typeface="Arial MT"/>
            </a:endParaRPr>
          </a:p>
          <a:p>
            <a:pPr algn="ctr">
              <a:lnSpc>
                <a:spcPts val="950"/>
              </a:lnSpc>
              <a:spcBef>
                <a:spcPts val="545"/>
              </a:spcBef>
            </a:pPr>
            <a:r>
              <a:rPr dirty="0" sz="800">
                <a:solidFill>
                  <a:srgbClr val="FFFFFF"/>
                </a:solidFill>
                <a:latin typeface="Arial MT"/>
                <a:cs typeface="Arial MT"/>
              </a:rPr>
              <a:t>Land</a:t>
            </a:r>
            <a:r>
              <a:rPr dirty="0" sz="8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800">
                <a:solidFill>
                  <a:srgbClr val="FFFFFF"/>
                </a:solidFill>
                <a:latin typeface="Arial MT"/>
                <a:cs typeface="Arial MT"/>
              </a:rPr>
              <a:t>use</a:t>
            </a:r>
            <a:r>
              <a:rPr dirty="0" sz="8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80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dirty="0" sz="8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 MT"/>
                <a:cs typeface="Arial MT"/>
              </a:rPr>
              <a:t>forestry</a:t>
            </a:r>
            <a:endParaRPr sz="800">
              <a:latin typeface="Arial MT"/>
              <a:cs typeface="Arial MT"/>
            </a:endParaRPr>
          </a:p>
          <a:p>
            <a:pPr algn="ctr">
              <a:lnSpc>
                <a:spcPts val="950"/>
              </a:lnSpc>
            </a:pPr>
            <a:r>
              <a:rPr dirty="0" sz="800" spc="-25">
                <a:solidFill>
                  <a:srgbClr val="FFFFFF"/>
                </a:solidFill>
                <a:latin typeface="Arial MT"/>
                <a:cs typeface="Arial MT"/>
              </a:rPr>
              <a:t>12%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405494" y="4353686"/>
            <a:ext cx="341630" cy="32575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44450" marR="5080" indent="-32384">
              <a:lnSpc>
                <a:spcPts val="1160"/>
              </a:lnSpc>
              <a:spcBef>
                <a:spcPts val="180"/>
              </a:spcBef>
            </a:pPr>
            <a:r>
              <a:rPr dirty="0" sz="1000" spc="-20" b="1">
                <a:latin typeface="Arial"/>
                <a:cs typeface="Arial"/>
              </a:rPr>
              <a:t>Road </a:t>
            </a:r>
            <a:r>
              <a:rPr dirty="0" sz="1000" spc="-25" b="1">
                <a:latin typeface="Arial"/>
                <a:cs typeface="Arial"/>
              </a:rPr>
              <a:t>84%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268589" y="6136170"/>
            <a:ext cx="61849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 b="1">
                <a:latin typeface="Arial"/>
                <a:cs typeface="Arial"/>
              </a:rPr>
              <a:t>Transport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59657" y="6135537"/>
            <a:ext cx="739140" cy="146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>
                <a:latin typeface="Arial MT"/>
                <a:cs typeface="Arial MT"/>
              </a:rPr>
              <a:t>Power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heat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628251" y="2455229"/>
            <a:ext cx="571500" cy="38481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700" marR="5080" indent="-2540">
              <a:lnSpc>
                <a:spcPct val="97700"/>
              </a:lnSpc>
              <a:spcBef>
                <a:spcPts val="114"/>
              </a:spcBef>
            </a:pPr>
            <a:r>
              <a:rPr dirty="0" sz="800" spc="-10">
                <a:solidFill>
                  <a:srgbClr val="FFFFFF"/>
                </a:solidFill>
                <a:latin typeface="Arial MT"/>
                <a:cs typeface="Arial MT"/>
              </a:rPr>
              <a:t>Commercial combustion </a:t>
            </a:r>
            <a:r>
              <a:rPr dirty="0" sz="800" spc="-25">
                <a:solidFill>
                  <a:srgbClr val="FFFFFF"/>
                </a:solidFill>
                <a:latin typeface="Arial MT"/>
                <a:cs typeface="Arial MT"/>
              </a:rPr>
              <a:t>18%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142232" y="2231707"/>
            <a:ext cx="173990" cy="247015"/>
          </a:xfrm>
          <a:custGeom>
            <a:avLst/>
            <a:gdLst/>
            <a:ahLst/>
            <a:cxnLst/>
            <a:rect l="l" t="t" r="r" b="b"/>
            <a:pathLst>
              <a:path w="173989" h="247014">
                <a:moveTo>
                  <a:pt x="173736" y="0"/>
                </a:moveTo>
                <a:lnTo>
                  <a:pt x="0" y="0"/>
                </a:lnTo>
                <a:lnTo>
                  <a:pt x="0" y="246951"/>
                </a:lnTo>
                <a:lnTo>
                  <a:pt x="173736" y="246951"/>
                </a:lnTo>
                <a:lnTo>
                  <a:pt x="173736" y="0"/>
                </a:lnTo>
                <a:close/>
              </a:path>
            </a:pathLst>
          </a:custGeom>
          <a:solidFill>
            <a:srgbClr val="5C46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4145660" y="2225039"/>
            <a:ext cx="168910" cy="265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4130">
              <a:lnSpc>
                <a:spcPts val="950"/>
              </a:lnSpc>
              <a:spcBef>
                <a:spcPts val="90"/>
              </a:spcBef>
            </a:pPr>
            <a:r>
              <a:rPr dirty="0" sz="800" spc="-25">
                <a:solidFill>
                  <a:srgbClr val="FFFFFF"/>
                </a:solidFill>
                <a:latin typeface="Arial MT"/>
                <a:cs typeface="Arial MT"/>
              </a:rPr>
              <a:t>Oil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 spc="-25">
                <a:solidFill>
                  <a:srgbClr val="FFFFFF"/>
                </a:solidFill>
                <a:latin typeface="Arial MT"/>
                <a:cs typeface="Arial MT"/>
              </a:rPr>
              <a:t>2%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728454" y="3536695"/>
            <a:ext cx="390525" cy="265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ts val="950"/>
              </a:lnSpc>
              <a:spcBef>
                <a:spcPts val="90"/>
              </a:spcBef>
            </a:pPr>
            <a:r>
              <a:rPr dirty="0" sz="800" spc="-10">
                <a:solidFill>
                  <a:srgbClr val="FFFFFF"/>
                </a:solidFill>
                <a:latin typeface="Arial MT"/>
                <a:cs typeface="Arial MT"/>
              </a:rPr>
              <a:t>F-gases</a:t>
            </a:r>
            <a:endParaRPr sz="800">
              <a:latin typeface="Arial MT"/>
              <a:cs typeface="Arial MT"/>
            </a:endParaRPr>
          </a:p>
          <a:p>
            <a:pPr algn="ctr">
              <a:lnSpc>
                <a:spcPts val="950"/>
              </a:lnSpc>
            </a:pPr>
            <a:r>
              <a:rPr dirty="0" sz="800" spc="-25">
                <a:solidFill>
                  <a:srgbClr val="FFFFFF"/>
                </a:solidFill>
                <a:latin typeface="Arial MT"/>
                <a:cs typeface="Arial MT"/>
              </a:rPr>
              <a:t>36%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957954" y="2850962"/>
            <a:ext cx="551180" cy="266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950"/>
              </a:lnSpc>
              <a:spcBef>
                <a:spcPts val="95"/>
              </a:spcBef>
            </a:pPr>
            <a:r>
              <a:rPr dirty="0" sz="800">
                <a:solidFill>
                  <a:srgbClr val="FFFFFF"/>
                </a:solidFill>
                <a:latin typeface="Arial MT"/>
                <a:cs typeface="Arial MT"/>
              </a:rPr>
              <a:t>Natural</a:t>
            </a:r>
            <a:r>
              <a:rPr dirty="0" sz="800" spc="-25">
                <a:solidFill>
                  <a:srgbClr val="FFFFFF"/>
                </a:solidFill>
                <a:latin typeface="Arial MT"/>
                <a:cs typeface="Arial MT"/>
              </a:rPr>
              <a:t> gas</a:t>
            </a:r>
            <a:endParaRPr sz="800">
              <a:latin typeface="Arial MT"/>
              <a:cs typeface="Arial MT"/>
            </a:endParaRPr>
          </a:p>
          <a:p>
            <a:pPr algn="ctr" marR="1905">
              <a:lnSpc>
                <a:spcPts val="950"/>
              </a:lnSpc>
            </a:pPr>
            <a:r>
              <a:rPr dirty="0" sz="800" spc="-25">
                <a:solidFill>
                  <a:srgbClr val="FFFFFF"/>
                </a:solidFill>
                <a:latin typeface="Arial MT"/>
                <a:cs typeface="Arial MT"/>
              </a:rPr>
              <a:t>31%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645904" y="5034219"/>
            <a:ext cx="553720" cy="3848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ctr" marL="12065" marR="5080" indent="-20955">
              <a:lnSpc>
                <a:spcPts val="940"/>
              </a:lnSpc>
              <a:spcBef>
                <a:spcPts val="140"/>
              </a:spcBef>
            </a:pPr>
            <a:r>
              <a:rPr dirty="0" sz="800" spc="-10">
                <a:solidFill>
                  <a:srgbClr val="FFFFFF"/>
                </a:solidFill>
                <a:latin typeface="Arial MT"/>
                <a:cs typeface="Arial MT"/>
              </a:rPr>
              <a:t>Residential combustion </a:t>
            </a:r>
            <a:r>
              <a:rPr dirty="0" sz="800" spc="-25">
                <a:solidFill>
                  <a:srgbClr val="FFFFFF"/>
                </a:solidFill>
                <a:latin typeface="Arial MT"/>
                <a:cs typeface="Arial MT"/>
              </a:rPr>
              <a:t>46%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706102" y="6135537"/>
            <a:ext cx="441325" cy="146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10">
                <a:latin typeface="Arial MT"/>
                <a:cs typeface="Arial MT"/>
              </a:rPr>
              <a:t>Buildings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113784" y="4700523"/>
            <a:ext cx="230504" cy="2654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4604" marR="5080" indent="-2540">
              <a:lnSpc>
                <a:spcPts val="940"/>
              </a:lnSpc>
              <a:spcBef>
                <a:spcPts val="140"/>
              </a:spcBef>
            </a:pPr>
            <a:r>
              <a:rPr dirty="0" sz="800" spc="-25">
                <a:solidFill>
                  <a:srgbClr val="FFFFFF"/>
                </a:solidFill>
                <a:latin typeface="Arial MT"/>
                <a:cs typeface="Arial MT"/>
              </a:rPr>
              <a:t>Coal</a:t>
            </a:r>
            <a:r>
              <a:rPr dirty="0" sz="800" spc="5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 MT"/>
                <a:cs typeface="Arial MT"/>
              </a:rPr>
              <a:t>67%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919714" y="4073718"/>
            <a:ext cx="422909" cy="266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950"/>
              </a:lnSpc>
              <a:spcBef>
                <a:spcPts val="95"/>
              </a:spcBef>
            </a:pPr>
            <a:r>
              <a:rPr dirty="0" sz="800" spc="-10">
                <a:latin typeface="Arial MT"/>
                <a:cs typeface="Arial MT"/>
              </a:rPr>
              <a:t>Residual</a:t>
            </a:r>
            <a:endParaRPr sz="800">
              <a:latin typeface="Arial MT"/>
              <a:cs typeface="Arial MT"/>
            </a:endParaRPr>
          </a:p>
          <a:p>
            <a:pPr algn="ctr" marL="635">
              <a:lnSpc>
                <a:spcPts val="950"/>
              </a:lnSpc>
            </a:pPr>
            <a:r>
              <a:rPr dirty="0" sz="800" spc="-20">
                <a:latin typeface="Arial MT"/>
                <a:cs typeface="Arial MT"/>
              </a:rPr>
              <a:t>100%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0894186" y="6135537"/>
            <a:ext cx="469265" cy="146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10">
                <a:latin typeface="Arial MT"/>
                <a:cs typeface="Arial MT"/>
              </a:rPr>
              <a:t>Residuals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445260" y="1983231"/>
            <a:ext cx="32448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 b="1">
                <a:latin typeface="Arial"/>
                <a:cs typeface="Arial"/>
              </a:rPr>
              <a:t>22%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067683" y="1983231"/>
            <a:ext cx="32448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 b="1">
                <a:latin typeface="Arial"/>
                <a:cs typeface="Arial"/>
              </a:rPr>
              <a:t>23%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477000" y="1983231"/>
            <a:ext cx="32448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 b="1">
                <a:latin typeface="Arial"/>
                <a:cs typeface="Arial"/>
              </a:rPr>
              <a:t>18%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413368" y="1983231"/>
            <a:ext cx="32448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 b="1">
                <a:latin typeface="Arial"/>
                <a:cs typeface="Arial"/>
              </a:rPr>
              <a:t>15%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802876" y="1983231"/>
            <a:ext cx="24257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 b="1">
                <a:latin typeface="Arial"/>
                <a:cs typeface="Arial"/>
              </a:rPr>
              <a:t>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0967339" y="1983231"/>
            <a:ext cx="32448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 b="1">
                <a:latin typeface="Arial"/>
                <a:cs typeface="Arial"/>
              </a:rPr>
              <a:t>13%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38328" y="2158504"/>
            <a:ext cx="11530965" cy="4006215"/>
          </a:xfrm>
          <a:custGeom>
            <a:avLst/>
            <a:gdLst/>
            <a:ahLst/>
            <a:cxnLst/>
            <a:rect l="l" t="t" r="r" b="b"/>
            <a:pathLst>
              <a:path w="11530965" h="4006215">
                <a:moveTo>
                  <a:pt x="2551163" y="9131"/>
                </a:moveTo>
                <a:lnTo>
                  <a:pt x="0" y="9131"/>
                </a:lnTo>
                <a:lnTo>
                  <a:pt x="0" y="247002"/>
                </a:lnTo>
                <a:lnTo>
                  <a:pt x="0" y="3932923"/>
                </a:lnTo>
                <a:lnTo>
                  <a:pt x="2551163" y="3932923"/>
                </a:lnTo>
                <a:lnTo>
                  <a:pt x="2551163" y="9131"/>
                </a:lnTo>
                <a:close/>
              </a:path>
              <a:path w="11530965" h="4006215">
                <a:moveTo>
                  <a:pt x="11530584" y="27444"/>
                </a:moveTo>
                <a:lnTo>
                  <a:pt x="6720840" y="27444"/>
                </a:lnTo>
                <a:lnTo>
                  <a:pt x="6720840" y="0"/>
                </a:lnTo>
                <a:lnTo>
                  <a:pt x="2551176" y="0"/>
                </a:lnTo>
                <a:lnTo>
                  <a:pt x="2551176" y="3942067"/>
                </a:lnTo>
                <a:lnTo>
                  <a:pt x="6720840" y="3942067"/>
                </a:lnTo>
                <a:lnTo>
                  <a:pt x="6720840" y="4006088"/>
                </a:lnTo>
                <a:lnTo>
                  <a:pt x="11530584" y="4006088"/>
                </a:lnTo>
                <a:lnTo>
                  <a:pt x="11530584" y="2744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40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5659120" cy="635"/>
          </a:xfrm>
          <a:custGeom>
            <a:avLst/>
            <a:gdLst/>
            <a:ahLst/>
            <a:cxnLst/>
            <a:rect l="l" t="t" r="r" b="b"/>
            <a:pathLst>
              <a:path w="5659120" h="635">
                <a:moveTo>
                  <a:pt x="0" y="253"/>
                </a:moveTo>
                <a:lnTo>
                  <a:pt x="56587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29184" y="5597525"/>
            <a:ext cx="5660390" cy="549275"/>
          </a:xfrm>
          <a:prstGeom prst="rect">
            <a:avLst/>
          </a:prstGeom>
          <a:solidFill>
            <a:srgbClr val="E3E8EE"/>
          </a:solidFill>
        </p:spPr>
        <p:txBody>
          <a:bodyPr wrap="square" lIns="0" tIns="132715" rIns="0" bIns="0" rtlCol="0" vert="horz">
            <a:spAutoFit/>
          </a:bodyPr>
          <a:lstStyle/>
          <a:p>
            <a:pPr marL="137795" marR="296545">
              <a:lnSpc>
                <a:spcPct val="103099"/>
              </a:lnSpc>
              <a:spcBef>
                <a:spcPts val="1045"/>
              </a:spcBef>
            </a:pP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dark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areas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are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high-</a:t>
            </a:r>
            <a:r>
              <a:rPr dirty="0" sz="1050">
                <a:latin typeface="Arial MT"/>
                <a:cs typeface="Arial MT"/>
              </a:rPr>
              <a:t>coverage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countries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from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bar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chart;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light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areas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reflect </a:t>
            </a:r>
            <a:r>
              <a:rPr dirty="0" sz="1050">
                <a:latin typeface="Arial MT"/>
                <a:cs typeface="Arial MT"/>
              </a:rPr>
              <a:t>collection</a:t>
            </a:r>
            <a:r>
              <a:rPr dirty="0" sz="1050" spc="-5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gaps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918" y="492378"/>
            <a:ext cx="1124204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Better</a:t>
            </a:r>
            <a:r>
              <a:rPr dirty="0" sz="2800" spc="-1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collection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sorting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systems,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supported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by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infrastructure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behavior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change,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are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needed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fully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capture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plastic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waste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241" y="1502981"/>
            <a:ext cx="5481320" cy="50545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20"/>
              </a:spcBef>
            </a:pPr>
            <a:r>
              <a:rPr dirty="0" sz="1550" b="1">
                <a:latin typeface="Arial"/>
                <a:cs typeface="Arial"/>
              </a:rPr>
              <a:t>+20%</a:t>
            </a:r>
            <a:r>
              <a:rPr dirty="0" sz="1550" spc="13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the</a:t>
            </a:r>
            <a:r>
              <a:rPr dirty="0" sz="1550" spc="1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global</a:t>
            </a:r>
            <a:r>
              <a:rPr dirty="0" sz="1550" spc="9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population</a:t>
            </a:r>
            <a:r>
              <a:rPr dirty="0" sz="1550" spc="14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lacks</a:t>
            </a:r>
            <a:r>
              <a:rPr dirty="0" sz="1550" spc="1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collection</a:t>
            </a:r>
            <a:r>
              <a:rPr dirty="0" sz="1550" spc="145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coverage, </a:t>
            </a:r>
            <a:r>
              <a:rPr dirty="0" sz="1550" b="1">
                <a:latin typeface="Arial"/>
                <a:cs typeface="Arial"/>
              </a:rPr>
              <a:t>especially</a:t>
            </a:r>
            <a:r>
              <a:rPr dirty="0" sz="1550" spc="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in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rural</a:t>
            </a:r>
            <a:r>
              <a:rPr dirty="0" sz="1550" spc="10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areas</a:t>
            </a:r>
            <a:r>
              <a:rPr dirty="0" sz="1550" spc="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emerging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economies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5719"/>
            <a:ext cx="5459095" cy="429895"/>
            <a:chOff x="0" y="45719"/>
            <a:chExt cx="5459095" cy="429895"/>
          </a:xfrm>
        </p:grpSpPr>
        <p:sp>
          <p:nvSpPr>
            <p:cNvPr id="9" name="object 9"/>
            <p:cNvSpPr/>
            <p:nvPr/>
          </p:nvSpPr>
          <p:spPr>
            <a:xfrm>
              <a:off x="2980944" y="45719"/>
              <a:ext cx="2478405" cy="429895"/>
            </a:xfrm>
            <a:custGeom>
              <a:avLst/>
              <a:gdLst/>
              <a:ahLst/>
              <a:cxnLst/>
              <a:rect l="l" t="t" r="r" b="b"/>
              <a:pathLst>
                <a:path w="2478404" h="429895">
                  <a:moveTo>
                    <a:pt x="226314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2263140" y="429894"/>
                  </a:lnTo>
                  <a:lnTo>
                    <a:pt x="2478023" y="215010"/>
                  </a:lnTo>
                  <a:lnTo>
                    <a:pt x="2263140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480695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91310" algn="l"/>
                <a:tab pos="291846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Recycle</a:t>
            </a:r>
            <a:r>
              <a:rPr dirty="0" sz="1550"/>
              <a:t>	Collection</a:t>
            </a:r>
            <a:r>
              <a:rPr dirty="0" sz="1550" spc="235"/>
              <a:t> </a:t>
            </a:r>
            <a:r>
              <a:rPr dirty="0" sz="1550" spc="-10"/>
              <a:t>Systems</a:t>
            </a:r>
            <a:endParaRPr sz="1550"/>
          </a:p>
        </p:txBody>
      </p:sp>
      <p:sp>
        <p:nvSpPr>
          <p:cNvPr id="13" name="object 13"/>
          <p:cNvSpPr txBox="1"/>
          <p:nvPr/>
        </p:nvSpPr>
        <p:spPr>
          <a:xfrm>
            <a:off x="408241" y="2088832"/>
            <a:ext cx="310388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Coverage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waste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collection,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as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%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total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waste*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6908" y="2533535"/>
            <a:ext cx="5047615" cy="439420"/>
            <a:chOff x="406908" y="2533535"/>
            <a:chExt cx="5047615" cy="439420"/>
          </a:xfrm>
        </p:grpSpPr>
        <p:sp>
          <p:nvSpPr>
            <p:cNvPr id="15" name="object 15"/>
            <p:cNvSpPr/>
            <p:nvPr/>
          </p:nvSpPr>
          <p:spPr>
            <a:xfrm>
              <a:off x="594360" y="2753055"/>
              <a:ext cx="466725" cy="210820"/>
            </a:xfrm>
            <a:custGeom>
              <a:avLst/>
              <a:gdLst/>
              <a:ahLst/>
              <a:cxnLst/>
              <a:rect l="l" t="t" r="r" b="b"/>
              <a:pathLst>
                <a:path w="466725" h="210819">
                  <a:moveTo>
                    <a:pt x="466344" y="0"/>
                  </a:moveTo>
                  <a:lnTo>
                    <a:pt x="0" y="0"/>
                  </a:lnTo>
                  <a:lnTo>
                    <a:pt x="0" y="210362"/>
                  </a:lnTo>
                  <a:lnTo>
                    <a:pt x="466344" y="210362"/>
                  </a:lnTo>
                  <a:lnTo>
                    <a:pt x="466344" y="0"/>
                  </a:lnTo>
                  <a:close/>
                </a:path>
              </a:pathLst>
            </a:custGeom>
            <a:solidFill>
              <a:srgbClr val="D2F0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435608" y="2615857"/>
              <a:ext cx="466725" cy="347980"/>
            </a:xfrm>
            <a:custGeom>
              <a:avLst/>
              <a:gdLst/>
              <a:ahLst/>
              <a:cxnLst/>
              <a:rect l="l" t="t" r="r" b="b"/>
              <a:pathLst>
                <a:path w="466725" h="347980">
                  <a:moveTo>
                    <a:pt x="466343" y="0"/>
                  </a:moveTo>
                  <a:lnTo>
                    <a:pt x="0" y="0"/>
                  </a:lnTo>
                  <a:lnTo>
                    <a:pt x="0" y="347560"/>
                  </a:lnTo>
                  <a:lnTo>
                    <a:pt x="466343" y="347560"/>
                  </a:lnTo>
                  <a:lnTo>
                    <a:pt x="466343" y="0"/>
                  </a:lnTo>
                  <a:close/>
                </a:path>
              </a:pathLst>
            </a:custGeom>
            <a:solidFill>
              <a:srgbClr val="AFD9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276856" y="2588425"/>
              <a:ext cx="466725" cy="375285"/>
            </a:xfrm>
            <a:custGeom>
              <a:avLst/>
              <a:gdLst/>
              <a:ahLst/>
              <a:cxnLst/>
              <a:rect l="l" t="t" r="r" b="b"/>
              <a:pathLst>
                <a:path w="466725" h="375285">
                  <a:moveTo>
                    <a:pt x="466344" y="0"/>
                  </a:moveTo>
                  <a:lnTo>
                    <a:pt x="0" y="0"/>
                  </a:lnTo>
                  <a:lnTo>
                    <a:pt x="0" y="374992"/>
                  </a:lnTo>
                  <a:lnTo>
                    <a:pt x="466344" y="374992"/>
                  </a:lnTo>
                  <a:lnTo>
                    <a:pt x="466344" y="0"/>
                  </a:lnTo>
                  <a:close/>
                </a:path>
              </a:pathLst>
            </a:custGeom>
            <a:solidFill>
              <a:srgbClr val="8EC1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118103" y="2551836"/>
              <a:ext cx="466725" cy="412115"/>
            </a:xfrm>
            <a:custGeom>
              <a:avLst/>
              <a:gdLst/>
              <a:ahLst/>
              <a:cxnLst/>
              <a:rect l="l" t="t" r="r" b="b"/>
              <a:pathLst>
                <a:path w="466725" h="412114">
                  <a:moveTo>
                    <a:pt x="466344" y="0"/>
                  </a:moveTo>
                  <a:lnTo>
                    <a:pt x="0" y="0"/>
                  </a:lnTo>
                  <a:lnTo>
                    <a:pt x="0" y="411581"/>
                  </a:lnTo>
                  <a:lnTo>
                    <a:pt x="466344" y="411581"/>
                  </a:lnTo>
                  <a:lnTo>
                    <a:pt x="466344" y="0"/>
                  </a:lnTo>
                  <a:close/>
                </a:path>
              </a:pathLst>
            </a:custGeom>
            <a:solidFill>
              <a:srgbClr val="6BAA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959352" y="2533535"/>
              <a:ext cx="466725" cy="429895"/>
            </a:xfrm>
            <a:custGeom>
              <a:avLst/>
              <a:gdLst/>
              <a:ahLst/>
              <a:cxnLst/>
              <a:rect l="l" t="t" r="r" b="b"/>
              <a:pathLst>
                <a:path w="466725" h="429894">
                  <a:moveTo>
                    <a:pt x="466344" y="0"/>
                  </a:moveTo>
                  <a:lnTo>
                    <a:pt x="0" y="0"/>
                  </a:lnTo>
                  <a:lnTo>
                    <a:pt x="0" y="429882"/>
                  </a:lnTo>
                  <a:lnTo>
                    <a:pt x="466344" y="429882"/>
                  </a:lnTo>
                  <a:lnTo>
                    <a:pt x="466344" y="0"/>
                  </a:lnTo>
                  <a:close/>
                </a:path>
              </a:pathLst>
            </a:custGeom>
            <a:solidFill>
              <a:srgbClr val="4892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800599" y="2533535"/>
              <a:ext cx="466725" cy="429895"/>
            </a:xfrm>
            <a:custGeom>
              <a:avLst/>
              <a:gdLst/>
              <a:ahLst/>
              <a:cxnLst/>
              <a:rect l="l" t="t" r="r" b="b"/>
              <a:pathLst>
                <a:path w="466725" h="429894">
                  <a:moveTo>
                    <a:pt x="466344" y="0"/>
                  </a:moveTo>
                  <a:lnTo>
                    <a:pt x="0" y="0"/>
                  </a:lnTo>
                  <a:lnTo>
                    <a:pt x="0" y="429882"/>
                  </a:lnTo>
                  <a:lnTo>
                    <a:pt x="466344" y="429882"/>
                  </a:lnTo>
                  <a:lnTo>
                    <a:pt x="466344" y="0"/>
                  </a:lnTo>
                  <a:close/>
                </a:path>
              </a:pathLst>
            </a:custGeom>
            <a:solidFill>
              <a:srgbClr val="2779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06908" y="2967989"/>
              <a:ext cx="5047615" cy="0"/>
            </a:xfrm>
            <a:custGeom>
              <a:avLst/>
              <a:gdLst/>
              <a:ahLst/>
              <a:cxnLst/>
              <a:rect l="l" t="t" r="r" b="b"/>
              <a:pathLst>
                <a:path w="5047615" h="0">
                  <a:moveTo>
                    <a:pt x="0" y="0"/>
                  </a:moveTo>
                  <a:lnTo>
                    <a:pt x="504748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396887" y="3000057"/>
            <a:ext cx="4407535" cy="4768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R="33655">
              <a:lnSpc>
                <a:spcPct val="100000"/>
              </a:lnSpc>
              <a:spcBef>
                <a:spcPts val="110"/>
              </a:spcBef>
              <a:tabLst>
                <a:tab pos="741045" algn="l"/>
                <a:tab pos="1549400" algn="l"/>
                <a:tab pos="2391410" algn="l"/>
                <a:tab pos="3235325" algn="l"/>
              </a:tabLst>
            </a:pPr>
            <a:r>
              <a:rPr dirty="0" sz="1000" spc="-25" b="1">
                <a:latin typeface="Arial"/>
                <a:cs typeface="Arial"/>
              </a:rPr>
              <a:t>&lt;5K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5K-</a:t>
            </a:r>
            <a:r>
              <a:rPr dirty="0" sz="1000" spc="-25" b="1">
                <a:latin typeface="Arial"/>
                <a:cs typeface="Arial"/>
              </a:rPr>
              <a:t>15K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15K-</a:t>
            </a:r>
            <a:r>
              <a:rPr dirty="0" sz="1000" spc="-25" b="1">
                <a:latin typeface="Arial"/>
                <a:cs typeface="Arial"/>
              </a:rPr>
              <a:t>30K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30K-</a:t>
            </a:r>
            <a:r>
              <a:rPr dirty="0" sz="1000" spc="-25" b="1">
                <a:latin typeface="Arial"/>
                <a:cs typeface="Arial"/>
              </a:rPr>
              <a:t>40K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40K-</a:t>
            </a:r>
            <a:r>
              <a:rPr dirty="0" sz="1000" spc="-25" b="1">
                <a:latin typeface="Arial"/>
                <a:cs typeface="Arial"/>
              </a:rPr>
              <a:t>50K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75"/>
              </a:spcBef>
            </a:pPr>
            <a:r>
              <a:rPr dirty="0" sz="1050">
                <a:latin typeface="Arial MT"/>
                <a:cs typeface="Arial MT"/>
              </a:rPr>
              <a:t>GDP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per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capita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worldwide;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visual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proxy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waste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collection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coverage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74640" y="3000057"/>
            <a:ext cx="32893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0" b="1">
                <a:latin typeface="Arial"/>
                <a:cs typeface="Arial"/>
              </a:rPr>
              <a:t>50K+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9495" y="2565018"/>
            <a:ext cx="27622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 b="1">
                <a:latin typeface="Arial"/>
                <a:cs typeface="Arial"/>
              </a:rPr>
              <a:t>49%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31111" y="2429319"/>
            <a:ext cx="27686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 b="1">
                <a:latin typeface="Arial"/>
                <a:cs typeface="Arial"/>
              </a:rPr>
              <a:t>79%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74519" y="2399093"/>
            <a:ext cx="27686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 b="1">
                <a:latin typeface="Arial"/>
                <a:cs typeface="Arial"/>
              </a:rPr>
              <a:t>86%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16401" y="2362517"/>
            <a:ext cx="27686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 b="1">
                <a:latin typeface="Arial"/>
                <a:cs typeface="Arial"/>
              </a:rPr>
              <a:t>94%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59809" y="2349944"/>
            <a:ext cx="27686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 b="1">
                <a:latin typeface="Arial"/>
                <a:cs typeface="Arial"/>
              </a:rPr>
              <a:t>97%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01438" y="2346769"/>
            <a:ext cx="27686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 b="1">
                <a:latin typeface="Arial"/>
                <a:cs typeface="Arial"/>
              </a:rPr>
              <a:t>98%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778947" y="4683569"/>
            <a:ext cx="34290" cy="36195"/>
            <a:chOff x="4778947" y="4683569"/>
            <a:chExt cx="34290" cy="36195"/>
          </a:xfrm>
        </p:grpSpPr>
        <p:sp>
          <p:nvSpPr>
            <p:cNvPr id="31" name="object 31"/>
            <p:cNvSpPr/>
            <p:nvPr/>
          </p:nvSpPr>
          <p:spPr>
            <a:xfrm>
              <a:off x="4780534" y="4685157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29844" y="0"/>
                  </a:moveTo>
                  <a:lnTo>
                    <a:pt x="24891" y="381"/>
                  </a:lnTo>
                  <a:lnTo>
                    <a:pt x="19557" y="2032"/>
                  </a:lnTo>
                  <a:lnTo>
                    <a:pt x="15366" y="4445"/>
                  </a:lnTo>
                  <a:lnTo>
                    <a:pt x="17017" y="7366"/>
                  </a:lnTo>
                  <a:lnTo>
                    <a:pt x="21336" y="4826"/>
                  </a:lnTo>
                  <a:lnTo>
                    <a:pt x="26230" y="4826"/>
                  </a:lnTo>
                  <a:lnTo>
                    <a:pt x="27156" y="4191"/>
                  </a:lnTo>
                  <a:lnTo>
                    <a:pt x="26796" y="4191"/>
                  </a:lnTo>
                  <a:lnTo>
                    <a:pt x="29844" y="0"/>
                  </a:lnTo>
                  <a:close/>
                </a:path>
                <a:path w="30479" h="33020">
                  <a:moveTo>
                    <a:pt x="30305" y="2032"/>
                  </a:moveTo>
                  <a:lnTo>
                    <a:pt x="26796" y="4191"/>
                  </a:lnTo>
                  <a:lnTo>
                    <a:pt x="27156" y="4191"/>
                  </a:lnTo>
                  <a:lnTo>
                    <a:pt x="30305" y="2032"/>
                  </a:lnTo>
                  <a:close/>
                </a:path>
                <a:path w="30479" h="33020">
                  <a:moveTo>
                    <a:pt x="8762" y="11430"/>
                  </a:moveTo>
                  <a:lnTo>
                    <a:pt x="3301" y="13335"/>
                  </a:lnTo>
                  <a:lnTo>
                    <a:pt x="0" y="17399"/>
                  </a:lnTo>
                  <a:lnTo>
                    <a:pt x="3048" y="21336"/>
                  </a:lnTo>
                  <a:lnTo>
                    <a:pt x="4699" y="22225"/>
                  </a:lnTo>
                  <a:lnTo>
                    <a:pt x="9525" y="20701"/>
                  </a:lnTo>
                  <a:lnTo>
                    <a:pt x="13969" y="19050"/>
                  </a:lnTo>
                  <a:lnTo>
                    <a:pt x="13080" y="14351"/>
                  </a:lnTo>
                  <a:lnTo>
                    <a:pt x="8762" y="11430"/>
                  </a:lnTo>
                  <a:close/>
                </a:path>
                <a:path w="30479" h="33020">
                  <a:moveTo>
                    <a:pt x="8889" y="30734"/>
                  </a:moveTo>
                  <a:lnTo>
                    <a:pt x="3810" y="31750"/>
                  </a:lnTo>
                  <a:lnTo>
                    <a:pt x="4063" y="32639"/>
                  </a:lnTo>
                  <a:lnTo>
                    <a:pt x="8889" y="30734"/>
                  </a:lnTo>
                  <a:close/>
                </a:path>
              </a:pathLst>
            </a:custGeom>
            <a:solidFill>
              <a:srgbClr val="AFD9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780534" y="4685157"/>
              <a:ext cx="31115" cy="33020"/>
            </a:xfrm>
            <a:custGeom>
              <a:avLst/>
              <a:gdLst/>
              <a:ahLst/>
              <a:cxnLst/>
              <a:rect l="l" t="t" r="r" b="b"/>
              <a:pathLst>
                <a:path w="31114" h="33020">
                  <a:moveTo>
                    <a:pt x="17017" y="7366"/>
                  </a:moveTo>
                  <a:lnTo>
                    <a:pt x="21336" y="4826"/>
                  </a:lnTo>
                  <a:lnTo>
                    <a:pt x="26415" y="4699"/>
                  </a:lnTo>
                  <a:lnTo>
                    <a:pt x="30861" y="1651"/>
                  </a:lnTo>
                  <a:lnTo>
                    <a:pt x="26796" y="4191"/>
                  </a:lnTo>
                  <a:lnTo>
                    <a:pt x="29844" y="0"/>
                  </a:lnTo>
                  <a:lnTo>
                    <a:pt x="24891" y="381"/>
                  </a:lnTo>
                  <a:lnTo>
                    <a:pt x="19557" y="2032"/>
                  </a:lnTo>
                  <a:lnTo>
                    <a:pt x="15366" y="4445"/>
                  </a:lnTo>
                  <a:lnTo>
                    <a:pt x="17017" y="7366"/>
                  </a:lnTo>
                  <a:close/>
                </a:path>
                <a:path w="31114" h="33020">
                  <a:moveTo>
                    <a:pt x="4699" y="22225"/>
                  </a:moveTo>
                  <a:lnTo>
                    <a:pt x="9525" y="20701"/>
                  </a:lnTo>
                  <a:lnTo>
                    <a:pt x="13969" y="19050"/>
                  </a:lnTo>
                  <a:lnTo>
                    <a:pt x="13080" y="14351"/>
                  </a:lnTo>
                  <a:lnTo>
                    <a:pt x="8762" y="11430"/>
                  </a:lnTo>
                  <a:lnTo>
                    <a:pt x="3301" y="13335"/>
                  </a:lnTo>
                  <a:lnTo>
                    <a:pt x="0" y="17399"/>
                  </a:lnTo>
                  <a:lnTo>
                    <a:pt x="3048" y="21336"/>
                  </a:lnTo>
                  <a:lnTo>
                    <a:pt x="4699" y="22225"/>
                  </a:lnTo>
                  <a:close/>
                </a:path>
                <a:path w="31114" h="33020">
                  <a:moveTo>
                    <a:pt x="4063" y="32639"/>
                  </a:moveTo>
                  <a:lnTo>
                    <a:pt x="8889" y="30734"/>
                  </a:lnTo>
                  <a:lnTo>
                    <a:pt x="3810" y="31750"/>
                  </a:lnTo>
                  <a:lnTo>
                    <a:pt x="4063" y="3263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1244498" y="3570668"/>
            <a:ext cx="3448685" cy="1574800"/>
            <a:chOff x="1244498" y="3570668"/>
            <a:chExt cx="3448685" cy="1574800"/>
          </a:xfrm>
        </p:grpSpPr>
        <p:sp>
          <p:nvSpPr>
            <p:cNvPr id="34" name="object 34"/>
            <p:cNvSpPr/>
            <p:nvPr/>
          </p:nvSpPr>
          <p:spPr>
            <a:xfrm>
              <a:off x="3563365" y="5068316"/>
              <a:ext cx="19050" cy="8255"/>
            </a:xfrm>
            <a:custGeom>
              <a:avLst/>
              <a:gdLst/>
              <a:ahLst/>
              <a:cxnLst/>
              <a:rect l="l" t="t" r="r" b="b"/>
              <a:pathLst>
                <a:path w="19050" h="8254">
                  <a:moveTo>
                    <a:pt x="5587" y="0"/>
                  </a:moveTo>
                  <a:lnTo>
                    <a:pt x="2412" y="3555"/>
                  </a:lnTo>
                  <a:lnTo>
                    <a:pt x="0" y="7873"/>
                  </a:lnTo>
                  <a:lnTo>
                    <a:pt x="254" y="8254"/>
                  </a:lnTo>
                  <a:lnTo>
                    <a:pt x="4699" y="6222"/>
                  </a:lnTo>
                  <a:lnTo>
                    <a:pt x="9779" y="5587"/>
                  </a:lnTo>
                  <a:lnTo>
                    <a:pt x="14350" y="6984"/>
                  </a:lnTo>
                  <a:lnTo>
                    <a:pt x="9906" y="5079"/>
                  </a:lnTo>
                  <a:lnTo>
                    <a:pt x="15112" y="3936"/>
                  </a:lnTo>
                  <a:lnTo>
                    <a:pt x="18796" y="888"/>
                  </a:lnTo>
                  <a:lnTo>
                    <a:pt x="13716" y="1396"/>
                  </a:lnTo>
                  <a:lnTo>
                    <a:pt x="9271" y="3301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27797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4498" y="3570668"/>
              <a:ext cx="3448595" cy="1574799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2371" y="5209857"/>
            <a:ext cx="2521838" cy="212851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018044" y="5232780"/>
            <a:ext cx="4798695" cy="2057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Powered</a:t>
            </a:r>
            <a:r>
              <a:rPr dirty="0" sz="550" spc="12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by</a:t>
            </a:r>
            <a:r>
              <a:rPr dirty="0" sz="550" spc="1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 spc="-20">
                <a:solidFill>
                  <a:srgbClr val="585858"/>
                </a:solidFill>
                <a:latin typeface="Arial MT"/>
                <a:cs typeface="Arial MT"/>
              </a:rPr>
              <a:t>Bing</a:t>
            </a:r>
            <a:endParaRPr sz="550">
              <a:latin typeface="Arial MT"/>
              <a:cs typeface="Arial MT"/>
            </a:endParaRPr>
          </a:p>
          <a:p>
            <a:pPr algn="r" marR="30480">
              <a:lnSpc>
                <a:spcPct val="100000"/>
              </a:lnSpc>
              <a:spcBef>
                <a:spcPts val="65"/>
              </a:spcBef>
            </a:pP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©</a:t>
            </a:r>
            <a:r>
              <a:rPr dirty="0" sz="550" spc="12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Australian</a:t>
            </a:r>
            <a:r>
              <a:rPr dirty="0" sz="550" spc="19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Bureau</a:t>
            </a:r>
            <a:r>
              <a:rPr dirty="0" sz="550" spc="19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of</a:t>
            </a:r>
            <a:r>
              <a:rPr dirty="0" sz="550" spc="8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Statistics,</a:t>
            </a:r>
            <a:r>
              <a:rPr dirty="0" sz="550" spc="8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GeoNames,</a:t>
            </a:r>
            <a:r>
              <a:rPr dirty="0" sz="550" spc="8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Microsof</a:t>
            </a:r>
            <a:r>
              <a:rPr dirty="0" sz="550" spc="-5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t,</a:t>
            </a:r>
            <a:r>
              <a:rPr dirty="0" sz="550" spc="8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dirty="0" sz="55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avinfo,</a:t>
            </a:r>
            <a:r>
              <a:rPr dirty="0" sz="550" spc="8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Open</a:t>
            </a:r>
            <a:r>
              <a:rPr dirty="0" sz="550" spc="19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Places,</a:t>
            </a:r>
            <a:r>
              <a:rPr dirty="0" sz="550" spc="2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OpenStreet</a:t>
            </a:r>
            <a:r>
              <a:rPr dirty="0" sz="550" spc="-5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Map,</a:t>
            </a:r>
            <a:r>
              <a:rPr dirty="0" sz="550" spc="8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dirty="0" sz="550" spc="-5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vert</a:t>
            </a:r>
            <a:r>
              <a:rPr dirty="0" sz="550" spc="-5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ure</a:t>
            </a:r>
            <a:r>
              <a:rPr dirty="0" sz="550" spc="19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Maps</a:t>
            </a:r>
            <a:r>
              <a:rPr dirty="0" sz="550" spc="254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Fundation,</a:t>
            </a:r>
            <a:r>
              <a:rPr dirty="0" sz="550" spc="22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>
                <a:solidFill>
                  <a:srgbClr val="585858"/>
                </a:solidFill>
                <a:latin typeface="Arial MT"/>
                <a:cs typeface="Arial MT"/>
              </a:rPr>
              <a:t>TomTom,</a:t>
            </a:r>
            <a:r>
              <a:rPr dirty="0" sz="550" spc="29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550" spc="-10">
                <a:solidFill>
                  <a:srgbClr val="585858"/>
                </a:solidFill>
                <a:latin typeface="Arial MT"/>
                <a:cs typeface="Arial MT"/>
              </a:rPr>
              <a:t>Zenrin</a:t>
            </a:r>
            <a:endParaRPr sz="550">
              <a:latin typeface="Arial MT"/>
              <a:cs typeface="Arial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455664" y="1509102"/>
            <a:ext cx="5422900" cy="4692650"/>
            <a:chOff x="6455664" y="1509102"/>
            <a:chExt cx="5422900" cy="4692650"/>
          </a:xfrm>
        </p:grpSpPr>
        <p:sp>
          <p:nvSpPr>
            <p:cNvPr id="39" name="object 39"/>
            <p:cNvSpPr/>
            <p:nvPr/>
          </p:nvSpPr>
          <p:spPr>
            <a:xfrm>
              <a:off x="6455664" y="2158491"/>
              <a:ext cx="5422900" cy="4043045"/>
            </a:xfrm>
            <a:custGeom>
              <a:avLst/>
              <a:gdLst/>
              <a:ahLst/>
              <a:cxnLst/>
              <a:rect l="l" t="t" r="r" b="b"/>
              <a:pathLst>
                <a:path w="5422900" h="4043045">
                  <a:moveTo>
                    <a:pt x="2606040" y="0"/>
                  </a:moveTo>
                  <a:lnTo>
                    <a:pt x="0" y="0"/>
                  </a:lnTo>
                  <a:lnTo>
                    <a:pt x="0" y="4042689"/>
                  </a:lnTo>
                  <a:lnTo>
                    <a:pt x="2606040" y="4042689"/>
                  </a:lnTo>
                  <a:lnTo>
                    <a:pt x="2606040" y="0"/>
                  </a:lnTo>
                  <a:close/>
                </a:path>
                <a:path w="5422900" h="4043045">
                  <a:moveTo>
                    <a:pt x="5422392" y="0"/>
                  </a:moveTo>
                  <a:lnTo>
                    <a:pt x="2825496" y="0"/>
                  </a:lnTo>
                  <a:lnTo>
                    <a:pt x="2825496" y="4033545"/>
                  </a:lnTo>
                  <a:lnTo>
                    <a:pt x="5422392" y="4033545"/>
                  </a:lnTo>
                  <a:lnTo>
                    <a:pt x="542239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455664" y="1509102"/>
              <a:ext cx="2606040" cy="649605"/>
            </a:xfrm>
            <a:custGeom>
              <a:avLst/>
              <a:gdLst/>
              <a:ahLst/>
              <a:cxnLst/>
              <a:rect l="l" t="t" r="r" b="b"/>
              <a:pathLst>
                <a:path w="2606040" h="649605">
                  <a:moveTo>
                    <a:pt x="2606040" y="0"/>
                  </a:moveTo>
                  <a:lnTo>
                    <a:pt x="0" y="0"/>
                  </a:lnTo>
                  <a:lnTo>
                    <a:pt x="0" y="649389"/>
                  </a:lnTo>
                  <a:lnTo>
                    <a:pt x="2606040" y="649389"/>
                  </a:lnTo>
                  <a:lnTo>
                    <a:pt x="260604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6487414" y="1523237"/>
            <a:ext cx="2550795" cy="3949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 i="1">
                <a:solidFill>
                  <a:srgbClr val="FFFFFF"/>
                </a:solidFill>
                <a:latin typeface="Arial"/>
                <a:cs typeface="Arial"/>
              </a:rPr>
              <a:t>Developing</a:t>
            </a:r>
            <a:r>
              <a:rPr dirty="0" sz="1200" spc="-7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economies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better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infrastructure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281159" y="1509102"/>
            <a:ext cx="2597150" cy="649605"/>
          </a:xfrm>
          <a:custGeom>
            <a:avLst/>
            <a:gdLst/>
            <a:ahLst/>
            <a:cxnLst/>
            <a:rect l="l" t="t" r="r" b="b"/>
            <a:pathLst>
              <a:path w="2597150" h="649605">
                <a:moveTo>
                  <a:pt x="2596896" y="0"/>
                </a:moveTo>
                <a:lnTo>
                  <a:pt x="0" y="0"/>
                </a:lnTo>
                <a:lnTo>
                  <a:pt x="0" y="649389"/>
                </a:lnTo>
                <a:lnTo>
                  <a:pt x="2596896" y="649389"/>
                </a:lnTo>
                <a:lnTo>
                  <a:pt x="2596896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9314433" y="1529143"/>
            <a:ext cx="2124710" cy="5791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 b="1" i="1">
                <a:solidFill>
                  <a:srgbClr val="FFFFFF"/>
                </a:solidFill>
                <a:latin typeface="Arial"/>
                <a:cs typeface="Arial"/>
              </a:rPr>
              <a:t>Developed</a:t>
            </a:r>
            <a:r>
              <a:rPr dirty="0" sz="1200" spc="-4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need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behavioral</a:t>
            </a:r>
            <a:r>
              <a:rPr dirty="0" sz="12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technological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sorting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33615" y="2528504"/>
            <a:ext cx="219710" cy="10293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10"/>
              </a:lnSpc>
            </a:pPr>
            <a:r>
              <a:rPr dirty="0" sz="1350" spc="-10" b="1">
                <a:latin typeface="Arial"/>
                <a:cs typeface="Arial"/>
              </a:rPr>
              <a:t>Bottlenecks</a:t>
            </a:r>
            <a:endParaRPr sz="13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42759" y="4388016"/>
            <a:ext cx="219710" cy="82676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10"/>
              </a:lnSpc>
            </a:pPr>
            <a:r>
              <a:rPr dirty="0" sz="1350" spc="-10" b="1">
                <a:latin typeface="Arial"/>
                <a:cs typeface="Arial"/>
              </a:rPr>
              <a:t>Solutions</a:t>
            </a:r>
            <a:endParaRPr sz="13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204203" y="3974084"/>
            <a:ext cx="5674360" cy="0"/>
          </a:xfrm>
          <a:custGeom>
            <a:avLst/>
            <a:gdLst/>
            <a:ahLst/>
            <a:cxnLst/>
            <a:rect l="l" t="t" r="r" b="b"/>
            <a:pathLst>
              <a:path w="5674359" h="0">
                <a:moveTo>
                  <a:pt x="0" y="0"/>
                </a:moveTo>
                <a:lnTo>
                  <a:pt x="567385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9351644" y="4082605"/>
            <a:ext cx="2494280" cy="11798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050" b="1">
                <a:latin typeface="Arial"/>
                <a:cs typeface="Arial"/>
              </a:rPr>
              <a:t>Use</a:t>
            </a:r>
            <a:r>
              <a:rPr dirty="0" sz="1050" spc="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AI-based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sorting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tech</a:t>
            </a:r>
            <a:r>
              <a:rPr dirty="0" sz="1050" spc="204" b="1">
                <a:latin typeface="Arial"/>
                <a:cs typeface="Arial"/>
              </a:rPr>
              <a:t> </a:t>
            </a:r>
            <a:r>
              <a:rPr dirty="0" sz="1050" spc="-25">
                <a:latin typeface="Arial MT"/>
                <a:cs typeface="Arial MT"/>
              </a:rPr>
              <a:t>to</a:t>
            </a:r>
            <a:endParaRPr sz="1050">
              <a:latin typeface="Arial MT"/>
              <a:cs typeface="Arial MT"/>
            </a:endParaRPr>
          </a:p>
          <a:p>
            <a:pPr marL="184150">
              <a:lnSpc>
                <a:spcPct val="100000"/>
              </a:lnSpc>
              <a:spcBef>
                <a:spcPts val="40"/>
              </a:spcBef>
            </a:pPr>
            <a:r>
              <a:rPr dirty="0" sz="1050">
                <a:latin typeface="Arial MT"/>
                <a:cs typeface="Arial MT"/>
              </a:rPr>
              <a:t>improve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material</a:t>
            </a:r>
            <a:r>
              <a:rPr dirty="0" sz="1050" spc="19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purity</a:t>
            </a:r>
            <a:endParaRPr sz="10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050" b="1">
                <a:latin typeface="Arial"/>
                <a:cs typeface="Arial"/>
              </a:rPr>
              <a:t>Standardize</a:t>
            </a:r>
            <a:r>
              <a:rPr dirty="0" sz="1050" spc="2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collection</a:t>
            </a:r>
            <a:r>
              <a:rPr dirty="0" sz="1050" spc="15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systems</a:t>
            </a:r>
            <a:endParaRPr sz="1050">
              <a:latin typeface="Arial"/>
              <a:cs typeface="Arial"/>
            </a:endParaRPr>
          </a:p>
          <a:p>
            <a:pPr marL="181610" marR="5080" indent="-169545">
              <a:lnSpc>
                <a:spcPct val="103099"/>
              </a:lnSpc>
              <a:spcBef>
                <a:spcPts val="650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050" b="1">
                <a:latin typeface="Arial"/>
                <a:cs typeface="Arial"/>
              </a:rPr>
              <a:t>Use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pay-as-you-throw</a:t>
            </a:r>
            <a:r>
              <a:rPr dirty="0" sz="1050" spc="229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schemes</a:t>
            </a:r>
            <a:r>
              <a:rPr dirty="0" sz="1050" spc="200" b="1">
                <a:latin typeface="Arial"/>
                <a:cs typeface="Arial"/>
              </a:rPr>
              <a:t> </a:t>
            </a:r>
            <a:r>
              <a:rPr dirty="0" sz="1050" spc="-25">
                <a:latin typeface="Arial MT"/>
                <a:cs typeface="Arial MT"/>
              </a:rPr>
              <a:t>to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reduce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contamination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incentivize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correct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sorting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5447" y="6670401"/>
            <a:ext cx="6737350" cy="13843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Wagner</a:t>
            </a:r>
            <a:r>
              <a:rPr dirty="0" sz="800">
                <a:latin typeface="Arial MT"/>
                <a:cs typeface="Arial MT"/>
                <a:hlinkClick r:id="rId9"/>
              </a:rPr>
              <a:t>.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65061" y="4082605"/>
            <a:ext cx="2470785" cy="168338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298450" marR="5080" indent="-286385">
              <a:lnSpc>
                <a:spcPct val="105900"/>
              </a:lnSpc>
              <a:spcBef>
                <a:spcPts val="55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1050" b="1">
                <a:latin typeface="Arial"/>
                <a:cs typeface="Arial"/>
              </a:rPr>
              <a:t>Invest</a:t>
            </a:r>
            <a:r>
              <a:rPr dirty="0" sz="1050" spc="8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in</a:t>
            </a:r>
            <a:r>
              <a:rPr dirty="0" sz="1050" spc="1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collection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logistics </a:t>
            </a:r>
            <a:r>
              <a:rPr dirty="0" sz="1050">
                <a:latin typeface="Arial MT"/>
                <a:cs typeface="Arial MT"/>
              </a:rPr>
              <a:t>(transfer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stations,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trucks,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bins,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data </a:t>
            </a:r>
            <a:r>
              <a:rPr dirty="0" sz="1050" spc="-10">
                <a:latin typeface="Arial MT"/>
                <a:cs typeface="Arial MT"/>
              </a:rPr>
              <a:t>systems)</a:t>
            </a:r>
            <a:endParaRPr sz="1050">
              <a:latin typeface="Arial MT"/>
              <a:cs typeface="Arial MT"/>
            </a:endParaRPr>
          </a:p>
          <a:p>
            <a:pPr marL="298450" marR="40005" indent="-286385">
              <a:lnSpc>
                <a:spcPct val="105800"/>
              </a:lnSpc>
              <a:spcBef>
                <a:spcPts val="545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1050" b="1">
                <a:latin typeface="Arial"/>
                <a:cs typeface="Arial"/>
              </a:rPr>
              <a:t>Formalize</a:t>
            </a:r>
            <a:r>
              <a:rPr dirty="0" sz="1050" spc="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the</a:t>
            </a:r>
            <a:r>
              <a:rPr dirty="0" sz="1050" spc="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informal</a:t>
            </a:r>
            <a:r>
              <a:rPr dirty="0" sz="1050" spc="18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sector</a:t>
            </a:r>
            <a:r>
              <a:rPr dirty="0" sz="1050" spc="22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via </a:t>
            </a:r>
            <a:r>
              <a:rPr dirty="0" sz="1050">
                <a:latin typeface="Arial MT"/>
                <a:cs typeface="Arial MT"/>
              </a:rPr>
              <a:t>cooperatives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or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social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enterprise models</a:t>
            </a:r>
            <a:endParaRPr sz="1050">
              <a:latin typeface="Arial MT"/>
              <a:cs typeface="Arial MT"/>
            </a:endParaRPr>
          </a:p>
          <a:p>
            <a:pPr marL="298450" marR="144145" indent="-286385">
              <a:lnSpc>
                <a:spcPct val="103000"/>
              </a:lnSpc>
              <a:spcBef>
                <a:spcPts val="650"/>
              </a:spcBef>
              <a:buChar char="•"/>
              <a:tabLst>
                <a:tab pos="298450" algn="l"/>
              </a:tabLst>
            </a:pPr>
            <a:r>
              <a:rPr dirty="0" sz="1050">
                <a:latin typeface="Arial MT"/>
                <a:cs typeface="Arial MT"/>
              </a:rPr>
              <a:t>Leverage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extended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producer </a:t>
            </a:r>
            <a:r>
              <a:rPr dirty="0" sz="1050">
                <a:latin typeface="Arial MT"/>
                <a:cs typeface="Arial MT"/>
              </a:rPr>
              <a:t>responsibility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</a:t>
            </a:r>
            <a:r>
              <a:rPr dirty="0" sz="1050" b="1">
                <a:latin typeface="Arial"/>
                <a:cs typeface="Arial"/>
              </a:rPr>
              <a:t>EPR</a:t>
            </a:r>
            <a:r>
              <a:rPr dirty="0" sz="1050">
                <a:latin typeface="Arial MT"/>
                <a:cs typeface="Arial MT"/>
              </a:rPr>
              <a:t>)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fund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local </a:t>
            </a:r>
            <a:r>
              <a:rPr dirty="0" sz="1050" spc="-10">
                <a:latin typeface="Arial MT"/>
                <a:cs typeface="Arial MT"/>
              </a:rPr>
              <a:t>collection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323958" y="2311780"/>
            <a:ext cx="2507615" cy="151828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81610" marR="5080" indent="-169545">
              <a:lnSpc>
                <a:spcPct val="105800"/>
              </a:lnSpc>
              <a:spcBef>
                <a:spcPts val="55"/>
              </a:spcBef>
              <a:buChar char="•"/>
              <a:tabLst>
                <a:tab pos="184150" algn="l"/>
              </a:tabLst>
            </a:pPr>
            <a:r>
              <a:rPr dirty="0" sz="1050">
                <a:latin typeface="Arial MT"/>
                <a:cs typeface="Arial MT"/>
              </a:rPr>
              <a:t>Behavioral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confusion: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25%</a:t>
            </a:r>
            <a:r>
              <a:rPr dirty="0" sz="1050" spc="1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to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30%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of </a:t>
            </a:r>
            <a:r>
              <a:rPr dirty="0" sz="1050" spc="-25" b="1">
                <a:latin typeface="Arial"/>
                <a:cs typeface="Arial"/>
              </a:rPr>
              <a:t>	</a:t>
            </a:r>
            <a:r>
              <a:rPr dirty="0" sz="1050" b="1">
                <a:latin typeface="Arial"/>
                <a:cs typeface="Arial"/>
              </a:rPr>
              <a:t>recyclables</a:t>
            </a:r>
            <a:r>
              <a:rPr dirty="0" sz="1050" spc="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in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the</a:t>
            </a:r>
            <a:r>
              <a:rPr dirty="0" sz="1050" spc="1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U.S.</a:t>
            </a:r>
            <a:r>
              <a:rPr dirty="0" sz="1050" spc="60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are </a:t>
            </a:r>
            <a:r>
              <a:rPr dirty="0" sz="1050" spc="-25" b="1">
                <a:latin typeface="Arial"/>
                <a:cs typeface="Arial"/>
              </a:rPr>
              <a:t>	</a:t>
            </a:r>
            <a:r>
              <a:rPr dirty="0" sz="1050" b="1">
                <a:latin typeface="Arial"/>
                <a:cs typeface="Arial"/>
              </a:rPr>
              <a:t>contaminated</a:t>
            </a:r>
            <a:r>
              <a:rPr dirty="0" sz="1050" spc="2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by</a:t>
            </a:r>
            <a:r>
              <a:rPr dirty="0" sz="1050" spc="1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non-</a:t>
            </a:r>
            <a:r>
              <a:rPr dirty="0" sz="1050" spc="-10" b="1">
                <a:latin typeface="Arial"/>
                <a:cs typeface="Arial"/>
              </a:rPr>
              <a:t>recyclables</a:t>
            </a:r>
            <a:endParaRPr sz="1050">
              <a:latin typeface="Arial"/>
              <a:cs typeface="Arial"/>
            </a:endParaRPr>
          </a:p>
          <a:p>
            <a:pPr algn="just" marL="181610" marR="231775" indent="-169545">
              <a:lnSpc>
                <a:spcPct val="105800"/>
              </a:lnSpc>
              <a:spcBef>
                <a:spcPts val="545"/>
              </a:spcBef>
              <a:buChar char="•"/>
              <a:tabLst>
                <a:tab pos="184150" algn="l"/>
              </a:tabLst>
            </a:pPr>
            <a:r>
              <a:rPr dirty="0" sz="1050">
                <a:latin typeface="Arial MT"/>
                <a:cs typeface="Arial MT"/>
              </a:rPr>
              <a:t>Aging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sorting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infrastructure:</a:t>
            </a:r>
            <a:r>
              <a:rPr dirty="0" sz="1050" spc="24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Many </a:t>
            </a:r>
            <a:r>
              <a:rPr dirty="0" sz="1050" spc="-2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MRFs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still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operate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with</a:t>
            </a:r>
            <a:r>
              <a:rPr dirty="0" sz="1050" spc="1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1990s-</a:t>
            </a:r>
            <a:r>
              <a:rPr dirty="0" sz="1050" spc="-25">
                <a:latin typeface="Arial MT"/>
                <a:cs typeface="Arial MT"/>
              </a:rPr>
              <a:t>era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mechanical</a:t>
            </a:r>
            <a:r>
              <a:rPr dirty="0" sz="1050" spc="2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systems</a:t>
            </a:r>
            <a:endParaRPr sz="10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182245" algn="l"/>
              </a:tabLst>
            </a:pPr>
            <a:r>
              <a:rPr dirty="0" sz="1050" b="1">
                <a:latin typeface="Arial"/>
                <a:cs typeface="Arial"/>
              </a:rPr>
              <a:t>Fragmented</a:t>
            </a:r>
            <a:r>
              <a:rPr dirty="0" sz="1050" spc="204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collection</a:t>
            </a:r>
            <a:r>
              <a:rPr dirty="0" sz="1050" spc="204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standards</a:t>
            </a:r>
            <a:endParaRPr sz="1050">
              <a:latin typeface="Arial"/>
              <a:cs typeface="Arial"/>
            </a:endParaRPr>
          </a:p>
          <a:p>
            <a:pPr marL="184150">
              <a:lnSpc>
                <a:spcPct val="100000"/>
              </a:lnSpc>
              <a:spcBef>
                <a:spcPts val="40"/>
              </a:spcBef>
            </a:pPr>
            <a:r>
              <a:rPr dirty="0" sz="1050">
                <a:latin typeface="Arial MT"/>
                <a:cs typeface="Arial MT"/>
              </a:rPr>
              <a:t>hinder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consumer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participation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490589" y="2307018"/>
            <a:ext cx="2524760" cy="151892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81610" marR="5080" indent="-169545">
              <a:lnSpc>
                <a:spcPct val="105900"/>
              </a:lnSpc>
              <a:spcBef>
                <a:spcPts val="5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050" b="1">
                <a:latin typeface="Arial"/>
                <a:cs typeface="Arial"/>
              </a:rPr>
              <a:t>Collection</a:t>
            </a:r>
            <a:r>
              <a:rPr dirty="0" sz="1050" spc="2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coverage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remains</a:t>
            </a:r>
            <a:r>
              <a:rPr dirty="0" sz="1050" spc="204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below </a:t>
            </a:r>
            <a:r>
              <a:rPr dirty="0" sz="1050" spc="-20" b="1">
                <a:latin typeface="Arial"/>
                <a:cs typeface="Arial"/>
              </a:rPr>
              <a:t>	</a:t>
            </a:r>
            <a:r>
              <a:rPr dirty="0" sz="1050" b="1">
                <a:latin typeface="Arial"/>
                <a:cs typeface="Arial"/>
              </a:rPr>
              <a:t>60% </a:t>
            </a:r>
            <a:r>
              <a:rPr dirty="0" sz="1050">
                <a:latin typeface="Arial MT"/>
                <a:cs typeface="Arial MT"/>
              </a:rPr>
              <a:t>in many regions across </a:t>
            </a:r>
            <a:r>
              <a:rPr dirty="0" sz="1050" spc="-20">
                <a:latin typeface="Arial MT"/>
                <a:cs typeface="Arial MT"/>
              </a:rPr>
              <a:t>Sub-</a:t>
            </a:r>
            <a:r>
              <a:rPr dirty="0" sz="1050" spc="-2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Saharan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Africa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South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Asia</a:t>
            </a:r>
            <a:endParaRPr sz="1050">
              <a:latin typeface="Arial MT"/>
              <a:cs typeface="Arial MT"/>
            </a:endParaRPr>
          </a:p>
          <a:p>
            <a:pPr marL="181610" marR="30480" indent="-169545">
              <a:lnSpc>
                <a:spcPct val="108700"/>
              </a:lnSpc>
              <a:spcBef>
                <a:spcPts val="50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050" b="1">
                <a:latin typeface="Arial"/>
                <a:cs typeface="Arial"/>
              </a:rPr>
              <a:t>Informal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waste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pickers</a:t>
            </a:r>
            <a:r>
              <a:rPr dirty="0" sz="1050" spc="114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handle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 spc="-25" b="1">
                <a:latin typeface="Arial"/>
                <a:cs typeface="Arial"/>
              </a:rPr>
              <a:t>40% </a:t>
            </a:r>
            <a:r>
              <a:rPr dirty="0" sz="1050" spc="-25" b="1">
                <a:latin typeface="Arial"/>
                <a:cs typeface="Arial"/>
              </a:rPr>
              <a:t>	</a:t>
            </a:r>
            <a:r>
              <a:rPr dirty="0" sz="1050" b="1">
                <a:latin typeface="Arial"/>
                <a:cs typeface="Arial"/>
              </a:rPr>
              <a:t>to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80%</a:t>
            </a:r>
            <a:r>
              <a:rPr dirty="0" sz="1050" spc="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of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recyclables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many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cities</a:t>
            </a:r>
            <a:endParaRPr sz="1050">
              <a:latin typeface="Arial MT"/>
              <a:cs typeface="Arial MT"/>
            </a:endParaRPr>
          </a:p>
          <a:p>
            <a:pPr algn="just" marL="181610" marR="355600" indent="-169545">
              <a:lnSpc>
                <a:spcPct val="105900"/>
              </a:lnSpc>
              <a:spcBef>
                <a:spcPts val="545"/>
              </a:spcBef>
              <a:buChar char="•"/>
              <a:tabLst>
                <a:tab pos="184150" algn="l"/>
              </a:tabLst>
            </a:pPr>
            <a:r>
              <a:rPr dirty="0" sz="1050">
                <a:latin typeface="Arial MT"/>
                <a:cs typeface="Arial MT"/>
              </a:rPr>
              <a:t>Rural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island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states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lack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the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economic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density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justify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large </a:t>
            </a:r>
            <a:r>
              <a:rPr dirty="0" sz="1050" spc="-2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infrastructure</a:t>
            </a:r>
            <a:r>
              <a:rPr dirty="0" sz="1050" spc="19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investments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5447" y="6295085"/>
            <a:ext cx="9190355" cy="384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*Based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on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World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Bank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data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on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global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waste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study;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not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all </a:t>
            </a:r>
            <a:r>
              <a:rPr dirty="0" sz="800" spc="-10">
                <a:latin typeface="Arial MT"/>
                <a:cs typeface="Arial MT"/>
              </a:rPr>
              <a:t>countries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represented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–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only about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52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countries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for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this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statistic.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35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What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Waste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Global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Database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(World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Bank,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2019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Impact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Report</a:t>
            </a:r>
            <a:r>
              <a:rPr dirty="0" sz="800" spc="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(Closed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Loop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Partners,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2020);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An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Assessment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of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the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U.S.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Recycling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System: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Financial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Estimates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to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Modernize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Materia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  <a:hlinkClick r:id="rId7"/>
              </a:rPr>
              <a:t>l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Recovery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Infrastructure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(EPA,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Women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and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men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in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the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informal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economy: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A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statistical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picture;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Third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edition</a:t>
            </a:r>
            <a:r>
              <a:rPr dirty="0" sz="800" spc="6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(International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Labor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Organization,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2018).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719"/>
            <a:ext cx="12189460" cy="474345"/>
            <a:chOff x="0" y="45719"/>
            <a:chExt cx="12189460" cy="474345"/>
          </a:xfrm>
        </p:grpSpPr>
        <p:sp>
          <p:nvSpPr>
            <p:cNvPr id="3" name="object 3"/>
            <p:cNvSpPr/>
            <p:nvPr/>
          </p:nvSpPr>
          <p:spPr>
            <a:xfrm>
              <a:off x="5248655" y="45719"/>
              <a:ext cx="2468880" cy="421005"/>
            </a:xfrm>
            <a:custGeom>
              <a:avLst/>
              <a:gdLst/>
              <a:ahLst/>
              <a:cxnLst/>
              <a:rect l="l" t="t" r="r" b="b"/>
              <a:pathLst>
                <a:path w="2468879" h="421005">
                  <a:moveTo>
                    <a:pt x="2258568" y="0"/>
                  </a:moveTo>
                  <a:lnTo>
                    <a:pt x="0" y="0"/>
                  </a:lnTo>
                  <a:lnTo>
                    <a:pt x="0" y="420750"/>
                  </a:lnTo>
                  <a:lnTo>
                    <a:pt x="2258568" y="420750"/>
                  </a:lnTo>
                  <a:lnTo>
                    <a:pt x="2468879" y="210438"/>
                  </a:lnTo>
                  <a:lnTo>
                    <a:pt x="2258568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980944" y="45719"/>
              <a:ext cx="2478405" cy="421005"/>
            </a:xfrm>
            <a:custGeom>
              <a:avLst/>
              <a:gdLst/>
              <a:ahLst/>
              <a:cxnLst/>
              <a:rect l="l" t="t" r="r" b="b"/>
              <a:pathLst>
                <a:path w="2478404" h="421005">
                  <a:moveTo>
                    <a:pt x="2267711" y="0"/>
                  </a:moveTo>
                  <a:lnTo>
                    <a:pt x="0" y="0"/>
                  </a:lnTo>
                  <a:lnTo>
                    <a:pt x="0" y="420750"/>
                  </a:lnTo>
                  <a:lnTo>
                    <a:pt x="2267711" y="420750"/>
                  </a:lnTo>
                  <a:lnTo>
                    <a:pt x="2478023" y="210438"/>
                  </a:lnTo>
                  <a:lnTo>
                    <a:pt x="2267711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41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698309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91310" algn="l"/>
                <a:tab pos="2918460" algn="l"/>
                <a:tab pos="5267325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Recycle</a:t>
            </a:r>
            <a:r>
              <a:rPr dirty="0" sz="1550"/>
              <a:t>	Collection</a:t>
            </a:r>
            <a:r>
              <a:rPr dirty="0" sz="1550" spc="235"/>
              <a:t> </a:t>
            </a:r>
            <a:r>
              <a:rPr dirty="0" sz="1550" spc="-10"/>
              <a:t>Systems</a:t>
            </a:r>
            <a:r>
              <a:rPr dirty="0" sz="1550"/>
              <a:t>	Case</a:t>
            </a:r>
            <a:r>
              <a:rPr dirty="0" sz="1550" spc="85"/>
              <a:t> </a:t>
            </a:r>
            <a:r>
              <a:rPr dirty="0" sz="1550"/>
              <a:t>Study:</a:t>
            </a:r>
            <a:r>
              <a:rPr dirty="0" sz="1550" spc="170"/>
              <a:t> </a:t>
            </a:r>
            <a:r>
              <a:rPr dirty="0" sz="1550" spc="-10"/>
              <a:t>India</a:t>
            </a:r>
            <a:endParaRPr sz="1550"/>
          </a:p>
        </p:txBody>
      </p:sp>
      <p:sp>
        <p:nvSpPr>
          <p:cNvPr id="10" name="object 10"/>
          <p:cNvSpPr txBox="1"/>
          <p:nvPr/>
        </p:nvSpPr>
        <p:spPr>
          <a:xfrm>
            <a:off x="413918" y="492378"/>
            <a:ext cx="10422890" cy="135953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4"/>
              </a:spcBef>
            </a:pPr>
            <a:r>
              <a:rPr dirty="0" sz="2800" b="1">
                <a:latin typeface="Arial"/>
                <a:cs typeface="Arial"/>
              </a:rPr>
              <a:t>A</a:t>
            </a:r>
            <a:r>
              <a:rPr dirty="0" sz="2800" spc="-1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new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door-</a:t>
            </a:r>
            <a:r>
              <a:rPr dirty="0" sz="2800" spc="-10" b="1">
                <a:latin typeface="Arial"/>
                <a:cs typeface="Arial"/>
              </a:rPr>
              <a:t>to-</a:t>
            </a:r>
            <a:r>
              <a:rPr dirty="0" sz="2800" b="1">
                <a:latin typeface="Arial"/>
                <a:cs typeface="Arial"/>
              </a:rPr>
              <a:t>door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waste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collection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system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achieved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</a:t>
            </a:r>
            <a:r>
              <a:rPr dirty="0" sz="2800" spc="1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100% </a:t>
            </a:r>
            <a:r>
              <a:rPr dirty="0" sz="2800" b="1">
                <a:latin typeface="Arial"/>
                <a:cs typeface="Arial"/>
              </a:rPr>
              <a:t>waste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collection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rate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Indore,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India</a:t>
            </a:r>
            <a:endParaRPr sz="2800">
              <a:latin typeface="Arial"/>
              <a:cs typeface="Arial"/>
            </a:endParaRPr>
          </a:p>
          <a:p>
            <a:pPr marL="5135245">
              <a:lnSpc>
                <a:spcPct val="100000"/>
              </a:lnSpc>
              <a:spcBef>
                <a:spcPts val="2080"/>
              </a:spcBef>
            </a:pPr>
            <a:r>
              <a:rPr dirty="0" sz="1350" b="1">
                <a:latin typeface="Arial"/>
                <a:cs typeface="Arial"/>
              </a:rPr>
              <a:t>Build-out</a:t>
            </a:r>
            <a:r>
              <a:rPr dirty="0" sz="1350" spc="4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of</a:t>
            </a:r>
            <a:r>
              <a:rPr dirty="0" sz="1350" spc="12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door-to-door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waste</a:t>
            </a:r>
            <a:r>
              <a:rPr dirty="0" sz="1350" spc="1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collection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infrastructure</a:t>
            </a:r>
            <a:endParaRPr sz="135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453760" y="1926463"/>
          <a:ext cx="6477000" cy="417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0910"/>
                <a:gridCol w="5469255"/>
              </a:tblGrid>
              <a:tr h="68389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Overview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2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mission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67310">
                        <a:lnSpc>
                          <a:spcPct val="105800"/>
                        </a:lnSpc>
                        <a:spcBef>
                          <a:spcPts val="69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Ensure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full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collection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up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~1,500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metric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tons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municipal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per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day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while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enabling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upstream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segregation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downstream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recovery,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particularly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050" spc="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plastics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organic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waste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8826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7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Measures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35280" indent="-226060">
                        <a:lnSpc>
                          <a:spcPct val="100000"/>
                        </a:lnSpc>
                        <a:spcBef>
                          <a:spcPts val="560"/>
                        </a:spcBef>
                        <a:buAutoNum type="arabicParenR"/>
                        <a:tabLst>
                          <a:tab pos="33528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Citywide</a:t>
                      </a:r>
                      <a:r>
                        <a:rPr dirty="0" sz="1050" spc="1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door-to-door</a:t>
                      </a:r>
                      <a:r>
                        <a:rPr dirty="0" sz="1050" spc="1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50" spc="1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collection</a:t>
                      </a:r>
                      <a:r>
                        <a:rPr dirty="0" sz="1050" spc="2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rollout: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Replacement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communal</a:t>
                      </a:r>
                      <a:r>
                        <a:rPr dirty="0" sz="105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bins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daily,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household-level</a:t>
                      </a:r>
                      <a:r>
                        <a:rPr dirty="0" sz="1050" spc="2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collection,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covering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residential,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commercial,</a:t>
                      </a:r>
                      <a:r>
                        <a:rPr dirty="0" sz="1050" spc="2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institutional</a:t>
                      </a:r>
                      <a:r>
                        <a:rPr dirty="0" sz="105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waste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335915" indent="-226695">
                        <a:lnSpc>
                          <a:spcPct val="100000"/>
                        </a:lnSpc>
                        <a:spcBef>
                          <a:spcPts val="40"/>
                        </a:spcBef>
                        <a:buAutoNum type="arabicParenR" startAt="2"/>
                        <a:tabLst>
                          <a:tab pos="335915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Mandatory</a:t>
                      </a:r>
                      <a:r>
                        <a:rPr dirty="0" sz="1050" spc="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source</a:t>
                      </a:r>
                      <a:r>
                        <a:rPr dirty="0" sz="1050" spc="1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segregation</a:t>
                      </a:r>
                      <a:r>
                        <a:rPr dirty="0" sz="1050" spc="2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50" spc="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household</a:t>
                      </a:r>
                      <a:r>
                        <a:rPr dirty="0" sz="1050" spc="2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level: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Two-stream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(wet/dry)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segregation</a:t>
                      </a:r>
                      <a:r>
                        <a:rPr dirty="0" sz="1050" spc="1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enforced</a:t>
                      </a:r>
                      <a:r>
                        <a:rPr dirty="0" sz="1050" spc="1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through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bylaws,</a:t>
                      </a:r>
                      <a:r>
                        <a:rPr dirty="0" sz="105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inspections,</a:t>
                      </a:r>
                      <a:r>
                        <a:rPr dirty="0" sz="1050" spc="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and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penalties,</a:t>
                      </a:r>
                      <a:r>
                        <a:rPr dirty="0" sz="1050" spc="2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enabling</a:t>
                      </a:r>
                      <a:r>
                        <a:rPr dirty="0" sz="105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efficient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downstream</a:t>
                      </a:r>
                      <a:r>
                        <a:rPr dirty="0" sz="1050" spc="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processing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335280" indent="-226060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arenR" startAt="3"/>
                        <a:tabLst>
                          <a:tab pos="33528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Decentralized</a:t>
                      </a:r>
                      <a:r>
                        <a:rPr dirty="0" sz="1050" spc="1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collection</a:t>
                      </a:r>
                      <a:r>
                        <a:rPr dirty="0" sz="1050" spc="2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infrastructure</a:t>
                      </a:r>
                      <a:r>
                        <a:rPr dirty="0" sz="1050" spc="2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50" spc="1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routing</a:t>
                      </a:r>
                      <a:r>
                        <a:rPr dirty="0" sz="1050" spc="1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optimization: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Deployment</a:t>
                      </a:r>
                      <a:r>
                        <a:rPr dirty="0" sz="105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dedicated</a:t>
                      </a:r>
                      <a:r>
                        <a:rPr dirty="0" sz="1050" spc="1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collection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vehicles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(handcarts,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auto-tippers,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compactors)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optimized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ward-level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routing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ensure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full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coverage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335915" indent="-226695">
                        <a:lnSpc>
                          <a:spcPct val="100000"/>
                        </a:lnSpc>
                        <a:spcBef>
                          <a:spcPts val="40"/>
                        </a:spcBef>
                        <a:buAutoNum type="arabicParenR" startAt="4"/>
                        <a:tabLst>
                          <a:tab pos="335915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Formalization</a:t>
                      </a:r>
                      <a:r>
                        <a:rPr dirty="0" sz="1050" spc="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50" spc="20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expansion</a:t>
                      </a:r>
                      <a:r>
                        <a:rPr dirty="0" sz="1050" spc="2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50" spc="1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50" spc="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sanitation</a:t>
                      </a:r>
                      <a:r>
                        <a:rPr dirty="0" sz="1050" spc="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workforce: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Recruitment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training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sanitation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workers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clear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role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definitions,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uniforms,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performance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monitoring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335280" indent="-226060">
                        <a:lnSpc>
                          <a:spcPct val="100000"/>
                        </a:lnSpc>
                        <a:spcBef>
                          <a:spcPts val="40"/>
                        </a:spcBef>
                        <a:buAutoNum type="arabicParenR" startAt="5"/>
                        <a:tabLst>
                          <a:tab pos="33528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Strong</a:t>
                      </a:r>
                      <a:r>
                        <a:rPr dirty="0" sz="1050" spc="1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enforcement</a:t>
                      </a:r>
                      <a:r>
                        <a:rPr dirty="0" sz="1050" spc="1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50" spc="2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behavior-change</a:t>
                      </a:r>
                      <a:r>
                        <a:rPr dirty="0" sz="1050" spc="2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mechanisms: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Public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awareness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campaigns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fines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non-segregation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littering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335915" indent="-226695">
                        <a:lnSpc>
                          <a:spcPct val="100000"/>
                        </a:lnSpc>
                        <a:spcBef>
                          <a:spcPts val="110"/>
                        </a:spcBef>
                        <a:buAutoNum type="arabicParenR" startAt="6"/>
                        <a:tabLst>
                          <a:tab pos="335915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Digital</a:t>
                      </a:r>
                      <a:r>
                        <a:rPr dirty="0" sz="1050" spc="1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monitoring</a:t>
                      </a:r>
                      <a:r>
                        <a:rPr dirty="0" sz="1050" spc="1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50" spc="1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accountability</a:t>
                      </a:r>
                      <a:r>
                        <a:rPr dirty="0" sz="1050" spc="1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systems: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GPS-tracked</a:t>
                      </a:r>
                      <a:r>
                        <a:rPr dirty="0" sz="1050" spc="1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vehicles,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attendance</a:t>
                      </a:r>
                      <a:r>
                        <a:rPr dirty="0" sz="1050" spc="1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systems,</a:t>
                      </a:r>
                      <a:r>
                        <a:rPr dirty="0" sz="1050" spc="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real-time</a:t>
                      </a:r>
                      <a:r>
                        <a:rPr dirty="0" sz="1050" spc="1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ward-level</a:t>
                      </a:r>
                      <a:r>
                        <a:rPr dirty="0" sz="1050" spc="1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reporting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7112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83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312420">
                        <a:lnSpc>
                          <a:spcPct val="105900"/>
                        </a:lnSpc>
                        <a:spcBef>
                          <a:spcPts val="73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Since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2017,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Indore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has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consistently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been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ranked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India’s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number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one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cleanest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city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(&gt;100,000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population),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reflecting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sustained</a:t>
                      </a:r>
                      <a:r>
                        <a:rPr dirty="0" sz="1050" spc="2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system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performance.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Collection</a:t>
                      </a:r>
                      <a:r>
                        <a:rPr dirty="0" sz="1050" spc="25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costs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declined from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40">
                          <a:latin typeface="Arial MT"/>
                          <a:cs typeface="Arial MT"/>
                        </a:rPr>
                        <a:t>~₹2,900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per</a:t>
                      </a:r>
                      <a:r>
                        <a:rPr dirty="0" sz="10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ton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40">
                          <a:latin typeface="Arial MT"/>
                          <a:cs typeface="Arial MT"/>
                        </a:rPr>
                        <a:t>~₹1,660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following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update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9334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19976" y="3590925"/>
          <a:ext cx="4885055" cy="2409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985"/>
                <a:gridCol w="3912870"/>
              </a:tblGrid>
              <a:tr h="959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Context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Indore,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ninth</a:t>
                      </a:r>
                      <a:r>
                        <a:rPr dirty="0" sz="105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biggest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city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India</a:t>
                      </a:r>
                      <a:r>
                        <a:rPr dirty="0" sz="105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5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population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of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1873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3.5</a:t>
                      </a:r>
                      <a:r>
                        <a:rPr dirty="0" sz="105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million,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has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growing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issue: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Daily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is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187325" marR="105410">
                        <a:lnSpc>
                          <a:spcPct val="102899"/>
                        </a:lnSpc>
                        <a:spcBef>
                          <a:spcPts val="7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expected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grow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1,200</a:t>
                      </a:r>
                      <a:r>
                        <a:rPr dirty="0" sz="105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metric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tons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2,000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within</a:t>
                      </a:r>
                      <a:r>
                        <a:rPr dirty="0" sz="105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10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years.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05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city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also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subject</a:t>
                      </a:r>
                      <a:r>
                        <a:rPr dirty="0" sz="10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new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national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Solid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Management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Rules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2016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704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62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Timeline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167005">
                        <a:lnSpc>
                          <a:spcPct val="105900"/>
                        </a:lnSpc>
                        <a:spcBef>
                          <a:spcPts val="64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first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pilot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project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launched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January</a:t>
                      </a:r>
                      <a:r>
                        <a:rPr dirty="0" sz="105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2016,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full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rollout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all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84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wards</a:t>
                      </a:r>
                      <a:r>
                        <a:rPr dirty="0" sz="10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achieving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collection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by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January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2017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8128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278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Project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cost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177165">
                        <a:lnSpc>
                          <a:spcPct val="104900"/>
                        </a:lnSpc>
                        <a:spcBef>
                          <a:spcPts val="49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~US$20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million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80">
                          <a:latin typeface="Arial MT"/>
                          <a:cs typeface="Arial MT"/>
                        </a:rPr>
                        <a:t>(₹180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crore)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capital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investment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for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collection,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transport,</a:t>
                      </a:r>
                      <a:r>
                        <a:rPr dirty="0" sz="1050" spc="2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processing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infrastructure¹;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recurring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operating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expenditures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~US$18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million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35">
                          <a:latin typeface="Arial MT"/>
                          <a:cs typeface="Arial MT"/>
                        </a:rPr>
                        <a:t>(₹155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crore)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per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year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during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early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implementation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6286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13" name="object 13" descr="Solid waste management Indore cleanest city wet waste composting Indore Municipal Corporatio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" y="1509141"/>
            <a:ext cx="4809744" cy="181101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99097" y="3375278"/>
            <a:ext cx="17811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solidFill>
                  <a:srgbClr val="009BDB"/>
                </a:solidFill>
                <a:latin typeface="Arial MT"/>
                <a:cs typeface="Arial MT"/>
              </a:rPr>
              <a:t>Waste</a:t>
            </a:r>
            <a:r>
              <a:rPr dirty="0" sz="800" spc="35">
                <a:solidFill>
                  <a:srgbClr val="009BDB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solidFill>
                  <a:srgbClr val="009BDB"/>
                </a:solidFill>
                <a:latin typeface="Arial MT"/>
                <a:cs typeface="Arial MT"/>
              </a:rPr>
              <a:t>collection</a:t>
            </a:r>
            <a:r>
              <a:rPr dirty="0" sz="800" spc="-30">
                <a:solidFill>
                  <a:srgbClr val="009BDB"/>
                </a:solidFill>
                <a:latin typeface="Arial MT"/>
                <a:cs typeface="Arial MT"/>
              </a:rPr>
              <a:t> </a:t>
            </a:r>
            <a:r>
              <a:rPr dirty="0" sz="800">
                <a:solidFill>
                  <a:srgbClr val="009BDB"/>
                </a:solidFill>
                <a:latin typeface="Arial MT"/>
                <a:cs typeface="Arial MT"/>
              </a:rPr>
              <a:t>hauler </a:t>
            </a:r>
            <a:r>
              <a:rPr dirty="0" sz="800" spc="-10">
                <a:solidFill>
                  <a:srgbClr val="009BDB"/>
                </a:solidFill>
                <a:latin typeface="Arial MT"/>
                <a:cs typeface="Arial MT"/>
              </a:rPr>
              <a:t>in</a:t>
            </a:r>
            <a:r>
              <a:rPr dirty="0" sz="800" spc="-30">
                <a:solidFill>
                  <a:srgbClr val="009BDB"/>
                </a:solidFill>
                <a:latin typeface="Arial MT"/>
                <a:cs typeface="Arial MT"/>
              </a:rPr>
              <a:t> </a:t>
            </a:r>
            <a:r>
              <a:rPr dirty="0" sz="800">
                <a:solidFill>
                  <a:srgbClr val="009BDB"/>
                </a:solidFill>
                <a:latin typeface="Arial MT"/>
                <a:cs typeface="Arial MT"/>
              </a:rPr>
              <a:t>Indore,</a:t>
            </a:r>
            <a:r>
              <a:rPr dirty="0" sz="800" spc="-25">
                <a:solidFill>
                  <a:srgbClr val="009BDB"/>
                </a:solidFill>
                <a:latin typeface="Arial MT"/>
                <a:cs typeface="Arial MT"/>
              </a:rPr>
              <a:t> </a:t>
            </a:r>
            <a:r>
              <a:rPr dirty="0" sz="800" spc="-20">
                <a:solidFill>
                  <a:srgbClr val="009BDB"/>
                </a:solidFill>
                <a:latin typeface="Arial MT"/>
                <a:cs typeface="Arial MT"/>
              </a:rPr>
              <a:t>India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7657" y="6510187"/>
            <a:ext cx="8374380" cy="266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How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Indore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Became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India’s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Cleanest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City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(And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How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Others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Can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Follow</a:t>
            </a:r>
            <a:r>
              <a:rPr dirty="0" sz="800">
                <a:latin typeface="Arial MT"/>
                <a:cs typeface="Arial MT"/>
              </a:rPr>
              <a:t>)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(Indiaspend,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2019);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Solid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Waste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Management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in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Indore</a:t>
            </a:r>
            <a:r>
              <a:rPr dirty="0" sz="800" spc="3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(Centre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for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Science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Environment,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2019).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87089" y="3375278"/>
            <a:ext cx="115951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solidFill>
                  <a:srgbClr val="009BDB"/>
                </a:solidFill>
                <a:latin typeface="Arial MT"/>
                <a:cs typeface="Arial MT"/>
              </a:rPr>
              <a:t>Sources:</a:t>
            </a:r>
            <a:r>
              <a:rPr dirty="0" sz="800" spc="-50">
                <a:solidFill>
                  <a:srgbClr val="009BDB"/>
                </a:solidFill>
                <a:latin typeface="Arial MT"/>
                <a:cs typeface="Arial MT"/>
              </a:rPr>
              <a:t> </a:t>
            </a:r>
            <a:r>
              <a:rPr dirty="0" sz="800">
                <a:solidFill>
                  <a:srgbClr val="009BDB"/>
                </a:solidFill>
                <a:latin typeface="Arial MT"/>
                <a:cs typeface="Arial MT"/>
              </a:rPr>
              <a:t>Shreya </a:t>
            </a:r>
            <a:r>
              <a:rPr dirty="0" sz="800" spc="-10">
                <a:solidFill>
                  <a:srgbClr val="009BDB"/>
                </a:solidFill>
                <a:latin typeface="Arial MT"/>
                <a:cs typeface="Arial MT"/>
              </a:rPr>
              <a:t>Khaitan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7657" y="6261979"/>
            <a:ext cx="9170670" cy="266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5"/>
              </a:spcBef>
            </a:pPr>
            <a:r>
              <a:rPr dirty="0" sz="800">
                <a:latin typeface="Arial MT"/>
                <a:cs typeface="Arial MT"/>
              </a:rPr>
              <a:t>¹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Capital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investment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included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fleet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expansion,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transfer stations,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material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recovery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facilities,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decentralized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composting,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digital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monitoring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systems.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Municipal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solid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waste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management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in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City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of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Indore: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case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study</a:t>
            </a:r>
            <a:r>
              <a:rPr dirty="0" sz="800" spc="-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(Singh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2021);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Solid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Waste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Management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in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Indore,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Madhya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Pradesh,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India: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Insights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from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Survey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of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Literature</a:t>
            </a:r>
            <a:r>
              <a:rPr dirty="0" sz="800" spc="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(Saifi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et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42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1070546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AMP</a:t>
            </a:r>
            <a:r>
              <a:rPr dirty="0" sz="2800" spc="-1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Robotics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can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automate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up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~75%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manual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sorting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with </a:t>
            </a:r>
            <a:r>
              <a:rPr dirty="0" sz="2800" spc="-10" b="1">
                <a:latin typeface="Arial"/>
                <a:cs typeface="Arial"/>
              </a:rPr>
              <a:t>AI-</a:t>
            </a:r>
            <a:r>
              <a:rPr dirty="0" sz="2800" b="1">
                <a:latin typeface="Arial"/>
                <a:cs typeface="Arial"/>
              </a:rPr>
              <a:t>driven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computer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vision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19"/>
            <a:ext cx="8376284" cy="429895"/>
            <a:chOff x="0" y="45719"/>
            <a:chExt cx="8376284" cy="429895"/>
          </a:xfrm>
        </p:grpSpPr>
        <p:sp>
          <p:nvSpPr>
            <p:cNvPr id="6" name="object 6"/>
            <p:cNvSpPr/>
            <p:nvPr/>
          </p:nvSpPr>
          <p:spPr>
            <a:xfrm>
              <a:off x="5248655" y="45719"/>
              <a:ext cx="3127375" cy="421005"/>
            </a:xfrm>
            <a:custGeom>
              <a:avLst/>
              <a:gdLst/>
              <a:ahLst/>
              <a:cxnLst/>
              <a:rect l="l" t="t" r="r" b="b"/>
              <a:pathLst>
                <a:path w="3127375" h="421005">
                  <a:moveTo>
                    <a:pt x="2916936" y="0"/>
                  </a:moveTo>
                  <a:lnTo>
                    <a:pt x="0" y="0"/>
                  </a:lnTo>
                  <a:lnTo>
                    <a:pt x="0" y="420750"/>
                  </a:lnTo>
                  <a:lnTo>
                    <a:pt x="2916936" y="420750"/>
                  </a:lnTo>
                  <a:lnTo>
                    <a:pt x="3127248" y="210438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80944" y="45719"/>
              <a:ext cx="2478405" cy="421005"/>
            </a:xfrm>
            <a:custGeom>
              <a:avLst/>
              <a:gdLst/>
              <a:ahLst/>
              <a:cxnLst/>
              <a:rect l="l" t="t" r="r" b="b"/>
              <a:pathLst>
                <a:path w="2478404" h="421005">
                  <a:moveTo>
                    <a:pt x="2267711" y="0"/>
                  </a:moveTo>
                  <a:lnTo>
                    <a:pt x="0" y="0"/>
                  </a:lnTo>
                  <a:lnTo>
                    <a:pt x="0" y="420750"/>
                  </a:lnTo>
                  <a:lnTo>
                    <a:pt x="2267711" y="420750"/>
                  </a:lnTo>
                  <a:lnTo>
                    <a:pt x="2478023" y="210438"/>
                  </a:lnTo>
                  <a:lnTo>
                    <a:pt x="2267711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767715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91310" algn="l"/>
                <a:tab pos="2918460" algn="l"/>
                <a:tab pos="522478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Recycle</a:t>
            </a:r>
            <a:r>
              <a:rPr dirty="0" sz="1550"/>
              <a:t>	Collection</a:t>
            </a:r>
            <a:r>
              <a:rPr dirty="0" sz="1550" spc="235"/>
              <a:t> </a:t>
            </a:r>
            <a:r>
              <a:rPr dirty="0" sz="1550" spc="-10"/>
              <a:t>Systems</a:t>
            </a:r>
            <a:r>
              <a:rPr dirty="0" sz="1550"/>
              <a:t>	Case</a:t>
            </a:r>
            <a:r>
              <a:rPr dirty="0" sz="1550" spc="60"/>
              <a:t> </a:t>
            </a:r>
            <a:r>
              <a:rPr dirty="0" sz="1550"/>
              <a:t>Study:</a:t>
            </a:r>
            <a:r>
              <a:rPr dirty="0" sz="1550" spc="55"/>
              <a:t> </a:t>
            </a:r>
            <a:r>
              <a:rPr dirty="0" sz="1550"/>
              <a:t>APM</a:t>
            </a:r>
            <a:r>
              <a:rPr dirty="0" sz="1550" spc="140"/>
              <a:t> </a:t>
            </a:r>
            <a:r>
              <a:rPr dirty="0" sz="1550" spc="-10"/>
              <a:t>Sorting</a:t>
            </a:r>
            <a:endParaRPr sz="1550"/>
          </a:p>
        </p:txBody>
      </p:sp>
      <p:sp>
        <p:nvSpPr>
          <p:cNvPr id="11" name="object 11"/>
          <p:cNvSpPr txBox="1"/>
          <p:nvPr/>
        </p:nvSpPr>
        <p:spPr>
          <a:xfrm>
            <a:off x="322478" y="6270170"/>
            <a:ext cx="8913495" cy="266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5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Advanced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-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sorting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technologies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in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the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waste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secto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3"/>
              </a:rPr>
              <a:t>r</a:t>
            </a:r>
            <a:r>
              <a:rPr dirty="0" sz="800" spc="-9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(IEA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Bioenergy,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u="sng" sz="800" spc="-17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AMP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Named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to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2025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Global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Cleantech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100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(Amp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Sortation,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AMP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Company Profile</a:t>
            </a:r>
            <a:r>
              <a:rPr dirty="0" sz="800" spc="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(Tracxn,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2025);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Rise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of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the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Recycling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Robots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(Forbes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2020);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AMP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Robotics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applies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AI,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robots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to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mounting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recycling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challenge</a:t>
            </a:r>
            <a:r>
              <a:rPr dirty="0" sz="800" spc="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(The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Robot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Report,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2019);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AMP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to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Operate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Waste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Connections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Recycling</a:t>
            </a:r>
            <a:r>
              <a:rPr dirty="0" u="sng" sz="800" spc="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Facility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with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31739" y="1579943"/>
            <a:ext cx="4970780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latin typeface="Arial"/>
                <a:cs typeface="Arial"/>
              </a:rPr>
              <a:t>Automated</a:t>
            </a:r>
            <a:r>
              <a:rPr dirty="0" sz="1350" spc="12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sorting</a:t>
            </a:r>
            <a:r>
              <a:rPr dirty="0" sz="1350" spc="12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systems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with</a:t>
            </a:r>
            <a:r>
              <a:rPr dirty="0" sz="1350" spc="4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AI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robots</a:t>
            </a:r>
            <a:r>
              <a:rPr dirty="0" sz="1350" spc="15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–</a:t>
            </a:r>
            <a:r>
              <a:rPr dirty="0" sz="1350" spc="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AMP</a:t>
            </a:r>
            <a:r>
              <a:rPr dirty="0" sz="1350" spc="5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Robotics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438902" y="2332608"/>
            <a:ext cx="6400800" cy="1497965"/>
            <a:chOff x="5438902" y="2332608"/>
            <a:chExt cx="6400800" cy="1497965"/>
          </a:xfrm>
        </p:grpSpPr>
        <p:sp>
          <p:nvSpPr>
            <p:cNvPr id="14" name="object 14"/>
            <p:cNvSpPr/>
            <p:nvPr/>
          </p:nvSpPr>
          <p:spPr>
            <a:xfrm>
              <a:off x="5438902" y="2332608"/>
              <a:ext cx="6400800" cy="1497965"/>
            </a:xfrm>
            <a:custGeom>
              <a:avLst/>
              <a:gdLst/>
              <a:ahLst/>
              <a:cxnLst/>
              <a:rect l="l" t="t" r="r" b="b"/>
              <a:pathLst>
                <a:path w="6400800" h="1497964">
                  <a:moveTo>
                    <a:pt x="6400292" y="0"/>
                  </a:moveTo>
                  <a:lnTo>
                    <a:pt x="1279906" y="0"/>
                  </a:lnTo>
                  <a:lnTo>
                    <a:pt x="0" y="0"/>
                  </a:lnTo>
                  <a:lnTo>
                    <a:pt x="0" y="1497584"/>
                  </a:lnTo>
                  <a:lnTo>
                    <a:pt x="1279906" y="1497584"/>
                  </a:lnTo>
                  <a:lnTo>
                    <a:pt x="6400292" y="1497584"/>
                  </a:lnTo>
                  <a:lnTo>
                    <a:pt x="640029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08392" y="2532887"/>
              <a:ext cx="306324" cy="2880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54112" y="2871215"/>
              <a:ext cx="306324" cy="2880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99248" y="3538727"/>
              <a:ext cx="306324" cy="288036"/>
            </a:xfrm>
            <a:prstGeom prst="rect">
              <a:avLst/>
            </a:prstGeom>
          </p:spPr>
        </p:pic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438902" y="1870582"/>
          <a:ext cx="6477000" cy="4211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2370"/>
                <a:gridCol w="5217795"/>
              </a:tblGrid>
              <a:tr h="45529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Overview</a:t>
                      </a:r>
                      <a:r>
                        <a:rPr dirty="0" sz="1050" spc="1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0" b="1">
                          <a:latin typeface="Arial"/>
                          <a:cs typeface="Arial"/>
                        </a:rPr>
                        <a:t>&amp;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mission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AI-supported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robotic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sorting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system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increase</a:t>
                      </a:r>
                      <a:r>
                        <a:rPr dirty="0" sz="10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recycling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purity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efficiency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of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single-stream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050" spc="1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(plastics,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paper,</a:t>
                      </a:r>
                      <a:r>
                        <a:rPr dirty="0" sz="105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aluminum,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etc.)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6731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497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Technology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Three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key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components: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382905" indent="-226695">
                        <a:lnSpc>
                          <a:spcPct val="100000"/>
                        </a:lnSpc>
                        <a:spcBef>
                          <a:spcPts val="40"/>
                        </a:spcBef>
                        <a:buAutoNum type="arabicParenR"/>
                        <a:tabLst>
                          <a:tab pos="382905" algn="l"/>
                          <a:tab pos="135509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AMP</a:t>
                      </a:r>
                      <a:r>
                        <a:rPr dirty="0" sz="1050" spc="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Cortex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high-speed</a:t>
                      </a:r>
                      <a:r>
                        <a:rPr dirty="0" sz="105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robotics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system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automates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05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identification</a:t>
                      </a:r>
                      <a:r>
                        <a:rPr dirty="0" sz="1050" spc="2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and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sorting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recyclables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mixed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material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streams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382905" marR="87630" indent="-226695">
                        <a:lnSpc>
                          <a:spcPts val="1300"/>
                        </a:lnSpc>
                        <a:spcBef>
                          <a:spcPts val="45"/>
                        </a:spcBef>
                        <a:buAutoNum type="arabicParenR" startAt="2"/>
                        <a:tabLst>
                          <a:tab pos="384810" algn="l"/>
                          <a:tab pos="1402715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AMP</a:t>
                      </a:r>
                      <a:r>
                        <a:rPr dirty="0" sz="1050" spc="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Neuron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deep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learning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computer</a:t>
                      </a:r>
                      <a:r>
                        <a:rPr dirty="0" sz="1050" spc="1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vision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(CNNs)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0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trained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millions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material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images</a:t>
                      </a:r>
                      <a:r>
                        <a:rPr dirty="0" sz="1050" spc="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1050" spc="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not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generative/LLM-based.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Identifies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materials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050" spc="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type,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polymer,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color,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brand.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Hardware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commodity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(ABB/Omron</a:t>
                      </a:r>
                      <a:r>
                        <a:rPr dirty="0" sz="10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delta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arms);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IP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0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perception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model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training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dataset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382905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arenR" startAt="3"/>
                        <a:tabLst>
                          <a:tab pos="382905" algn="l"/>
                          <a:tab pos="134620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AMP</a:t>
                      </a:r>
                      <a:r>
                        <a:rPr dirty="0" sz="1050" spc="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Clarity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provides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data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material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characterization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8572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627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Efficiency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6210" marR="211454">
                        <a:lnSpc>
                          <a:spcPct val="105900"/>
                        </a:lnSpc>
                        <a:spcBef>
                          <a:spcPts val="49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Can</a:t>
                      </a:r>
                      <a:r>
                        <a:rPr dirty="0" sz="105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process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up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68,000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tons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annually,</a:t>
                      </a:r>
                      <a:r>
                        <a:rPr dirty="0" sz="10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&gt;95%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identification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accuracy;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has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up</a:t>
                      </a:r>
                      <a:r>
                        <a:rPr dirty="0" sz="10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200%+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higher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pick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rates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vs.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manual</a:t>
                      </a:r>
                      <a:r>
                        <a:rPr dirty="0" sz="10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sorting;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reduced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labor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requirements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~75%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6286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5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Drivers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6210" marR="170180">
                        <a:lnSpc>
                          <a:spcPct val="103099"/>
                        </a:lnSpc>
                        <a:spcBef>
                          <a:spcPts val="52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Labor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shortages</a:t>
                      </a:r>
                      <a:r>
                        <a:rPr dirty="0" sz="10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MRFs,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rising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demand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050" spc="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cleaner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recyclables,</a:t>
                      </a:r>
                      <a:r>
                        <a:rPr dirty="0" sz="10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EPR</a:t>
                      </a:r>
                      <a:r>
                        <a:rPr dirty="0" sz="1050" spc="1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rollout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in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U.S.,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rPET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demand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6604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50" spc="1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capital</a:t>
                      </a:r>
                      <a:r>
                        <a:rPr dirty="0" sz="1050" spc="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0" b="1">
                          <a:latin typeface="Arial"/>
                          <a:cs typeface="Arial"/>
                        </a:rPr>
                        <a:t>+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valuation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≈US$267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million,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current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valuation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$424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million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$612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million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4732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5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Timeline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AI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robots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launched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2016;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&gt;400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AI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systems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installed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2025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across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North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America,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Asia,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Europe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7239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50" spc="-20" b="1">
                          <a:latin typeface="Arial"/>
                          <a:cs typeface="Arial"/>
                        </a:rPr>
                        <a:t>Cost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~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$300,000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per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machine,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lasting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5-10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years;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break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even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at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2-3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years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7112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19" name="object 19" descr="AMP Robotics applies AI, robots to mounting recycling challenge - The ...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6156" y="2092079"/>
            <a:ext cx="4591302" cy="2663943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20040" y="1536585"/>
            <a:ext cx="4937760" cy="457834"/>
          </a:xfrm>
          <a:prstGeom prst="rect">
            <a:avLst/>
          </a:prstGeom>
          <a:solidFill>
            <a:srgbClr val="E2E8ED"/>
          </a:solidFill>
        </p:spPr>
        <p:txBody>
          <a:bodyPr wrap="square" lIns="0" tIns="40640" rIns="0" bIns="0" rtlCol="0" vert="horz">
            <a:spAutoFit/>
          </a:bodyPr>
          <a:lstStyle/>
          <a:p>
            <a:pPr marL="87630" marR="464184">
              <a:lnSpc>
                <a:spcPct val="100000"/>
              </a:lnSpc>
              <a:spcBef>
                <a:spcPts val="320"/>
              </a:spcBef>
            </a:pPr>
            <a:r>
              <a:rPr dirty="0" sz="1200" b="1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200" spc="-3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03030"/>
                </a:solidFill>
                <a:latin typeface="Arial"/>
                <a:cs typeface="Arial"/>
              </a:rPr>
              <a:t>AMP</a:t>
            </a:r>
            <a:r>
              <a:rPr dirty="0" sz="1200" spc="-8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03030"/>
                </a:solidFill>
                <a:latin typeface="Arial"/>
                <a:cs typeface="Arial"/>
              </a:rPr>
              <a:t>Cortex</a:t>
            </a:r>
            <a:r>
              <a:rPr dirty="0" sz="1200" spc="-2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03030"/>
                </a:solidFill>
                <a:latin typeface="Arial"/>
                <a:cs typeface="Arial"/>
              </a:rPr>
              <a:t>combines</a:t>
            </a:r>
            <a:r>
              <a:rPr dirty="0" sz="1200" spc="-3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303030"/>
                </a:solidFill>
                <a:latin typeface="Arial"/>
                <a:cs typeface="Arial"/>
              </a:rPr>
              <a:t>off-</a:t>
            </a:r>
            <a:r>
              <a:rPr dirty="0" sz="1200" spc="-10" b="1">
                <a:solidFill>
                  <a:srgbClr val="303030"/>
                </a:solidFill>
                <a:latin typeface="Arial"/>
                <a:cs typeface="Arial"/>
              </a:rPr>
              <a:t>the-</a:t>
            </a:r>
            <a:r>
              <a:rPr dirty="0" sz="1200" b="1">
                <a:solidFill>
                  <a:srgbClr val="303030"/>
                </a:solidFill>
                <a:latin typeface="Arial"/>
                <a:cs typeface="Arial"/>
              </a:rPr>
              <a:t>shelf</a:t>
            </a:r>
            <a:r>
              <a:rPr dirty="0" sz="1200" spc="2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03030"/>
                </a:solidFill>
                <a:latin typeface="Arial"/>
                <a:cs typeface="Arial"/>
              </a:rPr>
              <a:t>robots</a:t>
            </a:r>
            <a:r>
              <a:rPr dirty="0" sz="1200" spc="-3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03030"/>
                </a:solidFill>
                <a:latin typeface="Arial"/>
                <a:cs typeface="Arial"/>
              </a:rPr>
              <a:t>with</a:t>
            </a:r>
            <a:r>
              <a:rPr dirty="0" sz="1200" spc="-3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03030"/>
                </a:solidFill>
                <a:latin typeface="Arial"/>
                <a:cs typeface="Arial"/>
              </a:rPr>
              <a:t>machine </a:t>
            </a:r>
            <a:r>
              <a:rPr dirty="0" sz="1200" b="1">
                <a:solidFill>
                  <a:srgbClr val="303030"/>
                </a:solidFill>
                <a:latin typeface="Arial"/>
                <a:cs typeface="Arial"/>
              </a:rPr>
              <a:t>vision</a:t>
            </a:r>
            <a:r>
              <a:rPr dirty="0" sz="1200" spc="-1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200" spc="-1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03030"/>
                </a:solidFill>
                <a:latin typeface="Arial"/>
                <a:cs typeface="Arial"/>
              </a:rPr>
              <a:t>AI</a:t>
            </a:r>
            <a:r>
              <a:rPr dirty="0" sz="1200" spc="-3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200" spc="-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200" spc="-1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03030"/>
                </a:solidFill>
                <a:latin typeface="Arial"/>
                <a:cs typeface="Arial"/>
              </a:rPr>
              <a:t>cloud.</a:t>
            </a:r>
            <a:r>
              <a:rPr dirty="0" sz="1200" spc="-3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03030"/>
                </a:solidFill>
                <a:latin typeface="Arial"/>
                <a:cs typeface="Arial"/>
              </a:rPr>
              <a:t>Source:</a:t>
            </a:r>
            <a:r>
              <a:rPr dirty="0" sz="1200" spc="-9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03030"/>
                </a:solidFill>
                <a:latin typeface="Arial"/>
                <a:cs typeface="Arial"/>
              </a:rPr>
              <a:t>AMP </a:t>
            </a:r>
            <a:r>
              <a:rPr dirty="0" sz="1200" spc="-10" b="1">
                <a:solidFill>
                  <a:srgbClr val="303030"/>
                </a:solidFill>
                <a:latin typeface="Arial"/>
                <a:cs typeface="Arial"/>
              </a:rPr>
              <a:t>Robotics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2478" y="6518392"/>
            <a:ext cx="6737350" cy="266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AI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Powered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Sortation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Technology</a:t>
            </a:r>
            <a:r>
              <a:rPr dirty="0" sz="800" spc="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(AMP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Sortation,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34873" y="5099939"/>
          <a:ext cx="4888230" cy="989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405"/>
                <a:gridCol w="3984625"/>
              </a:tblGrid>
              <a:tr h="989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History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56540" marR="167640">
                        <a:lnSpc>
                          <a:spcPct val="104900"/>
                        </a:lnSpc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Founded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2014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0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Matanya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Horowitz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James</a:t>
                      </a:r>
                      <a:r>
                        <a:rPr dirty="0" sz="1050" spc="500">
                          <a:latin typeface="Arial MT"/>
                          <a:cs typeface="Arial MT"/>
                        </a:rPr>
                        <a:t> 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Bailey,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AMP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Robotics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company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focused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30">
                          <a:latin typeface="Arial MT"/>
                          <a:cs typeface="Arial MT"/>
                        </a:rPr>
                        <a:t>on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modernizing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scaling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recycling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infrastructure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using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artificial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intelligence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automation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43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8703310" cy="635"/>
          </a:xfrm>
          <a:custGeom>
            <a:avLst/>
            <a:gdLst/>
            <a:ahLst/>
            <a:cxnLst/>
            <a:rect l="l" t="t" r="r" b="b"/>
            <a:pathLst>
              <a:path w="8703310" h="635">
                <a:moveTo>
                  <a:pt x="0" y="253"/>
                </a:moveTo>
                <a:lnTo>
                  <a:pt x="8702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19976" y="2153030"/>
            <a:ext cx="11482705" cy="3982720"/>
            <a:chOff x="319976" y="2153030"/>
            <a:chExt cx="11482705" cy="3982720"/>
          </a:xfrm>
        </p:grpSpPr>
        <p:sp>
          <p:nvSpPr>
            <p:cNvPr id="6" name="object 6"/>
            <p:cNvSpPr/>
            <p:nvPr/>
          </p:nvSpPr>
          <p:spPr>
            <a:xfrm>
              <a:off x="326326" y="2162530"/>
              <a:ext cx="11466830" cy="792480"/>
            </a:xfrm>
            <a:custGeom>
              <a:avLst/>
              <a:gdLst/>
              <a:ahLst/>
              <a:cxnLst/>
              <a:rect l="l" t="t" r="r" b="b"/>
              <a:pathLst>
                <a:path w="11466830" h="792480">
                  <a:moveTo>
                    <a:pt x="918921" y="0"/>
                  </a:moveTo>
                  <a:lnTo>
                    <a:pt x="0" y="0"/>
                  </a:lnTo>
                  <a:lnTo>
                    <a:pt x="0" y="791997"/>
                  </a:lnTo>
                  <a:lnTo>
                    <a:pt x="918921" y="791997"/>
                  </a:lnTo>
                  <a:lnTo>
                    <a:pt x="918921" y="0"/>
                  </a:lnTo>
                  <a:close/>
                </a:path>
                <a:path w="11466830" h="792480">
                  <a:moveTo>
                    <a:pt x="11466500" y="0"/>
                  </a:moveTo>
                  <a:lnTo>
                    <a:pt x="11466500" y="0"/>
                  </a:lnTo>
                  <a:lnTo>
                    <a:pt x="918933" y="0"/>
                  </a:lnTo>
                  <a:lnTo>
                    <a:pt x="918933" y="791997"/>
                  </a:lnTo>
                  <a:lnTo>
                    <a:pt x="11466500" y="791997"/>
                  </a:lnTo>
                  <a:lnTo>
                    <a:pt x="114665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6326" y="2954629"/>
              <a:ext cx="919480" cy="792480"/>
            </a:xfrm>
            <a:custGeom>
              <a:avLst/>
              <a:gdLst/>
              <a:ahLst/>
              <a:cxnLst/>
              <a:rect l="l" t="t" r="r" b="b"/>
              <a:pathLst>
                <a:path w="919480" h="792479">
                  <a:moveTo>
                    <a:pt x="918933" y="0"/>
                  </a:moveTo>
                  <a:lnTo>
                    <a:pt x="0" y="0"/>
                  </a:lnTo>
                  <a:lnTo>
                    <a:pt x="0" y="791997"/>
                  </a:lnTo>
                  <a:lnTo>
                    <a:pt x="918933" y="791997"/>
                  </a:lnTo>
                  <a:lnTo>
                    <a:pt x="918933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45260" y="2954629"/>
              <a:ext cx="10547985" cy="792480"/>
            </a:xfrm>
            <a:custGeom>
              <a:avLst/>
              <a:gdLst/>
              <a:ahLst/>
              <a:cxnLst/>
              <a:rect l="l" t="t" r="r" b="b"/>
              <a:pathLst>
                <a:path w="10547985" h="792479">
                  <a:moveTo>
                    <a:pt x="10547566" y="0"/>
                  </a:moveTo>
                  <a:lnTo>
                    <a:pt x="10547566" y="0"/>
                  </a:lnTo>
                  <a:lnTo>
                    <a:pt x="0" y="0"/>
                  </a:lnTo>
                  <a:lnTo>
                    <a:pt x="0" y="791997"/>
                  </a:lnTo>
                  <a:lnTo>
                    <a:pt x="10547566" y="791997"/>
                  </a:lnTo>
                  <a:lnTo>
                    <a:pt x="1054756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6326" y="3746601"/>
              <a:ext cx="919480" cy="792480"/>
            </a:xfrm>
            <a:custGeom>
              <a:avLst/>
              <a:gdLst/>
              <a:ahLst/>
              <a:cxnLst/>
              <a:rect l="l" t="t" r="r" b="b"/>
              <a:pathLst>
                <a:path w="919480" h="792479">
                  <a:moveTo>
                    <a:pt x="918933" y="0"/>
                  </a:moveTo>
                  <a:lnTo>
                    <a:pt x="0" y="0"/>
                  </a:lnTo>
                  <a:lnTo>
                    <a:pt x="0" y="791997"/>
                  </a:lnTo>
                  <a:lnTo>
                    <a:pt x="918933" y="791997"/>
                  </a:lnTo>
                  <a:lnTo>
                    <a:pt x="918933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245260" y="3746601"/>
              <a:ext cx="10547985" cy="792480"/>
            </a:xfrm>
            <a:custGeom>
              <a:avLst/>
              <a:gdLst/>
              <a:ahLst/>
              <a:cxnLst/>
              <a:rect l="l" t="t" r="r" b="b"/>
              <a:pathLst>
                <a:path w="10547985" h="792479">
                  <a:moveTo>
                    <a:pt x="10547566" y="0"/>
                  </a:moveTo>
                  <a:lnTo>
                    <a:pt x="10547566" y="0"/>
                  </a:lnTo>
                  <a:lnTo>
                    <a:pt x="0" y="0"/>
                  </a:lnTo>
                  <a:lnTo>
                    <a:pt x="0" y="791997"/>
                  </a:lnTo>
                  <a:lnTo>
                    <a:pt x="10547566" y="791997"/>
                  </a:lnTo>
                  <a:lnTo>
                    <a:pt x="1054756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26326" y="4538573"/>
              <a:ext cx="919480" cy="792480"/>
            </a:xfrm>
            <a:custGeom>
              <a:avLst/>
              <a:gdLst/>
              <a:ahLst/>
              <a:cxnLst/>
              <a:rect l="l" t="t" r="r" b="b"/>
              <a:pathLst>
                <a:path w="919480" h="792479">
                  <a:moveTo>
                    <a:pt x="918933" y="0"/>
                  </a:moveTo>
                  <a:lnTo>
                    <a:pt x="0" y="0"/>
                  </a:lnTo>
                  <a:lnTo>
                    <a:pt x="0" y="791997"/>
                  </a:lnTo>
                  <a:lnTo>
                    <a:pt x="918933" y="791997"/>
                  </a:lnTo>
                  <a:lnTo>
                    <a:pt x="918933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45260" y="4538573"/>
              <a:ext cx="10547985" cy="792480"/>
            </a:xfrm>
            <a:custGeom>
              <a:avLst/>
              <a:gdLst/>
              <a:ahLst/>
              <a:cxnLst/>
              <a:rect l="l" t="t" r="r" b="b"/>
              <a:pathLst>
                <a:path w="10547985" h="792479">
                  <a:moveTo>
                    <a:pt x="10547566" y="0"/>
                  </a:moveTo>
                  <a:lnTo>
                    <a:pt x="10547566" y="0"/>
                  </a:lnTo>
                  <a:lnTo>
                    <a:pt x="0" y="0"/>
                  </a:lnTo>
                  <a:lnTo>
                    <a:pt x="0" y="791997"/>
                  </a:lnTo>
                  <a:lnTo>
                    <a:pt x="10547566" y="791997"/>
                  </a:lnTo>
                  <a:lnTo>
                    <a:pt x="1054756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26326" y="5330583"/>
              <a:ext cx="919480" cy="792480"/>
            </a:xfrm>
            <a:custGeom>
              <a:avLst/>
              <a:gdLst/>
              <a:ahLst/>
              <a:cxnLst/>
              <a:rect l="l" t="t" r="r" b="b"/>
              <a:pathLst>
                <a:path w="919480" h="792479">
                  <a:moveTo>
                    <a:pt x="918933" y="0"/>
                  </a:moveTo>
                  <a:lnTo>
                    <a:pt x="0" y="0"/>
                  </a:lnTo>
                  <a:lnTo>
                    <a:pt x="0" y="791997"/>
                  </a:lnTo>
                  <a:lnTo>
                    <a:pt x="918933" y="791997"/>
                  </a:lnTo>
                  <a:lnTo>
                    <a:pt x="918933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45260" y="5330583"/>
              <a:ext cx="10547985" cy="792480"/>
            </a:xfrm>
            <a:custGeom>
              <a:avLst/>
              <a:gdLst/>
              <a:ahLst/>
              <a:cxnLst/>
              <a:rect l="l" t="t" r="r" b="b"/>
              <a:pathLst>
                <a:path w="10547985" h="792479">
                  <a:moveTo>
                    <a:pt x="10547566" y="0"/>
                  </a:moveTo>
                  <a:lnTo>
                    <a:pt x="10547566" y="0"/>
                  </a:lnTo>
                  <a:lnTo>
                    <a:pt x="0" y="0"/>
                  </a:lnTo>
                  <a:lnTo>
                    <a:pt x="0" y="791997"/>
                  </a:lnTo>
                  <a:lnTo>
                    <a:pt x="10547566" y="791997"/>
                  </a:lnTo>
                  <a:lnTo>
                    <a:pt x="1054756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45260" y="2162555"/>
              <a:ext cx="1475105" cy="3963670"/>
            </a:xfrm>
            <a:custGeom>
              <a:avLst/>
              <a:gdLst/>
              <a:ahLst/>
              <a:cxnLst/>
              <a:rect l="l" t="t" r="r" b="b"/>
              <a:pathLst>
                <a:path w="1475105" h="3963670">
                  <a:moveTo>
                    <a:pt x="0" y="0"/>
                  </a:moveTo>
                  <a:lnTo>
                    <a:pt x="0" y="3963200"/>
                  </a:lnTo>
                </a:path>
                <a:path w="1475105" h="3963670">
                  <a:moveTo>
                    <a:pt x="1474952" y="0"/>
                  </a:moveTo>
                  <a:lnTo>
                    <a:pt x="1474952" y="79197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720212" y="2162555"/>
              <a:ext cx="5936615" cy="3963670"/>
            </a:xfrm>
            <a:custGeom>
              <a:avLst/>
              <a:gdLst/>
              <a:ahLst/>
              <a:cxnLst/>
              <a:rect l="l" t="t" r="r" b="b"/>
              <a:pathLst>
                <a:path w="5936615" h="3963670">
                  <a:moveTo>
                    <a:pt x="0" y="791972"/>
                  </a:moveTo>
                  <a:lnTo>
                    <a:pt x="0" y="3963200"/>
                  </a:lnTo>
                </a:path>
                <a:path w="5936615" h="3963670">
                  <a:moveTo>
                    <a:pt x="1415923" y="0"/>
                  </a:moveTo>
                  <a:lnTo>
                    <a:pt x="1415923" y="3963200"/>
                  </a:lnTo>
                </a:path>
                <a:path w="5936615" h="3963670">
                  <a:moveTo>
                    <a:pt x="2658999" y="0"/>
                  </a:moveTo>
                  <a:lnTo>
                    <a:pt x="2658999" y="3963200"/>
                  </a:lnTo>
                </a:path>
                <a:path w="5936615" h="3963670">
                  <a:moveTo>
                    <a:pt x="3992880" y="0"/>
                  </a:moveTo>
                  <a:lnTo>
                    <a:pt x="3992880" y="3963200"/>
                  </a:lnTo>
                </a:path>
                <a:path w="5936615" h="3963670">
                  <a:moveTo>
                    <a:pt x="4650613" y="0"/>
                  </a:moveTo>
                  <a:lnTo>
                    <a:pt x="4650613" y="3963200"/>
                  </a:lnTo>
                </a:path>
                <a:path w="5936615" h="3963670">
                  <a:moveTo>
                    <a:pt x="5936615" y="0"/>
                  </a:moveTo>
                  <a:lnTo>
                    <a:pt x="5936615" y="396320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26326" y="3746627"/>
              <a:ext cx="11470005" cy="1584325"/>
            </a:xfrm>
            <a:custGeom>
              <a:avLst/>
              <a:gdLst/>
              <a:ahLst/>
              <a:cxnLst/>
              <a:rect l="l" t="t" r="r" b="b"/>
              <a:pathLst>
                <a:path w="11470005" h="1584325">
                  <a:moveTo>
                    <a:pt x="0" y="0"/>
                  </a:moveTo>
                  <a:lnTo>
                    <a:pt x="11469560" y="0"/>
                  </a:lnTo>
                </a:path>
                <a:path w="11470005" h="1584325">
                  <a:moveTo>
                    <a:pt x="0" y="791972"/>
                  </a:moveTo>
                  <a:lnTo>
                    <a:pt x="11469560" y="791972"/>
                  </a:lnTo>
                </a:path>
                <a:path w="11470005" h="1584325">
                  <a:moveTo>
                    <a:pt x="0" y="1583944"/>
                  </a:moveTo>
                  <a:lnTo>
                    <a:pt x="11469560" y="1583944"/>
                  </a:lnTo>
                </a:path>
              </a:pathLst>
            </a:custGeom>
            <a:ln w="12700">
              <a:solidFill>
                <a:srgbClr val="A6A6A6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792711" y="2954527"/>
              <a:ext cx="0" cy="3171825"/>
            </a:xfrm>
            <a:custGeom>
              <a:avLst/>
              <a:gdLst/>
              <a:ahLst/>
              <a:cxnLst/>
              <a:rect l="l" t="t" r="r" b="b"/>
              <a:pathLst>
                <a:path w="0" h="3171825">
                  <a:moveTo>
                    <a:pt x="0" y="0"/>
                  </a:moveTo>
                  <a:lnTo>
                    <a:pt x="0" y="3171228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26326" y="6122580"/>
              <a:ext cx="11470005" cy="0"/>
            </a:xfrm>
            <a:custGeom>
              <a:avLst/>
              <a:gdLst/>
              <a:ahLst/>
              <a:cxnLst/>
              <a:rect l="l" t="t" r="r" b="b"/>
              <a:pathLst>
                <a:path w="11470005" h="0">
                  <a:moveTo>
                    <a:pt x="0" y="0"/>
                  </a:moveTo>
                  <a:lnTo>
                    <a:pt x="1146956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350532" y="2443606"/>
            <a:ext cx="87058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52194" y="2452750"/>
            <a:ext cx="86042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Description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59938" y="2360612"/>
            <a:ext cx="75184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cases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02938" y="2269489"/>
            <a:ext cx="1127760" cy="578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12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per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kg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processed (MJ/kg)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74334" y="2360612"/>
            <a:ext cx="1153795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83845" marR="5080" indent="-27178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capacity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(M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tons)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5940" y="2269489"/>
            <a:ext cx="1675764" cy="578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 indent="608330">
              <a:lnSpc>
                <a:spcPct val="100000"/>
              </a:lnSpc>
              <a:spcBef>
                <a:spcPts val="125"/>
              </a:spcBef>
              <a:tabLst>
                <a:tab pos="61722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(in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$)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per TRL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ton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processed</a:t>
            </a:r>
            <a:endParaRPr sz="1200">
              <a:latin typeface="Arial"/>
              <a:cs typeface="Arial"/>
            </a:endParaRPr>
          </a:p>
          <a:p>
            <a:pPr marL="735965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(indicative)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13290" y="2452750"/>
            <a:ext cx="842644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39710" y="3085274"/>
            <a:ext cx="137795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Processing</a:t>
            </a:r>
            <a:r>
              <a:rPr dirty="0" sz="1050" spc="1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plastics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to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3143" y="3245421"/>
            <a:ext cx="203517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Mechanical</a:t>
            </a:r>
            <a:r>
              <a:rPr dirty="0" sz="1200" spc="245" b="1">
                <a:latin typeface="Arial"/>
                <a:cs typeface="Arial"/>
              </a:rPr>
              <a:t> </a:t>
            </a:r>
            <a:r>
              <a:rPr dirty="0" baseline="2645" sz="1575">
                <a:latin typeface="Arial MT"/>
                <a:cs typeface="Arial MT"/>
              </a:rPr>
              <a:t>be</a:t>
            </a:r>
            <a:r>
              <a:rPr dirty="0" baseline="2645" sz="1575" spc="7">
                <a:latin typeface="Arial MT"/>
                <a:cs typeface="Arial MT"/>
              </a:rPr>
              <a:t> </a:t>
            </a:r>
            <a:r>
              <a:rPr dirty="0" baseline="2645" sz="1575" b="1">
                <a:latin typeface="Arial"/>
                <a:cs typeface="Arial"/>
              </a:rPr>
              <a:t>reused</a:t>
            </a:r>
            <a:r>
              <a:rPr dirty="0" baseline="2645" sz="1575" spc="15" b="1">
                <a:latin typeface="Arial"/>
                <a:cs typeface="Arial"/>
              </a:rPr>
              <a:t> </a:t>
            </a:r>
            <a:r>
              <a:rPr dirty="0" baseline="2645" sz="1575" b="1">
                <a:latin typeface="Arial"/>
                <a:cs typeface="Arial"/>
              </a:rPr>
              <a:t>in</a:t>
            </a:r>
            <a:r>
              <a:rPr dirty="0" baseline="2645" sz="1575" spc="127" b="1">
                <a:latin typeface="Arial"/>
                <a:cs typeface="Arial"/>
              </a:rPr>
              <a:t> </a:t>
            </a:r>
            <a:r>
              <a:rPr dirty="0" baseline="2645" sz="1575" spc="-37" b="1">
                <a:latin typeface="Arial"/>
                <a:cs typeface="Arial"/>
              </a:rPr>
              <a:t>new</a:t>
            </a:r>
            <a:endParaRPr baseline="2645" sz="1575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49489" y="3424555"/>
            <a:ext cx="6229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 b="1">
                <a:latin typeface="Arial"/>
                <a:cs typeface="Arial"/>
              </a:rPr>
              <a:t>products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16022" y="3169094"/>
            <a:ext cx="137033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Bottles,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HDPE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crates,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25420" y="3343084"/>
            <a:ext cx="88836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PP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packaging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657081" y="3076257"/>
            <a:ext cx="3086100" cy="538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1590" marR="5080" indent="-9525">
              <a:lnSpc>
                <a:spcPct val="1059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Backbone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today’s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system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but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limited</a:t>
            </a:r>
            <a:r>
              <a:rPr dirty="0" sz="1050" spc="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to</a:t>
            </a:r>
            <a:r>
              <a:rPr dirty="0" sz="1050" spc="16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clean, </a:t>
            </a:r>
            <a:r>
              <a:rPr dirty="0" sz="1050" b="1">
                <a:latin typeface="Arial"/>
                <a:cs typeface="Arial"/>
              </a:rPr>
              <a:t>single-polymer</a:t>
            </a:r>
            <a:r>
              <a:rPr dirty="0" sz="1050" spc="19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streams</a:t>
            </a:r>
            <a:r>
              <a:rPr dirty="0" sz="1050" spc="9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(e.g.,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PET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bottles,</a:t>
            </a:r>
            <a:r>
              <a:rPr dirty="0" sz="1050" spc="5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HDPE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crates)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3143" y="4038663"/>
            <a:ext cx="69977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Chemical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49489" y="4298251"/>
            <a:ext cx="8077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or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chemicals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39710" y="3786207"/>
            <a:ext cx="2774950" cy="37274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050" b="1">
                <a:latin typeface="Arial"/>
                <a:cs typeface="Arial"/>
              </a:rPr>
              <a:t>Breaking</a:t>
            </a:r>
            <a:r>
              <a:rPr dirty="0" sz="1050" spc="18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down</a:t>
            </a:r>
            <a:r>
              <a:rPr dirty="0" sz="1050" spc="190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into</a:t>
            </a:r>
            <a:endParaRPr sz="105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105"/>
              </a:spcBef>
              <a:tabLst>
                <a:tab pos="1488440" algn="l"/>
              </a:tabLst>
            </a:pPr>
            <a:r>
              <a:rPr dirty="0" sz="1050">
                <a:latin typeface="Arial MT"/>
                <a:cs typeface="Arial MT"/>
              </a:rPr>
              <a:t>their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basic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chemical</a:t>
            </a:r>
            <a:r>
              <a:rPr dirty="0" sz="1050" b="1">
                <a:latin typeface="Arial"/>
                <a:cs typeface="Arial"/>
              </a:rPr>
              <a:t>	</a:t>
            </a:r>
            <a:r>
              <a:rPr dirty="0" baseline="2645" sz="1575">
                <a:latin typeface="Arial MT"/>
                <a:cs typeface="Arial MT"/>
              </a:rPr>
              <a:t>Plastics</a:t>
            </a:r>
            <a:r>
              <a:rPr dirty="0" baseline="2645" sz="1575" spc="202">
                <a:latin typeface="Arial MT"/>
                <a:cs typeface="Arial MT"/>
              </a:rPr>
              <a:t> </a:t>
            </a:r>
            <a:r>
              <a:rPr dirty="0" baseline="2645" sz="1575">
                <a:latin typeface="Arial MT"/>
                <a:cs typeface="Arial MT"/>
              </a:rPr>
              <a:t>not</a:t>
            </a:r>
            <a:r>
              <a:rPr dirty="0" baseline="2645" sz="1575" spc="120">
                <a:latin typeface="Arial MT"/>
                <a:cs typeface="Arial MT"/>
              </a:rPr>
              <a:t> </a:t>
            </a:r>
            <a:r>
              <a:rPr dirty="0" baseline="2645" sz="1575">
                <a:latin typeface="Arial MT"/>
                <a:cs typeface="Arial MT"/>
              </a:rPr>
              <a:t>suited</a:t>
            </a:r>
            <a:r>
              <a:rPr dirty="0" baseline="2645" sz="1575" spc="97">
                <a:latin typeface="Arial MT"/>
                <a:cs typeface="Arial MT"/>
              </a:rPr>
              <a:t> </a:t>
            </a:r>
            <a:r>
              <a:rPr dirty="0" baseline="2645" sz="1575" spc="-37">
                <a:latin typeface="Arial MT"/>
                <a:cs typeface="Arial MT"/>
              </a:rPr>
              <a:t>to</a:t>
            </a:r>
            <a:endParaRPr baseline="2645" sz="1575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49489" y="4136453"/>
            <a:ext cx="279336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components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using</a:t>
            </a:r>
            <a:r>
              <a:rPr dirty="0" sz="1050" spc="2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heat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mechanical</a:t>
            </a:r>
            <a:r>
              <a:rPr dirty="0" sz="1050" spc="2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recycling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57081" y="3953446"/>
            <a:ext cx="2951480" cy="3733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1590" marR="5080" indent="-9525">
              <a:lnSpc>
                <a:spcPct val="108700"/>
              </a:lnSpc>
              <a:spcBef>
                <a:spcPts val="90"/>
              </a:spcBef>
            </a:pPr>
            <a:r>
              <a:rPr dirty="0" sz="1050">
                <a:latin typeface="Arial MT"/>
                <a:cs typeface="Arial MT"/>
              </a:rPr>
              <a:t>Fills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gap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mixed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or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hard-to-recycle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plastics, </a:t>
            </a:r>
            <a:r>
              <a:rPr dirty="0" sz="1050">
                <a:latin typeface="Arial MT"/>
                <a:cs typeface="Arial MT"/>
              </a:rPr>
              <a:t>but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costs</a:t>
            </a:r>
            <a:r>
              <a:rPr dirty="0" sz="1050" spc="1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and</a:t>
            </a:r>
            <a:r>
              <a:rPr dirty="0" sz="1050" spc="1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energy</a:t>
            </a:r>
            <a:r>
              <a:rPr dirty="0" sz="1050" spc="1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demand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remain</a:t>
            </a:r>
            <a:r>
              <a:rPr dirty="0" sz="1050" spc="135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high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3143" y="4832032"/>
            <a:ext cx="6172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Thermal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39710" y="4746497"/>
            <a:ext cx="1341120" cy="374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225" marR="5080" indent="-10160">
              <a:lnSpc>
                <a:spcPct val="108800"/>
              </a:lnSpc>
              <a:spcBef>
                <a:spcPts val="95"/>
              </a:spcBef>
            </a:pPr>
            <a:r>
              <a:rPr dirty="0" sz="1050">
                <a:latin typeface="Arial MT"/>
                <a:cs typeface="Arial MT"/>
              </a:rPr>
              <a:t>Using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waste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 spc="-10" b="1">
                <a:latin typeface="Arial"/>
                <a:cs typeface="Arial"/>
              </a:rPr>
              <a:t>plastics </a:t>
            </a:r>
            <a:r>
              <a:rPr dirty="0" sz="1050" b="1">
                <a:latin typeface="Arial"/>
                <a:cs typeface="Arial"/>
              </a:rPr>
              <a:t>as</a:t>
            </a:r>
            <a:r>
              <a:rPr dirty="0" sz="1050" spc="1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source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 spc="-20" b="1">
                <a:latin typeface="Arial"/>
                <a:cs typeface="Arial"/>
              </a:rPr>
              <a:t>fuel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16022" y="4756022"/>
            <a:ext cx="99758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Non-</a:t>
            </a:r>
            <a:r>
              <a:rPr dirty="0" sz="1050" spc="-10">
                <a:latin typeface="Arial MT"/>
                <a:cs typeface="Arial MT"/>
              </a:rPr>
              <a:t>recyclable,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25420" y="4930140"/>
            <a:ext cx="136398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contaminated</a:t>
            </a:r>
            <a:r>
              <a:rPr dirty="0" sz="1050" spc="2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plastics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657081" y="4663397"/>
            <a:ext cx="3008630" cy="537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1590" marR="5080" indent="-9525">
              <a:lnSpc>
                <a:spcPct val="105800"/>
              </a:lnSpc>
              <a:spcBef>
                <a:spcPts val="125"/>
              </a:spcBef>
            </a:pPr>
            <a:r>
              <a:rPr dirty="0" sz="1050">
                <a:latin typeface="Arial MT"/>
                <a:cs typeface="Arial MT"/>
              </a:rPr>
              <a:t>Manages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large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volumes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contaminated</a:t>
            </a:r>
            <a:r>
              <a:rPr dirty="0" sz="1050" spc="18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waste </a:t>
            </a:r>
            <a:r>
              <a:rPr dirty="0" sz="1050">
                <a:latin typeface="Arial MT"/>
                <a:cs typeface="Arial MT"/>
              </a:rPr>
              <a:t>(&gt;400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Mt),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but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it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locks</a:t>
            </a:r>
            <a:r>
              <a:rPr dirty="0" sz="1050" spc="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in</a:t>
            </a:r>
            <a:r>
              <a:rPr dirty="0" sz="1050" spc="1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emissions</a:t>
            </a:r>
            <a:r>
              <a:rPr dirty="0" sz="1050" spc="11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should </a:t>
            </a:r>
            <a:r>
              <a:rPr dirty="0" sz="1050">
                <a:latin typeface="Arial MT"/>
                <a:cs typeface="Arial MT"/>
              </a:rPr>
              <a:t>be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treated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as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last-resort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pathway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3143" y="5625681"/>
            <a:ext cx="75374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 b="1">
                <a:latin typeface="Arial"/>
                <a:cs typeface="Arial"/>
              </a:rPr>
              <a:t>Biological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39710" y="5455805"/>
            <a:ext cx="1461770" cy="538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2225" marR="5080" indent="-10160">
              <a:lnSpc>
                <a:spcPct val="1059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Breaking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down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plastics </a:t>
            </a:r>
            <a:r>
              <a:rPr dirty="0" sz="1050" b="1">
                <a:latin typeface="Arial"/>
                <a:cs typeface="Arial"/>
              </a:rPr>
              <a:t>using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natural microorganisms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16022" y="5549379"/>
            <a:ext cx="10414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>
                <a:latin typeface="Arial MT"/>
                <a:cs typeface="Arial MT"/>
              </a:rPr>
              <a:t>Biodegradeable,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25420" y="5722797"/>
            <a:ext cx="123825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single-use</a:t>
            </a:r>
            <a:r>
              <a:rPr dirty="0" sz="1050" spc="19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products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57081" y="5372036"/>
            <a:ext cx="2597150" cy="70358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21590" marR="5080" indent="-9525">
              <a:lnSpc>
                <a:spcPct val="104900"/>
              </a:lnSpc>
              <a:spcBef>
                <a:spcPts val="140"/>
              </a:spcBef>
            </a:pPr>
            <a:r>
              <a:rPr dirty="0" sz="1050">
                <a:latin typeface="Arial MT"/>
                <a:cs typeface="Arial MT"/>
              </a:rPr>
              <a:t>Emerging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biodegradable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plastics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 </a:t>
            </a:r>
            <a:r>
              <a:rPr dirty="0" sz="1050">
                <a:latin typeface="Arial MT"/>
                <a:cs typeface="Arial MT"/>
              </a:rPr>
              <a:t>specific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single-use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items;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current</a:t>
            </a:r>
            <a:r>
              <a:rPr dirty="0" sz="1050" spc="11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impact </a:t>
            </a:r>
            <a:r>
              <a:rPr dirty="0" sz="1050" b="1">
                <a:latin typeface="Arial"/>
                <a:cs typeface="Arial"/>
              </a:rPr>
              <a:t>is</a:t>
            </a:r>
            <a:r>
              <a:rPr dirty="0" sz="1050" spc="1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marginal</a:t>
            </a:r>
            <a:r>
              <a:rPr dirty="0" sz="1050">
                <a:latin typeface="Arial MT"/>
                <a:cs typeface="Arial MT"/>
              </a:rPr>
              <a:t>,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but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future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innovations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(e.g., </a:t>
            </a:r>
            <a:r>
              <a:rPr dirty="0" sz="1050">
                <a:latin typeface="Arial MT"/>
                <a:cs typeface="Arial MT"/>
              </a:rPr>
              <a:t>microbes)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could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broaden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scope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8241" y="1747075"/>
            <a:ext cx="390207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b="1">
                <a:latin typeface="Arial"/>
                <a:cs typeface="Arial"/>
              </a:rPr>
              <a:t>Overview</a:t>
            </a:r>
            <a:r>
              <a:rPr dirty="0" sz="1550" spc="14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12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different</a:t>
            </a:r>
            <a:r>
              <a:rPr dirty="0" sz="1550" spc="22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recycling</a:t>
            </a:r>
            <a:r>
              <a:rPr dirty="0" sz="1550" spc="204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methods</a:t>
            </a:r>
            <a:endParaRPr sz="15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3918" y="492378"/>
            <a:ext cx="1046543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Mechanical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recycling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most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cost-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energy-efficient </a:t>
            </a:r>
            <a:r>
              <a:rPr dirty="0" sz="2800" b="1">
                <a:latin typeface="Arial"/>
                <a:cs typeface="Arial"/>
              </a:rPr>
              <a:t>solution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treat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plastic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waste,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followed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by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chemical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recycling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0" y="45719"/>
            <a:ext cx="5459095" cy="429895"/>
            <a:chOff x="0" y="45719"/>
            <a:chExt cx="5459095" cy="429895"/>
          </a:xfrm>
        </p:grpSpPr>
        <p:sp>
          <p:nvSpPr>
            <p:cNvPr id="51" name="object 51"/>
            <p:cNvSpPr/>
            <p:nvPr/>
          </p:nvSpPr>
          <p:spPr>
            <a:xfrm>
              <a:off x="2980944" y="45719"/>
              <a:ext cx="2478405" cy="421005"/>
            </a:xfrm>
            <a:custGeom>
              <a:avLst/>
              <a:gdLst/>
              <a:ahLst/>
              <a:cxnLst/>
              <a:rect l="l" t="t" r="r" b="b"/>
              <a:pathLst>
                <a:path w="2478404" h="421005">
                  <a:moveTo>
                    <a:pt x="2267711" y="0"/>
                  </a:moveTo>
                  <a:lnTo>
                    <a:pt x="0" y="0"/>
                  </a:lnTo>
                  <a:lnTo>
                    <a:pt x="0" y="420750"/>
                  </a:lnTo>
                  <a:lnTo>
                    <a:pt x="2267711" y="420750"/>
                  </a:lnTo>
                  <a:lnTo>
                    <a:pt x="2478023" y="210438"/>
                  </a:lnTo>
                  <a:lnTo>
                    <a:pt x="2267711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452564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91310" algn="l"/>
                <a:tab pos="3194685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Recycle</a:t>
            </a:r>
            <a:r>
              <a:rPr dirty="0" sz="1550"/>
              <a:t>	</a:t>
            </a:r>
            <a:r>
              <a:rPr dirty="0" sz="1550" spc="-10"/>
              <a:t>Infrastructure</a:t>
            </a:r>
            <a:endParaRPr sz="1550"/>
          </a:p>
        </p:txBody>
      </p:sp>
      <p:grpSp>
        <p:nvGrpSpPr>
          <p:cNvPr id="55" name="object 55"/>
          <p:cNvGrpSpPr/>
          <p:nvPr/>
        </p:nvGrpSpPr>
        <p:grpSpPr>
          <a:xfrm>
            <a:off x="2966339" y="3082099"/>
            <a:ext cx="4650740" cy="3025775"/>
            <a:chOff x="2966339" y="3082099"/>
            <a:chExt cx="4650740" cy="3025775"/>
          </a:xfrm>
        </p:grpSpPr>
        <p:sp>
          <p:nvSpPr>
            <p:cNvPr id="56" name="object 56"/>
            <p:cNvSpPr/>
            <p:nvPr/>
          </p:nvSpPr>
          <p:spPr>
            <a:xfrm>
              <a:off x="2972689" y="5753100"/>
              <a:ext cx="220979" cy="347980"/>
            </a:xfrm>
            <a:custGeom>
              <a:avLst/>
              <a:gdLst/>
              <a:ahLst/>
              <a:cxnLst/>
              <a:rect l="l" t="t" r="r" b="b"/>
              <a:pathLst>
                <a:path w="220980" h="347979">
                  <a:moveTo>
                    <a:pt x="6350" y="0"/>
                  </a:moveTo>
                  <a:lnTo>
                    <a:pt x="6350" y="347980"/>
                  </a:lnTo>
                </a:path>
                <a:path w="220980" h="347979">
                  <a:moveTo>
                    <a:pt x="214503" y="0"/>
                  </a:moveTo>
                  <a:lnTo>
                    <a:pt x="214503" y="347980"/>
                  </a:lnTo>
                </a:path>
                <a:path w="220980" h="347979">
                  <a:moveTo>
                    <a:pt x="0" y="6350"/>
                  </a:moveTo>
                  <a:lnTo>
                    <a:pt x="220853" y="6350"/>
                  </a:lnTo>
                </a:path>
                <a:path w="220980" h="347979">
                  <a:moveTo>
                    <a:pt x="0" y="341630"/>
                  </a:moveTo>
                  <a:lnTo>
                    <a:pt x="220853" y="34163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488935" y="4765217"/>
              <a:ext cx="64135" cy="302260"/>
            </a:xfrm>
            <a:custGeom>
              <a:avLst/>
              <a:gdLst/>
              <a:ahLst/>
              <a:cxnLst/>
              <a:rect l="l" t="t" r="r" b="b"/>
              <a:pathLst>
                <a:path w="64134" h="302260">
                  <a:moveTo>
                    <a:pt x="64007" y="0"/>
                  </a:moveTo>
                  <a:lnTo>
                    <a:pt x="0" y="0"/>
                  </a:lnTo>
                  <a:lnTo>
                    <a:pt x="0" y="301828"/>
                  </a:lnTo>
                  <a:lnTo>
                    <a:pt x="64007" y="301828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7493508" y="4111244"/>
              <a:ext cx="0" cy="1070610"/>
            </a:xfrm>
            <a:custGeom>
              <a:avLst/>
              <a:gdLst/>
              <a:ahLst/>
              <a:cxnLst/>
              <a:rect l="l" t="t" r="r" b="b"/>
              <a:pathLst>
                <a:path w="0" h="1070610">
                  <a:moveTo>
                    <a:pt x="0" y="0"/>
                  </a:moveTo>
                  <a:lnTo>
                    <a:pt x="0" y="107010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7488935" y="3192081"/>
              <a:ext cx="128270" cy="274955"/>
            </a:xfrm>
            <a:custGeom>
              <a:avLst/>
              <a:gdLst/>
              <a:ahLst/>
              <a:cxnLst/>
              <a:rect l="l" t="t" r="r" b="b"/>
              <a:pathLst>
                <a:path w="128270" h="274954">
                  <a:moveTo>
                    <a:pt x="128016" y="0"/>
                  </a:moveTo>
                  <a:lnTo>
                    <a:pt x="0" y="0"/>
                  </a:lnTo>
                  <a:lnTo>
                    <a:pt x="0" y="274383"/>
                  </a:lnTo>
                  <a:lnTo>
                    <a:pt x="128016" y="274383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7493508" y="3086861"/>
              <a:ext cx="0" cy="969644"/>
            </a:xfrm>
            <a:custGeom>
              <a:avLst/>
              <a:gdLst/>
              <a:ahLst/>
              <a:cxnLst/>
              <a:rect l="l" t="t" r="r" b="b"/>
              <a:pathLst>
                <a:path w="0" h="969645">
                  <a:moveTo>
                    <a:pt x="0" y="0"/>
                  </a:moveTo>
                  <a:lnTo>
                    <a:pt x="0" y="96951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7714233" y="4747831"/>
            <a:ext cx="2736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103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764398" y="3254248"/>
            <a:ext cx="486409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latin typeface="Arial MT"/>
                <a:cs typeface="Arial MT"/>
              </a:rPr>
              <a:t>120-</a:t>
            </a:r>
            <a:r>
              <a:rPr dirty="0" sz="1000" spc="-25">
                <a:latin typeface="Arial MT"/>
                <a:cs typeface="Arial MT"/>
              </a:rPr>
              <a:t>250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7488745" y="3841305"/>
            <a:ext cx="402590" cy="521970"/>
            <a:chOff x="7488745" y="3841305"/>
            <a:chExt cx="402590" cy="521970"/>
          </a:xfrm>
        </p:grpSpPr>
        <p:sp>
          <p:nvSpPr>
            <p:cNvPr id="64" name="object 64"/>
            <p:cNvSpPr/>
            <p:nvPr/>
          </p:nvSpPr>
          <p:spPr>
            <a:xfrm>
              <a:off x="7488935" y="3960291"/>
              <a:ext cx="402590" cy="283845"/>
            </a:xfrm>
            <a:custGeom>
              <a:avLst/>
              <a:gdLst/>
              <a:ahLst/>
              <a:cxnLst/>
              <a:rect l="l" t="t" r="r" b="b"/>
              <a:pathLst>
                <a:path w="402590" h="283845">
                  <a:moveTo>
                    <a:pt x="402335" y="0"/>
                  </a:moveTo>
                  <a:lnTo>
                    <a:pt x="0" y="0"/>
                  </a:lnTo>
                  <a:lnTo>
                    <a:pt x="0" y="283540"/>
                  </a:lnTo>
                  <a:lnTo>
                    <a:pt x="402335" y="283540"/>
                  </a:lnTo>
                  <a:lnTo>
                    <a:pt x="402335" y="0"/>
                  </a:lnTo>
                  <a:close/>
                </a:path>
              </a:pathLst>
            </a:custGeom>
            <a:solidFill>
              <a:srgbClr val="6E8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7493507" y="3846067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w="0" h="512445">
                  <a:moveTo>
                    <a:pt x="0" y="0"/>
                  </a:moveTo>
                  <a:lnTo>
                    <a:pt x="0" y="51219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/>
          <p:cNvSpPr txBox="1"/>
          <p:nvPr/>
        </p:nvSpPr>
        <p:spPr>
          <a:xfrm>
            <a:off x="7897114" y="4016375"/>
            <a:ext cx="56134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latin typeface="Arial MT"/>
                <a:cs typeface="Arial MT"/>
              </a:rPr>
              <a:t>~500-</a:t>
            </a:r>
            <a:r>
              <a:rPr dirty="0" sz="1000" spc="-25">
                <a:latin typeface="Arial MT"/>
                <a:cs typeface="Arial MT"/>
              </a:rPr>
              <a:t>700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299831" y="5631040"/>
            <a:ext cx="29337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Arial MT"/>
                <a:cs typeface="Arial MT"/>
              </a:rPr>
              <a:t>&gt;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35">
                <a:latin typeface="Arial MT"/>
                <a:cs typeface="Arial MT"/>
              </a:rPr>
              <a:t>1K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5495353" y="3082099"/>
            <a:ext cx="732155" cy="2085975"/>
            <a:chOff x="5495353" y="3082099"/>
            <a:chExt cx="732155" cy="2085975"/>
          </a:xfrm>
        </p:grpSpPr>
        <p:sp>
          <p:nvSpPr>
            <p:cNvPr id="69" name="object 69"/>
            <p:cNvSpPr/>
            <p:nvPr/>
          </p:nvSpPr>
          <p:spPr>
            <a:xfrm>
              <a:off x="5495543" y="4746929"/>
              <a:ext cx="731520" cy="302260"/>
            </a:xfrm>
            <a:custGeom>
              <a:avLst/>
              <a:gdLst/>
              <a:ahLst/>
              <a:cxnLst/>
              <a:rect l="l" t="t" r="r" b="b"/>
              <a:pathLst>
                <a:path w="731520" h="302260">
                  <a:moveTo>
                    <a:pt x="731520" y="0"/>
                  </a:moveTo>
                  <a:lnTo>
                    <a:pt x="0" y="0"/>
                  </a:lnTo>
                  <a:lnTo>
                    <a:pt x="0" y="301828"/>
                  </a:lnTo>
                  <a:lnTo>
                    <a:pt x="731520" y="301828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5500115" y="4092955"/>
              <a:ext cx="0" cy="1070610"/>
            </a:xfrm>
            <a:custGeom>
              <a:avLst/>
              <a:gdLst/>
              <a:ahLst/>
              <a:cxnLst/>
              <a:rect l="l" t="t" r="r" b="b"/>
              <a:pathLst>
                <a:path w="0" h="1070610">
                  <a:moveTo>
                    <a:pt x="0" y="0"/>
                  </a:moveTo>
                  <a:lnTo>
                    <a:pt x="0" y="107010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5495543" y="3192081"/>
              <a:ext cx="302260" cy="274955"/>
            </a:xfrm>
            <a:custGeom>
              <a:avLst/>
              <a:gdLst/>
              <a:ahLst/>
              <a:cxnLst/>
              <a:rect l="l" t="t" r="r" b="b"/>
              <a:pathLst>
                <a:path w="302260" h="274954">
                  <a:moveTo>
                    <a:pt x="301751" y="0"/>
                  </a:moveTo>
                  <a:lnTo>
                    <a:pt x="0" y="0"/>
                  </a:lnTo>
                  <a:lnTo>
                    <a:pt x="0" y="274383"/>
                  </a:lnTo>
                  <a:lnTo>
                    <a:pt x="301751" y="274383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5500115" y="3086861"/>
              <a:ext cx="0" cy="969644"/>
            </a:xfrm>
            <a:custGeom>
              <a:avLst/>
              <a:gdLst/>
              <a:ahLst/>
              <a:cxnLst/>
              <a:rect l="l" t="t" r="r" b="b"/>
              <a:pathLst>
                <a:path w="0" h="969645">
                  <a:moveTo>
                    <a:pt x="0" y="0"/>
                  </a:moveTo>
                  <a:lnTo>
                    <a:pt x="0" y="96951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/>
          <p:cNvSpPr txBox="1"/>
          <p:nvPr/>
        </p:nvSpPr>
        <p:spPr>
          <a:xfrm>
            <a:off x="6320916" y="4808728"/>
            <a:ext cx="3302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0">
                <a:latin typeface="Arial MT"/>
                <a:cs typeface="Arial MT"/>
              </a:rPr>
              <a:t>&gt;400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980429" y="3231578"/>
            <a:ext cx="25781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5">
                <a:latin typeface="Arial MT"/>
                <a:cs typeface="Arial MT"/>
              </a:rPr>
              <a:t>~50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5495353" y="3850449"/>
            <a:ext cx="64769" cy="513080"/>
            <a:chOff x="5495353" y="3850449"/>
            <a:chExt cx="64769" cy="513080"/>
          </a:xfrm>
        </p:grpSpPr>
        <p:sp>
          <p:nvSpPr>
            <p:cNvPr id="76" name="object 76"/>
            <p:cNvSpPr/>
            <p:nvPr/>
          </p:nvSpPr>
          <p:spPr>
            <a:xfrm>
              <a:off x="5495543" y="3960291"/>
              <a:ext cx="64135" cy="283845"/>
            </a:xfrm>
            <a:custGeom>
              <a:avLst/>
              <a:gdLst/>
              <a:ahLst/>
              <a:cxnLst/>
              <a:rect l="l" t="t" r="r" b="b"/>
              <a:pathLst>
                <a:path w="64135" h="283845">
                  <a:moveTo>
                    <a:pt x="64008" y="0"/>
                  </a:moveTo>
                  <a:lnTo>
                    <a:pt x="0" y="0"/>
                  </a:lnTo>
                  <a:lnTo>
                    <a:pt x="0" y="283540"/>
                  </a:lnTo>
                  <a:lnTo>
                    <a:pt x="64008" y="283540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6E8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5500115" y="3855211"/>
              <a:ext cx="0" cy="503555"/>
            </a:xfrm>
            <a:custGeom>
              <a:avLst/>
              <a:gdLst/>
              <a:ahLst/>
              <a:cxnLst/>
              <a:rect l="l" t="t" r="r" b="b"/>
              <a:pathLst>
                <a:path w="0" h="503554">
                  <a:moveTo>
                    <a:pt x="0" y="0"/>
                  </a:moveTo>
                  <a:lnTo>
                    <a:pt x="0" y="50304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/>
          <p:cNvSpPr txBox="1"/>
          <p:nvPr/>
        </p:nvSpPr>
        <p:spPr>
          <a:xfrm>
            <a:off x="5791834" y="3995483"/>
            <a:ext cx="21209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&lt;</a:t>
            </a:r>
            <a:r>
              <a:rPr dirty="0" sz="1050" spc="-50">
                <a:latin typeface="Arial MT"/>
                <a:cs typeface="Arial MT"/>
              </a:rPr>
              <a:t> 1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4260913" y="3054667"/>
            <a:ext cx="1299210" cy="2973070"/>
            <a:chOff x="4260913" y="3054667"/>
            <a:chExt cx="1299210" cy="2973070"/>
          </a:xfrm>
        </p:grpSpPr>
        <p:sp>
          <p:nvSpPr>
            <p:cNvPr id="80" name="object 80"/>
            <p:cNvSpPr/>
            <p:nvPr/>
          </p:nvSpPr>
          <p:spPr>
            <a:xfrm>
              <a:off x="5495544" y="5560936"/>
              <a:ext cx="64135" cy="329565"/>
            </a:xfrm>
            <a:custGeom>
              <a:avLst/>
              <a:gdLst/>
              <a:ahLst/>
              <a:cxnLst/>
              <a:rect l="l" t="t" r="r" b="b"/>
              <a:pathLst>
                <a:path w="64135" h="329564">
                  <a:moveTo>
                    <a:pt x="64008" y="0"/>
                  </a:moveTo>
                  <a:lnTo>
                    <a:pt x="0" y="0"/>
                  </a:lnTo>
                  <a:lnTo>
                    <a:pt x="0" y="329272"/>
                  </a:lnTo>
                  <a:lnTo>
                    <a:pt x="64008" y="329272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C3C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5500116" y="4833873"/>
              <a:ext cx="0" cy="1189355"/>
            </a:xfrm>
            <a:custGeom>
              <a:avLst/>
              <a:gdLst/>
              <a:ahLst/>
              <a:cxnLst/>
              <a:rect l="l" t="t" r="r" b="b"/>
              <a:pathLst>
                <a:path w="0" h="1189354">
                  <a:moveTo>
                    <a:pt x="0" y="0"/>
                  </a:moveTo>
                  <a:lnTo>
                    <a:pt x="0" y="118896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4261104" y="4774361"/>
              <a:ext cx="137160" cy="302260"/>
            </a:xfrm>
            <a:custGeom>
              <a:avLst/>
              <a:gdLst/>
              <a:ahLst/>
              <a:cxnLst/>
              <a:rect l="l" t="t" r="r" b="b"/>
              <a:pathLst>
                <a:path w="137160" h="302260">
                  <a:moveTo>
                    <a:pt x="137160" y="0"/>
                  </a:moveTo>
                  <a:lnTo>
                    <a:pt x="0" y="0"/>
                  </a:lnTo>
                  <a:lnTo>
                    <a:pt x="0" y="301828"/>
                  </a:lnTo>
                  <a:lnTo>
                    <a:pt x="137160" y="301828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4265676" y="4120387"/>
              <a:ext cx="0" cy="1079500"/>
            </a:xfrm>
            <a:custGeom>
              <a:avLst/>
              <a:gdLst/>
              <a:ahLst/>
              <a:cxnLst/>
              <a:rect l="l" t="t" r="r" b="b"/>
              <a:pathLst>
                <a:path w="0" h="1079500">
                  <a:moveTo>
                    <a:pt x="0" y="0"/>
                  </a:moveTo>
                  <a:lnTo>
                    <a:pt x="0" y="107924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4261104" y="3173793"/>
              <a:ext cx="219710" cy="265430"/>
            </a:xfrm>
            <a:custGeom>
              <a:avLst/>
              <a:gdLst/>
              <a:ahLst/>
              <a:cxnLst/>
              <a:rect l="l" t="t" r="r" b="b"/>
              <a:pathLst>
                <a:path w="219710" h="265429">
                  <a:moveTo>
                    <a:pt x="219455" y="0"/>
                  </a:moveTo>
                  <a:lnTo>
                    <a:pt x="0" y="0"/>
                  </a:lnTo>
                  <a:lnTo>
                    <a:pt x="0" y="265239"/>
                  </a:lnTo>
                  <a:lnTo>
                    <a:pt x="219455" y="265239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4265676" y="3059429"/>
              <a:ext cx="0" cy="979169"/>
            </a:xfrm>
            <a:custGeom>
              <a:avLst/>
              <a:gdLst/>
              <a:ahLst/>
              <a:cxnLst/>
              <a:rect l="l" t="t" r="r" b="b"/>
              <a:pathLst>
                <a:path w="0" h="979170">
                  <a:moveTo>
                    <a:pt x="0" y="0"/>
                  </a:moveTo>
                  <a:lnTo>
                    <a:pt x="0" y="9786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4270248" y="3951147"/>
              <a:ext cx="722630" cy="283845"/>
            </a:xfrm>
            <a:custGeom>
              <a:avLst/>
              <a:gdLst/>
              <a:ahLst/>
              <a:cxnLst/>
              <a:rect l="l" t="t" r="r" b="b"/>
              <a:pathLst>
                <a:path w="722629" h="283845">
                  <a:moveTo>
                    <a:pt x="722376" y="0"/>
                  </a:moveTo>
                  <a:lnTo>
                    <a:pt x="0" y="0"/>
                  </a:lnTo>
                  <a:lnTo>
                    <a:pt x="0" y="283540"/>
                  </a:lnTo>
                  <a:lnTo>
                    <a:pt x="722376" y="283540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6E8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4265676" y="3836923"/>
              <a:ext cx="0" cy="503555"/>
            </a:xfrm>
            <a:custGeom>
              <a:avLst/>
              <a:gdLst/>
              <a:ahLst/>
              <a:cxnLst/>
              <a:rect l="l" t="t" r="r" b="b"/>
              <a:pathLst>
                <a:path w="0" h="503554">
                  <a:moveTo>
                    <a:pt x="0" y="0"/>
                  </a:moveTo>
                  <a:lnTo>
                    <a:pt x="0" y="50304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8" name="object 88"/>
          <p:cNvSpPr txBox="1"/>
          <p:nvPr/>
        </p:nvSpPr>
        <p:spPr>
          <a:xfrm>
            <a:off x="5741415" y="5632297"/>
            <a:ext cx="21209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&lt;</a:t>
            </a:r>
            <a:r>
              <a:rPr dirty="0" sz="1050" spc="-50">
                <a:latin typeface="Arial MT"/>
                <a:cs typeface="Arial MT"/>
              </a:rPr>
              <a:t> 1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498085" y="4821682"/>
            <a:ext cx="211454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~</a:t>
            </a:r>
            <a:r>
              <a:rPr dirty="0" sz="1050" spc="-50">
                <a:latin typeface="Arial MT"/>
                <a:cs typeface="Arial MT"/>
              </a:rPr>
              <a:t> 4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004180" y="3995483"/>
            <a:ext cx="25781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5">
                <a:latin typeface="Arial MT"/>
                <a:cs typeface="Arial MT"/>
              </a:rPr>
              <a:t>~25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4260913" y="4838255"/>
            <a:ext cx="366395" cy="1198880"/>
            <a:chOff x="4260913" y="4838255"/>
            <a:chExt cx="366395" cy="1198880"/>
          </a:xfrm>
        </p:grpSpPr>
        <p:sp>
          <p:nvSpPr>
            <p:cNvPr id="92" name="object 92"/>
            <p:cNvSpPr/>
            <p:nvPr/>
          </p:nvSpPr>
          <p:spPr>
            <a:xfrm>
              <a:off x="4261104" y="5570092"/>
              <a:ext cx="365760" cy="329565"/>
            </a:xfrm>
            <a:custGeom>
              <a:avLst/>
              <a:gdLst/>
              <a:ahLst/>
              <a:cxnLst/>
              <a:rect l="l" t="t" r="r" b="b"/>
              <a:pathLst>
                <a:path w="365760" h="329564">
                  <a:moveTo>
                    <a:pt x="365760" y="0"/>
                  </a:moveTo>
                  <a:lnTo>
                    <a:pt x="0" y="0"/>
                  </a:lnTo>
                  <a:lnTo>
                    <a:pt x="0" y="329260"/>
                  </a:lnTo>
                  <a:lnTo>
                    <a:pt x="365760" y="329260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C3C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4265676" y="4843017"/>
              <a:ext cx="0" cy="1189355"/>
            </a:xfrm>
            <a:custGeom>
              <a:avLst/>
              <a:gdLst/>
              <a:ahLst/>
              <a:cxnLst/>
              <a:rect l="l" t="t" r="r" b="b"/>
              <a:pathLst>
                <a:path w="0" h="1189354">
                  <a:moveTo>
                    <a:pt x="0" y="0"/>
                  </a:moveTo>
                  <a:lnTo>
                    <a:pt x="0" y="118896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/>
          <p:cNvSpPr txBox="1"/>
          <p:nvPr/>
        </p:nvSpPr>
        <p:spPr>
          <a:xfrm>
            <a:off x="4648834" y="5632297"/>
            <a:ext cx="25781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5">
                <a:latin typeface="Arial MT"/>
                <a:cs typeface="Arial MT"/>
              </a:rPr>
              <a:t>~10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94728" y="6358460"/>
            <a:ext cx="8714105" cy="146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Technical,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Economic,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and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Environmental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Comparison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of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Closed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Loop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Recycling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Technologies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for Common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Plastics</a:t>
            </a:r>
            <a:r>
              <a:rPr dirty="0" sz="800" spc="-8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(Uekert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2023);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 spc="-17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Techno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economic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assessment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of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mechanica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  <a:hlinkClick r:id="rId4"/>
              </a:rPr>
              <a:t>l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6958583" y="4042664"/>
            <a:ext cx="228600" cy="1774825"/>
            <a:chOff x="6958583" y="4042664"/>
            <a:chExt cx="228600" cy="1774825"/>
          </a:xfrm>
        </p:grpSpPr>
        <p:pic>
          <p:nvPicPr>
            <p:cNvPr id="97" name="object 9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67727" y="4042664"/>
              <a:ext cx="219455" cy="21031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58583" y="5606669"/>
              <a:ext cx="219456" cy="21036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58583" y="4820031"/>
              <a:ext cx="219456" cy="219582"/>
            </a:xfrm>
            <a:prstGeom prst="rect">
              <a:avLst/>
            </a:prstGeom>
          </p:spPr>
        </p:pic>
      </p:grpSp>
      <p:sp>
        <p:nvSpPr>
          <p:cNvPr id="100" name="object 100"/>
          <p:cNvSpPr txBox="1"/>
          <p:nvPr/>
        </p:nvSpPr>
        <p:spPr>
          <a:xfrm>
            <a:off x="4723891" y="3236531"/>
            <a:ext cx="21209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~</a:t>
            </a:r>
            <a:r>
              <a:rPr dirty="0" sz="1050" spc="-50">
                <a:latin typeface="Arial MT"/>
                <a:cs typeface="Arial MT"/>
              </a:rPr>
              <a:t> 6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301180" y="2944558"/>
            <a:ext cx="11513820" cy="3060065"/>
            <a:chOff x="301180" y="2944558"/>
            <a:chExt cx="11513820" cy="3060065"/>
          </a:xfrm>
        </p:grpSpPr>
        <p:pic>
          <p:nvPicPr>
            <p:cNvPr id="102" name="object 10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7727" y="3274313"/>
              <a:ext cx="210312" cy="210438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315468" y="2958845"/>
              <a:ext cx="11485245" cy="1582420"/>
            </a:xfrm>
            <a:custGeom>
              <a:avLst/>
              <a:gdLst/>
              <a:ahLst/>
              <a:cxnLst/>
              <a:rect l="l" t="t" r="r" b="b"/>
              <a:pathLst>
                <a:path w="11485245" h="1582420">
                  <a:moveTo>
                    <a:pt x="0" y="1582292"/>
                  </a:moveTo>
                  <a:lnTo>
                    <a:pt x="11484864" y="1582292"/>
                  </a:lnTo>
                  <a:lnTo>
                    <a:pt x="11484864" y="0"/>
                  </a:lnTo>
                  <a:lnTo>
                    <a:pt x="0" y="0"/>
                  </a:lnTo>
                  <a:lnTo>
                    <a:pt x="0" y="1582292"/>
                  </a:lnTo>
                  <a:close/>
                </a:path>
              </a:pathLst>
            </a:custGeom>
            <a:ln w="28575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7488936" y="5542660"/>
              <a:ext cx="786765" cy="329565"/>
            </a:xfrm>
            <a:custGeom>
              <a:avLst/>
              <a:gdLst/>
              <a:ahLst/>
              <a:cxnLst/>
              <a:rect l="l" t="t" r="r" b="b"/>
              <a:pathLst>
                <a:path w="786765" h="329564">
                  <a:moveTo>
                    <a:pt x="786383" y="0"/>
                  </a:moveTo>
                  <a:lnTo>
                    <a:pt x="0" y="0"/>
                  </a:lnTo>
                  <a:lnTo>
                    <a:pt x="0" y="329260"/>
                  </a:lnTo>
                  <a:lnTo>
                    <a:pt x="786383" y="329260"/>
                  </a:lnTo>
                  <a:lnTo>
                    <a:pt x="786383" y="0"/>
                  </a:lnTo>
                  <a:close/>
                </a:path>
              </a:pathLst>
            </a:custGeom>
            <a:solidFill>
              <a:srgbClr val="C3C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7493508" y="4815458"/>
              <a:ext cx="0" cy="1189355"/>
            </a:xfrm>
            <a:custGeom>
              <a:avLst/>
              <a:gdLst/>
              <a:ahLst/>
              <a:cxnLst/>
              <a:rect l="l" t="t" r="r" b="b"/>
              <a:pathLst>
                <a:path w="0" h="1189354">
                  <a:moveTo>
                    <a:pt x="0" y="0"/>
                  </a:moveTo>
                  <a:lnTo>
                    <a:pt x="0" y="118907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6" name="object 106"/>
          <p:cNvSpPr txBox="1"/>
          <p:nvPr/>
        </p:nvSpPr>
        <p:spPr>
          <a:xfrm>
            <a:off x="294728" y="6487493"/>
            <a:ext cx="6737350" cy="25717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15"/>
              </a:spcBef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recycling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of</a:t>
            </a:r>
            <a:r>
              <a:rPr dirty="0" u="sng" sz="800" spc="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challenging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post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consumer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plastic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packaging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waste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(Larrain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2020).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Gernot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Wagner</a:t>
            </a:r>
            <a:r>
              <a:rPr dirty="0" sz="800">
                <a:latin typeface="Arial MT"/>
                <a:cs typeface="Arial MT"/>
              </a:rPr>
              <a:t>.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Share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with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44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7593965" cy="0"/>
          </a:xfrm>
          <a:custGeom>
            <a:avLst/>
            <a:gdLst/>
            <a:ahLst/>
            <a:cxnLst/>
            <a:rect l="l" t="t" r="r" b="b"/>
            <a:pathLst>
              <a:path w="7593965" h="0">
                <a:moveTo>
                  <a:pt x="0" y="0"/>
                </a:moveTo>
                <a:lnTo>
                  <a:pt x="759371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97595" y="2053335"/>
            <a:ext cx="3656965" cy="635"/>
          </a:xfrm>
          <a:custGeom>
            <a:avLst/>
            <a:gdLst/>
            <a:ahLst/>
            <a:cxnLst/>
            <a:rect l="l" t="t" r="r" b="b"/>
            <a:pathLst>
              <a:path w="3656965" h="635">
                <a:moveTo>
                  <a:pt x="0" y="253"/>
                </a:moveTo>
                <a:lnTo>
                  <a:pt x="365671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48260" marR="5080">
              <a:lnSpc>
                <a:spcPts val="3320"/>
              </a:lnSpc>
              <a:spcBef>
                <a:spcPts val="250"/>
              </a:spcBef>
            </a:pPr>
            <a:r>
              <a:rPr dirty="0"/>
              <a:t>Chemical</a:t>
            </a:r>
            <a:r>
              <a:rPr dirty="0" spc="-15"/>
              <a:t> </a:t>
            </a:r>
            <a:r>
              <a:rPr dirty="0"/>
              <a:t>recycling</a:t>
            </a:r>
            <a:r>
              <a:rPr dirty="0" spc="-5"/>
              <a:t> </a:t>
            </a:r>
            <a:r>
              <a:rPr dirty="0"/>
              <a:t>costs</a:t>
            </a:r>
            <a:r>
              <a:rPr dirty="0" spc="-65"/>
              <a:t> </a:t>
            </a:r>
            <a:r>
              <a:rPr dirty="0"/>
              <a:t>3</a:t>
            </a:r>
            <a:r>
              <a:rPr dirty="0" spc="10"/>
              <a:t> </a:t>
            </a:r>
            <a:r>
              <a:rPr dirty="0"/>
              <a:t>to</a:t>
            </a:r>
            <a:r>
              <a:rPr dirty="0" spc="-75"/>
              <a:t> </a:t>
            </a:r>
            <a:r>
              <a:rPr dirty="0"/>
              <a:t>4x</a:t>
            </a:r>
            <a:r>
              <a:rPr dirty="0" spc="-60"/>
              <a:t> </a:t>
            </a:r>
            <a:r>
              <a:rPr dirty="0"/>
              <a:t>more</a:t>
            </a:r>
            <a:r>
              <a:rPr dirty="0" spc="-60"/>
              <a:t> </a:t>
            </a:r>
            <a:r>
              <a:rPr dirty="0"/>
              <a:t>than</a:t>
            </a:r>
            <a:r>
              <a:rPr dirty="0" spc="-70"/>
              <a:t> </a:t>
            </a:r>
            <a:r>
              <a:rPr dirty="0"/>
              <a:t>mechanical</a:t>
            </a:r>
            <a:r>
              <a:rPr dirty="0" spc="-70"/>
              <a:t> </a:t>
            </a:r>
            <a:r>
              <a:rPr dirty="0" spc="-10"/>
              <a:t>recycling </a:t>
            </a:r>
            <a:r>
              <a:rPr dirty="0"/>
              <a:t>but</a:t>
            </a:r>
            <a:r>
              <a:rPr dirty="0" spc="-90"/>
              <a:t> </a:t>
            </a:r>
            <a:r>
              <a:rPr dirty="0"/>
              <a:t>is necessary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10"/>
              <a:t> </a:t>
            </a:r>
            <a:r>
              <a:rPr dirty="0"/>
              <a:t>process less</a:t>
            </a:r>
            <a:r>
              <a:rPr dirty="0" spc="-70"/>
              <a:t> </a:t>
            </a:r>
            <a:r>
              <a:rPr dirty="0"/>
              <a:t>standardized</a:t>
            </a:r>
            <a:r>
              <a:rPr dirty="0" spc="-75"/>
              <a:t> </a:t>
            </a:r>
            <a:r>
              <a:rPr dirty="0"/>
              <a:t>waste</a:t>
            </a:r>
            <a:r>
              <a:rPr dirty="0" spc="-65"/>
              <a:t> </a:t>
            </a:r>
            <a:r>
              <a:rPr dirty="0" spc="-10"/>
              <a:t>streams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8241" y="1502981"/>
            <a:ext cx="10815955" cy="5118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7886700">
              <a:lnSpc>
                <a:spcPct val="100000"/>
              </a:lnSpc>
              <a:spcBef>
                <a:spcPts val="135"/>
              </a:spcBef>
            </a:pPr>
            <a:r>
              <a:rPr dirty="0" sz="1550" b="1">
                <a:latin typeface="Arial"/>
                <a:cs typeface="Arial"/>
              </a:rPr>
              <a:t>High</a:t>
            </a:r>
            <a:r>
              <a:rPr dirty="0" sz="1550" spc="9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energy</a:t>
            </a:r>
            <a:r>
              <a:rPr dirty="0" sz="1550" spc="114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use</a:t>
            </a:r>
            <a:r>
              <a:rPr dirty="0" sz="1550" spc="11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and</a:t>
            </a:r>
            <a:r>
              <a:rPr dirty="0" sz="1550" spc="95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chemical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tabLst>
                <a:tab pos="7886700" algn="l"/>
              </a:tabLst>
            </a:pPr>
            <a:r>
              <a:rPr dirty="0" sz="1550" b="1">
                <a:latin typeface="Arial"/>
                <a:cs typeface="Arial"/>
              </a:rPr>
              <a:t>Process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flows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1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mechanical</a:t>
            </a:r>
            <a:r>
              <a:rPr dirty="0" sz="1550" spc="9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and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chemical</a:t>
            </a:r>
            <a:r>
              <a:rPr dirty="0" sz="1550" spc="95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recycling</a:t>
            </a:r>
            <a:r>
              <a:rPr dirty="0" sz="1550" b="1">
                <a:latin typeface="Arial"/>
                <a:cs typeface="Arial"/>
              </a:rPr>
              <a:t>	</a:t>
            </a:r>
            <a:r>
              <a:rPr dirty="0" baseline="1792" sz="2325" b="1">
                <a:latin typeface="Arial"/>
                <a:cs typeface="Arial"/>
              </a:rPr>
              <a:t>inputs</a:t>
            </a:r>
            <a:r>
              <a:rPr dirty="0" baseline="1792" sz="2325" spc="254" b="1">
                <a:latin typeface="Arial"/>
                <a:cs typeface="Arial"/>
              </a:rPr>
              <a:t> </a:t>
            </a:r>
            <a:r>
              <a:rPr dirty="0" baseline="1792" sz="2325" b="1">
                <a:latin typeface="Arial"/>
                <a:cs typeface="Arial"/>
              </a:rPr>
              <a:t>drive</a:t>
            </a:r>
            <a:r>
              <a:rPr dirty="0" baseline="1792" sz="2325" spc="135" b="1">
                <a:latin typeface="Arial"/>
                <a:cs typeface="Arial"/>
              </a:rPr>
              <a:t> </a:t>
            </a:r>
            <a:r>
              <a:rPr dirty="0" baseline="1792" sz="2325" b="1">
                <a:latin typeface="Arial"/>
                <a:cs typeface="Arial"/>
              </a:rPr>
              <a:t>costs</a:t>
            </a:r>
            <a:r>
              <a:rPr dirty="0" baseline="1792" sz="2325" spc="127" b="1">
                <a:latin typeface="Arial"/>
                <a:cs typeface="Arial"/>
              </a:rPr>
              <a:t> </a:t>
            </a:r>
            <a:r>
              <a:rPr dirty="0" baseline="1792" sz="2325" spc="-15" b="1">
                <a:latin typeface="Arial"/>
                <a:cs typeface="Arial"/>
              </a:rPr>
              <a:t>(€700/ton)</a:t>
            </a:r>
            <a:endParaRPr baseline="1792" sz="2325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91652" y="2478417"/>
            <a:ext cx="5579110" cy="3412490"/>
            <a:chOff x="1791652" y="2478417"/>
            <a:chExt cx="5579110" cy="3412490"/>
          </a:xfrm>
        </p:grpSpPr>
        <p:sp>
          <p:nvSpPr>
            <p:cNvPr id="9" name="object 9"/>
            <p:cNvSpPr/>
            <p:nvPr/>
          </p:nvSpPr>
          <p:spPr>
            <a:xfrm>
              <a:off x="6277355" y="2483180"/>
              <a:ext cx="1088390" cy="732155"/>
            </a:xfrm>
            <a:custGeom>
              <a:avLst/>
              <a:gdLst/>
              <a:ahLst/>
              <a:cxnLst/>
              <a:rect l="l" t="t" r="r" b="b"/>
              <a:pathLst>
                <a:path w="1088390" h="732155">
                  <a:moveTo>
                    <a:pt x="1088136" y="0"/>
                  </a:moveTo>
                  <a:lnTo>
                    <a:pt x="0" y="0"/>
                  </a:lnTo>
                  <a:lnTo>
                    <a:pt x="0" y="731697"/>
                  </a:lnTo>
                  <a:lnTo>
                    <a:pt x="1088136" y="731697"/>
                  </a:lnTo>
                  <a:lnTo>
                    <a:pt x="1088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277355" y="2483180"/>
              <a:ext cx="1088390" cy="732155"/>
            </a:xfrm>
            <a:custGeom>
              <a:avLst/>
              <a:gdLst/>
              <a:ahLst/>
              <a:cxnLst/>
              <a:rect l="l" t="t" r="r" b="b"/>
              <a:pathLst>
                <a:path w="1088390" h="732155">
                  <a:moveTo>
                    <a:pt x="0" y="731697"/>
                  </a:moveTo>
                  <a:lnTo>
                    <a:pt x="1088136" y="731697"/>
                  </a:lnTo>
                  <a:lnTo>
                    <a:pt x="1088136" y="0"/>
                  </a:lnTo>
                  <a:lnTo>
                    <a:pt x="0" y="0"/>
                  </a:lnTo>
                  <a:lnTo>
                    <a:pt x="0" y="7316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929383" y="3128009"/>
              <a:ext cx="4819015" cy="2524760"/>
            </a:xfrm>
            <a:custGeom>
              <a:avLst/>
              <a:gdLst/>
              <a:ahLst/>
              <a:cxnLst/>
              <a:rect l="l" t="t" r="r" b="b"/>
              <a:pathLst>
                <a:path w="4819015" h="2524760">
                  <a:moveTo>
                    <a:pt x="117348" y="0"/>
                  </a:moveTo>
                  <a:lnTo>
                    <a:pt x="0" y="176149"/>
                  </a:lnTo>
                  <a:lnTo>
                    <a:pt x="69723" y="176149"/>
                  </a:lnTo>
                  <a:lnTo>
                    <a:pt x="69723" y="2524391"/>
                  </a:lnTo>
                  <a:lnTo>
                    <a:pt x="4818888" y="2524391"/>
                  </a:lnTo>
                  <a:lnTo>
                    <a:pt x="4818888" y="2429002"/>
                  </a:lnTo>
                  <a:lnTo>
                    <a:pt x="165100" y="2429002"/>
                  </a:lnTo>
                  <a:lnTo>
                    <a:pt x="165100" y="176149"/>
                  </a:lnTo>
                  <a:lnTo>
                    <a:pt x="234823" y="176149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447288" y="3155441"/>
              <a:ext cx="3100070" cy="2076450"/>
            </a:xfrm>
            <a:custGeom>
              <a:avLst/>
              <a:gdLst/>
              <a:ahLst/>
              <a:cxnLst/>
              <a:rect l="l" t="t" r="r" b="b"/>
              <a:pathLst>
                <a:path w="3100070" h="2076450">
                  <a:moveTo>
                    <a:pt x="149987" y="0"/>
                  </a:moveTo>
                  <a:lnTo>
                    <a:pt x="0" y="213868"/>
                  </a:lnTo>
                  <a:lnTo>
                    <a:pt x="74675" y="213868"/>
                  </a:lnTo>
                  <a:lnTo>
                    <a:pt x="74675" y="2076196"/>
                  </a:lnTo>
                  <a:lnTo>
                    <a:pt x="3099816" y="2076196"/>
                  </a:lnTo>
                  <a:lnTo>
                    <a:pt x="3099816" y="1925447"/>
                  </a:lnTo>
                  <a:lnTo>
                    <a:pt x="225298" y="1925447"/>
                  </a:lnTo>
                  <a:lnTo>
                    <a:pt x="225298" y="213868"/>
                  </a:lnTo>
                  <a:lnTo>
                    <a:pt x="299974" y="213868"/>
                  </a:lnTo>
                  <a:lnTo>
                    <a:pt x="149987" y="0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387083" y="4989322"/>
              <a:ext cx="859790" cy="887730"/>
            </a:xfrm>
            <a:custGeom>
              <a:avLst/>
              <a:gdLst/>
              <a:ahLst/>
              <a:cxnLst/>
              <a:rect l="l" t="t" r="r" b="b"/>
              <a:pathLst>
                <a:path w="859790" h="887729">
                  <a:moveTo>
                    <a:pt x="429767" y="0"/>
                  </a:moveTo>
                  <a:lnTo>
                    <a:pt x="382938" y="2603"/>
                  </a:lnTo>
                  <a:lnTo>
                    <a:pt x="337570" y="10232"/>
                  </a:lnTo>
                  <a:lnTo>
                    <a:pt x="293924" y="22617"/>
                  </a:lnTo>
                  <a:lnTo>
                    <a:pt x="252264" y="39486"/>
                  </a:lnTo>
                  <a:lnTo>
                    <a:pt x="212851" y="60569"/>
                  </a:lnTo>
                  <a:lnTo>
                    <a:pt x="175948" y="85595"/>
                  </a:lnTo>
                  <a:lnTo>
                    <a:pt x="141817" y="114294"/>
                  </a:lnTo>
                  <a:lnTo>
                    <a:pt x="110719" y="146395"/>
                  </a:lnTo>
                  <a:lnTo>
                    <a:pt x="82917" y="181627"/>
                  </a:lnTo>
                  <a:lnTo>
                    <a:pt x="58674" y="219719"/>
                  </a:lnTo>
                  <a:lnTo>
                    <a:pt x="38250" y="260401"/>
                  </a:lnTo>
                  <a:lnTo>
                    <a:pt x="21909" y="303401"/>
                  </a:lnTo>
                  <a:lnTo>
                    <a:pt x="9912" y="348451"/>
                  </a:lnTo>
                  <a:lnTo>
                    <a:pt x="2521" y="395277"/>
                  </a:lnTo>
                  <a:lnTo>
                    <a:pt x="0" y="443610"/>
                  </a:lnTo>
                  <a:lnTo>
                    <a:pt x="2521" y="491939"/>
                  </a:lnTo>
                  <a:lnTo>
                    <a:pt x="9912" y="538760"/>
                  </a:lnTo>
                  <a:lnTo>
                    <a:pt x="21909" y="583804"/>
                  </a:lnTo>
                  <a:lnTo>
                    <a:pt x="38250" y="626800"/>
                  </a:lnTo>
                  <a:lnTo>
                    <a:pt x="58674" y="667478"/>
                  </a:lnTo>
                  <a:lnTo>
                    <a:pt x="82917" y="705565"/>
                  </a:lnTo>
                  <a:lnTo>
                    <a:pt x="110719" y="740793"/>
                  </a:lnTo>
                  <a:lnTo>
                    <a:pt x="141817" y="772890"/>
                  </a:lnTo>
                  <a:lnTo>
                    <a:pt x="175948" y="801585"/>
                  </a:lnTo>
                  <a:lnTo>
                    <a:pt x="212852" y="826609"/>
                  </a:lnTo>
                  <a:lnTo>
                    <a:pt x="252264" y="847689"/>
                  </a:lnTo>
                  <a:lnTo>
                    <a:pt x="293924" y="864556"/>
                  </a:lnTo>
                  <a:lnTo>
                    <a:pt x="337570" y="876939"/>
                  </a:lnTo>
                  <a:lnTo>
                    <a:pt x="382938" y="884568"/>
                  </a:lnTo>
                  <a:lnTo>
                    <a:pt x="429767" y="887171"/>
                  </a:lnTo>
                  <a:lnTo>
                    <a:pt x="476597" y="884568"/>
                  </a:lnTo>
                  <a:lnTo>
                    <a:pt x="521965" y="876939"/>
                  </a:lnTo>
                  <a:lnTo>
                    <a:pt x="565611" y="864556"/>
                  </a:lnTo>
                  <a:lnTo>
                    <a:pt x="607271" y="847689"/>
                  </a:lnTo>
                  <a:lnTo>
                    <a:pt x="646684" y="826609"/>
                  </a:lnTo>
                  <a:lnTo>
                    <a:pt x="683587" y="801585"/>
                  </a:lnTo>
                  <a:lnTo>
                    <a:pt x="717718" y="772890"/>
                  </a:lnTo>
                  <a:lnTo>
                    <a:pt x="748816" y="740793"/>
                  </a:lnTo>
                  <a:lnTo>
                    <a:pt x="776618" y="705565"/>
                  </a:lnTo>
                  <a:lnTo>
                    <a:pt x="800862" y="667478"/>
                  </a:lnTo>
                  <a:lnTo>
                    <a:pt x="821285" y="626800"/>
                  </a:lnTo>
                  <a:lnTo>
                    <a:pt x="837626" y="583804"/>
                  </a:lnTo>
                  <a:lnTo>
                    <a:pt x="849623" y="538760"/>
                  </a:lnTo>
                  <a:lnTo>
                    <a:pt x="857014" y="491939"/>
                  </a:lnTo>
                  <a:lnTo>
                    <a:pt x="859536" y="443610"/>
                  </a:lnTo>
                  <a:lnTo>
                    <a:pt x="857014" y="395277"/>
                  </a:lnTo>
                  <a:lnTo>
                    <a:pt x="849623" y="348451"/>
                  </a:lnTo>
                  <a:lnTo>
                    <a:pt x="837626" y="303401"/>
                  </a:lnTo>
                  <a:lnTo>
                    <a:pt x="821285" y="260401"/>
                  </a:lnTo>
                  <a:lnTo>
                    <a:pt x="800861" y="219719"/>
                  </a:lnTo>
                  <a:lnTo>
                    <a:pt x="776618" y="181627"/>
                  </a:lnTo>
                  <a:lnTo>
                    <a:pt x="748816" y="146395"/>
                  </a:lnTo>
                  <a:lnTo>
                    <a:pt x="717718" y="114294"/>
                  </a:lnTo>
                  <a:lnTo>
                    <a:pt x="683587" y="85595"/>
                  </a:lnTo>
                  <a:lnTo>
                    <a:pt x="646683" y="60569"/>
                  </a:lnTo>
                  <a:lnTo>
                    <a:pt x="607271" y="39486"/>
                  </a:lnTo>
                  <a:lnTo>
                    <a:pt x="565611" y="22617"/>
                  </a:lnTo>
                  <a:lnTo>
                    <a:pt x="521965" y="10232"/>
                  </a:lnTo>
                  <a:lnTo>
                    <a:pt x="476597" y="2603"/>
                  </a:lnTo>
                  <a:lnTo>
                    <a:pt x="429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387083" y="4989322"/>
              <a:ext cx="859790" cy="887730"/>
            </a:xfrm>
            <a:custGeom>
              <a:avLst/>
              <a:gdLst/>
              <a:ahLst/>
              <a:cxnLst/>
              <a:rect l="l" t="t" r="r" b="b"/>
              <a:pathLst>
                <a:path w="859790" h="887729">
                  <a:moveTo>
                    <a:pt x="0" y="443610"/>
                  </a:moveTo>
                  <a:lnTo>
                    <a:pt x="2521" y="395277"/>
                  </a:lnTo>
                  <a:lnTo>
                    <a:pt x="9912" y="348451"/>
                  </a:lnTo>
                  <a:lnTo>
                    <a:pt x="21909" y="303401"/>
                  </a:lnTo>
                  <a:lnTo>
                    <a:pt x="38250" y="260401"/>
                  </a:lnTo>
                  <a:lnTo>
                    <a:pt x="58674" y="219719"/>
                  </a:lnTo>
                  <a:lnTo>
                    <a:pt x="82917" y="181627"/>
                  </a:lnTo>
                  <a:lnTo>
                    <a:pt x="110719" y="146395"/>
                  </a:lnTo>
                  <a:lnTo>
                    <a:pt x="141817" y="114294"/>
                  </a:lnTo>
                  <a:lnTo>
                    <a:pt x="175948" y="85595"/>
                  </a:lnTo>
                  <a:lnTo>
                    <a:pt x="212851" y="60569"/>
                  </a:lnTo>
                  <a:lnTo>
                    <a:pt x="252264" y="39486"/>
                  </a:lnTo>
                  <a:lnTo>
                    <a:pt x="293924" y="22617"/>
                  </a:lnTo>
                  <a:lnTo>
                    <a:pt x="337570" y="10232"/>
                  </a:lnTo>
                  <a:lnTo>
                    <a:pt x="382938" y="2603"/>
                  </a:lnTo>
                  <a:lnTo>
                    <a:pt x="429767" y="0"/>
                  </a:lnTo>
                  <a:lnTo>
                    <a:pt x="476597" y="2603"/>
                  </a:lnTo>
                  <a:lnTo>
                    <a:pt x="521965" y="10232"/>
                  </a:lnTo>
                  <a:lnTo>
                    <a:pt x="565611" y="22617"/>
                  </a:lnTo>
                  <a:lnTo>
                    <a:pt x="607271" y="39486"/>
                  </a:lnTo>
                  <a:lnTo>
                    <a:pt x="646683" y="60569"/>
                  </a:lnTo>
                  <a:lnTo>
                    <a:pt x="683587" y="85595"/>
                  </a:lnTo>
                  <a:lnTo>
                    <a:pt x="717718" y="114294"/>
                  </a:lnTo>
                  <a:lnTo>
                    <a:pt x="748816" y="146395"/>
                  </a:lnTo>
                  <a:lnTo>
                    <a:pt x="776618" y="181627"/>
                  </a:lnTo>
                  <a:lnTo>
                    <a:pt x="800861" y="219719"/>
                  </a:lnTo>
                  <a:lnTo>
                    <a:pt x="821285" y="260401"/>
                  </a:lnTo>
                  <a:lnTo>
                    <a:pt x="837626" y="303401"/>
                  </a:lnTo>
                  <a:lnTo>
                    <a:pt x="849623" y="348451"/>
                  </a:lnTo>
                  <a:lnTo>
                    <a:pt x="857014" y="395277"/>
                  </a:lnTo>
                  <a:lnTo>
                    <a:pt x="859536" y="443610"/>
                  </a:lnTo>
                  <a:lnTo>
                    <a:pt x="857014" y="491939"/>
                  </a:lnTo>
                  <a:lnTo>
                    <a:pt x="849623" y="538760"/>
                  </a:lnTo>
                  <a:lnTo>
                    <a:pt x="837626" y="583804"/>
                  </a:lnTo>
                  <a:lnTo>
                    <a:pt x="821285" y="626800"/>
                  </a:lnTo>
                  <a:lnTo>
                    <a:pt x="800862" y="667478"/>
                  </a:lnTo>
                  <a:lnTo>
                    <a:pt x="776618" y="705565"/>
                  </a:lnTo>
                  <a:lnTo>
                    <a:pt x="748816" y="740793"/>
                  </a:lnTo>
                  <a:lnTo>
                    <a:pt x="717718" y="772890"/>
                  </a:lnTo>
                  <a:lnTo>
                    <a:pt x="683587" y="801585"/>
                  </a:lnTo>
                  <a:lnTo>
                    <a:pt x="646684" y="826609"/>
                  </a:lnTo>
                  <a:lnTo>
                    <a:pt x="607271" y="847689"/>
                  </a:lnTo>
                  <a:lnTo>
                    <a:pt x="565611" y="864556"/>
                  </a:lnTo>
                  <a:lnTo>
                    <a:pt x="521965" y="876939"/>
                  </a:lnTo>
                  <a:lnTo>
                    <a:pt x="476597" y="884568"/>
                  </a:lnTo>
                  <a:lnTo>
                    <a:pt x="429767" y="887171"/>
                  </a:lnTo>
                  <a:lnTo>
                    <a:pt x="382938" y="884568"/>
                  </a:lnTo>
                  <a:lnTo>
                    <a:pt x="337570" y="876939"/>
                  </a:lnTo>
                  <a:lnTo>
                    <a:pt x="293924" y="864556"/>
                  </a:lnTo>
                  <a:lnTo>
                    <a:pt x="252264" y="847689"/>
                  </a:lnTo>
                  <a:lnTo>
                    <a:pt x="212852" y="826609"/>
                  </a:lnTo>
                  <a:lnTo>
                    <a:pt x="175948" y="801585"/>
                  </a:lnTo>
                  <a:lnTo>
                    <a:pt x="141817" y="772890"/>
                  </a:lnTo>
                  <a:lnTo>
                    <a:pt x="110719" y="740793"/>
                  </a:lnTo>
                  <a:lnTo>
                    <a:pt x="82917" y="705565"/>
                  </a:lnTo>
                  <a:lnTo>
                    <a:pt x="58674" y="667478"/>
                  </a:lnTo>
                  <a:lnTo>
                    <a:pt x="38250" y="626800"/>
                  </a:lnTo>
                  <a:lnTo>
                    <a:pt x="21909" y="583804"/>
                  </a:lnTo>
                  <a:lnTo>
                    <a:pt x="9912" y="538760"/>
                  </a:lnTo>
                  <a:lnTo>
                    <a:pt x="2521" y="491939"/>
                  </a:lnTo>
                  <a:lnTo>
                    <a:pt x="0" y="443610"/>
                  </a:lnTo>
                  <a:close/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645747" y="5239311"/>
              <a:ext cx="333375" cy="104139"/>
            </a:xfrm>
            <a:custGeom>
              <a:avLst/>
              <a:gdLst/>
              <a:ahLst/>
              <a:cxnLst/>
              <a:rect l="l" t="t" r="r" b="b"/>
              <a:pathLst>
                <a:path w="333375" h="104139">
                  <a:moveTo>
                    <a:pt x="313679" y="62220"/>
                  </a:moveTo>
                  <a:lnTo>
                    <a:pt x="19604" y="62220"/>
                  </a:lnTo>
                  <a:lnTo>
                    <a:pt x="0" y="82960"/>
                  </a:lnTo>
                  <a:lnTo>
                    <a:pt x="0" y="103701"/>
                  </a:lnTo>
                  <a:lnTo>
                    <a:pt x="333284" y="103701"/>
                  </a:lnTo>
                  <a:lnTo>
                    <a:pt x="333284" y="82961"/>
                  </a:lnTo>
                  <a:lnTo>
                    <a:pt x="331737" y="74907"/>
                  </a:lnTo>
                  <a:lnTo>
                    <a:pt x="327525" y="68313"/>
                  </a:lnTo>
                  <a:lnTo>
                    <a:pt x="321291" y="63857"/>
                  </a:lnTo>
                  <a:lnTo>
                    <a:pt x="313679" y="62220"/>
                  </a:lnTo>
                  <a:close/>
                </a:path>
                <a:path w="333375" h="104139">
                  <a:moveTo>
                    <a:pt x="196049" y="0"/>
                  </a:moveTo>
                  <a:lnTo>
                    <a:pt x="137234" y="0"/>
                  </a:lnTo>
                  <a:lnTo>
                    <a:pt x="105598" y="22093"/>
                  </a:lnTo>
                  <a:lnTo>
                    <a:pt x="102925" y="36295"/>
                  </a:lnTo>
                  <a:lnTo>
                    <a:pt x="102926" y="62220"/>
                  </a:lnTo>
                  <a:lnTo>
                    <a:pt x="132333" y="62220"/>
                  </a:lnTo>
                  <a:lnTo>
                    <a:pt x="132333" y="33184"/>
                  </a:lnTo>
                  <a:lnTo>
                    <a:pt x="134293" y="31110"/>
                  </a:lnTo>
                  <a:lnTo>
                    <a:pt x="229382" y="31110"/>
                  </a:lnTo>
                  <a:lnTo>
                    <a:pt x="227685" y="22093"/>
                  </a:lnTo>
                  <a:lnTo>
                    <a:pt x="220371" y="10564"/>
                  </a:lnTo>
                  <a:lnTo>
                    <a:pt x="209474" y="2827"/>
                  </a:lnTo>
                  <a:lnTo>
                    <a:pt x="196049" y="0"/>
                  </a:lnTo>
                  <a:close/>
                </a:path>
                <a:path w="333375" h="104139">
                  <a:moveTo>
                    <a:pt x="229382" y="31110"/>
                  </a:moveTo>
                  <a:lnTo>
                    <a:pt x="198990" y="31110"/>
                  </a:lnTo>
                  <a:lnTo>
                    <a:pt x="200950" y="33184"/>
                  </a:lnTo>
                  <a:lnTo>
                    <a:pt x="200950" y="62220"/>
                  </a:lnTo>
                  <a:lnTo>
                    <a:pt x="230358" y="62220"/>
                  </a:lnTo>
                  <a:lnTo>
                    <a:pt x="230358" y="36295"/>
                  </a:lnTo>
                  <a:lnTo>
                    <a:pt x="229382" y="3111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645747" y="5239311"/>
              <a:ext cx="333375" cy="104139"/>
            </a:xfrm>
            <a:custGeom>
              <a:avLst/>
              <a:gdLst/>
              <a:ahLst/>
              <a:cxnLst/>
              <a:rect l="l" t="t" r="r" b="b"/>
              <a:pathLst>
                <a:path w="333375" h="104139">
                  <a:moveTo>
                    <a:pt x="313679" y="62220"/>
                  </a:moveTo>
                  <a:lnTo>
                    <a:pt x="230358" y="62220"/>
                  </a:lnTo>
                  <a:lnTo>
                    <a:pt x="230358" y="36295"/>
                  </a:lnTo>
                  <a:lnTo>
                    <a:pt x="227685" y="22093"/>
                  </a:lnTo>
                  <a:lnTo>
                    <a:pt x="220371" y="10564"/>
                  </a:lnTo>
                  <a:lnTo>
                    <a:pt x="209474" y="2827"/>
                  </a:lnTo>
                  <a:lnTo>
                    <a:pt x="196049" y="0"/>
                  </a:lnTo>
                  <a:lnTo>
                    <a:pt x="137234" y="0"/>
                  </a:lnTo>
                  <a:lnTo>
                    <a:pt x="123809" y="2827"/>
                  </a:lnTo>
                  <a:lnTo>
                    <a:pt x="112912" y="10564"/>
                  </a:lnTo>
                  <a:lnTo>
                    <a:pt x="105598" y="22093"/>
                  </a:lnTo>
                  <a:lnTo>
                    <a:pt x="102926" y="36295"/>
                  </a:lnTo>
                  <a:lnTo>
                    <a:pt x="102926" y="62220"/>
                  </a:lnTo>
                  <a:lnTo>
                    <a:pt x="19604" y="62220"/>
                  </a:lnTo>
                  <a:lnTo>
                    <a:pt x="11992" y="63857"/>
                  </a:lnTo>
                  <a:lnTo>
                    <a:pt x="5758" y="68313"/>
                  </a:lnTo>
                  <a:lnTo>
                    <a:pt x="1546" y="74907"/>
                  </a:lnTo>
                  <a:lnTo>
                    <a:pt x="0" y="82960"/>
                  </a:lnTo>
                  <a:lnTo>
                    <a:pt x="0" y="103701"/>
                  </a:lnTo>
                  <a:lnTo>
                    <a:pt x="333284" y="103701"/>
                  </a:lnTo>
                  <a:lnTo>
                    <a:pt x="333284" y="82961"/>
                  </a:lnTo>
                  <a:lnTo>
                    <a:pt x="331737" y="74907"/>
                  </a:lnTo>
                  <a:lnTo>
                    <a:pt x="327525" y="68313"/>
                  </a:lnTo>
                  <a:lnTo>
                    <a:pt x="321291" y="63857"/>
                  </a:lnTo>
                  <a:lnTo>
                    <a:pt x="313679" y="62220"/>
                  </a:lnTo>
                  <a:close/>
                </a:path>
                <a:path w="333375" h="104139">
                  <a:moveTo>
                    <a:pt x="132333" y="36295"/>
                  </a:moveTo>
                  <a:lnTo>
                    <a:pt x="132333" y="33184"/>
                  </a:lnTo>
                  <a:lnTo>
                    <a:pt x="134293" y="31110"/>
                  </a:lnTo>
                  <a:lnTo>
                    <a:pt x="137234" y="31110"/>
                  </a:lnTo>
                  <a:lnTo>
                    <a:pt x="196049" y="31110"/>
                  </a:lnTo>
                  <a:lnTo>
                    <a:pt x="198990" y="31110"/>
                  </a:lnTo>
                  <a:lnTo>
                    <a:pt x="200950" y="33184"/>
                  </a:lnTo>
                  <a:lnTo>
                    <a:pt x="200950" y="36295"/>
                  </a:lnTo>
                  <a:lnTo>
                    <a:pt x="200950" y="62220"/>
                  </a:lnTo>
                  <a:lnTo>
                    <a:pt x="132333" y="62220"/>
                  </a:lnTo>
                  <a:lnTo>
                    <a:pt x="132333" y="36295"/>
                  </a:lnTo>
                  <a:close/>
                </a:path>
              </a:pathLst>
            </a:custGeom>
            <a:ln w="5043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675154" y="5363753"/>
              <a:ext cx="274955" cy="290830"/>
            </a:xfrm>
            <a:custGeom>
              <a:avLst/>
              <a:gdLst/>
              <a:ahLst/>
              <a:cxnLst/>
              <a:rect l="l" t="t" r="r" b="b"/>
              <a:pathLst>
                <a:path w="274954" h="290829">
                  <a:moveTo>
                    <a:pt x="274469" y="0"/>
                  </a:moveTo>
                  <a:lnTo>
                    <a:pt x="0" y="0"/>
                  </a:lnTo>
                  <a:lnTo>
                    <a:pt x="0" y="269623"/>
                  </a:lnTo>
                  <a:lnTo>
                    <a:pt x="1547" y="277676"/>
                  </a:lnTo>
                  <a:lnTo>
                    <a:pt x="5759" y="284271"/>
                  </a:lnTo>
                  <a:lnTo>
                    <a:pt x="11993" y="288727"/>
                  </a:lnTo>
                  <a:lnTo>
                    <a:pt x="19605" y="290364"/>
                  </a:lnTo>
                  <a:lnTo>
                    <a:pt x="254864" y="290364"/>
                  </a:lnTo>
                  <a:lnTo>
                    <a:pt x="262477" y="288727"/>
                  </a:lnTo>
                  <a:lnTo>
                    <a:pt x="268710" y="284271"/>
                  </a:lnTo>
                  <a:lnTo>
                    <a:pt x="272922" y="277677"/>
                  </a:lnTo>
                  <a:lnTo>
                    <a:pt x="274469" y="269623"/>
                  </a:lnTo>
                  <a:lnTo>
                    <a:pt x="274469" y="259253"/>
                  </a:lnTo>
                  <a:lnTo>
                    <a:pt x="44111" y="259253"/>
                  </a:lnTo>
                  <a:lnTo>
                    <a:pt x="44111" y="31110"/>
                  </a:lnTo>
                  <a:lnTo>
                    <a:pt x="274469" y="31110"/>
                  </a:lnTo>
                  <a:lnTo>
                    <a:pt x="274469" y="0"/>
                  </a:lnTo>
                  <a:close/>
                </a:path>
                <a:path w="274954" h="290829">
                  <a:moveTo>
                    <a:pt x="122531" y="31110"/>
                  </a:moveTo>
                  <a:lnTo>
                    <a:pt x="73518" y="31110"/>
                  </a:lnTo>
                  <a:lnTo>
                    <a:pt x="73518" y="259253"/>
                  </a:lnTo>
                  <a:lnTo>
                    <a:pt x="122531" y="259253"/>
                  </a:lnTo>
                  <a:lnTo>
                    <a:pt x="122531" y="31110"/>
                  </a:lnTo>
                  <a:close/>
                </a:path>
                <a:path w="274954" h="290829">
                  <a:moveTo>
                    <a:pt x="200950" y="31110"/>
                  </a:moveTo>
                  <a:lnTo>
                    <a:pt x="151938" y="31110"/>
                  </a:lnTo>
                  <a:lnTo>
                    <a:pt x="151938" y="259253"/>
                  </a:lnTo>
                  <a:lnTo>
                    <a:pt x="200951" y="259253"/>
                  </a:lnTo>
                  <a:lnTo>
                    <a:pt x="200950" y="31110"/>
                  </a:lnTo>
                  <a:close/>
                </a:path>
                <a:path w="274954" h="290829">
                  <a:moveTo>
                    <a:pt x="274469" y="31110"/>
                  </a:moveTo>
                  <a:lnTo>
                    <a:pt x="230358" y="31110"/>
                  </a:lnTo>
                  <a:lnTo>
                    <a:pt x="230358" y="259253"/>
                  </a:lnTo>
                  <a:lnTo>
                    <a:pt x="274469" y="259253"/>
                  </a:lnTo>
                  <a:lnTo>
                    <a:pt x="274469" y="3111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675154" y="5363753"/>
              <a:ext cx="274955" cy="290830"/>
            </a:xfrm>
            <a:custGeom>
              <a:avLst/>
              <a:gdLst/>
              <a:ahLst/>
              <a:cxnLst/>
              <a:rect l="l" t="t" r="r" b="b"/>
              <a:pathLst>
                <a:path w="274954" h="290829">
                  <a:moveTo>
                    <a:pt x="0" y="269623"/>
                  </a:moveTo>
                  <a:lnTo>
                    <a:pt x="254864" y="290364"/>
                  </a:lnTo>
                  <a:lnTo>
                    <a:pt x="262477" y="288727"/>
                  </a:lnTo>
                  <a:lnTo>
                    <a:pt x="268710" y="284271"/>
                  </a:lnTo>
                  <a:lnTo>
                    <a:pt x="272922" y="277677"/>
                  </a:lnTo>
                  <a:lnTo>
                    <a:pt x="274469" y="269623"/>
                  </a:lnTo>
                  <a:lnTo>
                    <a:pt x="274469" y="0"/>
                  </a:lnTo>
                  <a:lnTo>
                    <a:pt x="0" y="0"/>
                  </a:lnTo>
                  <a:lnTo>
                    <a:pt x="0" y="269623"/>
                  </a:lnTo>
                  <a:close/>
                </a:path>
                <a:path w="274954" h="290829">
                  <a:moveTo>
                    <a:pt x="200950" y="31110"/>
                  </a:moveTo>
                  <a:lnTo>
                    <a:pt x="230358" y="31110"/>
                  </a:lnTo>
                  <a:lnTo>
                    <a:pt x="230358" y="259253"/>
                  </a:lnTo>
                  <a:lnTo>
                    <a:pt x="200951" y="259253"/>
                  </a:lnTo>
                  <a:lnTo>
                    <a:pt x="200950" y="31110"/>
                  </a:lnTo>
                  <a:close/>
                </a:path>
                <a:path w="274954" h="290829">
                  <a:moveTo>
                    <a:pt x="122531" y="31110"/>
                  </a:moveTo>
                  <a:lnTo>
                    <a:pt x="151938" y="31110"/>
                  </a:lnTo>
                  <a:lnTo>
                    <a:pt x="151938" y="259253"/>
                  </a:lnTo>
                  <a:lnTo>
                    <a:pt x="122531" y="259253"/>
                  </a:lnTo>
                  <a:lnTo>
                    <a:pt x="122531" y="31110"/>
                  </a:lnTo>
                  <a:close/>
                </a:path>
                <a:path w="274954" h="290829">
                  <a:moveTo>
                    <a:pt x="44111" y="31110"/>
                  </a:moveTo>
                  <a:lnTo>
                    <a:pt x="73518" y="31110"/>
                  </a:lnTo>
                  <a:lnTo>
                    <a:pt x="73518" y="259253"/>
                  </a:lnTo>
                  <a:lnTo>
                    <a:pt x="44111" y="259253"/>
                  </a:lnTo>
                  <a:lnTo>
                    <a:pt x="44111" y="31110"/>
                  </a:lnTo>
                  <a:close/>
                </a:path>
              </a:pathLst>
            </a:custGeom>
            <a:ln w="5043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786883" y="2556383"/>
              <a:ext cx="530860" cy="521334"/>
            </a:xfrm>
            <a:custGeom>
              <a:avLst/>
              <a:gdLst/>
              <a:ahLst/>
              <a:cxnLst/>
              <a:rect l="l" t="t" r="r" b="b"/>
              <a:pathLst>
                <a:path w="530860" h="521335">
                  <a:moveTo>
                    <a:pt x="0" y="260730"/>
                  </a:moveTo>
                  <a:lnTo>
                    <a:pt x="4273" y="213858"/>
                  </a:lnTo>
                  <a:lnTo>
                    <a:pt x="16592" y="169745"/>
                  </a:lnTo>
                  <a:lnTo>
                    <a:pt x="36209" y="129126"/>
                  </a:lnTo>
                  <a:lnTo>
                    <a:pt x="62373" y="92737"/>
                  </a:lnTo>
                  <a:lnTo>
                    <a:pt x="94335" y="61313"/>
                  </a:lnTo>
                  <a:lnTo>
                    <a:pt x="131346" y="35592"/>
                  </a:lnTo>
                  <a:lnTo>
                    <a:pt x="172656" y="16309"/>
                  </a:lnTo>
                  <a:lnTo>
                    <a:pt x="217515" y="4200"/>
                  </a:lnTo>
                  <a:lnTo>
                    <a:pt x="265175" y="0"/>
                  </a:lnTo>
                  <a:lnTo>
                    <a:pt x="312836" y="4200"/>
                  </a:lnTo>
                  <a:lnTo>
                    <a:pt x="357695" y="16309"/>
                  </a:lnTo>
                  <a:lnTo>
                    <a:pt x="399005" y="35592"/>
                  </a:lnTo>
                  <a:lnTo>
                    <a:pt x="436016" y="61313"/>
                  </a:lnTo>
                  <a:lnTo>
                    <a:pt x="467978" y="92737"/>
                  </a:lnTo>
                  <a:lnTo>
                    <a:pt x="494142" y="129126"/>
                  </a:lnTo>
                  <a:lnTo>
                    <a:pt x="513759" y="169745"/>
                  </a:lnTo>
                  <a:lnTo>
                    <a:pt x="526078" y="213858"/>
                  </a:lnTo>
                  <a:lnTo>
                    <a:pt x="530351" y="260730"/>
                  </a:lnTo>
                  <a:lnTo>
                    <a:pt x="526078" y="307565"/>
                  </a:lnTo>
                  <a:lnTo>
                    <a:pt x="513759" y="351649"/>
                  </a:lnTo>
                  <a:lnTo>
                    <a:pt x="494142" y="392246"/>
                  </a:lnTo>
                  <a:lnTo>
                    <a:pt x="467978" y="428619"/>
                  </a:lnTo>
                  <a:lnTo>
                    <a:pt x="436016" y="460032"/>
                  </a:lnTo>
                  <a:lnTo>
                    <a:pt x="399005" y="485746"/>
                  </a:lnTo>
                  <a:lnTo>
                    <a:pt x="357695" y="505026"/>
                  </a:lnTo>
                  <a:lnTo>
                    <a:pt x="312836" y="517135"/>
                  </a:lnTo>
                  <a:lnTo>
                    <a:pt x="265175" y="521334"/>
                  </a:lnTo>
                  <a:lnTo>
                    <a:pt x="217515" y="517135"/>
                  </a:lnTo>
                  <a:lnTo>
                    <a:pt x="172656" y="505026"/>
                  </a:lnTo>
                  <a:lnTo>
                    <a:pt x="131346" y="485746"/>
                  </a:lnTo>
                  <a:lnTo>
                    <a:pt x="94335" y="460032"/>
                  </a:lnTo>
                  <a:lnTo>
                    <a:pt x="62373" y="428619"/>
                  </a:lnTo>
                  <a:lnTo>
                    <a:pt x="36209" y="392246"/>
                  </a:lnTo>
                  <a:lnTo>
                    <a:pt x="16592" y="351649"/>
                  </a:lnTo>
                  <a:lnTo>
                    <a:pt x="4273" y="307565"/>
                  </a:lnTo>
                  <a:lnTo>
                    <a:pt x="0" y="260730"/>
                  </a:lnTo>
                  <a:close/>
                </a:path>
              </a:pathLst>
            </a:custGeom>
            <a:ln w="28575">
              <a:solidFill>
                <a:srgbClr val="0021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987455" y="2677236"/>
              <a:ext cx="111125" cy="243840"/>
            </a:xfrm>
            <a:custGeom>
              <a:avLst/>
              <a:gdLst/>
              <a:ahLst/>
              <a:cxnLst/>
              <a:rect l="l" t="t" r="r" b="b"/>
              <a:pathLst>
                <a:path w="111125" h="243839">
                  <a:moveTo>
                    <a:pt x="75971" y="2540"/>
                  </a:moveTo>
                  <a:lnTo>
                    <a:pt x="73355" y="0"/>
                  </a:lnTo>
                  <a:lnTo>
                    <a:pt x="37680" y="0"/>
                  </a:lnTo>
                  <a:lnTo>
                    <a:pt x="35064" y="2540"/>
                  </a:lnTo>
                  <a:lnTo>
                    <a:pt x="35064" y="25450"/>
                  </a:lnTo>
                  <a:lnTo>
                    <a:pt x="75971" y="25450"/>
                  </a:lnTo>
                  <a:lnTo>
                    <a:pt x="75971" y="5664"/>
                  </a:lnTo>
                  <a:lnTo>
                    <a:pt x="75971" y="2540"/>
                  </a:lnTo>
                  <a:close/>
                </a:path>
                <a:path w="111125" h="243839">
                  <a:moveTo>
                    <a:pt x="111036" y="113487"/>
                  </a:moveTo>
                  <a:lnTo>
                    <a:pt x="110909" y="95948"/>
                  </a:lnTo>
                  <a:lnTo>
                    <a:pt x="109969" y="92113"/>
                  </a:lnTo>
                  <a:lnTo>
                    <a:pt x="107950" y="88188"/>
                  </a:lnTo>
                  <a:lnTo>
                    <a:pt x="93510" y="61734"/>
                  </a:lnTo>
                  <a:lnTo>
                    <a:pt x="93510" y="111226"/>
                  </a:lnTo>
                  <a:lnTo>
                    <a:pt x="91541" y="113131"/>
                  </a:lnTo>
                  <a:lnTo>
                    <a:pt x="78892" y="113131"/>
                  </a:lnTo>
                  <a:lnTo>
                    <a:pt x="78892" y="130098"/>
                  </a:lnTo>
                  <a:lnTo>
                    <a:pt x="91541" y="130098"/>
                  </a:lnTo>
                  <a:lnTo>
                    <a:pt x="93510" y="132003"/>
                  </a:lnTo>
                  <a:lnTo>
                    <a:pt x="93510" y="139509"/>
                  </a:lnTo>
                  <a:lnTo>
                    <a:pt x="91541" y="141414"/>
                  </a:lnTo>
                  <a:lnTo>
                    <a:pt x="78892" y="141414"/>
                  </a:lnTo>
                  <a:lnTo>
                    <a:pt x="78892" y="158381"/>
                  </a:lnTo>
                  <a:lnTo>
                    <a:pt x="91541" y="158381"/>
                  </a:lnTo>
                  <a:lnTo>
                    <a:pt x="93510" y="160286"/>
                  </a:lnTo>
                  <a:lnTo>
                    <a:pt x="93510" y="167792"/>
                  </a:lnTo>
                  <a:lnTo>
                    <a:pt x="91541" y="169697"/>
                  </a:lnTo>
                  <a:lnTo>
                    <a:pt x="78892" y="169697"/>
                  </a:lnTo>
                  <a:lnTo>
                    <a:pt x="78892" y="186664"/>
                  </a:lnTo>
                  <a:lnTo>
                    <a:pt x="91541" y="186664"/>
                  </a:lnTo>
                  <a:lnTo>
                    <a:pt x="93510" y="188569"/>
                  </a:lnTo>
                  <a:lnTo>
                    <a:pt x="93510" y="222465"/>
                  </a:lnTo>
                  <a:lnTo>
                    <a:pt x="89573" y="226263"/>
                  </a:lnTo>
                  <a:lnTo>
                    <a:pt x="21463" y="226263"/>
                  </a:lnTo>
                  <a:lnTo>
                    <a:pt x="17538" y="222465"/>
                  </a:lnTo>
                  <a:lnTo>
                    <a:pt x="17538" y="188569"/>
                  </a:lnTo>
                  <a:lnTo>
                    <a:pt x="19494" y="186664"/>
                  </a:lnTo>
                  <a:lnTo>
                    <a:pt x="32143" y="186664"/>
                  </a:lnTo>
                  <a:lnTo>
                    <a:pt x="32143" y="169697"/>
                  </a:lnTo>
                  <a:lnTo>
                    <a:pt x="19494" y="169697"/>
                  </a:lnTo>
                  <a:lnTo>
                    <a:pt x="17538" y="167792"/>
                  </a:lnTo>
                  <a:lnTo>
                    <a:pt x="17538" y="160286"/>
                  </a:lnTo>
                  <a:lnTo>
                    <a:pt x="19494" y="158381"/>
                  </a:lnTo>
                  <a:lnTo>
                    <a:pt x="32143" y="158381"/>
                  </a:lnTo>
                  <a:lnTo>
                    <a:pt x="32143" y="141414"/>
                  </a:lnTo>
                  <a:lnTo>
                    <a:pt x="19494" y="141414"/>
                  </a:lnTo>
                  <a:lnTo>
                    <a:pt x="17538" y="139509"/>
                  </a:lnTo>
                  <a:lnTo>
                    <a:pt x="17538" y="132003"/>
                  </a:lnTo>
                  <a:lnTo>
                    <a:pt x="19494" y="130098"/>
                  </a:lnTo>
                  <a:lnTo>
                    <a:pt x="32143" y="130098"/>
                  </a:lnTo>
                  <a:lnTo>
                    <a:pt x="32143" y="113131"/>
                  </a:lnTo>
                  <a:lnTo>
                    <a:pt x="19494" y="113131"/>
                  </a:lnTo>
                  <a:lnTo>
                    <a:pt x="17538" y="111226"/>
                  </a:lnTo>
                  <a:lnTo>
                    <a:pt x="17526" y="99148"/>
                  </a:lnTo>
                  <a:lnTo>
                    <a:pt x="17919" y="97472"/>
                  </a:lnTo>
                  <a:lnTo>
                    <a:pt x="18681" y="95948"/>
                  </a:lnTo>
                  <a:lnTo>
                    <a:pt x="43268" y="50914"/>
                  </a:lnTo>
                  <a:lnTo>
                    <a:pt x="67767" y="50914"/>
                  </a:lnTo>
                  <a:lnTo>
                    <a:pt x="92265" y="95770"/>
                  </a:lnTo>
                  <a:lnTo>
                    <a:pt x="93116" y="97472"/>
                  </a:lnTo>
                  <a:lnTo>
                    <a:pt x="93497" y="99148"/>
                  </a:lnTo>
                  <a:lnTo>
                    <a:pt x="93510" y="111226"/>
                  </a:lnTo>
                  <a:lnTo>
                    <a:pt x="93510" y="61734"/>
                  </a:lnTo>
                  <a:lnTo>
                    <a:pt x="87604" y="50914"/>
                  </a:lnTo>
                  <a:lnTo>
                    <a:pt x="78333" y="33934"/>
                  </a:lnTo>
                  <a:lnTo>
                    <a:pt x="32702" y="33934"/>
                  </a:lnTo>
                  <a:lnTo>
                    <a:pt x="3175" y="88011"/>
                  </a:lnTo>
                  <a:lnTo>
                    <a:pt x="1066" y="92113"/>
                  </a:lnTo>
                  <a:lnTo>
                    <a:pt x="177" y="95770"/>
                  </a:lnTo>
                  <a:lnTo>
                    <a:pt x="127" y="95948"/>
                  </a:lnTo>
                  <a:lnTo>
                    <a:pt x="0" y="113487"/>
                  </a:lnTo>
                  <a:lnTo>
                    <a:pt x="1562" y="117957"/>
                  </a:lnTo>
                  <a:lnTo>
                    <a:pt x="4419" y="121615"/>
                  </a:lnTo>
                  <a:lnTo>
                    <a:pt x="1562" y="125272"/>
                  </a:lnTo>
                  <a:lnTo>
                    <a:pt x="0" y="129743"/>
                  </a:lnTo>
                  <a:lnTo>
                    <a:pt x="0" y="141770"/>
                  </a:lnTo>
                  <a:lnTo>
                    <a:pt x="1562" y="146240"/>
                  </a:lnTo>
                  <a:lnTo>
                    <a:pt x="4419" y="149898"/>
                  </a:lnTo>
                  <a:lnTo>
                    <a:pt x="1562" y="153555"/>
                  </a:lnTo>
                  <a:lnTo>
                    <a:pt x="0" y="158026"/>
                  </a:lnTo>
                  <a:lnTo>
                    <a:pt x="0" y="170053"/>
                  </a:lnTo>
                  <a:lnTo>
                    <a:pt x="1562" y="174523"/>
                  </a:lnTo>
                  <a:lnTo>
                    <a:pt x="4419" y="178181"/>
                  </a:lnTo>
                  <a:lnTo>
                    <a:pt x="1562" y="181838"/>
                  </a:lnTo>
                  <a:lnTo>
                    <a:pt x="0" y="186309"/>
                  </a:lnTo>
                  <a:lnTo>
                    <a:pt x="0" y="217779"/>
                  </a:lnTo>
                  <a:lnTo>
                    <a:pt x="2082" y="227685"/>
                  </a:lnTo>
                  <a:lnTo>
                    <a:pt x="7708" y="235762"/>
                  </a:lnTo>
                  <a:lnTo>
                    <a:pt x="16065" y="241223"/>
                  </a:lnTo>
                  <a:lnTo>
                    <a:pt x="26301" y="243230"/>
                  </a:lnTo>
                  <a:lnTo>
                    <a:pt x="84734" y="243230"/>
                  </a:lnTo>
                  <a:lnTo>
                    <a:pt x="94970" y="241223"/>
                  </a:lnTo>
                  <a:lnTo>
                    <a:pt x="103327" y="235762"/>
                  </a:lnTo>
                  <a:lnTo>
                    <a:pt x="108966" y="227685"/>
                  </a:lnTo>
                  <a:lnTo>
                    <a:pt x="109258" y="226263"/>
                  </a:lnTo>
                  <a:lnTo>
                    <a:pt x="111036" y="217779"/>
                  </a:lnTo>
                  <a:lnTo>
                    <a:pt x="111036" y="186309"/>
                  </a:lnTo>
                  <a:lnTo>
                    <a:pt x="109486" y="181838"/>
                  </a:lnTo>
                  <a:lnTo>
                    <a:pt x="106616" y="178181"/>
                  </a:lnTo>
                  <a:lnTo>
                    <a:pt x="109486" y="174523"/>
                  </a:lnTo>
                  <a:lnTo>
                    <a:pt x="111036" y="170053"/>
                  </a:lnTo>
                  <a:lnTo>
                    <a:pt x="111036" y="158026"/>
                  </a:lnTo>
                  <a:lnTo>
                    <a:pt x="109486" y="153555"/>
                  </a:lnTo>
                  <a:lnTo>
                    <a:pt x="106616" y="149898"/>
                  </a:lnTo>
                  <a:lnTo>
                    <a:pt x="109486" y="146240"/>
                  </a:lnTo>
                  <a:lnTo>
                    <a:pt x="111036" y="141770"/>
                  </a:lnTo>
                  <a:lnTo>
                    <a:pt x="111036" y="129743"/>
                  </a:lnTo>
                  <a:lnTo>
                    <a:pt x="109486" y="125272"/>
                  </a:lnTo>
                  <a:lnTo>
                    <a:pt x="106616" y="121615"/>
                  </a:lnTo>
                  <a:lnTo>
                    <a:pt x="109486" y="117957"/>
                  </a:lnTo>
                  <a:lnTo>
                    <a:pt x="111036" y="113487"/>
                  </a:lnTo>
                  <a:close/>
                </a:path>
              </a:pathLst>
            </a:custGeom>
            <a:solidFill>
              <a:srgbClr val="002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237599" y="2791458"/>
              <a:ext cx="415925" cy="387985"/>
            </a:xfrm>
            <a:custGeom>
              <a:avLst/>
              <a:gdLst/>
              <a:ahLst/>
              <a:cxnLst/>
              <a:rect l="l" t="t" r="r" b="b"/>
              <a:pathLst>
                <a:path w="415925" h="387985">
                  <a:moveTo>
                    <a:pt x="172045" y="257543"/>
                  </a:moveTo>
                  <a:lnTo>
                    <a:pt x="126806" y="257543"/>
                  </a:lnTo>
                  <a:lnTo>
                    <a:pt x="163636" y="277925"/>
                  </a:lnTo>
                  <a:lnTo>
                    <a:pt x="163741" y="294339"/>
                  </a:lnTo>
                  <a:lnTo>
                    <a:pt x="169956" y="309066"/>
                  </a:lnTo>
                  <a:lnTo>
                    <a:pt x="181308" y="320648"/>
                  </a:lnTo>
                  <a:lnTo>
                    <a:pt x="196796" y="327623"/>
                  </a:lnTo>
                  <a:lnTo>
                    <a:pt x="196796" y="382742"/>
                  </a:lnTo>
                  <a:lnTo>
                    <a:pt x="201863" y="387596"/>
                  </a:lnTo>
                  <a:lnTo>
                    <a:pt x="214356" y="387596"/>
                  </a:lnTo>
                  <a:lnTo>
                    <a:pt x="219417" y="382742"/>
                  </a:lnTo>
                  <a:lnTo>
                    <a:pt x="219417" y="327623"/>
                  </a:lnTo>
                  <a:lnTo>
                    <a:pt x="234919" y="320648"/>
                  </a:lnTo>
                  <a:lnTo>
                    <a:pt x="246264" y="309066"/>
                  </a:lnTo>
                  <a:lnTo>
                    <a:pt x="248810" y="303031"/>
                  </a:lnTo>
                  <a:lnTo>
                    <a:pt x="198117" y="303031"/>
                  </a:lnTo>
                  <a:lnTo>
                    <a:pt x="190010" y="295266"/>
                  </a:lnTo>
                  <a:lnTo>
                    <a:pt x="190010" y="276104"/>
                  </a:lnTo>
                  <a:lnTo>
                    <a:pt x="198117" y="268338"/>
                  </a:lnTo>
                  <a:lnTo>
                    <a:pt x="269905" y="268338"/>
                  </a:lnTo>
                  <a:lnTo>
                    <a:pt x="288276" y="258168"/>
                  </a:lnTo>
                  <a:lnTo>
                    <a:pt x="173173" y="258167"/>
                  </a:lnTo>
                  <a:lnTo>
                    <a:pt x="172045" y="257543"/>
                  </a:lnTo>
                  <a:close/>
                </a:path>
                <a:path w="415925" h="387985">
                  <a:moveTo>
                    <a:pt x="269905" y="268338"/>
                  </a:moveTo>
                  <a:lnTo>
                    <a:pt x="218102" y="268338"/>
                  </a:lnTo>
                  <a:lnTo>
                    <a:pt x="226203" y="276104"/>
                  </a:lnTo>
                  <a:lnTo>
                    <a:pt x="226203" y="295266"/>
                  </a:lnTo>
                  <a:lnTo>
                    <a:pt x="218102" y="303031"/>
                  </a:lnTo>
                  <a:lnTo>
                    <a:pt x="248810" y="303031"/>
                  </a:lnTo>
                  <a:lnTo>
                    <a:pt x="252478" y="294339"/>
                  </a:lnTo>
                  <a:lnTo>
                    <a:pt x="252589" y="277925"/>
                  </a:lnTo>
                  <a:lnTo>
                    <a:pt x="269905" y="268338"/>
                  </a:lnTo>
                  <a:close/>
                </a:path>
                <a:path w="415925" h="387985">
                  <a:moveTo>
                    <a:pt x="94659" y="58928"/>
                  </a:moveTo>
                  <a:lnTo>
                    <a:pt x="53248" y="86757"/>
                  </a:lnTo>
                  <a:lnTo>
                    <a:pt x="50290" y="103124"/>
                  </a:lnTo>
                  <a:lnTo>
                    <a:pt x="53951" y="119362"/>
                  </a:lnTo>
                  <a:lnTo>
                    <a:pt x="64188" y="133498"/>
                  </a:lnTo>
                  <a:lnTo>
                    <a:pt x="69532" y="138413"/>
                  </a:lnTo>
                  <a:lnTo>
                    <a:pt x="76053" y="141992"/>
                  </a:lnTo>
                  <a:lnTo>
                    <a:pt x="83178" y="143935"/>
                  </a:lnTo>
                  <a:lnTo>
                    <a:pt x="83107" y="184584"/>
                  </a:lnTo>
                  <a:lnTo>
                    <a:pt x="67229" y="192397"/>
                  </a:lnTo>
                  <a:lnTo>
                    <a:pt x="56046" y="205057"/>
                  </a:lnTo>
                  <a:lnTo>
                    <a:pt x="50632" y="220813"/>
                  </a:lnTo>
                  <a:lnTo>
                    <a:pt x="51825" y="235854"/>
                  </a:lnTo>
                  <a:lnTo>
                    <a:pt x="51918" y="237034"/>
                  </a:lnTo>
                  <a:lnTo>
                    <a:pt x="52027" y="238074"/>
                  </a:lnTo>
                  <a:lnTo>
                    <a:pt x="52154" y="238491"/>
                  </a:lnTo>
                  <a:lnTo>
                    <a:pt x="52238" y="238757"/>
                  </a:lnTo>
                  <a:lnTo>
                    <a:pt x="7329" y="263649"/>
                  </a:lnTo>
                  <a:lnTo>
                    <a:pt x="1629" y="266750"/>
                  </a:lnTo>
                  <a:lnTo>
                    <a:pt x="1856" y="266750"/>
                  </a:lnTo>
                  <a:lnTo>
                    <a:pt x="0" y="273224"/>
                  </a:lnTo>
                  <a:lnTo>
                    <a:pt x="6174" y="283632"/>
                  </a:lnTo>
                  <a:lnTo>
                    <a:pt x="13079" y="285453"/>
                  </a:lnTo>
                  <a:lnTo>
                    <a:pt x="64025" y="257312"/>
                  </a:lnTo>
                  <a:lnTo>
                    <a:pt x="171628" y="257312"/>
                  </a:lnTo>
                  <a:lnTo>
                    <a:pt x="146895" y="243619"/>
                  </a:lnTo>
                  <a:lnTo>
                    <a:pt x="85578" y="243619"/>
                  </a:lnTo>
                  <a:lnTo>
                    <a:pt x="77483" y="235854"/>
                  </a:lnTo>
                  <a:lnTo>
                    <a:pt x="77435" y="216692"/>
                  </a:lnTo>
                  <a:lnTo>
                    <a:pt x="85494" y="208926"/>
                  </a:lnTo>
                  <a:lnTo>
                    <a:pt x="136489" y="208926"/>
                  </a:lnTo>
                  <a:lnTo>
                    <a:pt x="135597" y="206082"/>
                  </a:lnTo>
                  <a:lnTo>
                    <a:pt x="105817" y="184040"/>
                  </a:lnTo>
                  <a:lnTo>
                    <a:pt x="105817" y="144444"/>
                  </a:lnTo>
                  <a:lnTo>
                    <a:pt x="122155" y="137307"/>
                  </a:lnTo>
                  <a:lnTo>
                    <a:pt x="133960" y="125141"/>
                  </a:lnTo>
                  <a:lnTo>
                    <a:pt x="136152" y="119638"/>
                  </a:lnTo>
                  <a:lnTo>
                    <a:pt x="85590" y="119638"/>
                  </a:lnTo>
                  <a:lnTo>
                    <a:pt x="77477" y="111867"/>
                  </a:lnTo>
                  <a:lnTo>
                    <a:pt x="77435" y="92711"/>
                  </a:lnTo>
                  <a:lnTo>
                    <a:pt x="77694" y="92416"/>
                  </a:lnTo>
                  <a:lnTo>
                    <a:pt x="85488" y="84945"/>
                  </a:lnTo>
                  <a:lnTo>
                    <a:pt x="146753" y="84945"/>
                  </a:lnTo>
                  <a:lnTo>
                    <a:pt x="172021" y="70964"/>
                  </a:lnTo>
                  <a:lnTo>
                    <a:pt x="126785" y="70964"/>
                  </a:lnTo>
                  <a:lnTo>
                    <a:pt x="111630" y="61745"/>
                  </a:lnTo>
                  <a:lnTo>
                    <a:pt x="94659" y="58928"/>
                  </a:lnTo>
                  <a:close/>
                </a:path>
                <a:path w="415925" h="387985">
                  <a:moveTo>
                    <a:pt x="111343" y="266750"/>
                  </a:moveTo>
                  <a:lnTo>
                    <a:pt x="79995" y="266750"/>
                  </a:lnTo>
                  <a:lnTo>
                    <a:pt x="95358" y="269618"/>
                  </a:lnTo>
                  <a:lnTo>
                    <a:pt x="111343" y="266750"/>
                  </a:lnTo>
                  <a:close/>
                </a:path>
                <a:path w="415925" h="387985">
                  <a:moveTo>
                    <a:pt x="351330" y="257543"/>
                  </a:moveTo>
                  <a:lnTo>
                    <a:pt x="289404" y="257543"/>
                  </a:lnTo>
                  <a:lnTo>
                    <a:pt x="304569" y="266750"/>
                  </a:lnTo>
                  <a:lnTo>
                    <a:pt x="321940" y="269618"/>
                  </a:lnTo>
                  <a:lnTo>
                    <a:pt x="321414" y="269618"/>
                  </a:lnTo>
                  <a:lnTo>
                    <a:pt x="338582" y="266045"/>
                  </a:lnTo>
                  <a:lnTo>
                    <a:pt x="351330" y="257543"/>
                  </a:lnTo>
                  <a:close/>
                </a:path>
                <a:path w="415925" h="387985">
                  <a:moveTo>
                    <a:pt x="171628" y="257312"/>
                  </a:moveTo>
                  <a:lnTo>
                    <a:pt x="64025" y="257312"/>
                  </a:lnTo>
                  <a:lnTo>
                    <a:pt x="79094" y="266750"/>
                  </a:lnTo>
                  <a:lnTo>
                    <a:pt x="111828" y="266750"/>
                  </a:lnTo>
                  <a:lnTo>
                    <a:pt x="126766" y="257543"/>
                  </a:lnTo>
                  <a:lnTo>
                    <a:pt x="172045" y="257543"/>
                  </a:lnTo>
                  <a:lnTo>
                    <a:pt x="171628" y="257312"/>
                  </a:lnTo>
                  <a:close/>
                </a:path>
                <a:path w="415925" h="387985">
                  <a:moveTo>
                    <a:pt x="208106" y="242319"/>
                  </a:moveTo>
                  <a:lnTo>
                    <a:pt x="198146" y="243384"/>
                  </a:lnTo>
                  <a:lnTo>
                    <a:pt x="188783" y="246481"/>
                  </a:lnTo>
                  <a:lnTo>
                    <a:pt x="180348" y="251459"/>
                  </a:lnTo>
                  <a:lnTo>
                    <a:pt x="173173" y="258167"/>
                  </a:lnTo>
                  <a:lnTo>
                    <a:pt x="243107" y="258167"/>
                  </a:lnTo>
                  <a:lnTo>
                    <a:pt x="235914" y="251459"/>
                  </a:lnTo>
                  <a:lnTo>
                    <a:pt x="227474" y="246481"/>
                  </a:lnTo>
                  <a:lnTo>
                    <a:pt x="218100" y="243384"/>
                  </a:lnTo>
                  <a:lnTo>
                    <a:pt x="208106" y="242319"/>
                  </a:lnTo>
                  <a:close/>
                </a:path>
                <a:path w="415925" h="387985">
                  <a:moveTo>
                    <a:pt x="288234" y="70316"/>
                  </a:moveTo>
                  <a:lnTo>
                    <a:pt x="243070" y="70316"/>
                  </a:lnTo>
                  <a:lnTo>
                    <a:pt x="277451" y="89369"/>
                  </a:lnTo>
                  <a:lnTo>
                    <a:pt x="275618" y="106463"/>
                  </a:lnTo>
                  <a:lnTo>
                    <a:pt x="307193" y="143600"/>
                  </a:lnTo>
                  <a:lnTo>
                    <a:pt x="310444" y="144444"/>
                  </a:lnTo>
                  <a:lnTo>
                    <a:pt x="310378" y="184040"/>
                  </a:lnTo>
                  <a:lnTo>
                    <a:pt x="294098" y="191124"/>
                  </a:lnTo>
                  <a:lnTo>
                    <a:pt x="282277" y="203273"/>
                  </a:lnTo>
                  <a:lnTo>
                    <a:pt x="276072" y="218785"/>
                  </a:lnTo>
                  <a:lnTo>
                    <a:pt x="276569" y="235854"/>
                  </a:lnTo>
                  <a:lnTo>
                    <a:pt x="276573" y="235987"/>
                  </a:lnTo>
                  <a:lnTo>
                    <a:pt x="277340" y="238757"/>
                  </a:lnTo>
                  <a:lnTo>
                    <a:pt x="277433" y="239115"/>
                  </a:lnTo>
                  <a:lnTo>
                    <a:pt x="243007" y="258167"/>
                  </a:lnTo>
                  <a:lnTo>
                    <a:pt x="288276" y="258168"/>
                  </a:lnTo>
                  <a:lnTo>
                    <a:pt x="289404" y="257543"/>
                  </a:lnTo>
                  <a:lnTo>
                    <a:pt x="351330" y="257543"/>
                  </a:lnTo>
                  <a:lnTo>
                    <a:pt x="353316" y="256219"/>
                  </a:lnTo>
                  <a:lnTo>
                    <a:pt x="361640" y="243620"/>
                  </a:lnTo>
                  <a:lnTo>
                    <a:pt x="310637" y="243620"/>
                  </a:lnTo>
                  <a:lnTo>
                    <a:pt x="302536" y="235854"/>
                  </a:lnTo>
                  <a:lnTo>
                    <a:pt x="302536" y="216692"/>
                  </a:lnTo>
                  <a:lnTo>
                    <a:pt x="310637" y="208927"/>
                  </a:lnTo>
                  <a:lnTo>
                    <a:pt x="362070" y="208927"/>
                  </a:lnTo>
                  <a:lnTo>
                    <a:pt x="351934" y="194963"/>
                  </a:lnTo>
                  <a:lnTo>
                    <a:pt x="346614" y="190077"/>
                  </a:lnTo>
                  <a:lnTo>
                    <a:pt x="340129" y="186515"/>
                  </a:lnTo>
                  <a:lnTo>
                    <a:pt x="333047" y="184584"/>
                  </a:lnTo>
                  <a:lnTo>
                    <a:pt x="333047" y="143935"/>
                  </a:lnTo>
                  <a:lnTo>
                    <a:pt x="348760" y="136283"/>
                  </a:lnTo>
                  <a:lnTo>
                    <a:pt x="359884" y="123924"/>
                  </a:lnTo>
                  <a:lnTo>
                    <a:pt x="361427" y="119638"/>
                  </a:lnTo>
                  <a:lnTo>
                    <a:pt x="310637" y="119638"/>
                  </a:lnTo>
                  <a:lnTo>
                    <a:pt x="302536" y="111867"/>
                  </a:lnTo>
                  <a:lnTo>
                    <a:pt x="302536" y="92711"/>
                  </a:lnTo>
                  <a:lnTo>
                    <a:pt x="310637" y="84945"/>
                  </a:lnTo>
                  <a:lnTo>
                    <a:pt x="376508" y="84945"/>
                  </a:lnTo>
                  <a:lnTo>
                    <a:pt x="398797" y="72612"/>
                  </a:lnTo>
                  <a:lnTo>
                    <a:pt x="353551" y="72612"/>
                  </a:lnTo>
                  <a:lnTo>
                    <a:pt x="351146" y="70964"/>
                  </a:lnTo>
                  <a:lnTo>
                    <a:pt x="289404" y="70964"/>
                  </a:lnTo>
                  <a:lnTo>
                    <a:pt x="288234" y="70316"/>
                  </a:lnTo>
                  <a:close/>
                </a:path>
                <a:path w="415925" h="387985">
                  <a:moveTo>
                    <a:pt x="136489" y="208926"/>
                  </a:moveTo>
                  <a:lnTo>
                    <a:pt x="105563" y="208926"/>
                  </a:lnTo>
                  <a:lnTo>
                    <a:pt x="113629" y="216692"/>
                  </a:lnTo>
                  <a:lnTo>
                    <a:pt x="113605" y="235854"/>
                  </a:lnTo>
                  <a:lnTo>
                    <a:pt x="105545" y="243619"/>
                  </a:lnTo>
                  <a:lnTo>
                    <a:pt x="146895" y="243619"/>
                  </a:lnTo>
                  <a:lnTo>
                    <a:pt x="138759" y="239115"/>
                  </a:lnTo>
                  <a:lnTo>
                    <a:pt x="140587" y="221995"/>
                  </a:lnTo>
                  <a:lnTo>
                    <a:pt x="136539" y="209085"/>
                  </a:lnTo>
                  <a:lnTo>
                    <a:pt x="136489" y="208926"/>
                  </a:lnTo>
                  <a:close/>
                </a:path>
                <a:path w="415925" h="387985">
                  <a:moveTo>
                    <a:pt x="362070" y="208927"/>
                  </a:moveTo>
                  <a:lnTo>
                    <a:pt x="330628" y="208927"/>
                  </a:lnTo>
                  <a:lnTo>
                    <a:pt x="338730" y="216692"/>
                  </a:lnTo>
                  <a:lnTo>
                    <a:pt x="338730" y="235854"/>
                  </a:lnTo>
                  <a:lnTo>
                    <a:pt x="330628" y="243620"/>
                  </a:lnTo>
                  <a:lnTo>
                    <a:pt x="361640" y="243620"/>
                  </a:lnTo>
                  <a:lnTo>
                    <a:pt x="362919" y="241684"/>
                  </a:lnTo>
                  <a:lnTo>
                    <a:pt x="365861" y="225315"/>
                  </a:lnTo>
                  <a:lnTo>
                    <a:pt x="362185" y="209085"/>
                  </a:lnTo>
                  <a:lnTo>
                    <a:pt x="362070" y="208927"/>
                  </a:lnTo>
                  <a:close/>
                </a:path>
                <a:path w="415925" h="387985">
                  <a:moveTo>
                    <a:pt x="146753" y="84945"/>
                  </a:moveTo>
                  <a:lnTo>
                    <a:pt x="105569" y="84945"/>
                  </a:lnTo>
                  <a:lnTo>
                    <a:pt x="113369" y="92416"/>
                  </a:lnTo>
                  <a:lnTo>
                    <a:pt x="113629" y="92711"/>
                  </a:lnTo>
                  <a:lnTo>
                    <a:pt x="113586" y="111867"/>
                  </a:lnTo>
                  <a:lnTo>
                    <a:pt x="105473" y="119638"/>
                  </a:lnTo>
                  <a:lnTo>
                    <a:pt x="136152" y="119638"/>
                  </a:lnTo>
                  <a:lnTo>
                    <a:pt x="140145" y="109619"/>
                  </a:lnTo>
                  <a:lnTo>
                    <a:pt x="139631" y="92711"/>
                  </a:lnTo>
                  <a:lnTo>
                    <a:pt x="139622" y="92416"/>
                  </a:lnTo>
                  <a:lnTo>
                    <a:pt x="139085" y="90375"/>
                  </a:lnTo>
                  <a:lnTo>
                    <a:pt x="138759" y="89369"/>
                  </a:lnTo>
                  <a:lnTo>
                    <a:pt x="146753" y="84945"/>
                  </a:lnTo>
                  <a:close/>
                </a:path>
                <a:path w="415925" h="387985">
                  <a:moveTo>
                    <a:pt x="376508" y="84945"/>
                  </a:moveTo>
                  <a:lnTo>
                    <a:pt x="330628" y="84945"/>
                  </a:lnTo>
                  <a:lnTo>
                    <a:pt x="338730" y="92711"/>
                  </a:lnTo>
                  <a:lnTo>
                    <a:pt x="338712" y="111867"/>
                  </a:lnTo>
                  <a:lnTo>
                    <a:pt x="330592" y="119638"/>
                  </a:lnTo>
                  <a:lnTo>
                    <a:pt x="361427" y="119638"/>
                  </a:lnTo>
                  <a:lnTo>
                    <a:pt x="365438" y="108493"/>
                  </a:lnTo>
                  <a:lnTo>
                    <a:pt x="364504" y="92711"/>
                  </a:lnTo>
                  <a:lnTo>
                    <a:pt x="364439" y="91624"/>
                  </a:lnTo>
                  <a:lnTo>
                    <a:pt x="376508" y="84945"/>
                  </a:lnTo>
                  <a:close/>
                </a:path>
                <a:path w="415925" h="387985">
                  <a:moveTo>
                    <a:pt x="243070" y="70316"/>
                  </a:moveTo>
                  <a:lnTo>
                    <a:pt x="173191" y="70316"/>
                  </a:lnTo>
                  <a:lnTo>
                    <a:pt x="187085" y="81195"/>
                  </a:lnTo>
                  <a:lnTo>
                    <a:pt x="203676" y="85956"/>
                  </a:lnTo>
                  <a:lnTo>
                    <a:pt x="241085" y="72612"/>
                  </a:lnTo>
                  <a:lnTo>
                    <a:pt x="243070" y="70316"/>
                  </a:lnTo>
                  <a:close/>
                </a:path>
                <a:path w="415925" h="387985">
                  <a:moveTo>
                    <a:pt x="402304" y="45633"/>
                  </a:moveTo>
                  <a:lnTo>
                    <a:pt x="353551" y="72612"/>
                  </a:lnTo>
                  <a:lnTo>
                    <a:pt x="398797" y="72612"/>
                  </a:lnTo>
                  <a:lnTo>
                    <a:pt x="413615" y="64413"/>
                  </a:lnTo>
                  <a:lnTo>
                    <a:pt x="415467" y="57781"/>
                  </a:lnTo>
                  <a:lnTo>
                    <a:pt x="409223" y="47413"/>
                  </a:lnTo>
                  <a:lnTo>
                    <a:pt x="402304" y="45633"/>
                  </a:lnTo>
                  <a:close/>
                </a:path>
                <a:path w="415925" h="387985">
                  <a:moveTo>
                    <a:pt x="216407" y="0"/>
                  </a:moveTo>
                  <a:lnTo>
                    <a:pt x="170359" y="18712"/>
                  </a:lnTo>
                  <a:lnTo>
                    <a:pt x="162617" y="39937"/>
                  </a:lnTo>
                  <a:lnTo>
                    <a:pt x="162676" y="45632"/>
                  </a:lnTo>
                  <a:lnTo>
                    <a:pt x="163636" y="50582"/>
                  </a:lnTo>
                  <a:lnTo>
                    <a:pt x="126785" y="70964"/>
                  </a:lnTo>
                  <a:lnTo>
                    <a:pt x="172021" y="70964"/>
                  </a:lnTo>
                  <a:lnTo>
                    <a:pt x="173191" y="70316"/>
                  </a:lnTo>
                  <a:lnTo>
                    <a:pt x="288234" y="70316"/>
                  </a:lnTo>
                  <a:lnTo>
                    <a:pt x="269926" y="60180"/>
                  </a:lnTo>
                  <a:lnTo>
                    <a:pt x="198117" y="60180"/>
                  </a:lnTo>
                  <a:lnTo>
                    <a:pt x="190009" y="52415"/>
                  </a:lnTo>
                  <a:lnTo>
                    <a:pt x="190009" y="33363"/>
                  </a:lnTo>
                  <a:lnTo>
                    <a:pt x="198117" y="25487"/>
                  </a:lnTo>
                  <a:lnTo>
                    <a:pt x="248761" y="25487"/>
                  </a:lnTo>
                  <a:lnTo>
                    <a:pt x="245426" y="18109"/>
                  </a:lnTo>
                  <a:lnTo>
                    <a:pt x="233067" y="6446"/>
                  </a:lnTo>
                  <a:lnTo>
                    <a:pt x="216407" y="0"/>
                  </a:lnTo>
                  <a:close/>
                </a:path>
                <a:path w="415925" h="387985">
                  <a:moveTo>
                    <a:pt x="322182" y="58928"/>
                  </a:moveTo>
                  <a:lnTo>
                    <a:pt x="305133" y="61528"/>
                  </a:lnTo>
                  <a:lnTo>
                    <a:pt x="289904" y="70513"/>
                  </a:lnTo>
                  <a:lnTo>
                    <a:pt x="289404" y="70964"/>
                  </a:lnTo>
                  <a:lnTo>
                    <a:pt x="351146" y="70964"/>
                  </a:lnTo>
                  <a:lnTo>
                    <a:pt x="339004" y="62645"/>
                  </a:lnTo>
                  <a:lnTo>
                    <a:pt x="322182" y="58928"/>
                  </a:lnTo>
                  <a:close/>
                </a:path>
                <a:path w="415925" h="387985">
                  <a:moveTo>
                    <a:pt x="248761" y="25487"/>
                  </a:moveTo>
                  <a:lnTo>
                    <a:pt x="218102" y="25487"/>
                  </a:lnTo>
                  <a:lnTo>
                    <a:pt x="226203" y="33363"/>
                  </a:lnTo>
                  <a:lnTo>
                    <a:pt x="226203" y="52415"/>
                  </a:lnTo>
                  <a:lnTo>
                    <a:pt x="218102" y="60180"/>
                  </a:lnTo>
                  <a:lnTo>
                    <a:pt x="269926" y="60180"/>
                  </a:lnTo>
                  <a:lnTo>
                    <a:pt x="252588" y="50582"/>
                  </a:lnTo>
                  <a:lnTo>
                    <a:pt x="252507" y="45326"/>
                  </a:lnTo>
                  <a:lnTo>
                    <a:pt x="252423" y="39937"/>
                  </a:lnTo>
                  <a:lnTo>
                    <a:pt x="252321" y="33363"/>
                  </a:lnTo>
                  <a:lnTo>
                    <a:pt x="248761" y="25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805939" y="2547239"/>
              <a:ext cx="539750" cy="512445"/>
            </a:xfrm>
            <a:custGeom>
              <a:avLst/>
              <a:gdLst/>
              <a:ahLst/>
              <a:cxnLst/>
              <a:rect l="l" t="t" r="r" b="b"/>
              <a:pathLst>
                <a:path w="539750" h="512444">
                  <a:moveTo>
                    <a:pt x="0" y="256159"/>
                  </a:moveTo>
                  <a:lnTo>
                    <a:pt x="4346" y="210112"/>
                  </a:lnTo>
                  <a:lnTo>
                    <a:pt x="16876" y="166774"/>
                  </a:lnTo>
                  <a:lnTo>
                    <a:pt x="36830" y="126868"/>
                  </a:lnTo>
                  <a:lnTo>
                    <a:pt x="63443" y="91116"/>
                  </a:lnTo>
                  <a:lnTo>
                    <a:pt x="95955" y="60243"/>
                  </a:lnTo>
                  <a:lnTo>
                    <a:pt x="133604" y="34972"/>
                  </a:lnTo>
                  <a:lnTo>
                    <a:pt x="175626" y="16025"/>
                  </a:lnTo>
                  <a:lnTo>
                    <a:pt x="221262" y="4126"/>
                  </a:lnTo>
                  <a:lnTo>
                    <a:pt x="269748" y="0"/>
                  </a:lnTo>
                  <a:lnTo>
                    <a:pt x="318233" y="4126"/>
                  </a:lnTo>
                  <a:lnTo>
                    <a:pt x="363869" y="16025"/>
                  </a:lnTo>
                  <a:lnTo>
                    <a:pt x="405892" y="34972"/>
                  </a:lnTo>
                  <a:lnTo>
                    <a:pt x="443540" y="60243"/>
                  </a:lnTo>
                  <a:lnTo>
                    <a:pt x="476052" y="91116"/>
                  </a:lnTo>
                  <a:lnTo>
                    <a:pt x="502666" y="126868"/>
                  </a:lnTo>
                  <a:lnTo>
                    <a:pt x="522619" y="166774"/>
                  </a:lnTo>
                  <a:lnTo>
                    <a:pt x="535149" y="210112"/>
                  </a:lnTo>
                  <a:lnTo>
                    <a:pt x="539496" y="256159"/>
                  </a:lnTo>
                  <a:lnTo>
                    <a:pt x="535149" y="302167"/>
                  </a:lnTo>
                  <a:lnTo>
                    <a:pt x="522619" y="345476"/>
                  </a:lnTo>
                  <a:lnTo>
                    <a:pt x="502665" y="385360"/>
                  </a:lnTo>
                  <a:lnTo>
                    <a:pt x="476052" y="421095"/>
                  </a:lnTo>
                  <a:lnTo>
                    <a:pt x="443540" y="451958"/>
                  </a:lnTo>
                  <a:lnTo>
                    <a:pt x="405891" y="477223"/>
                  </a:lnTo>
                  <a:lnTo>
                    <a:pt x="363869" y="496167"/>
                  </a:lnTo>
                  <a:lnTo>
                    <a:pt x="318233" y="508064"/>
                  </a:lnTo>
                  <a:lnTo>
                    <a:pt x="269748" y="512190"/>
                  </a:lnTo>
                  <a:lnTo>
                    <a:pt x="221262" y="508064"/>
                  </a:lnTo>
                  <a:lnTo>
                    <a:pt x="175626" y="496167"/>
                  </a:lnTo>
                  <a:lnTo>
                    <a:pt x="133604" y="477223"/>
                  </a:lnTo>
                  <a:lnTo>
                    <a:pt x="95955" y="451958"/>
                  </a:lnTo>
                  <a:lnTo>
                    <a:pt x="63443" y="421095"/>
                  </a:lnTo>
                  <a:lnTo>
                    <a:pt x="36830" y="385360"/>
                  </a:lnTo>
                  <a:lnTo>
                    <a:pt x="16876" y="345476"/>
                  </a:lnTo>
                  <a:lnTo>
                    <a:pt x="4346" y="302167"/>
                  </a:lnTo>
                  <a:lnTo>
                    <a:pt x="0" y="256159"/>
                  </a:lnTo>
                  <a:close/>
                </a:path>
              </a:pathLst>
            </a:custGeom>
            <a:ln w="28575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A black and white outline of a machine  AI-generated content may be incorrec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9383" y="2652430"/>
              <a:ext cx="274319" cy="29257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369563" y="2547239"/>
              <a:ext cx="539750" cy="512445"/>
            </a:xfrm>
            <a:custGeom>
              <a:avLst/>
              <a:gdLst/>
              <a:ahLst/>
              <a:cxnLst/>
              <a:rect l="l" t="t" r="r" b="b"/>
              <a:pathLst>
                <a:path w="539750" h="512444">
                  <a:moveTo>
                    <a:pt x="269748" y="0"/>
                  </a:moveTo>
                  <a:lnTo>
                    <a:pt x="221262" y="4126"/>
                  </a:lnTo>
                  <a:lnTo>
                    <a:pt x="175626" y="16025"/>
                  </a:lnTo>
                  <a:lnTo>
                    <a:pt x="133604" y="34972"/>
                  </a:lnTo>
                  <a:lnTo>
                    <a:pt x="95955" y="60243"/>
                  </a:lnTo>
                  <a:lnTo>
                    <a:pt x="63443" y="91116"/>
                  </a:lnTo>
                  <a:lnTo>
                    <a:pt x="36830" y="126868"/>
                  </a:lnTo>
                  <a:lnTo>
                    <a:pt x="16876" y="166774"/>
                  </a:lnTo>
                  <a:lnTo>
                    <a:pt x="4346" y="210112"/>
                  </a:lnTo>
                  <a:lnTo>
                    <a:pt x="0" y="256159"/>
                  </a:lnTo>
                  <a:lnTo>
                    <a:pt x="4346" y="302167"/>
                  </a:lnTo>
                  <a:lnTo>
                    <a:pt x="16876" y="345476"/>
                  </a:lnTo>
                  <a:lnTo>
                    <a:pt x="36829" y="385360"/>
                  </a:lnTo>
                  <a:lnTo>
                    <a:pt x="63443" y="421095"/>
                  </a:lnTo>
                  <a:lnTo>
                    <a:pt x="95955" y="451958"/>
                  </a:lnTo>
                  <a:lnTo>
                    <a:pt x="133603" y="477223"/>
                  </a:lnTo>
                  <a:lnTo>
                    <a:pt x="175626" y="496167"/>
                  </a:lnTo>
                  <a:lnTo>
                    <a:pt x="221262" y="508064"/>
                  </a:lnTo>
                  <a:lnTo>
                    <a:pt x="269748" y="512190"/>
                  </a:lnTo>
                  <a:lnTo>
                    <a:pt x="318233" y="508064"/>
                  </a:lnTo>
                  <a:lnTo>
                    <a:pt x="363869" y="496167"/>
                  </a:lnTo>
                  <a:lnTo>
                    <a:pt x="405891" y="477223"/>
                  </a:lnTo>
                  <a:lnTo>
                    <a:pt x="443540" y="451958"/>
                  </a:lnTo>
                  <a:lnTo>
                    <a:pt x="476052" y="421095"/>
                  </a:lnTo>
                  <a:lnTo>
                    <a:pt x="502665" y="385360"/>
                  </a:lnTo>
                  <a:lnTo>
                    <a:pt x="522619" y="345476"/>
                  </a:lnTo>
                  <a:lnTo>
                    <a:pt x="535149" y="302167"/>
                  </a:lnTo>
                  <a:lnTo>
                    <a:pt x="539496" y="256159"/>
                  </a:lnTo>
                  <a:lnTo>
                    <a:pt x="535149" y="210112"/>
                  </a:lnTo>
                  <a:lnTo>
                    <a:pt x="522619" y="166774"/>
                  </a:lnTo>
                  <a:lnTo>
                    <a:pt x="502666" y="126868"/>
                  </a:lnTo>
                  <a:lnTo>
                    <a:pt x="476052" y="91116"/>
                  </a:lnTo>
                  <a:lnTo>
                    <a:pt x="443540" y="60243"/>
                  </a:lnTo>
                  <a:lnTo>
                    <a:pt x="405892" y="34972"/>
                  </a:lnTo>
                  <a:lnTo>
                    <a:pt x="363869" y="16025"/>
                  </a:lnTo>
                  <a:lnTo>
                    <a:pt x="318233" y="4126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369563" y="2547239"/>
              <a:ext cx="539750" cy="512445"/>
            </a:xfrm>
            <a:custGeom>
              <a:avLst/>
              <a:gdLst/>
              <a:ahLst/>
              <a:cxnLst/>
              <a:rect l="l" t="t" r="r" b="b"/>
              <a:pathLst>
                <a:path w="539750" h="512444">
                  <a:moveTo>
                    <a:pt x="0" y="256159"/>
                  </a:moveTo>
                  <a:lnTo>
                    <a:pt x="4346" y="210112"/>
                  </a:lnTo>
                  <a:lnTo>
                    <a:pt x="16876" y="166774"/>
                  </a:lnTo>
                  <a:lnTo>
                    <a:pt x="36830" y="126868"/>
                  </a:lnTo>
                  <a:lnTo>
                    <a:pt x="63443" y="91116"/>
                  </a:lnTo>
                  <a:lnTo>
                    <a:pt x="95955" y="60243"/>
                  </a:lnTo>
                  <a:lnTo>
                    <a:pt x="133604" y="34972"/>
                  </a:lnTo>
                  <a:lnTo>
                    <a:pt x="175626" y="16025"/>
                  </a:lnTo>
                  <a:lnTo>
                    <a:pt x="221262" y="4126"/>
                  </a:lnTo>
                  <a:lnTo>
                    <a:pt x="269748" y="0"/>
                  </a:lnTo>
                  <a:lnTo>
                    <a:pt x="318233" y="4126"/>
                  </a:lnTo>
                  <a:lnTo>
                    <a:pt x="363869" y="16025"/>
                  </a:lnTo>
                  <a:lnTo>
                    <a:pt x="405892" y="34972"/>
                  </a:lnTo>
                  <a:lnTo>
                    <a:pt x="443540" y="60243"/>
                  </a:lnTo>
                  <a:lnTo>
                    <a:pt x="476052" y="91116"/>
                  </a:lnTo>
                  <a:lnTo>
                    <a:pt x="502666" y="126868"/>
                  </a:lnTo>
                  <a:lnTo>
                    <a:pt x="522619" y="166774"/>
                  </a:lnTo>
                  <a:lnTo>
                    <a:pt x="535149" y="210112"/>
                  </a:lnTo>
                  <a:lnTo>
                    <a:pt x="539496" y="256159"/>
                  </a:lnTo>
                  <a:lnTo>
                    <a:pt x="535149" y="302167"/>
                  </a:lnTo>
                  <a:lnTo>
                    <a:pt x="522619" y="345476"/>
                  </a:lnTo>
                  <a:lnTo>
                    <a:pt x="502665" y="385360"/>
                  </a:lnTo>
                  <a:lnTo>
                    <a:pt x="476052" y="421095"/>
                  </a:lnTo>
                  <a:lnTo>
                    <a:pt x="443540" y="451958"/>
                  </a:lnTo>
                  <a:lnTo>
                    <a:pt x="405891" y="477223"/>
                  </a:lnTo>
                  <a:lnTo>
                    <a:pt x="363869" y="496167"/>
                  </a:lnTo>
                  <a:lnTo>
                    <a:pt x="318233" y="508064"/>
                  </a:lnTo>
                  <a:lnTo>
                    <a:pt x="269748" y="512190"/>
                  </a:lnTo>
                  <a:lnTo>
                    <a:pt x="221262" y="508064"/>
                  </a:lnTo>
                  <a:lnTo>
                    <a:pt x="175626" y="496167"/>
                  </a:lnTo>
                  <a:lnTo>
                    <a:pt x="133603" y="477223"/>
                  </a:lnTo>
                  <a:lnTo>
                    <a:pt x="95955" y="451958"/>
                  </a:lnTo>
                  <a:lnTo>
                    <a:pt x="63443" y="421095"/>
                  </a:lnTo>
                  <a:lnTo>
                    <a:pt x="36829" y="385360"/>
                  </a:lnTo>
                  <a:lnTo>
                    <a:pt x="16876" y="345476"/>
                  </a:lnTo>
                  <a:lnTo>
                    <a:pt x="4346" y="302167"/>
                  </a:lnTo>
                  <a:lnTo>
                    <a:pt x="0" y="256159"/>
                  </a:lnTo>
                  <a:close/>
                </a:path>
              </a:pathLst>
            </a:custGeom>
            <a:ln w="28575">
              <a:solidFill>
                <a:srgbClr val="34A29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499112" y="2701752"/>
              <a:ext cx="259715" cy="244475"/>
            </a:xfrm>
            <a:custGeom>
              <a:avLst/>
              <a:gdLst/>
              <a:ahLst/>
              <a:cxnLst/>
              <a:rect l="l" t="t" r="r" b="b"/>
              <a:pathLst>
                <a:path w="259714" h="244475">
                  <a:moveTo>
                    <a:pt x="107528" y="162361"/>
                  </a:moveTo>
                  <a:lnTo>
                    <a:pt x="79254" y="162361"/>
                  </a:lnTo>
                  <a:lnTo>
                    <a:pt x="102273" y="175210"/>
                  </a:lnTo>
                  <a:lnTo>
                    <a:pt x="102338" y="185558"/>
                  </a:lnTo>
                  <a:lnTo>
                    <a:pt x="106222" y="194842"/>
                  </a:lnTo>
                  <a:lnTo>
                    <a:pt x="113318" y="202143"/>
                  </a:lnTo>
                  <a:lnTo>
                    <a:pt x="122997" y="206541"/>
                  </a:lnTo>
                  <a:lnTo>
                    <a:pt x="122997" y="241289"/>
                  </a:lnTo>
                  <a:lnTo>
                    <a:pt x="126164" y="244349"/>
                  </a:lnTo>
                  <a:lnTo>
                    <a:pt x="133972" y="244349"/>
                  </a:lnTo>
                  <a:lnTo>
                    <a:pt x="137136" y="241289"/>
                  </a:lnTo>
                  <a:lnTo>
                    <a:pt x="137136" y="206541"/>
                  </a:lnTo>
                  <a:lnTo>
                    <a:pt x="146824" y="202143"/>
                  </a:lnTo>
                  <a:lnTo>
                    <a:pt x="153915" y="194842"/>
                  </a:lnTo>
                  <a:lnTo>
                    <a:pt x="155506" y="191038"/>
                  </a:lnTo>
                  <a:lnTo>
                    <a:pt x="123823" y="191038"/>
                  </a:lnTo>
                  <a:lnTo>
                    <a:pt x="118756" y="186142"/>
                  </a:lnTo>
                  <a:lnTo>
                    <a:pt x="118756" y="174062"/>
                  </a:lnTo>
                  <a:lnTo>
                    <a:pt x="123823" y="169166"/>
                  </a:lnTo>
                  <a:lnTo>
                    <a:pt x="168690" y="169166"/>
                  </a:lnTo>
                  <a:lnTo>
                    <a:pt x="180172" y="162754"/>
                  </a:lnTo>
                  <a:lnTo>
                    <a:pt x="108233" y="162754"/>
                  </a:lnTo>
                  <a:lnTo>
                    <a:pt x="107528" y="162361"/>
                  </a:lnTo>
                  <a:close/>
                </a:path>
                <a:path w="259714" h="244475">
                  <a:moveTo>
                    <a:pt x="168690" y="169166"/>
                  </a:moveTo>
                  <a:lnTo>
                    <a:pt x="136314" y="169166"/>
                  </a:lnTo>
                  <a:lnTo>
                    <a:pt x="141377" y="174062"/>
                  </a:lnTo>
                  <a:lnTo>
                    <a:pt x="141377" y="186142"/>
                  </a:lnTo>
                  <a:lnTo>
                    <a:pt x="136314" y="191038"/>
                  </a:lnTo>
                  <a:lnTo>
                    <a:pt x="155506" y="191038"/>
                  </a:lnTo>
                  <a:lnTo>
                    <a:pt x="157799" y="185558"/>
                  </a:lnTo>
                  <a:lnTo>
                    <a:pt x="157868" y="175210"/>
                  </a:lnTo>
                  <a:lnTo>
                    <a:pt x="168690" y="169166"/>
                  </a:lnTo>
                  <a:close/>
                </a:path>
                <a:path w="259714" h="244475">
                  <a:moveTo>
                    <a:pt x="59162" y="37149"/>
                  </a:moveTo>
                  <a:lnTo>
                    <a:pt x="48509" y="39350"/>
                  </a:lnTo>
                  <a:lnTo>
                    <a:pt x="39291" y="45535"/>
                  </a:lnTo>
                  <a:lnTo>
                    <a:pt x="33280" y="54693"/>
                  </a:lnTo>
                  <a:lnTo>
                    <a:pt x="31528" y="64472"/>
                  </a:lnTo>
                  <a:lnTo>
                    <a:pt x="31431" y="65012"/>
                  </a:lnTo>
                  <a:lnTo>
                    <a:pt x="51986" y="90740"/>
                  </a:lnTo>
                  <a:lnTo>
                    <a:pt x="51942" y="116365"/>
                  </a:lnTo>
                  <a:lnTo>
                    <a:pt x="42018" y="121291"/>
                  </a:lnTo>
                  <a:lnTo>
                    <a:pt x="35029" y="129273"/>
                  </a:lnTo>
                  <a:lnTo>
                    <a:pt x="31645" y="139205"/>
                  </a:lnTo>
                  <a:lnTo>
                    <a:pt x="32397" y="148771"/>
                  </a:lnTo>
                  <a:lnTo>
                    <a:pt x="32518" y="150087"/>
                  </a:lnTo>
                  <a:lnTo>
                    <a:pt x="32596" y="150350"/>
                  </a:lnTo>
                  <a:lnTo>
                    <a:pt x="32649" y="150517"/>
                  </a:lnTo>
                  <a:lnTo>
                    <a:pt x="4581" y="166210"/>
                  </a:lnTo>
                  <a:lnTo>
                    <a:pt x="1018" y="168165"/>
                  </a:lnTo>
                  <a:lnTo>
                    <a:pt x="1160" y="168165"/>
                  </a:lnTo>
                  <a:lnTo>
                    <a:pt x="0" y="172247"/>
                  </a:lnTo>
                  <a:lnTo>
                    <a:pt x="3859" y="178808"/>
                  </a:lnTo>
                  <a:lnTo>
                    <a:pt x="8174" y="179956"/>
                  </a:lnTo>
                  <a:lnTo>
                    <a:pt x="40015" y="162215"/>
                  </a:lnTo>
                  <a:lnTo>
                    <a:pt x="107267" y="162215"/>
                  </a:lnTo>
                  <a:lnTo>
                    <a:pt x="91809" y="153583"/>
                  </a:lnTo>
                  <a:lnTo>
                    <a:pt x="53486" y="153583"/>
                  </a:lnTo>
                  <a:lnTo>
                    <a:pt x="48513" y="148771"/>
                  </a:lnTo>
                  <a:lnTo>
                    <a:pt x="48397" y="136607"/>
                  </a:lnTo>
                  <a:lnTo>
                    <a:pt x="53330" y="131812"/>
                  </a:lnTo>
                  <a:lnTo>
                    <a:pt x="85337" y="131812"/>
                  </a:lnTo>
                  <a:lnTo>
                    <a:pt x="84748" y="129919"/>
                  </a:lnTo>
                  <a:lnTo>
                    <a:pt x="77967" y="121750"/>
                  </a:lnTo>
                  <a:lnTo>
                    <a:pt x="68122" y="116544"/>
                  </a:lnTo>
                  <a:lnTo>
                    <a:pt x="66803" y="116172"/>
                  </a:lnTo>
                  <a:lnTo>
                    <a:pt x="66135" y="116023"/>
                  </a:lnTo>
                  <a:lnTo>
                    <a:pt x="66135" y="91060"/>
                  </a:lnTo>
                  <a:lnTo>
                    <a:pt x="76346" y="86561"/>
                  </a:lnTo>
                  <a:lnTo>
                    <a:pt x="83725" y="78891"/>
                  </a:lnTo>
                  <a:lnTo>
                    <a:pt x="85095" y="75422"/>
                  </a:lnTo>
                  <a:lnTo>
                    <a:pt x="53494" y="75422"/>
                  </a:lnTo>
                  <a:lnTo>
                    <a:pt x="48423" y="70523"/>
                  </a:lnTo>
                  <a:lnTo>
                    <a:pt x="48396" y="58447"/>
                  </a:lnTo>
                  <a:lnTo>
                    <a:pt x="48559" y="58261"/>
                  </a:lnTo>
                  <a:lnTo>
                    <a:pt x="53430" y="53551"/>
                  </a:lnTo>
                  <a:lnTo>
                    <a:pt x="91721" y="53551"/>
                  </a:lnTo>
                  <a:lnTo>
                    <a:pt x="107513" y="44737"/>
                  </a:lnTo>
                  <a:lnTo>
                    <a:pt x="79240" y="44737"/>
                  </a:lnTo>
                  <a:lnTo>
                    <a:pt x="69768" y="38925"/>
                  </a:lnTo>
                  <a:lnTo>
                    <a:pt x="59162" y="37149"/>
                  </a:lnTo>
                  <a:close/>
                </a:path>
                <a:path w="259714" h="244475">
                  <a:moveTo>
                    <a:pt x="69589" y="168165"/>
                  </a:moveTo>
                  <a:lnTo>
                    <a:pt x="49997" y="168165"/>
                  </a:lnTo>
                  <a:lnTo>
                    <a:pt x="59598" y="169973"/>
                  </a:lnTo>
                  <a:lnTo>
                    <a:pt x="69589" y="168165"/>
                  </a:lnTo>
                  <a:close/>
                </a:path>
                <a:path w="259714" h="244475">
                  <a:moveTo>
                    <a:pt x="219581" y="162361"/>
                  </a:moveTo>
                  <a:lnTo>
                    <a:pt x="180877" y="162361"/>
                  </a:lnTo>
                  <a:lnTo>
                    <a:pt x="190355" y="168165"/>
                  </a:lnTo>
                  <a:lnTo>
                    <a:pt x="201213" y="169973"/>
                  </a:lnTo>
                  <a:lnTo>
                    <a:pt x="200884" y="169973"/>
                  </a:lnTo>
                  <a:lnTo>
                    <a:pt x="211613" y="167721"/>
                  </a:lnTo>
                  <a:lnTo>
                    <a:pt x="219581" y="162361"/>
                  </a:lnTo>
                  <a:close/>
                </a:path>
                <a:path w="259714" h="244475">
                  <a:moveTo>
                    <a:pt x="107267" y="162215"/>
                  </a:moveTo>
                  <a:lnTo>
                    <a:pt x="40015" y="162215"/>
                  </a:lnTo>
                  <a:lnTo>
                    <a:pt x="49434" y="168165"/>
                  </a:lnTo>
                  <a:lnTo>
                    <a:pt x="69892" y="168165"/>
                  </a:lnTo>
                  <a:lnTo>
                    <a:pt x="79229" y="162361"/>
                  </a:lnTo>
                  <a:lnTo>
                    <a:pt x="107528" y="162361"/>
                  </a:lnTo>
                  <a:lnTo>
                    <a:pt x="107267" y="162215"/>
                  </a:lnTo>
                  <a:close/>
                </a:path>
                <a:path w="259714" h="244475">
                  <a:moveTo>
                    <a:pt x="138543" y="152763"/>
                  </a:moveTo>
                  <a:lnTo>
                    <a:pt x="121610" y="152763"/>
                  </a:lnTo>
                  <a:lnTo>
                    <a:pt x="113594" y="156430"/>
                  </a:lnTo>
                  <a:lnTo>
                    <a:pt x="108233" y="162754"/>
                  </a:lnTo>
                  <a:lnTo>
                    <a:pt x="151937" y="162754"/>
                  </a:lnTo>
                  <a:lnTo>
                    <a:pt x="146561" y="156430"/>
                  </a:lnTo>
                  <a:lnTo>
                    <a:pt x="138543" y="152763"/>
                  </a:lnTo>
                  <a:close/>
                </a:path>
                <a:path w="259714" h="244475">
                  <a:moveTo>
                    <a:pt x="180639" y="44453"/>
                  </a:moveTo>
                  <a:lnTo>
                    <a:pt x="152140" y="44453"/>
                  </a:lnTo>
                  <a:lnTo>
                    <a:pt x="173407" y="56340"/>
                  </a:lnTo>
                  <a:lnTo>
                    <a:pt x="172261" y="67116"/>
                  </a:lnTo>
                  <a:lnTo>
                    <a:pt x="194027" y="91060"/>
                  </a:lnTo>
                  <a:lnTo>
                    <a:pt x="193986" y="116023"/>
                  </a:lnTo>
                  <a:lnTo>
                    <a:pt x="183811" y="120489"/>
                  </a:lnTo>
                  <a:lnTo>
                    <a:pt x="176423" y="128148"/>
                  </a:lnTo>
                  <a:lnTo>
                    <a:pt x="172545" y="137927"/>
                  </a:lnTo>
                  <a:lnTo>
                    <a:pt x="172858" y="148771"/>
                  </a:lnTo>
                  <a:lnTo>
                    <a:pt x="173197" y="150087"/>
                  </a:lnTo>
                  <a:lnTo>
                    <a:pt x="173283" y="150350"/>
                  </a:lnTo>
                  <a:lnTo>
                    <a:pt x="173395" y="150743"/>
                  </a:lnTo>
                  <a:lnTo>
                    <a:pt x="151879" y="162754"/>
                  </a:lnTo>
                  <a:lnTo>
                    <a:pt x="180172" y="162754"/>
                  </a:lnTo>
                  <a:lnTo>
                    <a:pt x="180877" y="162361"/>
                  </a:lnTo>
                  <a:lnTo>
                    <a:pt x="219581" y="162361"/>
                  </a:lnTo>
                  <a:lnTo>
                    <a:pt x="220822" y="161526"/>
                  </a:lnTo>
                  <a:lnTo>
                    <a:pt x="226025" y="153583"/>
                  </a:lnTo>
                  <a:lnTo>
                    <a:pt x="194148" y="153583"/>
                  </a:lnTo>
                  <a:lnTo>
                    <a:pt x="189172" y="148771"/>
                  </a:lnTo>
                  <a:lnTo>
                    <a:pt x="189085" y="136607"/>
                  </a:lnTo>
                  <a:lnTo>
                    <a:pt x="194045" y="131812"/>
                  </a:lnTo>
                  <a:lnTo>
                    <a:pt x="226365" y="131812"/>
                  </a:lnTo>
                  <a:lnTo>
                    <a:pt x="219959" y="122909"/>
                  </a:lnTo>
                  <a:lnTo>
                    <a:pt x="216634" y="119828"/>
                  </a:lnTo>
                  <a:lnTo>
                    <a:pt x="212581" y="117583"/>
                  </a:lnTo>
                  <a:lnTo>
                    <a:pt x="208154" y="116365"/>
                  </a:lnTo>
                  <a:lnTo>
                    <a:pt x="208154" y="90740"/>
                  </a:lnTo>
                  <a:lnTo>
                    <a:pt x="217975" y="85916"/>
                  </a:lnTo>
                  <a:lnTo>
                    <a:pt x="224927" y="78125"/>
                  </a:lnTo>
                  <a:lnTo>
                    <a:pt x="225891" y="75422"/>
                  </a:lnTo>
                  <a:lnTo>
                    <a:pt x="194148" y="75422"/>
                  </a:lnTo>
                  <a:lnTo>
                    <a:pt x="189085" y="70523"/>
                  </a:lnTo>
                  <a:lnTo>
                    <a:pt x="189085" y="58447"/>
                  </a:lnTo>
                  <a:lnTo>
                    <a:pt x="194148" y="53551"/>
                  </a:lnTo>
                  <a:lnTo>
                    <a:pt x="235318" y="53551"/>
                  </a:lnTo>
                  <a:lnTo>
                    <a:pt x="249248" y="45776"/>
                  </a:lnTo>
                  <a:lnTo>
                    <a:pt x="220969" y="45776"/>
                  </a:lnTo>
                  <a:lnTo>
                    <a:pt x="219466" y="44737"/>
                  </a:lnTo>
                  <a:lnTo>
                    <a:pt x="181154" y="44737"/>
                  </a:lnTo>
                  <a:lnTo>
                    <a:pt x="180639" y="44453"/>
                  </a:lnTo>
                  <a:close/>
                </a:path>
                <a:path w="259714" h="244475">
                  <a:moveTo>
                    <a:pt x="85337" y="131812"/>
                  </a:moveTo>
                  <a:lnTo>
                    <a:pt x="66080" y="131812"/>
                  </a:lnTo>
                  <a:lnTo>
                    <a:pt x="71018" y="136607"/>
                  </a:lnTo>
                  <a:lnTo>
                    <a:pt x="70917" y="148771"/>
                  </a:lnTo>
                  <a:lnTo>
                    <a:pt x="65966" y="153583"/>
                  </a:lnTo>
                  <a:lnTo>
                    <a:pt x="91809" y="153583"/>
                  </a:lnTo>
                  <a:lnTo>
                    <a:pt x="86724" y="150743"/>
                  </a:lnTo>
                  <a:lnTo>
                    <a:pt x="87867" y="139950"/>
                  </a:lnTo>
                  <a:lnTo>
                    <a:pt x="85337" y="131812"/>
                  </a:lnTo>
                  <a:close/>
                </a:path>
                <a:path w="259714" h="244475">
                  <a:moveTo>
                    <a:pt x="226365" y="131812"/>
                  </a:moveTo>
                  <a:lnTo>
                    <a:pt x="206746" y="131812"/>
                  </a:lnTo>
                  <a:lnTo>
                    <a:pt x="211706" y="136607"/>
                  </a:lnTo>
                  <a:lnTo>
                    <a:pt x="211619" y="148771"/>
                  </a:lnTo>
                  <a:lnTo>
                    <a:pt x="206643" y="153583"/>
                  </a:lnTo>
                  <a:lnTo>
                    <a:pt x="226025" y="153583"/>
                  </a:lnTo>
                  <a:lnTo>
                    <a:pt x="226824" y="152363"/>
                  </a:lnTo>
                  <a:lnTo>
                    <a:pt x="228555" y="142647"/>
                  </a:lnTo>
                  <a:lnTo>
                    <a:pt x="228663" y="142044"/>
                  </a:lnTo>
                  <a:lnTo>
                    <a:pt x="226365" y="131812"/>
                  </a:lnTo>
                  <a:close/>
                </a:path>
                <a:path w="259714" h="244475">
                  <a:moveTo>
                    <a:pt x="91721" y="53551"/>
                  </a:moveTo>
                  <a:lnTo>
                    <a:pt x="65981" y="53551"/>
                  </a:lnTo>
                  <a:lnTo>
                    <a:pt x="70855" y="58261"/>
                  </a:lnTo>
                  <a:lnTo>
                    <a:pt x="71018" y="58447"/>
                  </a:lnTo>
                  <a:lnTo>
                    <a:pt x="70991" y="70523"/>
                  </a:lnTo>
                  <a:lnTo>
                    <a:pt x="65920" y="75422"/>
                  </a:lnTo>
                  <a:lnTo>
                    <a:pt x="85095" y="75422"/>
                  </a:lnTo>
                  <a:lnTo>
                    <a:pt x="87590" y="69106"/>
                  </a:lnTo>
                  <a:lnTo>
                    <a:pt x="87269" y="58447"/>
                  </a:lnTo>
                  <a:lnTo>
                    <a:pt x="87263" y="58261"/>
                  </a:lnTo>
                  <a:lnTo>
                    <a:pt x="86928" y="56974"/>
                  </a:lnTo>
                  <a:lnTo>
                    <a:pt x="86724" y="56340"/>
                  </a:lnTo>
                  <a:lnTo>
                    <a:pt x="91721" y="53551"/>
                  </a:lnTo>
                  <a:close/>
                </a:path>
                <a:path w="259714" h="244475">
                  <a:moveTo>
                    <a:pt x="235318" y="53551"/>
                  </a:moveTo>
                  <a:lnTo>
                    <a:pt x="206642" y="53551"/>
                  </a:lnTo>
                  <a:lnTo>
                    <a:pt x="211706" y="58447"/>
                  </a:lnTo>
                  <a:lnTo>
                    <a:pt x="211695" y="70523"/>
                  </a:lnTo>
                  <a:lnTo>
                    <a:pt x="206620" y="75422"/>
                  </a:lnTo>
                  <a:lnTo>
                    <a:pt x="225891" y="75422"/>
                  </a:lnTo>
                  <a:lnTo>
                    <a:pt x="228398" y="68396"/>
                  </a:lnTo>
                  <a:lnTo>
                    <a:pt x="227815" y="58447"/>
                  </a:lnTo>
                  <a:lnTo>
                    <a:pt x="227774" y="57761"/>
                  </a:lnTo>
                  <a:lnTo>
                    <a:pt x="235318" y="53551"/>
                  </a:lnTo>
                  <a:close/>
                </a:path>
                <a:path w="259714" h="244475">
                  <a:moveTo>
                    <a:pt x="151813" y="44453"/>
                  </a:moveTo>
                  <a:lnTo>
                    <a:pt x="108401" y="44453"/>
                  </a:lnTo>
                  <a:lnTo>
                    <a:pt x="116928" y="51187"/>
                  </a:lnTo>
                  <a:lnTo>
                    <a:pt x="127297" y="54188"/>
                  </a:lnTo>
                  <a:lnTo>
                    <a:pt x="138075" y="53210"/>
                  </a:lnTo>
                  <a:lnTo>
                    <a:pt x="147982" y="48131"/>
                  </a:lnTo>
                  <a:lnTo>
                    <a:pt x="149422" y="46994"/>
                  </a:lnTo>
                  <a:lnTo>
                    <a:pt x="150678" y="45776"/>
                  </a:lnTo>
                  <a:lnTo>
                    <a:pt x="151813" y="44453"/>
                  </a:lnTo>
                  <a:close/>
                </a:path>
                <a:path w="259714" h="244475">
                  <a:moveTo>
                    <a:pt x="251440" y="28767"/>
                  </a:moveTo>
                  <a:lnTo>
                    <a:pt x="220969" y="45776"/>
                  </a:lnTo>
                  <a:lnTo>
                    <a:pt x="249248" y="45776"/>
                  </a:lnTo>
                  <a:lnTo>
                    <a:pt x="258509" y="40607"/>
                  </a:lnTo>
                  <a:lnTo>
                    <a:pt x="259666" y="36426"/>
                  </a:lnTo>
                  <a:lnTo>
                    <a:pt x="255764" y="29890"/>
                  </a:lnTo>
                  <a:lnTo>
                    <a:pt x="251440" y="28767"/>
                  </a:lnTo>
                  <a:close/>
                </a:path>
                <a:path w="259714" h="244475">
                  <a:moveTo>
                    <a:pt x="135254" y="0"/>
                  </a:moveTo>
                  <a:lnTo>
                    <a:pt x="102272" y="21863"/>
                  </a:lnTo>
                  <a:lnTo>
                    <a:pt x="101635" y="25177"/>
                  </a:lnTo>
                  <a:lnTo>
                    <a:pt x="101672" y="28767"/>
                  </a:lnTo>
                  <a:lnTo>
                    <a:pt x="102272" y="31888"/>
                  </a:lnTo>
                  <a:lnTo>
                    <a:pt x="79240" y="44737"/>
                  </a:lnTo>
                  <a:lnTo>
                    <a:pt x="107513" y="44737"/>
                  </a:lnTo>
                  <a:lnTo>
                    <a:pt x="108022" y="44453"/>
                  </a:lnTo>
                  <a:lnTo>
                    <a:pt x="180639" y="44453"/>
                  </a:lnTo>
                  <a:lnTo>
                    <a:pt x="168834" y="37939"/>
                  </a:lnTo>
                  <a:lnTo>
                    <a:pt x="123823" y="37939"/>
                  </a:lnTo>
                  <a:lnTo>
                    <a:pt x="118873" y="33156"/>
                  </a:lnTo>
                  <a:lnTo>
                    <a:pt x="118756" y="21033"/>
                  </a:lnTo>
                  <a:lnTo>
                    <a:pt x="123823" y="16068"/>
                  </a:lnTo>
                  <a:lnTo>
                    <a:pt x="155475" y="16068"/>
                  </a:lnTo>
                  <a:lnTo>
                    <a:pt x="153391" y="11416"/>
                  </a:lnTo>
                  <a:lnTo>
                    <a:pt x="145666" y="4063"/>
                  </a:lnTo>
                  <a:lnTo>
                    <a:pt x="135254" y="0"/>
                  </a:lnTo>
                  <a:close/>
                </a:path>
                <a:path w="259714" h="244475">
                  <a:moveTo>
                    <a:pt x="201364" y="37149"/>
                  </a:moveTo>
                  <a:lnTo>
                    <a:pt x="190708" y="38789"/>
                  </a:lnTo>
                  <a:lnTo>
                    <a:pt x="181190" y="44453"/>
                  </a:lnTo>
                  <a:lnTo>
                    <a:pt x="180879" y="44737"/>
                  </a:lnTo>
                  <a:lnTo>
                    <a:pt x="219466" y="44737"/>
                  </a:lnTo>
                  <a:lnTo>
                    <a:pt x="211877" y="39492"/>
                  </a:lnTo>
                  <a:lnTo>
                    <a:pt x="201364" y="37149"/>
                  </a:lnTo>
                  <a:close/>
                </a:path>
                <a:path w="259714" h="244475">
                  <a:moveTo>
                    <a:pt x="155475" y="16068"/>
                  </a:moveTo>
                  <a:lnTo>
                    <a:pt x="136313" y="16068"/>
                  </a:lnTo>
                  <a:lnTo>
                    <a:pt x="141377" y="21033"/>
                  </a:lnTo>
                  <a:lnTo>
                    <a:pt x="141260" y="33156"/>
                  </a:lnTo>
                  <a:lnTo>
                    <a:pt x="136313" y="37939"/>
                  </a:lnTo>
                  <a:lnTo>
                    <a:pt x="168834" y="37939"/>
                  </a:lnTo>
                  <a:lnTo>
                    <a:pt x="157868" y="31888"/>
                  </a:lnTo>
                  <a:lnTo>
                    <a:pt x="157764" y="25177"/>
                  </a:lnTo>
                  <a:lnTo>
                    <a:pt x="157700" y="21033"/>
                  </a:lnTo>
                  <a:lnTo>
                    <a:pt x="155475" y="16068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431536" y="2698115"/>
              <a:ext cx="658495" cy="183515"/>
            </a:xfrm>
            <a:custGeom>
              <a:avLst/>
              <a:gdLst/>
              <a:ahLst/>
              <a:cxnLst/>
              <a:rect l="l" t="t" r="r" b="b"/>
              <a:pathLst>
                <a:path w="658495" h="183514">
                  <a:moveTo>
                    <a:pt x="566927" y="0"/>
                  </a:moveTo>
                  <a:lnTo>
                    <a:pt x="566927" y="45720"/>
                  </a:lnTo>
                  <a:lnTo>
                    <a:pt x="0" y="45720"/>
                  </a:lnTo>
                  <a:lnTo>
                    <a:pt x="0" y="137287"/>
                  </a:lnTo>
                  <a:lnTo>
                    <a:pt x="566927" y="137287"/>
                  </a:lnTo>
                  <a:lnTo>
                    <a:pt x="566927" y="183007"/>
                  </a:lnTo>
                  <a:lnTo>
                    <a:pt x="658367" y="91439"/>
                  </a:lnTo>
                  <a:lnTo>
                    <a:pt x="5669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447294" y="2569336"/>
            <a:ext cx="568960" cy="523240"/>
            <a:chOff x="447294" y="2569336"/>
            <a:chExt cx="568960" cy="523240"/>
          </a:xfrm>
        </p:grpSpPr>
        <p:sp>
          <p:nvSpPr>
            <p:cNvPr id="29" name="object 29"/>
            <p:cNvSpPr/>
            <p:nvPr/>
          </p:nvSpPr>
          <p:spPr>
            <a:xfrm>
              <a:off x="532554" y="2702434"/>
              <a:ext cx="398145" cy="297180"/>
            </a:xfrm>
            <a:custGeom>
              <a:avLst/>
              <a:gdLst/>
              <a:ahLst/>
              <a:cxnLst/>
              <a:rect l="l" t="t" r="r" b="b"/>
              <a:pathLst>
                <a:path w="398144" h="297180">
                  <a:moveTo>
                    <a:pt x="398132" y="272381"/>
                  </a:moveTo>
                  <a:lnTo>
                    <a:pt x="0" y="272381"/>
                  </a:lnTo>
                  <a:lnTo>
                    <a:pt x="0" y="296704"/>
                  </a:lnTo>
                  <a:lnTo>
                    <a:pt x="398132" y="296704"/>
                  </a:lnTo>
                  <a:lnTo>
                    <a:pt x="398132" y="272381"/>
                  </a:lnTo>
                  <a:close/>
                </a:path>
                <a:path w="398144" h="297180">
                  <a:moveTo>
                    <a:pt x="54291" y="187252"/>
                  </a:moveTo>
                  <a:lnTo>
                    <a:pt x="36193" y="187252"/>
                  </a:lnTo>
                  <a:lnTo>
                    <a:pt x="36193" y="272381"/>
                  </a:lnTo>
                  <a:lnTo>
                    <a:pt x="54291" y="272381"/>
                  </a:lnTo>
                  <a:lnTo>
                    <a:pt x="54291" y="187252"/>
                  </a:lnTo>
                  <a:close/>
                </a:path>
                <a:path w="398144" h="297180">
                  <a:moveTo>
                    <a:pt x="90485" y="187252"/>
                  </a:moveTo>
                  <a:lnTo>
                    <a:pt x="72388" y="187252"/>
                  </a:lnTo>
                  <a:lnTo>
                    <a:pt x="72388" y="272381"/>
                  </a:lnTo>
                  <a:lnTo>
                    <a:pt x="90485" y="272381"/>
                  </a:lnTo>
                  <a:lnTo>
                    <a:pt x="90485" y="187252"/>
                  </a:lnTo>
                  <a:close/>
                </a:path>
                <a:path w="398144" h="297180">
                  <a:moveTo>
                    <a:pt x="177164" y="139120"/>
                  </a:moveTo>
                  <a:lnTo>
                    <a:pt x="149849" y="139120"/>
                  </a:lnTo>
                  <a:lnTo>
                    <a:pt x="133230" y="272381"/>
                  </a:lnTo>
                  <a:lnTo>
                    <a:pt x="160544" y="272381"/>
                  </a:lnTo>
                  <a:lnTo>
                    <a:pt x="162565" y="256166"/>
                  </a:lnTo>
                  <a:lnTo>
                    <a:pt x="227806" y="256166"/>
                  </a:lnTo>
                  <a:lnTo>
                    <a:pt x="225780" y="239951"/>
                  </a:lnTo>
                  <a:lnTo>
                    <a:pt x="164592" y="239951"/>
                  </a:lnTo>
                  <a:lnTo>
                    <a:pt x="166613" y="223736"/>
                  </a:lnTo>
                  <a:lnTo>
                    <a:pt x="223754" y="223736"/>
                  </a:lnTo>
                  <a:lnTo>
                    <a:pt x="221729" y="207521"/>
                  </a:lnTo>
                  <a:lnTo>
                    <a:pt x="168634" y="207521"/>
                  </a:lnTo>
                  <a:lnTo>
                    <a:pt x="170678" y="191122"/>
                  </a:lnTo>
                  <a:lnTo>
                    <a:pt x="219680" y="191122"/>
                  </a:lnTo>
                  <a:lnTo>
                    <a:pt x="217654" y="174907"/>
                  </a:lnTo>
                  <a:lnTo>
                    <a:pt x="172705" y="174907"/>
                  </a:lnTo>
                  <a:lnTo>
                    <a:pt x="174702" y="158875"/>
                  </a:lnTo>
                  <a:lnTo>
                    <a:pt x="215652" y="158875"/>
                  </a:lnTo>
                  <a:lnTo>
                    <a:pt x="213626" y="142660"/>
                  </a:lnTo>
                  <a:lnTo>
                    <a:pt x="176723" y="142660"/>
                  </a:lnTo>
                  <a:lnTo>
                    <a:pt x="177164" y="139120"/>
                  </a:lnTo>
                  <a:close/>
                </a:path>
                <a:path w="398144" h="297180">
                  <a:moveTo>
                    <a:pt x="227806" y="256166"/>
                  </a:moveTo>
                  <a:lnTo>
                    <a:pt x="200472" y="256166"/>
                  </a:lnTo>
                  <a:lnTo>
                    <a:pt x="202493" y="272381"/>
                  </a:lnTo>
                  <a:lnTo>
                    <a:pt x="229831" y="272381"/>
                  </a:lnTo>
                  <a:lnTo>
                    <a:pt x="227806" y="256166"/>
                  </a:lnTo>
                  <a:close/>
                </a:path>
                <a:path w="398144" h="297180">
                  <a:moveTo>
                    <a:pt x="361938" y="227790"/>
                  </a:moveTo>
                  <a:lnTo>
                    <a:pt x="307648" y="227790"/>
                  </a:lnTo>
                  <a:lnTo>
                    <a:pt x="307648" y="272381"/>
                  </a:lnTo>
                  <a:lnTo>
                    <a:pt x="361938" y="272381"/>
                  </a:lnTo>
                  <a:lnTo>
                    <a:pt x="361938" y="227790"/>
                  </a:lnTo>
                  <a:close/>
                </a:path>
                <a:path w="398144" h="297180">
                  <a:moveTo>
                    <a:pt x="223754" y="223736"/>
                  </a:moveTo>
                  <a:lnTo>
                    <a:pt x="196424" y="223736"/>
                  </a:lnTo>
                  <a:lnTo>
                    <a:pt x="198451" y="239951"/>
                  </a:lnTo>
                  <a:lnTo>
                    <a:pt x="225780" y="239951"/>
                  </a:lnTo>
                  <a:lnTo>
                    <a:pt x="223754" y="223736"/>
                  </a:lnTo>
                  <a:close/>
                </a:path>
                <a:path w="398144" h="297180">
                  <a:moveTo>
                    <a:pt x="343890" y="124861"/>
                  </a:moveTo>
                  <a:lnTo>
                    <a:pt x="325787" y="124861"/>
                  </a:lnTo>
                  <a:lnTo>
                    <a:pt x="325787" y="227790"/>
                  </a:lnTo>
                  <a:lnTo>
                    <a:pt x="343890" y="227790"/>
                  </a:lnTo>
                  <a:lnTo>
                    <a:pt x="343890" y="124861"/>
                  </a:lnTo>
                  <a:close/>
                </a:path>
                <a:path w="398144" h="297180">
                  <a:moveTo>
                    <a:pt x="219680" y="191122"/>
                  </a:moveTo>
                  <a:lnTo>
                    <a:pt x="192353" y="191122"/>
                  </a:lnTo>
                  <a:lnTo>
                    <a:pt x="194404" y="207521"/>
                  </a:lnTo>
                  <a:lnTo>
                    <a:pt x="221729" y="207521"/>
                  </a:lnTo>
                  <a:lnTo>
                    <a:pt x="219680" y="191122"/>
                  </a:lnTo>
                  <a:close/>
                </a:path>
                <a:path w="398144" h="297180">
                  <a:moveTo>
                    <a:pt x="99534" y="122499"/>
                  </a:moveTo>
                  <a:lnTo>
                    <a:pt x="27145" y="122499"/>
                  </a:lnTo>
                  <a:lnTo>
                    <a:pt x="27145" y="187252"/>
                  </a:lnTo>
                  <a:lnTo>
                    <a:pt x="99534" y="187252"/>
                  </a:lnTo>
                  <a:lnTo>
                    <a:pt x="99534" y="157794"/>
                  </a:lnTo>
                  <a:lnTo>
                    <a:pt x="149849" y="139120"/>
                  </a:lnTo>
                  <a:lnTo>
                    <a:pt x="177164" y="139120"/>
                  </a:lnTo>
                  <a:lnTo>
                    <a:pt x="178117" y="131466"/>
                  </a:lnTo>
                  <a:lnTo>
                    <a:pt x="99534" y="131466"/>
                  </a:lnTo>
                  <a:lnTo>
                    <a:pt x="99534" y="122499"/>
                  </a:lnTo>
                  <a:close/>
                </a:path>
                <a:path w="398144" h="297180">
                  <a:moveTo>
                    <a:pt x="215652" y="158875"/>
                  </a:moveTo>
                  <a:lnTo>
                    <a:pt x="188335" y="158875"/>
                  </a:lnTo>
                  <a:lnTo>
                    <a:pt x="190350" y="174907"/>
                  </a:lnTo>
                  <a:lnTo>
                    <a:pt x="217654" y="174907"/>
                  </a:lnTo>
                  <a:lnTo>
                    <a:pt x="215652" y="158875"/>
                  </a:lnTo>
                  <a:close/>
                </a:path>
                <a:path w="398144" h="297180">
                  <a:moveTo>
                    <a:pt x="211586" y="126326"/>
                  </a:moveTo>
                  <a:lnTo>
                    <a:pt x="184275" y="126326"/>
                  </a:lnTo>
                  <a:lnTo>
                    <a:pt x="186308" y="142660"/>
                  </a:lnTo>
                  <a:lnTo>
                    <a:pt x="213626" y="142660"/>
                  </a:lnTo>
                  <a:lnTo>
                    <a:pt x="211624" y="126634"/>
                  </a:lnTo>
                  <a:lnTo>
                    <a:pt x="211586" y="126326"/>
                  </a:lnTo>
                  <a:close/>
                </a:path>
                <a:path w="398144" h="297180">
                  <a:moveTo>
                    <a:pt x="308474" y="0"/>
                  </a:moveTo>
                  <a:lnTo>
                    <a:pt x="264577" y="15896"/>
                  </a:lnTo>
                  <a:lnTo>
                    <a:pt x="262351" y="20609"/>
                  </a:lnTo>
                  <a:lnTo>
                    <a:pt x="281818" y="63817"/>
                  </a:lnTo>
                  <a:lnTo>
                    <a:pt x="99534" y="131466"/>
                  </a:lnTo>
                  <a:lnTo>
                    <a:pt x="178117" y="131466"/>
                  </a:lnTo>
                  <a:lnTo>
                    <a:pt x="178471" y="128629"/>
                  </a:lnTo>
                  <a:lnTo>
                    <a:pt x="178490" y="128472"/>
                  </a:lnTo>
                  <a:lnTo>
                    <a:pt x="184275" y="126326"/>
                  </a:lnTo>
                  <a:lnTo>
                    <a:pt x="211586" y="126326"/>
                  </a:lnTo>
                  <a:lnTo>
                    <a:pt x="210377" y="116651"/>
                  </a:lnTo>
                  <a:lnTo>
                    <a:pt x="291928" y="86388"/>
                  </a:lnTo>
                  <a:lnTo>
                    <a:pt x="358425" y="86388"/>
                  </a:lnTo>
                  <a:lnTo>
                    <a:pt x="353620" y="51564"/>
                  </a:lnTo>
                  <a:lnTo>
                    <a:pt x="351810" y="47553"/>
                  </a:lnTo>
                  <a:lnTo>
                    <a:pt x="312836" y="1086"/>
                  </a:lnTo>
                  <a:lnTo>
                    <a:pt x="308474" y="0"/>
                  </a:lnTo>
                  <a:close/>
                </a:path>
                <a:path w="398144" h="297180">
                  <a:moveTo>
                    <a:pt x="358425" y="86388"/>
                  </a:moveTo>
                  <a:lnTo>
                    <a:pt x="291928" y="86388"/>
                  </a:lnTo>
                  <a:lnTo>
                    <a:pt x="308215" y="122499"/>
                  </a:lnTo>
                  <a:lnTo>
                    <a:pt x="310097" y="126634"/>
                  </a:lnTo>
                  <a:lnTo>
                    <a:pt x="315357" y="128629"/>
                  </a:lnTo>
                  <a:lnTo>
                    <a:pt x="325787" y="124861"/>
                  </a:lnTo>
                  <a:lnTo>
                    <a:pt x="343890" y="124861"/>
                  </a:lnTo>
                  <a:lnTo>
                    <a:pt x="343890" y="118338"/>
                  </a:lnTo>
                  <a:lnTo>
                    <a:pt x="359290" y="112765"/>
                  </a:lnTo>
                  <a:lnTo>
                    <a:pt x="361583" y="109273"/>
                  </a:lnTo>
                  <a:lnTo>
                    <a:pt x="358425" y="86388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66344" y="2588386"/>
              <a:ext cx="530860" cy="485140"/>
            </a:xfrm>
            <a:custGeom>
              <a:avLst/>
              <a:gdLst/>
              <a:ahLst/>
              <a:cxnLst/>
              <a:rect l="l" t="t" r="r" b="b"/>
              <a:pathLst>
                <a:path w="530860" h="485139">
                  <a:moveTo>
                    <a:pt x="0" y="484759"/>
                  </a:moveTo>
                  <a:lnTo>
                    <a:pt x="530351" y="484759"/>
                  </a:lnTo>
                  <a:lnTo>
                    <a:pt x="530351" y="0"/>
                  </a:lnTo>
                  <a:lnTo>
                    <a:pt x="0" y="0"/>
                  </a:lnTo>
                  <a:lnTo>
                    <a:pt x="0" y="484759"/>
                  </a:lnTo>
                  <a:close/>
                </a:path>
              </a:pathLst>
            </a:custGeom>
            <a:ln w="3810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1713610" y="2097722"/>
            <a:ext cx="749935" cy="35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58419">
              <a:lnSpc>
                <a:spcPct val="103000"/>
              </a:lnSpc>
              <a:spcBef>
                <a:spcPts val="95"/>
              </a:spcBef>
            </a:pPr>
            <a:r>
              <a:rPr dirty="0" sz="1050" spc="-10" b="1">
                <a:latin typeface="Arial"/>
                <a:cs typeface="Arial"/>
              </a:rPr>
              <a:t>Monomer Fabrication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32785" y="2172398"/>
            <a:ext cx="9785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 b="1">
                <a:latin typeface="Arial"/>
                <a:cs typeface="Arial"/>
              </a:rPr>
              <a:t>Polymerization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92065" y="2113470"/>
            <a:ext cx="1060450" cy="35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9545" marR="5080" indent="-157480">
              <a:lnSpc>
                <a:spcPct val="103000"/>
              </a:lnSpc>
              <a:spcBef>
                <a:spcPts val="95"/>
              </a:spcBef>
            </a:pPr>
            <a:r>
              <a:rPr dirty="0" sz="1050" spc="-10" b="1">
                <a:latin typeface="Arial"/>
                <a:cs typeface="Arial"/>
              </a:rPr>
              <a:t>Compounding</a:t>
            </a:r>
            <a:r>
              <a:rPr dirty="0" sz="1050" spc="10" b="1">
                <a:latin typeface="Arial"/>
                <a:cs typeface="Arial"/>
              </a:rPr>
              <a:t> </a:t>
            </a:r>
            <a:r>
              <a:rPr dirty="0" sz="1050" spc="-50" b="1">
                <a:latin typeface="Arial"/>
                <a:cs typeface="Arial"/>
              </a:rPr>
              <a:t>&amp; </a:t>
            </a:r>
            <a:r>
              <a:rPr dirty="0" sz="1050" spc="-10" b="1">
                <a:latin typeface="Arial"/>
                <a:cs typeface="Arial"/>
              </a:rPr>
              <a:t>Processing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80860" y="2680716"/>
            <a:ext cx="915669" cy="3549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Sale</a:t>
            </a:r>
            <a:r>
              <a:rPr dirty="0" sz="105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endParaRPr sz="10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Consumer</a:t>
            </a:r>
            <a:r>
              <a:rPr dirty="0" sz="105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 MT"/>
                <a:cs typeface="Arial MT"/>
              </a:rPr>
              <a:t>Use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79575" y="2661539"/>
            <a:ext cx="466725" cy="247015"/>
          </a:xfrm>
          <a:custGeom>
            <a:avLst/>
            <a:gdLst/>
            <a:ahLst/>
            <a:cxnLst/>
            <a:rect l="l" t="t" r="r" b="b"/>
            <a:pathLst>
              <a:path w="466725" h="247014">
                <a:moveTo>
                  <a:pt x="342900" y="0"/>
                </a:moveTo>
                <a:lnTo>
                  <a:pt x="342900" y="61722"/>
                </a:lnTo>
                <a:lnTo>
                  <a:pt x="0" y="61722"/>
                </a:lnTo>
                <a:lnTo>
                  <a:pt x="0" y="185293"/>
                </a:lnTo>
                <a:lnTo>
                  <a:pt x="342900" y="185293"/>
                </a:lnTo>
                <a:lnTo>
                  <a:pt x="342900" y="247014"/>
                </a:lnTo>
                <a:lnTo>
                  <a:pt x="466344" y="123444"/>
                </a:lnTo>
                <a:lnTo>
                  <a:pt x="342900" y="0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6" name="object 36"/>
          <p:cNvGrpSpPr/>
          <p:nvPr/>
        </p:nvGrpSpPr>
        <p:grpSpPr>
          <a:xfrm>
            <a:off x="2615183" y="2652395"/>
            <a:ext cx="3219450" cy="2808605"/>
            <a:chOff x="2615183" y="2652395"/>
            <a:chExt cx="3219450" cy="2808605"/>
          </a:xfrm>
        </p:grpSpPr>
        <p:sp>
          <p:nvSpPr>
            <p:cNvPr id="37" name="object 37"/>
            <p:cNvSpPr/>
            <p:nvPr/>
          </p:nvSpPr>
          <p:spPr>
            <a:xfrm>
              <a:off x="2615184" y="2652394"/>
              <a:ext cx="2039620" cy="283845"/>
            </a:xfrm>
            <a:custGeom>
              <a:avLst/>
              <a:gdLst/>
              <a:ahLst/>
              <a:cxnLst/>
              <a:rect l="l" t="t" r="r" b="b"/>
              <a:pathLst>
                <a:path w="2039620" h="283844">
                  <a:moveTo>
                    <a:pt x="539496" y="123444"/>
                  </a:moveTo>
                  <a:lnTo>
                    <a:pt x="416052" y="0"/>
                  </a:lnTo>
                  <a:lnTo>
                    <a:pt x="416052" y="61722"/>
                  </a:lnTo>
                  <a:lnTo>
                    <a:pt x="0" y="61722"/>
                  </a:lnTo>
                  <a:lnTo>
                    <a:pt x="0" y="185293"/>
                  </a:lnTo>
                  <a:lnTo>
                    <a:pt x="416052" y="185293"/>
                  </a:lnTo>
                  <a:lnTo>
                    <a:pt x="416052" y="247015"/>
                  </a:lnTo>
                  <a:lnTo>
                    <a:pt x="539496" y="123444"/>
                  </a:lnTo>
                  <a:close/>
                </a:path>
                <a:path w="2039620" h="283844">
                  <a:moveTo>
                    <a:pt x="2039112" y="141859"/>
                  </a:moveTo>
                  <a:lnTo>
                    <a:pt x="1897380" y="0"/>
                  </a:lnTo>
                  <a:lnTo>
                    <a:pt x="1897380" y="70866"/>
                  </a:lnTo>
                  <a:lnTo>
                    <a:pt x="1426464" y="70866"/>
                  </a:lnTo>
                  <a:lnTo>
                    <a:pt x="1426464" y="212725"/>
                  </a:lnTo>
                  <a:lnTo>
                    <a:pt x="1897380" y="212725"/>
                  </a:lnTo>
                  <a:lnTo>
                    <a:pt x="1897380" y="283591"/>
                  </a:lnTo>
                  <a:lnTo>
                    <a:pt x="2039112" y="141859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280660" y="4925314"/>
              <a:ext cx="539750" cy="521334"/>
            </a:xfrm>
            <a:custGeom>
              <a:avLst/>
              <a:gdLst/>
              <a:ahLst/>
              <a:cxnLst/>
              <a:rect l="l" t="t" r="r" b="b"/>
              <a:pathLst>
                <a:path w="539750" h="521335">
                  <a:moveTo>
                    <a:pt x="269748" y="0"/>
                  </a:moveTo>
                  <a:lnTo>
                    <a:pt x="221262" y="4199"/>
                  </a:lnTo>
                  <a:lnTo>
                    <a:pt x="175626" y="16308"/>
                  </a:lnTo>
                  <a:lnTo>
                    <a:pt x="133604" y="35588"/>
                  </a:lnTo>
                  <a:lnTo>
                    <a:pt x="95955" y="61302"/>
                  </a:lnTo>
                  <a:lnTo>
                    <a:pt x="63443" y="92715"/>
                  </a:lnTo>
                  <a:lnTo>
                    <a:pt x="36830" y="129088"/>
                  </a:lnTo>
                  <a:lnTo>
                    <a:pt x="16876" y="169685"/>
                  </a:lnTo>
                  <a:lnTo>
                    <a:pt x="4346" y="213769"/>
                  </a:lnTo>
                  <a:lnTo>
                    <a:pt x="0" y="260604"/>
                  </a:lnTo>
                  <a:lnTo>
                    <a:pt x="4346" y="307476"/>
                  </a:lnTo>
                  <a:lnTo>
                    <a:pt x="16876" y="351589"/>
                  </a:lnTo>
                  <a:lnTo>
                    <a:pt x="36829" y="392208"/>
                  </a:lnTo>
                  <a:lnTo>
                    <a:pt x="63443" y="428597"/>
                  </a:lnTo>
                  <a:lnTo>
                    <a:pt x="95955" y="460021"/>
                  </a:lnTo>
                  <a:lnTo>
                    <a:pt x="133603" y="485742"/>
                  </a:lnTo>
                  <a:lnTo>
                    <a:pt x="175626" y="505025"/>
                  </a:lnTo>
                  <a:lnTo>
                    <a:pt x="221262" y="517134"/>
                  </a:lnTo>
                  <a:lnTo>
                    <a:pt x="269748" y="521335"/>
                  </a:lnTo>
                  <a:lnTo>
                    <a:pt x="318233" y="517134"/>
                  </a:lnTo>
                  <a:lnTo>
                    <a:pt x="363869" y="505025"/>
                  </a:lnTo>
                  <a:lnTo>
                    <a:pt x="405891" y="485742"/>
                  </a:lnTo>
                  <a:lnTo>
                    <a:pt x="443540" y="460021"/>
                  </a:lnTo>
                  <a:lnTo>
                    <a:pt x="476052" y="428597"/>
                  </a:lnTo>
                  <a:lnTo>
                    <a:pt x="502665" y="392208"/>
                  </a:lnTo>
                  <a:lnTo>
                    <a:pt x="522619" y="351589"/>
                  </a:lnTo>
                  <a:lnTo>
                    <a:pt x="535149" y="307476"/>
                  </a:lnTo>
                  <a:lnTo>
                    <a:pt x="539495" y="260604"/>
                  </a:lnTo>
                  <a:lnTo>
                    <a:pt x="535149" y="213769"/>
                  </a:lnTo>
                  <a:lnTo>
                    <a:pt x="522619" y="169685"/>
                  </a:lnTo>
                  <a:lnTo>
                    <a:pt x="502665" y="129088"/>
                  </a:lnTo>
                  <a:lnTo>
                    <a:pt x="476052" y="92715"/>
                  </a:lnTo>
                  <a:lnTo>
                    <a:pt x="443540" y="61302"/>
                  </a:lnTo>
                  <a:lnTo>
                    <a:pt x="405891" y="35588"/>
                  </a:lnTo>
                  <a:lnTo>
                    <a:pt x="363869" y="16308"/>
                  </a:lnTo>
                  <a:lnTo>
                    <a:pt x="318233" y="419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280660" y="4925314"/>
              <a:ext cx="539750" cy="521334"/>
            </a:xfrm>
            <a:custGeom>
              <a:avLst/>
              <a:gdLst/>
              <a:ahLst/>
              <a:cxnLst/>
              <a:rect l="l" t="t" r="r" b="b"/>
              <a:pathLst>
                <a:path w="539750" h="521335">
                  <a:moveTo>
                    <a:pt x="0" y="260604"/>
                  </a:moveTo>
                  <a:lnTo>
                    <a:pt x="4346" y="213769"/>
                  </a:lnTo>
                  <a:lnTo>
                    <a:pt x="16876" y="169685"/>
                  </a:lnTo>
                  <a:lnTo>
                    <a:pt x="36830" y="129088"/>
                  </a:lnTo>
                  <a:lnTo>
                    <a:pt x="63443" y="92715"/>
                  </a:lnTo>
                  <a:lnTo>
                    <a:pt x="95955" y="61302"/>
                  </a:lnTo>
                  <a:lnTo>
                    <a:pt x="133604" y="35588"/>
                  </a:lnTo>
                  <a:lnTo>
                    <a:pt x="175626" y="16308"/>
                  </a:lnTo>
                  <a:lnTo>
                    <a:pt x="221262" y="4199"/>
                  </a:lnTo>
                  <a:lnTo>
                    <a:pt x="269748" y="0"/>
                  </a:lnTo>
                  <a:lnTo>
                    <a:pt x="318233" y="4199"/>
                  </a:lnTo>
                  <a:lnTo>
                    <a:pt x="363869" y="16308"/>
                  </a:lnTo>
                  <a:lnTo>
                    <a:pt x="405891" y="35588"/>
                  </a:lnTo>
                  <a:lnTo>
                    <a:pt x="443540" y="61302"/>
                  </a:lnTo>
                  <a:lnTo>
                    <a:pt x="476052" y="92715"/>
                  </a:lnTo>
                  <a:lnTo>
                    <a:pt x="502665" y="129088"/>
                  </a:lnTo>
                  <a:lnTo>
                    <a:pt x="522619" y="169685"/>
                  </a:lnTo>
                  <a:lnTo>
                    <a:pt x="535149" y="213769"/>
                  </a:lnTo>
                  <a:lnTo>
                    <a:pt x="539495" y="260604"/>
                  </a:lnTo>
                  <a:lnTo>
                    <a:pt x="535149" y="307476"/>
                  </a:lnTo>
                  <a:lnTo>
                    <a:pt x="522619" y="351589"/>
                  </a:lnTo>
                  <a:lnTo>
                    <a:pt x="502665" y="392208"/>
                  </a:lnTo>
                  <a:lnTo>
                    <a:pt x="476052" y="428597"/>
                  </a:lnTo>
                  <a:lnTo>
                    <a:pt x="443540" y="460021"/>
                  </a:lnTo>
                  <a:lnTo>
                    <a:pt x="405891" y="485742"/>
                  </a:lnTo>
                  <a:lnTo>
                    <a:pt x="363869" y="505025"/>
                  </a:lnTo>
                  <a:lnTo>
                    <a:pt x="318233" y="517134"/>
                  </a:lnTo>
                  <a:lnTo>
                    <a:pt x="269748" y="521335"/>
                  </a:lnTo>
                  <a:lnTo>
                    <a:pt x="221262" y="517134"/>
                  </a:lnTo>
                  <a:lnTo>
                    <a:pt x="175626" y="505025"/>
                  </a:lnTo>
                  <a:lnTo>
                    <a:pt x="133603" y="485742"/>
                  </a:lnTo>
                  <a:lnTo>
                    <a:pt x="95955" y="460021"/>
                  </a:lnTo>
                  <a:lnTo>
                    <a:pt x="63443" y="428597"/>
                  </a:lnTo>
                  <a:lnTo>
                    <a:pt x="36829" y="392208"/>
                  </a:lnTo>
                  <a:lnTo>
                    <a:pt x="16876" y="351589"/>
                  </a:lnTo>
                  <a:lnTo>
                    <a:pt x="4346" y="307476"/>
                  </a:lnTo>
                  <a:lnTo>
                    <a:pt x="0" y="260604"/>
                  </a:lnTo>
                  <a:close/>
                </a:path>
              </a:pathLst>
            </a:custGeom>
            <a:ln w="28575">
              <a:solidFill>
                <a:srgbClr val="34A2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482333" y="2117280"/>
            <a:ext cx="676275" cy="35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6670">
              <a:lnSpc>
                <a:spcPct val="103000"/>
              </a:lnSpc>
              <a:spcBef>
                <a:spcPts val="95"/>
              </a:spcBef>
            </a:pPr>
            <a:r>
              <a:rPr dirty="0" sz="1050" b="1">
                <a:latin typeface="Arial"/>
                <a:cs typeface="Arial"/>
              </a:rPr>
              <a:t>Oil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&amp;</a:t>
            </a:r>
            <a:r>
              <a:rPr dirty="0" sz="1050" spc="5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Gas </a:t>
            </a:r>
            <a:r>
              <a:rPr dirty="0" sz="1050" spc="-10" b="1">
                <a:latin typeface="Arial"/>
                <a:cs typeface="Arial"/>
              </a:rPr>
              <a:t>Extraction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80479" y="4772088"/>
            <a:ext cx="89598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b="1">
                <a:latin typeface="Arial"/>
                <a:cs typeface="Arial"/>
              </a:rPr>
              <a:t>EOL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Disposal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79669" y="5087429"/>
            <a:ext cx="13398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5">
                <a:latin typeface="Arial MT"/>
                <a:cs typeface="Arial MT"/>
              </a:rPr>
              <a:t>1.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269676" y="4911026"/>
            <a:ext cx="568325" cy="549910"/>
            <a:chOff x="4269676" y="4911026"/>
            <a:chExt cx="568325" cy="549910"/>
          </a:xfrm>
        </p:grpSpPr>
        <p:sp>
          <p:nvSpPr>
            <p:cNvPr id="44" name="object 44"/>
            <p:cNvSpPr/>
            <p:nvPr/>
          </p:nvSpPr>
          <p:spPr>
            <a:xfrm>
              <a:off x="4283964" y="4925314"/>
              <a:ext cx="539750" cy="521334"/>
            </a:xfrm>
            <a:custGeom>
              <a:avLst/>
              <a:gdLst/>
              <a:ahLst/>
              <a:cxnLst/>
              <a:rect l="l" t="t" r="r" b="b"/>
              <a:pathLst>
                <a:path w="539750" h="521335">
                  <a:moveTo>
                    <a:pt x="269748" y="0"/>
                  </a:moveTo>
                  <a:lnTo>
                    <a:pt x="221262" y="4199"/>
                  </a:lnTo>
                  <a:lnTo>
                    <a:pt x="175626" y="16308"/>
                  </a:lnTo>
                  <a:lnTo>
                    <a:pt x="133604" y="35588"/>
                  </a:lnTo>
                  <a:lnTo>
                    <a:pt x="95955" y="61302"/>
                  </a:lnTo>
                  <a:lnTo>
                    <a:pt x="63443" y="92715"/>
                  </a:lnTo>
                  <a:lnTo>
                    <a:pt x="36830" y="129088"/>
                  </a:lnTo>
                  <a:lnTo>
                    <a:pt x="16876" y="169685"/>
                  </a:lnTo>
                  <a:lnTo>
                    <a:pt x="4346" y="213769"/>
                  </a:lnTo>
                  <a:lnTo>
                    <a:pt x="0" y="260604"/>
                  </a:lnTo>
                  <a:lnTo>
                    <a:pt x="4346" y="307476"/>
                  </a:lnTo>
                  <a:lnTo>
                    <a:pt x="16876" y="351589"/>
                  </a:lnTo>
                  <a:lnTo>
                    <a:pt x="36829" y="392208"/>
                  </a:lnTo>
                  <a:lnTo>
                    <a:pt x="63443" y="428597"/>
                  </a:lnTo>
                  <a:lnTo>
                    <a:pt x="95955" y="460021"/>
                  </a:lnTo>
                  <a:lnTo>
                    <a:pt x="133603" y="485742"/>
                  </a:lnTo>
                  <a:lnTo>
                    <a:pt x="175626" y="505025"/>
                  </a:lnTo>
                  <a:lnTo>
                    <a:pt x="221262" y="517134"/>
                  </a:lnTo>
                  <a:lnTo>
                    <a:pt x="269748" y="521335"/>
                  </a:lnTo>
                  <a:lnTo>
                    <a:pt x="318233" y="517134"/>
                  </a:lnTo>
                  <a:lnTo>
                    <a:pt x="363869" y="505025"/>
                  </a:lnTo>
                  <a:lnTo>
                    <a:pt x="405891" y="485742"/>
                  </a:lnTo>
                  <a:lnTo>
                    <a:pt x="443540" y="460021"/>
                  </a:lnTo>
                  <a:lnTo>
                    <a:pt x="476052" y="428597"/>
                  </a:lnTo>
                  <a:lnTo>
                    <a:pt x="502665" y="392208"/>
                  </a:lnTo>
                  <a:lnTo>
                    <a:pt x="522619" y="351589"/>
                  </a:lnTo>
                  <a:lnTo>
                    <a:pt x="535149" y="307476"/>
                  </a:lnTo>
                  <a:lnTo>
                    <a:pt x="539496" y="260604"/>
                  </a:lnTo>
                  <a:lnTo>
                    <a:pt x="535149" y="213769"/>
                  </a:lnTo>
                  <a:lnTo>
                    <a:pt x="522619" y="169685"/>
                  </a:lnTo>
                  <a:lnTo>
                    <a:pt x="502666" y="129088"/>
                  </a:lnTo>
                  <a:lnTo>
                    <a:pt x="476052" y="92715"/>
                  </a:lnTo>
                  <a:lnTo>
                    <a:pt x="443540" y="61302"/>
                  </a:lnTo>
                  <a:lnTo>
                    <a:pt x="405892" y="35588"/>
                  </a:lnTo>
                  <a:lnTo>
                    <a:pt x="363869" y="16308"/>
                  </a:lnTo>
                  <a:lnTo>
                    <a:pt x="318233" y="419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283964" y="4925314"/>
              <a:ext cx="539750" cy="521334"/>
            </a:xfrm>
            <a:custGeom>
              <a:avLst/>
              <a:gdLst/>
              <a:ahLst/>
              <a:cxnLst/>
              <a:rect l="l" t="t" r="r" b="b"/>
              <a:pathLst>
                <a:path w="539750" h="521335">
                  <a:moveTo>
                    <a:pt x="0" y="260604"/>
                  </a:moveTo>
                  <a:lnTo>
                    <a:pt x="4346" y="213769"/>
                  </a:lnTo>
                  <a:lnTo>
                    <a:pt x="16876" y="169685"/>
                  </a:lnTo>
                  <a:lnTo>
                    <a:pt x="36830" y="129088"/>
                  </a:lnTo>
                  <a:lnTo>
                    <a:pt x="63443" y="92715"/>
                  </a:lnTo>
                  <a:lnTo>
                    <a:pt x="95955" y="61302"/>
                  </a:lnTo>
                  <a:lnTo>
                    <a:pt x="133604" y="35588"/>
                  </a:lnTo>
                  <a:lnTo>
                    <a:pt x="175626" y="16308"/>
                  </a:lnTo>
                  <a:lnTo>
                    <a:pt x="221262" y="4199"/>
                  </a:lnTo>
                  <a:lnTo>
                    <a:pt x="269748" y="0"/>
                  </a:lnTo>
                  <a:lnTo>
                    <a:pt x="318233" y="4199"/>
                  </a:lnTo>
                  <a:lnTo>
                    <a:pt x="363869" y="16308"/>
                  </a:lnTo>
                  <a:lnTo>
                    <a:pt x="405892" y="35588"/>
                  </a:lnTo>
                  <a:lnTo>
                    <a:pt x="443540" y="61302"/>
                  </a:lnTo>
                  <a:lnTo>
                    <a:pt x="476052" y="92715"/>
                  </a:lnTo>
                  <a:lnTo>
                    <a:pt x="502666" y="129088"/>
                  </a:lnTo>
                  <a:lnTo>
                    <a:pt x="522619" y="169685"/>
                  </a:lnTo>
                  <a:lnTo>
                    <a:pt x="535149" y="213769"/>
                  </a:lnTo>
                  <a:lnTo>
                    <a:pt x="539496" y="260604"/>
                  </a:lnTo>
                  <a:lnTo>
                    <a:pt x="535149" y="307476"/>
                  </a:lnTo>
                  <a:lnTo>
                    <a:pt x="522619" y="351589"/>
                  </a:lnTo>
                  <a:lnTo>
                    <a:pt x="502665" y="392208"/>
                  </a:lnTo>
                  <a:lnTo>
                    <a:pt x="476052" y="428597"/>
                  </a:lnTo>
                  <a:lnTo>
                    <a:pt x="443540" y="460021"/>
                  </a:lnTo>
                  <a:lnTo>
                    <a:pt x="405891" y="485742"/>
                  </a:lnTo>
                  <a:lnTo>
                    <a:pt x="363869" y="505025"/>
                  </a:lnTo>
                  <a:lnTo>
                    <a:pt x="318233" y="517134"/>
                  </a:lnTo>
                  <a:lnTo>
                    <a:pt x="269748" y="521335"/>
                  </a:lnTo>
                  <a:lnTo>
                    <a:pt x="221262" y="517134"/>
                  </a:lnTo>
                  <a:lnTo>
                    <a:pt x="175626" y="505025"/>
                  </a:lnTo>
                  <a:lnTo>
                    <a:pt x="133603" y="485742"/>
                  </a:lnTo>
                  <a:lnTo>
                    <a:pt x="95955" y="460021"/>
                  </a:lnTo>
                  <a:lnTo>
                    <a:pt x="63443" y="428597"/>
                  </a:lnTo>
                  <a:lnTo>
                    <a:pt x="36829" y="392208"/>
                  </a:lnTo>
                  <a:lnTo>
                    <a:pt x="16876" y="351589"/>
                  </a:lnTo>
                  <a:lnTo>
                    <a:pt x="4346" y="307476"/>
                  </a:lnTo>
                  <a:lnTo>
                    <a:pt x="0" y="260604"/>
                  </a:lnTo>
                  <a:close/>
                </a:path>
              </a:pathLst>
            </a:custGeom>
            <a:ln w="28575">
              <a:solidFill>
                <a:srgbClr val="34A2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4482338" y="5087429"/>
            <a:ext cx="13398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5">
                <a:latin typeface="Arial MT"/>
                <a:cs typeface="Arial MT"/>
              </a:rPr>
              <a:t>2.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309556" y="4252404"/>
            <a:ext cx="568325" cy="541020"/>
            <a:chOff x="3309556" y="4252404"/>
            <a:chExt cx="568325" cy="541020"/>
          </a:xfrm>
        </p:grpSpPr>
        <p:sp>
          <p:nvSpPr>
            <p:cNvPr id="48" name="object 48"/>
            <p:cNvSpPr/>
            <p:nvPr/>
          </p:nvSpPr>
          <p:spPr>
            <a:xfrm>
              <a:off x="3323844" y="4266691"/>
              <a:ext cx="539750" cy="512445"/>
            </a:xfrm>
            <a:custGeom>
              <a:avLst/>
              <a:gdLst/>
              <a:ahLst/>
              <a:cxnLst/>
              <a:rect l="l" t="t" r="r" b="b"/>
              <a:pathLst>
                <a:path w="539750" h="512445">
                  <a:moveTo>
                    <a:pt x="269747" y="0"/>
                  </a:moveTo>
                  <a:lnTo>
                    <a:pt x="221262" y="4126"/>
                  </a:lnTo>
                  <a:lnTo>
                    <a:pt x="175626" y="16025"/>
                  </a:lnTo>
                  <a:lnTo>
                    <a:pt x="133604" y="34972"/>
                  </a:lnTo>
                  <a:lnTo>
                    <a:pt x="95955" y="60243"/>
                  </a:lnTo>
                  <a:lnTo>
                    <a:pt x="63443" y="91116"/>
                  </a:lnTo>
                  <a:lnTo>
                    <a:pt x="36830" y="126868"/>
                  </a:lnTo>
                  <a:lnTo>
                    <a:pt x="16876" y="166774"/>
                  </a:lnTo>
                  <a:lnTo>
                    <a:pt x="4346" y="210112"/>
                  </a:lnTo>
                  <a:lnTo>
                    <a:pt x="0" y="256158"/>
                  </a:lnTo>
                  <a:lnTo>
                    <a:pt x="4346" y="302200"/>
                  </a:lnTo>
                  <a:lnTo>
                    <a:pt x="16876" y="345527"/>
                  </a:lnTo>
                  <a:lnTo>
                    <a:pt x="36829" y="385416"/>
                  </a:lnTo>
                  <a:lnTo>
                    <a:pt x="63443" y="421148"/>
                  </a:lnTo>
                  <a:lnTo>
                    <a:pt x="95955" y="452000"/>
                  </a:lnTo>
                  <a:lnTo>
                    <a:pt x="133603" y="477251"/>
                  </a:lnTo>
                  <a:lnTo>
                    <a:pt x="175626" y="496181"/>
                  </a:lnTo>
                  <a:lnTo>
                    <a:pt x="221262" y="508068"/>
                  </a:lnTo>
                  <a:lnTo>
                    <a:pt x="269747" y="512190"/>
                  </a:lnTo>
                  <a:lnTo>
                    <a:pt x="318233" y="508068"/>
                  </a:lnTo>
                  <a:lnTo>
                    <a:pt x="363869" y="496181"/>
                  </a:lnTo>
                  <a:lnTo>
                    <a:pt x="405891" y="477251"/>
                  </a:lnTo>
                  <a:lnTo>
                    <a:pt x="443540" y="452000"/>
                  </a:lnTo>
                  <a:lnTo>
                    <a:pt x="476052" y="421148"/>
                  </a:lnTo>
                  <a:lnTo>
                    <a:pt x="502665" y="385416"/>
                  </a:lnTo>
                  <a:lnTo>
                    <a:pt x="522619" y="345527"/>
                  </a:lnTo>
                  <a:lnTo>
                    <a:pt x="535149" y="302200"/>
                  </a:lnTo>
                  <a:lnTo>
                    <a:pt x="539495" y="256158"/>
                  </a:lnTo>
                  <a:lnTo>
                    <a:pt x="535149" y="210112"/>
                  </a:lnTo>
                  <a:lnTo>
                    <a:pt x="522619" y="166774"/>
                  </a:lnTo>
                  <a:lnTo>
                    <a:pt x="502665" y="126868"/>
                  </a:lnTo>
                  <a:lnTo>
                    <a:pt x="476052" y="91116"/>
                  </a:lnTo>
                  <a:lnTo>
                    <a:pt x="443540" y="60243"/>
                  </a:lnTo>
                  <a:lnTo>
                    <a:pt x="405891" y="34972"/>
                  </a:lnTo>
                  <a:lnTo>
                    <a:pt x="363869" y="16025"/>
                  </a:lnTo>
                  <a:lnTo>
                    <a:pt x="318233" y="4126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323844" y="4266691"/>
              <a:ext cx="539750" cy="512445"/>
            </a:xfrm>
            <a:custGeom>
              <a:avLst/>
              <a:gdLst/>
              <a:ahLst/>
              <a:cxnLst/>
              <a:rect l="l" t="t" r="r" b="b"/>
              <a:pathLst>
                <a:path w="539750" h="512445">
                  <a:moveTo>
                    <a:pt x="0" y="256158"/>
                  </a:moveTo>
                  <a:lnTo>
                    <a:pt x="4346" y="210112"/>
                  </a:lnTo>
                  <a:lnTo>
                    <a:pt x="16876" y="166774"/>
                  </a:lnTo>
                  <a:lnTo>
                    <a:pt x="36830" y="126868"/>
                  </a:lnTo>
                  <a:lnTo>
                    <a:pt x="63443" y="91116"/>
                  </a:lnTo>
                  <a:lnTo>
                    <a:pt x="95955" y="60243"/>
                  </a:lnTo>
                  <a:lnTo>
                    <a:pt x="133604" y="34972"/>
                  </a:lnTo>
                  <a:lnTo>
                    <a:pt x="175626" y="16025"/>
                  </a:lnTo>
                  <a:lnTo>
                    <a:pt x="221262" y="4126"/>
                  </a:lnTo>
                  <a:lnTo>
                    <a:pt x="269747" y="0"/>
                  </a:lnTo>
                  <a:lnTo>
                    <a:pt x="318233" y="4126"/>
                  </a:lnTo>
                  <a:lnTo>
                    <a:pt x="363869" y="16025"/>
                  </a:lnTo>
                  <a:lnTo>
                    <a:pt x="405891" y="34972"/>
                  </a:lnTo>
                  <a:lnTo>
                    <a:pt x="443540" y="60243"/>
                  </a:lnTo>
                  <a:lnTo>
                    <a:pt x="476052" y="91116"/>
                  </a:lnTo>
                  <a:lnTo>
                    <a:pt x="502665" y="126868"/>
                  </a:lnTo>
                  <a:lnTo>
                    <a:pt x="522619" y="166774"/>
                  </a:lnTo>
                  <a:lnTo>
                    <a:pt x="535149" y="210112"/>
                  </a:lnTo>
                  <a:lnTo>
                    <a:pt x="539495" y="256158"/>
                  </a:lnTo>
                  <a:lnTo>
                    <a:pt x="535149" y="302200"/>
                  </a:lnTo>
                  <a:lnTo>
                    <a:pt x="522619" y="345527"/>
                  </a:lnTo>
                  <a:lnTo>
                    <a:pt x="502665" y="385416"/>
                  </a:lnTo>
                  <a:lnTo>
                    <a:pt x="476052" y="421148"/>
                  </a:lnTo>
                  <a:lnTo>
                    <a:pt x="443540" y="452000"/>
                  </a:lnTo>
                  <a:lnTo>
                    <a:pt x="405891" y="477251"/>
                  </a:lnTo>
                  <a:lnTo>
                    <a:pt x="363869" y="496181"/>
                  </a:lnTo>
                  <a:lnTo>
                    <a:pt x="318233" y="508068"/>
                  </a:lnTo>
                  <a:lnTo>
                    <a:pt x="269747" y="512190"/>
                  </a:lnTo>
                  <a:lnTo>
                    <a:pt x="221262" y="508068"/>
                  </a:lnTo>
                  <a:lnTo>
                    <a:pt x="175626" y="496181"/>
                  </a:lnTo>
                  <a:lnTo>
                    <a:pt x="133603" y="477251"/>
                  </a:lnTo>
                  <a:lnTo>
                    <a:pt x="95955" y="452000"/>
                  </a:lnTo>
                  <a:lnTo>
                    <a:pt x="63443" y="421148"/>
                  </a:lnTo>
                  <a:lnTo>
                    <a:pt x="36829" y="385416"/>
                  </a:lnTo>
                  <a:lnTo>
                    <a:pt x="16876" y="345527"/>
                  </a:lnTo>
                  <a:lnTo>
                    <a:pt x="4346" y="302200"/>
                  </a:lnTo>
                  <a:lnTo>
                    <a:pt x="0" y="256158"/>
                  </a:lnTo>
                  <a:close/>
                </a:path>
              </a:pathLst>
            </a:custGeom>
            <a:ln w="28575">
              <a:solidFill>
                <a:srgbClr val="34A2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3523869" y="4423727"/>
            <a:ext cx="1346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5">
                <a:latin typeface="Arial MT"/>
                <a:cs typeface="Arial MT"/>
              </a:rPr>
              <a:t>3.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51703" y="4701476"/>
            <a:ext cx="64135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>
                <a:latin typeface="Arial MT"/>
                <a:cs typeface="Arial MT"/>
              </a:rPr>
              <a:t>Shredding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05223" y="4554283"/>
            <a:ext cx="675005" cy="35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1605" marR="5080" indent="-129539">
              <a:lnSpc>
                <a:spcPct val="103000"/>
              </a:lnSpc>
              <a:spcBef>
                <a:spcPts val="95"/>
              </a:spcBef>
            </a:pPr>
            <a:r>
              <a:rPr dirty="0" sz="1050">
                <a:latin typeface="Arial MT"/>
                <a:cs typeface="Arial MT"/>
              </a:rPr>
              <a:t>Washing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 spc="-50">
                <a:latin typeface="Arial MT"/>
                <a:cs typeface="Arial MT"/>
              </a:rPr>
              <a:t>&amp; </a:t>
            </a:r>
            <a:r>
              <a:rPr dirty="0" sz="1050" spc="-10">
                <a:latin typeface="Arial MT"/>
                <a:cs typeface="Arial MT"/>
              </a:rPr>
              <a:t>Drying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39695" y="4412043"/>
            <a:ext cx="58674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>
                <a:latin typeface="Arial MT"/>
                <a:cs typeface="Arial MT"/>
              </a:rPr>
              <a:t>Extrusion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764220" y="4929314"/>
            <a:ext cx="559435" cy="549910"/>
            <a:chOff x="1764220" y="4929314"/>
            <a:chExt cx="559435" cy="549910"/>
          </a:xfrm>
        </p:grpSpPr>
        <p:sp>
          <p:nvSpPr>
            <p:cNvPr id="55" name="object 55"/>
            <p:cNvSpPr/>
            <p:nvPr/>
          </p:nvSpPr>
          <p:spPr>
            <a:xfrm>
              <a:off x="1778507" y="4943602"/>
              <a:ext cx="530860" cy="521334"/>
            </a:xfrm>
            <a:custGeom>
              <a:avLst/>
              <a:gdLst/>
              <a:ahLst/>
              <a:cxnLst/>
              <a:rect l="l" t="t" r="r" b="b"/>
              <a:pathLst>
                <a:path w="530860" h="521335">
                  <a:moveTo>
                    <a:pt x="265175" y="0"/>
                  </a:moveTo>
                  <a:lnTo>
                    <a:pt x="217515" y="4199"/>
                  </a:lnTo>
                  <a:lnTo>
                    <a:pt x="172656" y="16308"/>
                  </a:lnTo>
                  <a:lnTo>
                    <a:pt x="131346" y="35588"/>
                  </a:lnTo>
                  <a:lnTo>
                    <a:pt x="94335" y="61302"/>
                  </a:lnTo>
                  <a:lnTo>
                    <a:pt x="62373" y="92715"/>
                  </a:lnTo>
                  <a:lnTo>
                    <a:pt x="36209" y="129088"/>
                  </a:lnTo>
                  <a:lnTo>
                    <a:pt x="16592" y="169685"/>
                  </a:lnTo>
                  <a:lnTo>
                    <a:pt x="4273" y="213769"/>
                  </a:lnTo>
                  <a:lnTo>
                    <a:pt x="0" y="260604"/>
                  </a:lnTo>
                  <a:lnTo>
                    <a:pt x="4273" y="307476"/>
                  </a:lnTo>
                  <a:lnTo>
                    <a:pt x="16592" y="351589"/>
                  </a:lnTo>
                  <a:lnTo>
                    <a:pt x="36209" y="392208"/>
                  </a:lnTo>
                  <a:lnTo>
                    <a:pt x="62373" y="428597"/>
                  </a:lnTo>
                  <a:lnTo>
                    <a:pt x="94335" y="460021"/>
                  </a:lnTo>
                  <a:lnTo>
                    <a:pt x="131346" y="485742"/>
                  </a:lnTo>
                  <a:lnTo>
                    <a:pt x="172656" y="505025"/>
                  </a:lnTo>
                  <a:lnTo>
                    <a:pt x="217515" y="517134"/>
                  </a:lnTo>
                  <a:lnTo>
                    <a:pt x="265175" y="521335"/>
                  </a:lnTo>
                  <a:lnTo>
                    <a:pt x="312836" y="517134"/>
                  </a:lnTo>
                  <a:lnTo>
                    <a:pt x="357695" y="505025"/>
                  </a:lnTo>
                  <a:lnTo>
                    <a:pt x="399005" y="485742"/>
                  </a:lnTo>
                  <a:lnTo>
                    <a:pt x="436016" y="460021"/>
                  </a:lnTo>
                  <a:lnTo>
                    <a:pt x="467978" y="428597"/>
                  </a:lnTo>
                  <a:lnTo>
                    <a:pt x="494142" y="392208"/>
                  </a:lnTo>
                  <a:lnTo>
                    <a:pt x="513759" y="351589"/>
                  </a:lnTo>
                  <a:lnTo>
                    <a:pt x="526078" y="307476"/>
                  </a:lnTo>
                  <a:lnTo>
                    <a:pt x="530352" y="260604"/>
                  </a:lnTo>
                  <a:lnTo>
                    <a:pt x="526078" y="213769"/>
                  </a:lnTo>
                  <a:lnTo>
                    <a:pt x="513759" y="169685"/>
                  </a:lnTo>
                  <a:lnTo>
                    <a:pt x="494142" y="129088"/>
                  </a:lnTo>
                  <a:lnTo>
                    <a:pt x="467978" y="92715"/>
                  </a:lnTo>
                  <a:lnTo>
                    <a:pt x="436016" y="61302"/>
                  </a:lnTo>
                  <a:lnTo>
                    <a:pt x="399005" y="35588"/>
                  </a:lnTo>
                  <a:lnTo>
                    <a:pt x="357695" y="16308"/>
                  </a:lnTo>
                  <a:lnTo>
                    <a:pt x="312836" y="4199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778507" y="4943602"/>
              <a:ext cx="530860" cy="521334"/>
            </a:xfrm>
            <a:custGeom>
              <a:avLst/>
              <a:gdLst/>
              <a:ahLst/>
              <a:cxnLst/>
              <a:rect l="l" t="t" r="r" b="b"/>
              <a:pathLst>
                <a:path w="530860" h="521335">
                  <a:moveTo>
                    <a:pt x="0" y="260604"/>
                  </a:moveTo>
                  <a:lnTo>
                    <a:pt x="4273" y="213769"/>
                  </a:lnTo>
                  <a:lnTo>
                    <a:pt x="16592" y="169685"/>
                  </a:lnTo>
                  <a:lnTo>
                    <a:pt x="36209" y="129088"/>
                  </a:lnTo>
                  <a:lnTo>
                    <a:pt x="62373" y="92715"/>
                  </a:lnTo>
                  <a:lnTo>
                    <a:pt x="94335" y="61302"/>
                  </a:lnTo>
                  <a:lnTo>
                    <a:pt x="131346" y="35588"/>
                  </a:lnTo>
                  <a:lnTo>
                    <a:pt x="172656" y="16308"/>
                  </a:lnTo>
                  <a:lnTo>
                    <a:pt x="217515" y="4199"/>
                  </a:lnTo>
                  <a:lnTo>
                    <a:pt x="265175" y="0"/>
                  </a:lnTo>
                  <a:lnTo>
                    <a:pt x="312836" y="4199"/>
                  </a:lnTo>
                  <a:lnTo>
                    <a:pt x="357695" y="16308"/>
                  </a:lnTo>
                  <a:lnTo>
                    <a:pt x="399005" y="35588"/>
                  </a:lnTo>
                  <a:lnTo>
                    <a:pt x="436016" y="61302"/>
                  </a:lnTo>
                  <a:lnTo>
                    <a:pt x="467978" y="92715"/>
                  </a:lnTo>
                  <a:lnTo>
                    <a:pt x="494142" y="129088"/>
                  </a:lnTo>
                  <a:lnTo>
                    <a:pt x="513759" y="169685"/>
                  </a:lnTo>
                  <a:lnTo>
                    <a:pt x="526078" y="213769"/>
                  </a:lnTo>
                  <a:lnTo>
                    <a:pt x="530352" y="260604"/>
                  </a:lnTo>
                  <a:lnTo>
                    <a:pt x="526078" y="307476"/>
                  </a:lnTo>
                  <a:lnTo>
                    <a:pt x="513759" y="351589"/>
                  </a:lnTo>
                  <a:lnTo>
                    <a:pt x="494142" y="392208"/>
                  </a:lnTo>
                  <a:lnTo>
                    <a:pt x="467978" y="428597"/>
                  </a:lnTo>
                  <a:lnTo>
                    <a:pt x="436016" y="460021"/>
                  </a:lnTo>
                  <a:lnTo>
                    <a:pt x="399005" y="485742"/>
                  </a:lnTo>
                  <a:lnTo>
                    <a:pt x="357695" y="505025"/>
                  </a:lnTo>
                  <a:lnTo>
                    <a:pt x="312836" y="517134"/>
                  </a:lnTo>
                  <a:lnTo>
                    <a:pt x="265175" y="521335"/>
                  </a:lnTo>
                  <a:lnTo>
                    <a:pt x="217515" y="517134"/>
                  </a:lnTo>
                  <a:lnTo>
                    <a:pt x="172656" y="505025"/>
                  </a:lnTo>
                  <a:lnTo>
                    <a:pt x="131346" y="485742"/>
                  </a:lnTo>
                  <a:lnTo>
                    <a:pt x="94335" y="460021"/>
                  </a:lnTo>
                  <a:lnTo>
                    <a:pt x="62373" y="428597"/>
                  </a:lnTo>
                  <a:lnTo>
                    <a:pt x="36209" y="392208"/>
                  </a:lnTo>
                  <a:lnTo>
                    <a:pt x="16592" y="351589"/>
                  </a:lnTo>
                  <a:lnTo>
                    <a:pt x="4273" y="307476"/>
                  </a:lnTo>
                  <a:lnTo>
                    <a:pt x="0" y="260604"/>
                  </a:lnTo>
                  <a:close/>
                </a:path>
              </a:pathLst>
            </a:custGeom>
            <a:ln w="28575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1972817" y="5107876"/>
            <a:ext cx="13398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5">
                <a:latin typeface="Arial MT"/>
                <a:cs typeface="Arial MT"/>
              </a:rPr>
              <a:t>5.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764220" y="3429317"/>
            <a:ext cx="559435" cy="541020"/>
            <a:chOff x="1764220" y="3429317"/>
            <a:chExt cx="559435" cy="541020"/>
          </a:xfrm>
        </p:grpSpPr>
        <p:sp>
          <p:nvSpPr>
            <p:cNvPr id="59" name="object 59"/>
            <p:cNvSpPr/>
            <p:nvPr/>
          </p:nvSpPr>
          <p:spPr>
            <a:xfrm>
              <a:off x="1778507" y="3443604"/>
              <a:ext cx="530860" cy="512445"/>
            </a:xfrm>
            <a:custGeom>
              <a:avLst/>
              <a:gdLst/>
              <a:ahLst/>
              <a:cxnLst/>
              <a:rect l="l" t="t" r="r" b="b"/>
              <a:pathLst>
                <a:path w="530860" h="512445">
                  <a:moveTo>
                    <a:pt x="265175" y="0"/>
                  </a:moveTo>
                  <a:lnTo>
                    <a:pt x="217515" y="4126"/>
                  </a:lnTo>
                  <a:lnTo>
                    <a:pt x="172656" y="16023"/>
                  </a:lnTo>
                  <a:lnTo>
                    <a:pt x="131346" y="34967"/>
                  </a:lnTo>
                  <a:lnTo>
                    <a:pt x="94335" y="60232"/>
                  </a:lnTo>
                  <a:lnTo>
                    <a:pt x="62373" y="91095"/>
                  </a:lnTo>
                  <a:lnTo>
                    <a:pt x="36209" y="126830"/>
                  </a:lnTo>
                  <a:lnTo>
                    <a:pt x="16592" y="166714"/>
                  </a:lnTo>
                  <a:lnTo>
                    <a:pt x="4273" y="210023"/>
                  </a:lnTo>
                  <a:lnTo>
                    <a:pt x="0" y="256032"/>
                  </a:lnTo>
                  <a:lnTo>
                    <a:pt x="4273" y="302078"/>
                  </a:lnTo>
                  <a:lnTo>
                    <a:pt x="16592" y="345416"/>
                  </a:lnTo>
                  <a:lnTo>
                    <a:pt x="36209" y="385322"/>
                  </a:lnTo>
                  <a:lnTo>
                    <a:pt x="62373" y="421074"/>
                  </a:lnTo>
                  <a:lnTo>
                    <a:pt x="94335" y="451947"/>
                  </a:lnTo>
                  <a:lnTo>
                    <a:pt x="131346" y="477218"/>
                  </a:lnTo>
                  <a:lnTo>
                    <a:pt x="172656" y="496165"/>
                  </a:lnTo>
                  <a:lnTo>
                    <a:pt x="217515" y="508064"/>
                  </a:lnTo>
                  <a:lnTo>
                    <a:pt x="265175" y="512191"/>
                  </a:lnTo>
                  <a:lnTo>
                    <a:pt x="312836" y="508064"/>
                  </a:lnTo>
                  <a:lnTo>
                    <a:pt x="357695" y="496165"/>
                  </a:lnTo>
                  <a:lnTo>
                    <a:pt x="399005" y="477218"/>
                  </a:lnTo>
                  <a:lnTo>
                    <a:pt x="436016" y="451947"/>
                  </a:lnTo>
                  <a:lnTo>
                    <a:pt x="467978" y="421074"/>
                  </a:lnTo>
                  <a:lnTo>
                    <a:pt x="494142" y="385322"/>
                  </a:lnTo>
                  <a:lnTo>
                    <a:pt x="513759" y="345416"/>
                  </a:lnTo>
                  <a:lnTo>
                    <a:pt x="526078" y="302078"/>
                  </a:lnTo>
                  <a:lnTo>
                    <a:pt x="530352" y="256032"/>
                  </a:lnTo>
                  <a:lnTo>
                    <a:pt x="526078" y="210023"/>
                  </a:lnTo>
                  <a:lnTo>
                    <a:pt x="513759" y="166714"/>
                  </a:lnTo>
                  <a:lnTo>
                    <a:pt x="494142" y="126830"/>
                  </a:lnTo>
                  <a:lnTo>
                    <a:pt x="467978" y="91095"/>
                  </a:lnTo>
                  <a:lnTo>
                    <a:pt x="436016" y="60232"/>
                  </a:lnTo>
                  <a:lnTo>
                    <a:pt x="399005" y="34967"/>
                  </a:lnTo>
                  <a:lnTo>
                    <a:pt x="357695" y="16023"/>
                  </a:lnTo>
                  <a:lnTo>
                    <a:pt x="312836" y="4126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778507" y="3443604"/>
              <a:ext cx="530860" cy="512445"/>
            </a:xfrm>
            <a:custGeom>
              <a:avLst/>
              <a:gdLst/>
              <a:ahLst/>
              <a:cxnLst/>
              <a:rect l="l" t="t" r="r" b="b"/>
              <a:pathLst>
                <a:path w="530860" h="512445">
                  <a:moveTo>
                    <a:pt x="0" y="256032"/>
                  </a:moveTo>
                  <a:lnTo>
                    <a:pt x="4273" y="210023"/>
                  </a:lnTo>
                  <a:lnTo>
                    <a:pt x="16592" y="166714"/>
                  </a:lnTo>
                  <a:lnTo>
                    <a:pt x="36209" y="126830"/>
                  </a:lnTo>
                  <a:lnTo>
                    <a:pt x="62373" y="91095"/>
                  </a:lnTo>
                  <a:lnTo>
                    <a:pt x="94335" y="60232"/>
                  </a:lnTo>
                  <a:lnTo>
                    <a:pt x="131346" y="34967"/>
                  </a:lnTo>
                  <a:lnTo>
                    <a:pt x="172656" y="16023"/>
                  </a:lnTo>
                  <a:lnTo>
                    <a:pt x="217515" y="4126"/>
                  </a:lnTo>
                  <a:lnTo>
                    <a:pt x="265175" y="0"/>
                  </a:lnTo>
                  <a:lnTo>
                    <a:pt x="312836" y="4126"/>
                  </a:lnTo>
                  <a:lnTo>
                    <a:pt x="357695" y="16023"/>
                  </a:lnTo>
                  <a:lnTo>
                    <a:pt x="399005" y="34967"/>
                  </a:lnTo>
                  <a:lnTo>
                    <a:pt x="436016" y="60232"/>
                  </a:lnTo>
                  <a:lnTo>
                    <a:pt x="467978" y="91095"/>
                  </a:lnTo>
                  <a:lnTo>
                    <a:pt x="494142" y="126830"/>
                  </a:lnTo>
                  <a:lnTo>
                    <a:pt x="513759" y="166714"/>
                  </a:lnTo>
                  <a:lnTo>
                    <a:pt x="526078" y="210023"/>
                  </a:lnTo>
                  <a:lnTo>
                    <a:pt x="530352" y="256032"/>
                  </a:lnTo>
                  <a:lnTo>
                    <a:pt x="526078" y="302078"/>
                  </a:lnTo>
                  <a:lnTo>
                    <a:pt x="513759" y="345416"/>
                  </a:lnTo>
                  <a:lnTo>
                    <a:pt x="494142" y="385322"/>
                  </a:lnTo>
                  <a:lnTo>
                    <a:pt x="467978" y="421074"/>
                  </a:lnTo>
                  <a:lnTo>
                    <a:pt x="436016" y="451947"/>
                  </a:lnTo>
                  <a:lnTo>
                    <a:pt x="399005" y="477218"/>
                  </a:lnTo>
                  <a:lnTo>
                    <a:pt x="357695" y="496165"/>
                  </a:lnTo>
                  <a:lnTo>
                    <a:pt x="312836" y="508064"/>
                  </a:lnTo>
                  <a:lnTo>
                    <a:pt x="265175" y="512191"/>
                  </a:lnTo>
                  <a:lnTo>
                    <a:pt x="217515" y="508064"/>
                  </a:lnTo>
                  <a:lnTo>
                    <a:pt x="172656" y="496165"/>
                  </a:lnTo>
                  <a:lnTo>
                    <a:pt x="131346" y="477218"/>
                  </a:lnTo>
                  <a:lnTo>
                    <a:pt x="94335" y="451947"/>
                  </a:lnTo>
                  <a:lnTo>
                    <a:pt x="62373" y="421074"/>
                  </a:lnTo>
                  <a:lnTo>
                    <a:pt x="36209" y="385322"/>
                  </a:lnTo>
                  <a:lnTo>
                    <a:pt x="16592" y="345416"/>
                  </a:lnTo>
                  <a:lnTo>
                    <a:pt x="4273" y="302078"/>
                  </a:lnTo>
                  <a:lnTo>
                    <a:pt x="0" y="256032"/>
                  </a:lnTo>
                  <a:close/>
                </a:path>
              </a:pathLst>
            </a:custGeom>
            <a:ln w="28574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1972817" y="3598545"/>
            <a:ext cx="13716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5">
                <a:latin typeface="Arial MT"/>
                <a:cs typeface="Arial MT"/>
              </a:rPr>
              <a:t>7.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764220" y="4179252"/>
            <a:ext cx="559435" cy="549910"/>
            <a:chOff x="1764220" y="4179252"/>
            <a:chExt cx="559435" cy="549910"/>
          </a:xfrm>
        </p:grpSpPr>
        <p:sp>
          <p:nvSpPr>
            <p:cNvPr id="63" name="object 63"/>
            <p:cNvSpPr/>
            <p:nvPr/>
          </p:nvSpPr>
          <p:spPr>
            <a:xfrm>
              <a:off x="1778507" y="4193540"/>
              <a:ext cx="530860" cy="521334"/>
            </a:xfrm>
            <a:custGeom>
              <a:avLst/>
              <a:gdLst/>
              <a:ahLst/>
              <a:cxnLst/>
              <a:rect l="l" t="t" r="r" b="b"/>
              <a:pathLst>
                <a:path w="530860" h="521335">
                  <a:moveTo>
                    <a:pt x="265175" y="0"/>
                  </a:moveTo>
                  <a:lnTo>
                    <a:pt x="217515" y="4200"/>
                  </a:lnTo>
                  <a:lnTo>
                    <a:pt x="172656" y="16309"/>
                  </a:lnTo>
                  <a:lnTo>
                    <a:pt x="131346" y="35592"/>
                  </a:lnTo>
                  <a:lnTo>
                    <a:pt x="94335" y="61313"/>
                  </a:lnTo>
                  <a:lnTo>
                    <a:pt x="62373" y="92737"/>
                  </a:lnTo>
                  <a:lnTo>
                    <a:pt x="36209" y="129126"/>
                  </a:lnTo>
                  <a:lnTo>
                    <a:pt x="16592" y="169745"/>
                  </a:lnTo>
                  <a:lnTo>
                    <a:pt x="4273" y="213858"/>
                  </a:lnTo>
                  <a:lnTo>
                    <a:pt x="0" y="260731"/>
                  </a:lnTo>
                  <a:lnTo>
                    <a:pt x="4273" y="307565"/>
                  </a:lnTo>
                  <a:lnTo>
                    <a:pt x="16592" y="351649"/>
                  </a:lnTo>
                  <a:lnTo>
                    <a:pt x="36209" y="392246"/>
                  </a:lnTo>
                  <a:lnTo>
                    <a:pt x="62373" y="428619"/>
                  </a:lnTo>
                  <a:lnTo>
                    <a:pt x="94335" y="460032"/>
                  </a:lnTo>
                  <a:lnTo>
                    <a:pt x="131346" y="485746"/>
                  </a:lnTo>
                  <a:lnTo>
                    <a:pt x="172656" y="505026"/>
                  </a:lnTo>
                  <a:lnTo>
                    <a:pt x="217515" y="517135"/>
                  </a:lnTo>
                  <a:lnTo>
                    <a:pt x="265175" y="521335"/>
                  </a:lnTo>
                  <a:lnTo>
                    <a:pt x="312836" y="517135"/>
                  </a:lnTo>
                  <a:lnTo>
                    <a:pt x="357695" y="505026"/>
                  </a:lnTo>
                  <a:lnTo>
                    <a:pt x="399005" y="485746"/>
                  </a:lnTo>
                  <a:lnTo>
                    <a:pt x="436016" y="460032"/>
                  </a:lnTo>
                  <a:lnTo>
                    <a:pt x="467978" y="428619"/>
                  </a:lnTo>
                  <a:lnTo>
                    <a:pt x="494142" y="392246"/>
                  </a:lnTo>
                  <a:lnTo>
                    <a:pt x="513759" y="351649"/>
                  </a:lnTo>
                  <a:lnTo>
                    <a:pt x="526078" y="307565"/>
                  </a:lnTo>
                  <a:lnTo>
                    <a:pt x="530352" y="260731"/>
                  </a:lnTo>
                  <a:lnTo>
                    <a:pt x="526078" y="213858"/>
                  </a:lnTo>
                  <a:lnTo>
                    <a:pt x="513759" y="169745"/>
                  </a:lnTo>
                  <a:lnTo>
                    <a:pt x="494142" y="129126"/>
                  </a:lnTo>
                  <a:lnTo>
                    <a:pt x="467978" y="92737"/>
                  </a:lnTo>
                  <a:lnTo>
                    <a:pt x="436016" y="61313"/>
                  </a:lnTo>
                  <a:lnTo>
                    <a:pt x="399005" y="35592"/>
                  </a:lnTo>
                  <a:lnTo>
                    <a:pt x="357695" y="16309"/>
                  </a:lnTo>
                  <a:lnTo>
                    <a:pt x="312836" y="4200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778507" y="4193540"/>
              <a:ext cx="530860" cy="521334"/>
            </a:xfrm>
            <a:custGeom>
              <a:avLst/>
              <a:gdLst/>
              <a:ahLst/>
              <a:cxnLst/>
              <a:rect l="l" t="t" r="r" b="b"/>
              <a:pathLst>
                <a:path w="530860" h="521335">
                  <a:moveTo>
                    <a:pt x="0" y="260731"/>
                  </a:moveTo>
                  <a:lnTo>
                    <a:pt x="4273" y="213858"/>
                  </a:lnTo>
                  <a:lnTo>
                    <a:pt x="16592" y="169745"/>
                  </a:lnTo>
                  <a:lnTo>
                    <a:pt x="36209" y="129126"/>
                  </a:lnTo>
                  <a:lnTo>
                    <a:pt x="62373" y="92737"/>
                  </a:lnTo>
                  <a:lnTo>
                    <a:pt x="94335" y="61313"/>
                  </a:lnTo>
                  <a:lnTo>
                    <a:pt x="131346" y="35592"/>
                  </a:lnTo>
                  <a:lnTo>
                    <a:pt x="172656" y="16309"/>
                  </a:lnTo>
                  <a:lnTo>
                    <a:pt x="217515" y="4200"/>
                  </a:lnTo>
                  <a:lnTo>
                    <a:pt x="265175" y="0"/>
                  </a:lnTo>
                  <a:lnTo>
                    <a:pt x="312836" y="4200"/>
                  </a:lnTo>
                  <a:lnTo>
                    <a:pt x="357695" y="16309"/>
                  </a:lnTo>
                  <a:lnTo>
                    <a:pt x="399005" y="35592"/>
                  </a:lnTo>
                  <a:lnTo>
                    <a:pt x="436016" y="61313"/>
                  </a:lnTo>
                  <a:lnTo>
                    <a:pt x="467978" y="92737"/>
                  </a:lnTo>
                  <a:lnTo>
                    <a:pt x="494142" y="129126"/>
                  </a:lnTo>
                  <a:lnTo>
                    <a:pt x="513759" y="169745"/>
                  </a:lnTo>
                  <a:lnTo>
                    <a:pt x="526078" y="213858"/>
                  </a:lnTo>
                  <a:lnTo>
                    <a:pt x="530352" y="260731"/>
                  </a:lnTo>
                  <a:lnTo>
                    <a:pt x="526078" y="307565"/>
                  </a:lnTo>
                  <a:lnTo>
                    <a:pt x="513759" y="351649"/>
                  </a:lnTo>
                  <a:lnTo>
                    <a:pt x="494142" y="392246"/>
                  </a:lnTo>
                  <a:lnTo>
                    <a:pt x="467978" y="428619"/>
                  </a:lnTo>
                  <a:lnTo>
                    <a:pt x="436016" y="460032"/>
                  </a:lnTo>
                  <a:lnTo>
                    <a:pt x="399005" y="485746"/>
                  </a:lnTo>
                  <a:lnTo>
                    <a:pt x="357695" y="505026"/>
                  </a:lnTo>
                  <a:lnTo>
                    <a:pt x="312836" y="517135"/>
                  </a:lnTo>
                  <a:lnTo>
                    <a:pt x="265175" y="521335"/>
                  </a:lnTo>
                  <a:lnTo>
                    <a:pt x="217515" y="517135"/>
                  </a:lnTo>
                  <a:lnTo>
                    <a:pt x="172656" y="505026"/>
                  </a:lnTo>
                  <a:lnTo>
                    <a:pt x="131346" y="485746"/>
                  </a:lnTo>
                  <a:lnTo>
                    <a:pt x="94335" y="460032"/>
                  </a:lnTo>
                  <a:lnTo>
                    <a:pt x="62373" y="428619"/>
                  </a:lnTo>
                  <a:lnTo>
                    <a:pt x="36209" y="392246"/>
                  </a:lnTo>
                  <a:lnTo>
                    <a:pt x="16592" y="351649"/>
                  </a:lnTo>
                  <a:lnTo>
                    <a:pt x="4273" y="307565"/>
                  </a:lnTo>
                  <a:lnTo>
                    <a:pt x="0" y="260731"/>
                  </a:lnTo>
                  <a:close/>
                </a:path>
              </a:pathLst>
            </a:custGeom>
            <a:ln w="28575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 txBox="1"/>
          <p:nvPr/>
        </p:nvSpPr>
        <p:spPr>
          <a:xfrm>
            <a:off x="1972817" y="4353115"/>
            <a:ext cx="13398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5">
                <a:latin typeface="Arial MT"/>
                <a:cs typeface="Arial MT"/>
              </a:rPr>
              <a:t>6.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508371" y="5880760"/>
            <a:ext cx="1062355" cy="355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Fine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Shredding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 spc="-50">
                <a:latin typeface="Arial MT"/>
                <a:cs typeface="Arial MT"/>
              </a:rPr>
              <a:t>&amp;</a:t>
            </a:r>
            <a:endParaRPr sz="10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050" spc="-10">
                <a:latin typeface="Arial MT"/>
                <a:cs typeface="Arial MT"/>
              </a:rPr>
              <a:t>Drying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542032" y="5895581"/>
            <a:ext cx="2740660" cy="3409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72085">
              <a:lnSpc>
                <a:spcPts val="1220"/>
              </a:lnSpc>
              <a:spcBef>
                <a:spcPts val="130"/>
              </a:spcBef>
              <a:tabLst>
                <a:tab pos="970915" algn="l"/>
                <a:tab pos="2235835" algn="l"/>
              </a:tabLst>
            </a:pPr>
            <a:r>
              <a:rPr dirty="0" baseline="5291" sz="1575" spc="-15">
                <a:latin typeface="Arial MT"/>
                <a:cs typeface="Arial MT"/>
              </a:rPr>
              <a:t>Phase</a:t>
            </a:r>
            <a:r>
              <a:rPr dirty="0" baseline="5291" sz="1575">
                <a:latin typeface="Arial MT"/>
                <a:cs typeface="Arial MT"/>
              </a:rPr>
              <a:t>	</a:t>
            </a:r>
            <a:r>
              <a:rPr dirty="0" baseline="2645" sz="1575" spc="-15">
                <a:latin typeface="Arial MT"/>
                <a:cs typeface="Arial MT"/>
              </a:rPr>
              <a:t>Condensation</a:t>
            </a:r>
            <a:r>
              <a:rPr dirty="0" baseline="2645" sz="1575">
                <a:latin typeface="Arial MT"/>
                <a:cs typeface="Arial MT"/>
              </a:rPr>
              <a:t>	</a:t>
            </a:r>
            <a:r>
              <a:rPr dirty="0" sz="1050" spc="-10">
                <a:latin typeface="Arial MT"/>
                <a:cs typeface="Arial MT"/>
              </a:rPr>
              <a:t>Reactor</a:t>
            </a:r>
            <a:endParaRPr sz="1050">
              <a:latin typeface="Arial MT"/>
              <a:cs typeface="Arial MT"/>
            </a:endParaRPr>
          </a:p>
          <a:p>
            <a:pPr marL="38100">
              <a:lnSpc>
                <a:spcPts val="1220"/>
              </a:lnSpc>
            </a:pPr>
            <a:r>
              <a:rPr dirty="0" sz="1050" spc="-10">
                <a:latin typeface="Arial MT"/>
                <a:cs typeface="Arial MT"/>
              </a:rPr>
              <a:t>Separation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45794" y="5044884"/>
            <a:ext cx="597535" cy="35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59055">
              <a:lnSpc>
                <a:spcPct val="103000"/>
              </a:lnSpc>
              <a:spcBef>
                <a:spcPts val="95"/>
              </a:spcBef>
            </a:pPr>
            <a:r>
              <a:rPr dirty="0" sz="1050" spc="-10">
                <a:latin typeface="Arial MT"/>
                <a:cs typeface="Arial MT"/>
              </a:rPr>
              <a:t>Solvent Recovery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309556" y="3484181"/>
            <a:ext cx="568325" cy="549910"/>
            <a:chOff x="3309556" y="3484181"/>
            <a:chExt cx="568325" cy="549910"/>
          </a:xfrm>
        </p:grpSpPr>
        <p:sp>
          <p:nvSpPr>
            <p:cNvPr id="70" name="object 70"/>
            <p:cNvSpPr/>
            <p:nvPr/>
          </p:nvSpPr>
          <p:spPr>
            <a:xfrm>
              <a:off x="3323844" y="3498469"/>
              <a:ext cx="539750" cy="521334"/>
            </a:xfrm>
            <a:custGeom>
              <a:avLst/>
              <a:gdLst/>
              <a:ahLst/>
              <a:cxnLst/>
              <a:rect l="l" t="t" r="r" b="b"/>
              <a:pathLst>
                <a:path w="539750" h="521335">
                  <a:moveTo>
                    <a:pt x="269747" y="0"/>
                  </a:moveTo>
                  <a:lnTo>
                    <a:pt x="221262" y="4199"/>
                  </a:lnTo>
                  <a:lnTo>
                    <a:pt x="175626" y="16308"/>
                  </a:lnTo>
                  <a:lnTo>
                    <a:pt x="133604" y="35588"/>
                  </a:lnTo>
                  <a:lnTo>
                    <a:pt x="95955" y="61302"/>
                  </a:lnTo>
                  <a:lnTo>
                    <a:pt x="63443" y="92715"/>
                  </a:lnTo>
                  <a:lnTo>
                    <a:pt x="36830" y="129088"/>
                  </a:lnTo>
                  <a:lnTo>
                    <a:pt x="16876" y="169685"/>
                  </a:lnTo>
                  <a:lnTo>
                    <a:pt x="4346" y="213769"/>
                  </a:lnTo>
                  <a:lnTo>
                    <a:pt x="0" y="260603"/>
                  </a:lnTo>
                  <a:lnTo>
                    <a:pt x="4346" y="307476"/>
                  </a:lnTo>
                  <a:lnTo>
                    <a:pt x="16876" y="351589"/>
                  </a:lnTo>
                  <a:lnTo>
                    <a:pt x="36829" y="392208"/>
                  </a:lnTo>
                  <a:lnTo>
                    <a:pt x="63443" y="428597"/>
                  </a:lnTo>
                  <a:lnTo>
                    <a:pt x="95955" y="460021"/>
                  </a:lnTo>
                  <a:lnTo>
                    <a:pt x="133603" y="485742"/>
                  </a:lnTo>
                  <a:lnTo>
                    <a:pt x="175626" y="505025"/>
                  </a:lnTo>
                  <a:lnTo>
                    <a:pt x="221262" y="517134"/>
                  </a:lnTo>
                  <a:lnTo>
                    <a:pt x="269747" y="521334"/>
                  </a:lnTo>
                  <a:lnTo>
                    <a:pt x="318233" y="517134"/>
                  </a:lnTo>
                  <a:lnTo>
                    <a:pt x="363869" y="505025"/>
                  </a:lnTo>
                  <a:lnTo>
                    <a:pt x="405891" y="485742"/>
                  </a:lnTo>
                  <a:lnTo>
                    <a:pt x="443540" y="460021"/>
                  </a:lnTo>
                  <a:lnTo>
                    <a:pt x="476052" y="428597"/>
                  </a:lnTo>
                  <a:lnTo>
                    <a:pt x="502665" y="392208"/>
                  </a:lnTo>
                  <a:lnTo>
                    <a:pt x="522619" y="351589"/>
                  </a:lnTo>
                  <a:lnTo>
                    <a:pt x="535149" y="307476"/>
                  </a:lnTo>
                  <a:lnTo>
                    <a:pt x="539495" y="260603"/>
                  </a:lnTo>
                  <a:lnTo>
                    <a:pt x="535149" y="213769"/>
                  </a:lnTo>
                  <a:lnTo>
                    <a:pt x="522619" y="169685"/>
                  </a:lnTo>
                  <a:lnTo>
                    <a:pt x="502665" y="129088"/>
                  </a:lnTo>
                  <a:lnTo>
                    <a:pt x="476052" y="92715"/>
                  </a:lnTo>
                  <a:lnTo>
                    <a:pt x="443540" y="61302"/>
                  </a:lnTo>
                  <a:lnTo>
                    <a:pt x="405891" y="35588"/>
                  </a:lnTo>
                  <a:lnTo>
                    <a:pt x="363869" y="16308"/>
                  </a:lnTo>
                  <a:lnTo>
                    <a:pt x="318233" y="4199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3323844" y="3498469"/>
              <a:ext cx="539750" cy="521334"/>
            </a:xfrm>
            <a:custGeom>
              <a:avLst/>
              <a:gdLst/>
              <a:ahLst/>
              <a:cxnLst/>
              <a:rect l="l" t="t" r="r" b="b"/>
              <a:pathLst>
                <a:path w="539750" h="521335">
                  <a:moveTo>
                    <a:pt x="0" y="260603"/>
                  </a:moveTo>
                  <a:lnTo>
                    <a:pt x="4346" y="213769"/>
                  </a:lnTo>
                  <a:lnTo>
                    <a:pt x="16876" y="169685"/>
                  </a:lnTo>
                  <a:lnTo>
                    <a:pt x="36830" y="129088"/>
                  </a:lnTo>
                  <a:lnTo>
                    <a:pt x="63443" y="92715"/>
                  </a:lnTo>
                  <a:lnTo>
                    <a:pt x="95955" y="61302"/>
                  </a:lnTo>
                  <a:lnTo>
                    <a:pt x="133604" y="35588"/>
                  </a:lnTo>
                  <a:lnTo>
                    <a:pt x="175626" y="16308"/>
                  </a:lnTo>
                  <a:lnTo>
                    <a:pt x="221262" y="4199"/>
                  </a:lnTo>
                  <a:lnTo>
                    <a:pt x="269747" y="0"/>
                  </a:lnTo>
                  <a:lnTo>
                    <a:pt x="318233" y="4199"/>
                  </a:lnTo>
                  <a:lnTo>
                    <a:pt x="363869" y="16308"/>
                  </a:lnTo>
                  <a:lnTo>
                    <a:pt x="405891" y="35588"/>
                  </a:lnTo>
                  <a:lnTo>
                    <a:pt x="443540" y="61302"/>
                  </a:lnTo>
                  <a:lnTo>
                    <a:pt x="476052" y="92715"/>
                  </a:lnTo>
                  <a:lnTo>
                    <a:pt x="502665" y="129088"/>
                  </a:lnTo>
                  <a:lnTo>
                    <a:pt x="522619" y="169685"/>
                  </a:lnTo>
                  <a:lnTo>
                    <a:pt x="535149" y="213769"/>
                  </a:lnTo>
                  <a:lnTo>
                    <a:pt x="539495" y="260603"/>
                  </a:lnTo>
                  <a:lnTo>
                    <a:pt x="535149" y="307476"/>
                  </a:lnTo>
                  <a:lnTo>
                    <a:pt x="522619" y="351589"/>
                  </a:lnTo>
                  <a:lnTo>
                    <a:pt x="502665" y="392208"/>
                  </a:lnTo>
                  <a:lnTo>
                    <a:pt x="476052" y="428597"/>
                  </a:lnTo>
                  <a:lnTo>
                    <a:pt x="443540" y="460021"/>
                  </a:lnTo>
                  <a:lnTo>
                    <a:pt x="405891" y="485742"/>
                  </a:lnTo>
                  <a:lnTo>
                    <a:pt x="363869" y="505025"/>
                  </a:lnTo>
                  <a:lnTo>
                    <a:pt x="318233" y="517134"/>
                  </a:lnTo>
                  <a:lnTo>
                    <a:pt x="269747" y="521334"/>
                  </a:lnTo>
                  <a:lnTo>
                    <a:pt x="221262" y="517134"/>
                  </a:lnTo>
                  <a:lnTo>
                    <a:pt x="175626" y="505025"/>
                  </a:lnTo>
                  <a:lnTo>
                    <a:pt x="133603" y="485742"/>
                  </a:lnTo>
                  <a:lnTo>
                    <a:pt x="95955" y="460021"/>
                  </a:lnTo>
                  <a:lnTo>
                    <a:pt x="63443" y="428597"/>
                  </a:lnTo>
                  <a:lnTo>
                    <a:pt x="36829" y="392208"/>
                  </a:lnTo>
                  <a:lnTo>
                    <a:pt x="16876" y="351589"/>
                  </a:lnTo>
                  <a:lnTo>
                    <a:pt x="4346" y="307476"/>
                  </a:lnTo>
                  <a:lnTo>
                    <a:pt x="0" y="260603"/>
                  </a:lnTo>
                  <a:close/>
                </a:path>
              </a:pathLst>
            </a:custGeom>
            <a:ln w="28575">
              <a:solidFill>
                <a:srgbClr val="34A2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/>
          <p:cNvSpPr txBox="1"/>
          <p:nvPr/>
        </p:nvSpPr>
        <p:spPr>
          <a:xfrm>
            <a:off x="2540635" y="3659695"/>
            <a:ext cx="11176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95680" algn="l"/>
              </a:tabLst>
            </a:pPr>
            <a:r>
              <a:rPr dirty="0" baseline="2645" sz="1575" spc="-15">
                <a:latin typeface="Arial MT"/>
                <a:cs typeface="Arial MT"/>
              </a:rPr>
              <a:t>Pelletization</a:t>
            </a:r>
            <a:r>
              <a:rPr dirty="0" baseline="2645" sz="1575">
                <a:latin typeface="Arial MT"/>
                <a:cs typeface="Arial MT"/>
              </a:rPr>
              <a:t>	</a:t>
            </a:r>
            <a:r>
              <a:rPr dirty="0" sz="1050" spc="-25">
                <a:latin typeface="Arial MT"/>
                <a:cs typeface="Arial MT"/>
              </a:rPr>
              <a:t>4.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81786" y="4371022"/>
            <a:ext cx="64135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>
                <a:latin typeface="Arial MT"/>
                <a:cs typeface="Arial MT"/>
              </a:rPr>
              <a:t>Distillation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64133" y="3525139"/>
            <a:ext cx="594360" cy="3549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2860" marR="5080" indent="-10795">
              <a:lnSpc>
                <a:spcPct val="103000"/>
              </a:lnSpc>
              <a:spcBef>
                <a:spcPts val="90"/>
              </a:spcBef>
            </a:pPr>
            <a:r>
              <a:rPr dirty="0" sz="1050" spc="-10">
                <a:latin typeface="Arial MT"/>
                <a:cs typeface="Arial MT"/>
              </a:rPr>
              <a:t>Monomer Polishing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5732716" y="5340921"/>
            <a:ext cx="568325" cy="549910"/>
            <a:chOff x="5732716" y="5340921"/>
            <a:chExt cx="568325" cy="549910"/>
          </a:xfrm>
        </p:grpSpPr>
        <p:sp>
          <p:nvSpPr>
            <p:cNvPr id="76" name="object 76"/>
            <p:cNvSpPr/>
            <p:nvPr/>
          </p:nvSpPr>
          <p:spPr>
            <a:xfrm>
              <a:off x="5747003" y="5355209"/>
              <a:ext cx="539750" cy="521334"/>
            </a:xfrm>
            <a:custGeom>
              <a:avLst/>
              <a:gdLst/>
              <a:ahLst/>
              <a:cxnLst/>
              <a:rect l="l" t="t" r="r" b="b"/>
              <a:pathLst>
                <a:path w="539750" h="521335">
                  <a:moveTo>
                    <a:pt x="269748" y="0"/>
                  </a:moveTo>
                  <a:lnTo>
                    <a:pt x="221262" y="4195"/>
                  </a:lnTo>
                  <a:lnTo>
                    <a:pt x="175626" y="16293"/>
                  </a:lnTo>
                  <a:lnTo>
                    <a:pt x="133604" y="35560"/>
                  </a:lnTo>
                  <a:lnTo>
                    <a:pt x="95955" y="61262"/>
                  </a:lnTo>
                  <a:lnTo>
                    <a:pt x="63443" y="92665"/>
                  </a:lnTo>
                  <a:lnTo>
                    <a:pt x="36830" y="129035"/>
                  </a:lnTo>
                  <a:lnTo>
                    <a:pt x="16876" y="169640"/>
                  </a:lnTo>
                  <a:lnTo>
                    <a:pt x="4346" y="213745"/>
                  </a:lnTo>
                  <a:lnTo>
                    <a:pt x="0" y="260616"/>
                  </a:lnTo>
                  <a:lnTo>
                    <a:pt x="4346" y="307469"/>
                  </a:lnTo>
                  <a:lnTo>
                    <a:pt x="16876" y="351568"/>
                  </a:lnTo>
                  <a:lnTo>
                    <a:pt x="36829" y="392176"/>
                  </a:lnTo>
                  <a:lnTo>
                    <a:pt x="63443" y="428558"/>
                  </a:lnTo>
                  <a:lnTo>
                    <a:pt x="95955" y="459975"/>
                  </a:lnTo>
                  <a:lnTo>
                    <a:pt x="133603" y="485693"/>
                  </a:lnTo>
                  <a:lnTo>
                    <a:pt x="175626" y="504975"/>
                  </a:lnTo>
                  <a:lnTo>
                    <a:pt x="221262" y="517084"/>
                  </a:lnTo>
                  <a:lnTo>
                    <a:pt x="269748" y="521284"/>
                  </a:lnTo>
                  <a:lnTo>
                    <a:pt x="318233" y="517084"/>
                  </a:lnTo>
                  <a:lnTo>
                    <a:pt x="363869" y="504975"/>
                  </a:lnTo>
                  <a:lnTo>
                    <a:pt x="405891" y="485693"/>
                  </a:lnTo>
                  <a:lnTo>
                    <a:pt x="443540" y="459975"/>
                  </a:lnTo>
                  <a:lnTo>
                    <a:pt x="476052" y="428558"/>
                  </a:lnTo>
                  <a:lnTo>
                    <a:pt x="502665" y="392176"/>
                  </a:lnTo>
                  <a:lnTo>
                    <a:pt x="522619" y="351568"/>
                  </a:lnTo>
                  <a:lnTo>
                    <a:pt x="535149" y="307469"/>
                  </a:lnTo>
                  <a:lnTo>
                    <a:pt x="539496" y="260616"/>
                  </a:lnTo>
                  <a:lnTo>
                    <a:pt x="535149" y="213745"/>
                  </a:lnTo>
                  <a:lnTo>
                    <a:pt x="522619" y="169640"/>
                  </a:lnTo>
                  <a:lnTo>
                    <a:pt x="502666" y="129035"/>
                  </a:lnTo>
                  <a:lnTo>
                    <a:pt x="476052" y="92665"/>
                  </a:lnTo>
                  <a:lnTo>
                    <a:pt x="443540" y="61262"/>
                  </a:lnTo>
                  <a:lnTo>
                    <a:pt x="405892" y="35560"/>
                  </a:lnTo>
                  <a:lnTo>
                    <a:pt x="363869" y="16293"/>
                  </a:lnTo>
                  <a:lnTo>
                    <a:pt x="318233" y="419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5747003" y="5355209"/>
              <a:ext cx="539750" cy="521334"/>
            </a:xfrm>
            <a:custGeom>
              <a:avLst/>
              <a:gdLst/>
              <a:ahLst/>
              <a:cxnLst/>
              <a:rect l="l" t="t" r="r" b="b"/>
              <a:pathLst>
                <a:path w="539750" h="521335">
                  <a:moveTo>
                    <a:pt x="0" y="260616"/>
                  </a:moveTo>
                  <a:lnTo>
                    <a:pt x="4346" y="213745"/>
                  </a:lnTo>
                  <a:lnTo>
                    <a:pt x="16876" y="169640"/>
                  </a:lnTo>
                  <a:lnTo>
                    <a:pt x="36830" y="129035"/>
                  </a:lnTo>
                  <a:lnTo>
                    <a:pt x="63443" y="92665"/>
                  </a:lnTo>
                  <a:lnTo>
                    <a:pt x="95955" y="61262"/>
                  </a:lnTo>
                  <a:lnTo>
                    <a:pt x="133604" y="35560"/>
                  </a:lnTo>
                  <a:lnTo>
                    <a:pt x="175626" y="16293"/>
                  </a:lnTo>
                  <a:lnTo>
                    <a:pt x="221262" y="4195"/>
                  </a:lnTo>
                  <a:lnTo>
                    <a:pt x="269748" y="0"/>
                  </a:lnTo>
                  <a:lnTo>
                    <a:pt x="318233" y="4195"/>
                  </a:lnTo>
                  <a:lnTo>
                    <a:pt x="363869" y="16293"/>
                  </a:lnTo>
                  <a:lnTo>
                    <a:pt x="405892" y="35560"/>
                  </a:lnTo>
                  <a:lnTo>
                    <a:pt x="443540" y="61262"/>
                  </a:lnTo>
                  <a:lnTo>
                    <a:pt x="476052" y="92665"/>
                  </a:lnTo>
                  <a:lnTo>
                    <a:pt x="502666" y="129035"/>
                  </a:lnTo>
                  <a:lnTo>
                    <a:pt x="522619" y="169640"/>
                  </a:lnTo>
                  <a:lnTo>
                    <a:pt x="535149" y="213745"/>
                  </a:lnTo>
                  <a:lnTo>
                    <a:pt x="539496" y="260616"/>
                  </a:lnTo>
                  <a:lnTo>
                    <a:pt x="535149" y="307469"/>
                  </a:lnTo>
                  <a:lnTo>
                    <a:pt x="522619" y="351568"/>
                  </a:lnTo>
                  <a:lnTo>
                    <a:pt x="502665" y="392176"/>
                  </a:lnTo>
                  <a:lnTo>
                    <a:pt x="476052" y="428558"/>
                  </a:lnTo>
                  <a:lnTo>
                    <a:pt x="443540" y="459975"/>
                  </a:lnTo>
                  <a:lnTo>
                    <a:pt x="405891" y="485693"/>
                  </a:lnTo>
                  <a:lnTo>
                    <a:pt x="363869" y="504975"/>
                  </a:lnTo>
                  <a:lnTo>
                    <a:pt x="318233" y="517084"/>
                  </a:lnTo>
                  <a:lnTo>
                    <a:pt x="269748" y="521284"/>
                  </a:lnTo>
                  <a:lnTo>
                    <a:pt x="221262" y="517084"/>
                  </a:lnTo>
                  <a:lnTo>
                    <a:pt x="175626" y="504975"/>
                  </a:lnTo>
                  <a:lnTo>
                    <a:pt x="133603" y="485693"/>
                  </a:lnTo>
                  <a:lnTo>
                    <a:pt x="95955" y="459975"/>
                  </a:lnTo>
                  <a:lnTo>
                    <a:pt x="63443" y="428558"/>
                  </a:lnTo>
                  <a:lnTo>
                    <a:pt x="36829" y="392176"/>
                  </a:lnTo>
                  <a:lnTo>
                    <a:pt x="16876" y="351568"/>
                  </a:lnTo>
                  <a:lnTo>
                    <a:pt x="4346" y="307469"/>
                  </a:lnTo>
                  <a:lnTo>
                    <a:pt x="0" y="260616"/>
                  </a:lnTo>
                  <a:close/>
                </a:path>
              </a:pathLst>
            </a:custGeom>
            <a:ln w="28575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/>
          <p:cNvSpPr txBox="1"/>
          <p:nvPr/>
        </p:nvSpPr>
        <p:spPr>
          <a:xfrm>
            <a:off x="5949188" y="5517527"/>
            <a:ext cx="1346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5">
                <a:latin typeface="Arial MT"/>
                <a:cs typeface="Arial MT"/>
              </a:rPr>
              <a:t>1.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4708588" y="5340921"/>
            <a:ext cx="568325" cy="549910"/>
            <a:chOff x="4708588" y="5340921"/>
            <a:chExt cx="568325" cy="549910"/>
          </a:xfrm>
        </p:grpSpPr>
        <p:sp>
          <p:nvSpPr>
            <p:cNvPr id="80" name="object 80"/>
            <p:cNvSpPr/>
            <p:nvPr/>
          </p:nvSpPr>
          <p:spPr>
            <a:xfrm>
              <a:off x="4722876" y="5355209"/>
              <a:ext cx="539750" cy="521334"/>
            </a:xfrm>
            <a:custGeom>
              <a:avLst/>
              <a:gdLst/>
              <a:ahLst/>
              <a:cxnLst/>
              <a:rect l="l" t="t" r="r" b="b"/>
              <a:pathLst>
                <a:path w="539750" h="521335">
                  <a:moveTo>
                    <a:pt x="269748" y="0"/>
                  </a:moveTo>
                  <a:lnTo>
                    <a:pt x="221262" y="4195"/>
                  </a:lnTo>
                  <a:lnTo>
                    <a:pt x="175626" y="16293"/>
                  </a:lnTo>
                  <a:lnTo>
                    <a:pt x="133604" y="35560"/>
                  </a:lnTo>
                  <a:lnTo>
                    <a:pt x="95955" y="61262"/>
                  </a:lnTo>
                  <a:lnTo>
                    <a:pt x="63443" y="92665"/>
                  </a:lnTo>
                  <a:lnTo>
                    <a:pt x="36830" y="129035"/>
                  </a:lnTo>
                  <a:lnTo>
                    <a:pt x="16876" y="169640"/>
                  </a:lnTo>
                  <a:lnTo>
                    <a:pt x="4346" y="213745"/>
                  </a:lnTo>
                  <a:lnTo>
                    <a:pt x="0" y="260616"/>
                  </a:lnTo>
                  <a:lnTo>
                    <a:pt x="4346" y="307469"/>
                  </a:lnTo>
                  <a:lnTo>
                    <a:pt x="16876" y="351568"/>
                  </a:lnTo>
                  <a:lnTo>
                    <a:pt x="36829" y="392176"/>
                  </a:lnTo>
                  <a:lnTo>
                    <a:pt x="63443" y="428558"/>
                  </a:lnTo>
                  <a:lnTo>
                    <a:pt x="95955" y="459975"/>
                  </a:lnTo>
                  <a:lnTo>
                    <a:pt x="133603" y="485693"/>
                  </a:lnTo>
                  <a:lnTo>
                    <a:pt x="175626" y="504975"/>
                  </a:lnTo>
                  <a:lnTo>
                    <a:pt x="221262" y="517084"/>
                  </a:lnTo>
                  <a:lnTo>
                    <a:pt x="269748" y="521284"/>
                  </a:lnTo>
                  <a:lnTo>
                    <a:pt x="318233" y="517084"/>
                  </a:lnTo>
                  <a:lnTo>
                    <a:pt x="363869" y="504975"/>
                  </a:lnTo>
                  <a:lnTo>
                    <a:pt x="405891" y="485693"/>
                  </a:lnTo>
                  <a:lnTo>
                    <a:pt x="443540" y="459975"/>
                  </a:lnTo>
                  <a:lnTo>
                    <a:pt x="476052" y="428558"/>
                  </a:lnTo>
                  <a:lnTo>
                    <a:pt x="502665" y="392176"/>
                  </a:lnTo>
                  <a:lnTo>
                    <a:pt x="522619" y="351568"/>
                  </a:lnTo>
                  <a:lnTo>
                    <a:pt x="535149" y="307469"/>
                  </a:lnTo>
                  <a:lnTo>
                    <a:pt x="539496" y="260616"/>
                  </a:lnTo>
                  <a:lnTo>
                    <a:pt x="535149" y="213745"/>
                  </a:lnTo>
                  <a:lnTo>
                    <a:pt x="522619" y="169640"/>
                  </a:lnTo>
                  <a:lnTo>
                    <a:pt x="502666" y="129035"/>
                  </a:lnTo>
                  <a:lnTo>
                    <a:pt x="476052" y="92665"/>
                  </a:lnTo>
                  <a:lnTo>
                    <a:pt x="443540" y="61262"/>
                  </a:lnTo>
                  <a:lnTo>
                    <a:pt x="405892" y="35560"/>
                  </a:lnTo>
                  <a:lnTo>
                    <a:pt x="363869" y="16293"/>
                  </a:lnTo>
                  <a:lnTo>
                    <a:pt x="318233" y="419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4722876" y="5355209"/>
              <a:ext cx="539750" cy="521334"/>
            </a:xfrm>
            <a:custGeom>
              <a:avLst/>
              <a:gdLst/>
              <a:ahLst/>
              <a:cxnLst/>
              <a:rect l="l" t="t" r="r" b="b"/>
              <a:pathLst>
                <a:path w="539750" h="521335">
                  <a:moveTo>
                    <a:pt x="0" y="260616"/>
                  </a:moveTo>
                  <a:lnTo>
                    <a:pt x="4346" y="213745"/>
                  </a:lnTo>
                  <a:lnTo>
                    <a:pt x="16876" y="169640"/>
                  </a:lnTo>
                  <a:lnTo>
                    <a:pt x="36830" y="129035"/>
                  </a:lnTo>
                  <a:lnTo>
                    <a:pt x="63443" y="92665"/>
                  </a:lnTo>
                  <a:lnTo>
                    <a:pt x="95955" y="61262"/>
                  </a:lnTo>
                  <a:lnTo>
                    <a:pt x="133604" y="35560"/>
                  </a:lnTo>
                  <a:lnTo>
                    <a:pt x="175626" y="16293"/>
                  </a:lnTo>
                  <a:lnTo>
                    <a:pt x="221262" y="4195"/>
                  </a:lnTo>
                  <a:lnTo>
                    <a:pt x="269748" y="0"/>
                  </a:lnTo>
                  <a:lnTo>
                    <a:pt x="318233" y="4195"/>
                  </a:lnTo>
                  <a:lnTo>
                    <a:pt x="363869" y="16293"/>
                  </a:lnTo>
                  <a:lnTo>
                    <a:pt x="405892" y="35560"/>
                  </a:lnTo>
                  <a:lnTo>
                    <a:pt x="443540" y="61262"/>
                  </a:lnTo>
                  <a:lnTo>
                    <a:pt x="476052" y="92665"/>
                  </a:lnTo>
                  <a:lnTo>
                    <a:pt x="502666" y="129035"/>
                  </a:lnTo>
                  <a:lnTo>
                    <a:pt x="522619" y="169640"/>
                  </a:lnTo>
                  <a:lnTo>
                    <a:pt x="535149" y="213745"/>
                  </a:lnTo>
                  <a:lnTo>
                    <a:pt x="539496" y="260616"/>
                  </a:lnTo>
                  <a:lnTo>
                    <a:pt x="535149" y="307469"/>
                  </a:lnTo>
                  <a:lnTo>
                    <a:pt x="522619" y="351568"/>
                  </a:lnTo>
                  <a:lnTo>
                    <a:pt x="502665" y="392176"/>
                  </a:lnTo>
                  <a:lnTo>
                    <a:pt x="476052" y="428558"/>
                  </a:lnTo>
                  <a:lnTo>
                    <a:pt x="443540" y="459975"/>
                  </a:lnTo>
                  <a:lnTo>
                    <a:pt x="405891" y="485693"/>
                  </a:lnTo>
                  <a:lnTo>
                    <a:pt x="363869" y="504975"/>
                  </a:lnTo>
                  <a:lnTo>
                    <a:pt x="318233" y="517084"/>
                  </a:lnTo>
                  <a:lnTo>
                    <a:pt x="269748" y="521284"/>
                  </a:lnTo>
                  <a:lnTo>
                    <a:pt x="221262" y="517084"/>
                  </a:lnTo>
                  <a:lnTo>
                    <a:pt x="175626" y="504975"/>
                  </a:lnTo>
                  <a:lnTo>
                    <a:pt x="133603" y="485693"/>
                  </a:lnTo>
                  <a:lnTo>
                    <a:pt x="95955" y="459975"/>
                  </a:lnTo>
                  <a:lnTo>
                    <a:pt x="63443" y="428558"/>
                  </a:lnTo>
                  <a:lnTo>
                    <a:pt x="36829" y="392176"/>
                  </a:lnTo>
                  <a:lnTo>
                    <a:pt x="16876" y="351568"/>
                  </a:lnTo>
                  <a:lnTo>
                    <a:pt x="4346" y="307469"/>
                  </a:lnTo>
                  <a:lnTo>
                    <a:pt x="0" y="260616"/>
                  </a:lnTo>
                  <a:close/>
                </a:path>
              </a:pathLst>
            </a:custGeom>
            <a:ln w="28575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/>
          <p:cNvSpPr txBox="1"/>
          <p:nvPr/>
        </p:nvSpPr>
        <p:spPr>
          <a:xfrm>
            <a:off x="4922265" y="5517527"/>
            <a:ext cx="13716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5">
                <a:latin typeface="Arial MT"/>
                <a:cs typeface="Arial MT"/>
              </a:rPr>
              <a:t>2.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3666172" y="5340921"/>
            <a:ext cx="559435" cy="549910"/>
            <a:chOff x="3666172" y="5340921"/>
            <a:chExt cx="559435" cy="549910"/>
          </a:xfrm>
        </p:grpSpPr>
        <p:sp>
          <p:nvSpPr>
            <p:cNvPr id="84" name="object 84"/>
            <p:cNvSpPr/>
            <p:nvPr/>
          </p:nvSpPr>
          <p:spPr>
            <a:xfrm>
              <a:off x="3680459" y="5355209"/>
              <a:ext cx="530860" cy="521334"/>
            </a:xfrm>
            <a:custGeom>
              <a:avLst/>
              <a:gdLst/>
              <a:ahLst/>
              <a:cxnLst/>
              <a:rect l="l" t="t" r="r" b="b"/>
              <a:pathLst>
                <a:path w="530860" h="521335">
                  <a:moveTo>
                    <a:pt x="265175" y="0"/>
                  </a:moveTo>
                  <a:lnTo>
                    <a:pt x="217515" y="4195"/>
                  </a:lnTo>
                  <a:lnTo>
                    <a:pt x="172656" y="16293"/>
                  </a:lnTo>
                  <a:lnTo>
                    <a:pt x="131346" y="35560"/>
                  </a:lnTo>
                  <a:lnTo>
                    <a:pt x="94335" y="61262"/>
                  </a:lnTo>
                  <a:lnTo>
                    <a:pt x="62373" y="92665"/>
                  </a:lnTo>
                  <a:lnTo>
                    <a:pt x="36209" y="129035"/>
                  </a:lnTo>
                  <a:lnTo>
                    <a:pt x="16592" y="169640"/>
                  </a:lnTo>
                  <a:lnTo>
                    <a:pt x="4273" y="213745"/>
                  </a:lnTo>
                  <a:lnTo>
                    <a:pt x="0" y="260616"/>
                  </a:lnTo>
                  <a:lnTo>
                    <a:pt x="4273" y="307469"/>
                  </a:lnTo>
                  <a:lnTo>
                    <a:pt x="16592" y="351568"/>
                  </a:lnTo>
                  <a:lnTo>
                    <a:pt x="36209" y="392176"/>
                  </a:lnTo>
                  <a:lnTo>
                    <a:pt x="62373" y="428558"/>
                  </a:lnTo>
                  <a:lnTo>
                    <a:pt x="94335" y="459975"/>
                  </a:lnTo>
                  <a:lnTo>
                    <a:pt x="131346" y="485693"/>
                  </a:lnTo>
                  <a:lnTo>
                    <a:pt x="172656" y="504975"/>
                  </a:lnTo>
                  <a:lnTo>
                    <a:pt x="217515" y="517084"/>
                  </a:lnTo>
                  <a:lnTo>
                    <a:pt x="265175" y="521284"/>
                  </a:lnTo>
                  <a:lnTo>
                    <a:pt x="312836" y="517084"/>
                  </a:lnTo>
                  <a:lnTo>
                    <a:pt x="357695" y="504975"/>
                  </a:lnTo>
                  <a:lnTo>
                    <a:pt x="399005" y="485693"/>
                  </a:lnTo>
                  <a:lnTo>
                    <a:pt x="436016" y="459975"/>
                  </a:lnTo>
                  <a:lnTo>
                    <a:pt x="467978" y="428558"/>
                  </a:lnTo>
                  <a:lnTo>
                    <a:pt x="494142" y="392176"/>
                  </a:lnTo>
                  <a:lnTo>
                    <a:pt x="513759" y="351568"/>
                  </a:lnTo>
                  <a:lnTo>
                    <a:pt x="526078" y="307469"/>
                  </a:lnTo>
                  <a:lnTo>
                    <a:pt x="530351" y="260616"/>
                  </a:lnTo>
                  <a:lnTo>
                    <a:pt x="526078" y="213745"/>
                  </a:lnTo>
                  <a:lnTo>
                    <a:pt x="513759" y="169640"/>
                  </a:lnTo>
                  <a:lnTo>
                    <a:pt x="494142" y="129035"/>
                  </a:lnTo>
                  <a:lnTo>
                    <a:pt x="467978" y="92665"/>
                  </a:lnTo>
                  <a:lnTo>
                    <a:pt x="436016" y="61262"/>
                  </a:lnTo>
                  <a:lnTo>
                    <a:pt x="399005" y="35560"/>
                  </a:lnTo>
                  <a:lnTo>
                    <a:pt x="357695" y="16293"/>
                  </a:lnTo>
                  <a:lnTo>
                    <a:pt x="312836" y="4195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3680459" y="5355209"/>
              <a:ext cx="530860" cy="521334"/>
            </a:xfrm>
            <a:custGeom>
              <a:avLst/>
              <a:gdLst/>
              <a:ahLst/>
              <a:cxnLst/>
              <a:rect l="l" t="t" r="r" b="b"/>
              <a:pathLst>
                <a:path w="530860" h="521335">
                  <a:moveTo>
                    <a:pt x="0" y="260616"/>
                  </a:moveTo>
                  <a:lnTo>
                    <a:pt x="4273" y="213745"/>
                  </a:lnTo>
                  <a:lnTo>
                    <a:pt x="16592" y="169640"/>
                  </a:lnTo>
                  <a:lnTo>
                    <a:pt x="36209" y="129035"/>
                  </a:lnTo>
                  <a:lnTo>
                    <a:pt x="62373" y="92665"/>
                  </a:lnTo>
                  <a:lnTo>
                    <a:pt x="94335" y="61262"/>
                  </a:lnTo>
                  <a:lnTo>
                    <a:pt x="131346" y="35560"/>
                  </a:lnTo>
                  <a:lnTo>
                    <a:pt x="172656" y="16293"/>
                  </a:lnTo>
                  <a:lnTo>
                    <a:pt x="217515" y="4195"/>
                  </a:lnTo>
                  <a:lnTo>
                    <a:pt x="265175" y="0"/>
                  </a:lnTo>
                  <a:lnTo>
                    <a:pt x="312836" y="4195"/>
                  </a:lnTo>
                  <a:lnTo>
                    <a:pt x="357695" y="16293"/>
                  </a:lnTo>
                  <a:lnTo>
                    <a:pt x="399005" y="35560"/>
                  </a:lnTo>
                  <a:lnTo>
                    <a:pt x="436016" y="61262"/>
                  </a:lnTo>
                  <a:lnTo>
                    <a:pt x="467978" y="92665"/>
                  </a:lnTo>
                  <a:lnTo>
                    <a:pt x="494142" y="129035"/>
                  </a:lnTo>
                  <a:lnTo>
                    <a:pt x="513759" y="169640"/>
                  </a:lnTo>
                  <a:lnTo>
                    <a:pt x="526078" y="213745"/>
                  </a:lnTo>
                  <a:lnTo>
                    <a:pt x="530351" y="260616"/>
                  </a:lnTo>
                  <a:lnTo>
                    <a:pt x="526078" y="307469"/>
                  </a:lnTo>
                  <a:lnTo>
                    <a:pt x="513759" y="351568"/>
                  </a:lnTo>
                  <a:lnTo>
                    <a:pt x="494142" y="392176"/>
                  </a:lnTo>
                  <a:lnTo>
                    <a:pt x="467978" y="428558"/>
                  </a:lnTo>
                  <a:lnTo>
                    <a:pt x="436016" y="459975"/>
                  </a:lnTo>
                  <a:lnTo>
                    <a:pt x="399005" y="485693"/>
                  </a:lnTo>
                  <a:lnTo>
                    <a:pt x="357695" y="504975"/>
                  </a:lnTo>
                  <a:lnTo>
                    <a:pt x="312836" y="517084"/>
                  </a:lnTo>
                  <a:lnTo>
                    <a:pt x="265175" y="521284"/>
                  </a:lnTo>
                  <a:lnTo>
                    <a:pt x="217515" y="517084"/>
                  </a:lnTo>
                  <a:lnTo>
                    <a:pt x="172656" y="504975"/>
                  </a:lnTo>
                  <a:lnTo>
                    <a:pt x="131346" y="485693"/>
                  </a:lnTo>
                  <a:lnTo>
                    <a:pt x="94335" y="459975"/>
                  </a:lnTo>
                  <a:lnTo>
                    <a:pt x="62373" y="428558"/>
                  </a:lnTo>
                  <a:lnTo>
                    <a:pt x="36209" y="392176"/>
                  </a:lnTo>
                  <a:lnTo>
                    <a:pt x="16592" y="351568"/>
                  </a:lnTo>
                  <a:lnTo>
                    <a:pt x="4273" y="307469"/>
                  </a:lnTo>
                  <a:lnTo>
                    <a:pt x="0" y="260616"/>
                  </a:lnTo>
                  <a:close/>
                </a:path>
              </a:pathLst>
            </a:custGeom>
            <a:ln w="28574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/>
          <p:cNvSpPr txBox="1"/>
          <p:nvPr/>
        </p:nvSpPr>
        <p:spPr>
          <a:xfrm>
            <a:off x="3874770" y="5517527"/>
            <a:ext cx="13716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5">
                <a:latin typeface="Arial MT"/>
                <a:cs typeface="Arial MT"/>
              </a:rPr>
              <a:t>3.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2614612" y="5340921"/>
            <a:ext cx="568325" cy="549910"/>
            <a:chOff x="2614612" y="5340921"/>
            <a:chExt cx="568325" cy="549910"/>
          </a:xfrm>
        </p:grpSpPr>
        <p:sp>
          <p:nvSpPr>
            <p:cNvPr id="88" name="object 88"/>
            <p:cNvSpPr/>
            <p:nvPr/>
          </p:nvSpPr>
          <p:spPr>
            <a:xfrm>
              <a:off x="2628900" y="5355209"/>
              <a:ext cx="539750" cy="521334"/>
            </a:xfrm>
            <a:custGeom>
              <a:avLst/>
              <a:gdLst/>
              <a:ahLst/>
              <a:cxnLst/>
              <a:rect l="l" t="t" r="r" b="b"/>
              <a:pathLst>
                <a:path w="539750" h="521335">
                  <a:moveTo>
                    <a:pt x="269748" y="0"/>
                  </a:moveTo>
                  <a:lnTo>
                    <a:pt x="221262" y="4195"/>
                  </a:lnTo>
                  <a:lnTo>
                    <a:pt x="175626" y="16293"/>
                  </a:lnTo>
                  <a:lnTo>
                    <a:pt x="133604" y="35560"/>
                  </a:lnTo>
                  <a:lnTo>
                    <a:pt x="95955" y="61262"/>
                  </a:lnTo>
                  <a:lnTo>
                    <a:pt x="63443" y="92665"/>
                  </a:lnTo>
                  <a:lnTo>
                    <a:pt x="36830" y="129035"/>
                  </a:lnTo>
                  <a:lnTo>
                    <a:pt x="16876" y="169640"/>
                  </a:lnTo>
                  <a:lnTo>
                    <a:pt x="4346" y="213745"/>
                  </a:lnTo>
                  <a:lnTo>
                    <a:pt x="0" y="260616"/>
                  </a:lnTo>
                  <a:lnTo>
                    <a:pt x="4346" y="307469"/>
                  </a:lnTo>
                  <a:lnTo>
                    <a:pt x="16876" y="351568"/>
                  </a:lnTo>
                  <a:lnTo>
                    <a:pt x="36829" y="392176"/>
                  </a:lnTo>
                  <a:lnTo>
                    <a:pt x="63443" y="428558"/>
                  </a:lnTo>
                  <a:lnTo>
                    <a:pt x="95955" y="459975"/>
                  </a:lnTo>
                  <a:lnTo>
                    <a:pt x="133603" y="485693"/>
                  </a:lnTo>
                  <a:lnTo>
                    <a:pt x="175626" y="504975"/>
                  </a:lnTo>
                  <a:lnTo>
                    <a:pt x="221262" y="517084"/>
                  </a:lnTo>
                  <a:lnTo>
                    <a:pt x="269748" y="521284"/>
                  </a:lnTo>
                  <a:lnTo>
                    <a:pt x="318233" y="517084"/>
                  </a:lnTo>
                  <a:lnTo>
                    <a:pt x="363869" y="504975"/>
                  </a:lnTo>
                  <a:lnTo>
                    <a:pt x="405891" y="485693"/>
                  </a:lnTo>
                  <a:lnTo>
                    <a:pt x="443540" y="459975"/>
                  </a:lnTo>
                  <a:lnTo>
                    <a:pt x="476052" y="428558"/>
                  </a:lnTo>
                  <a:lnTo>
                    <a:pt x="502665" y="392176"/>
                  </a:lnTo>
                  <a:lnTo>
                    <a:pt x="522619" y="351568"/>
                  </a:lnTo>
                  <a:lnTo>
                    <a:pt x="535149" y="307469"/>
                  </a:lnTo>
                  <a:lnTo>
                    <a:pt x="539495" y="260616"/>
                  </a:lnTo>
                  <a:lnTo>
                    <a:pt x="535149" y="213745"/>
                  </a:lnTo>
                  <a:lnTo>
                    <a:pt x="522619" y="169640"/>
                  </a:lnTo>
                  <a:lnTo>
                    <a:pt x="502665" y="129035"/>
                  </a:lnTo>
                  <a:lnTo>
                    <a:pt x="476052" y="92665"/>
                  </a:lnTo>
                  <a:lnTo>
                    <a:pt x="443540" y="61262"/>
                  </a:lnTo>
                  <a:lnTo>
                    <a:pt x="405891" y="35560"/>
                  </a:lnTo>
                  <a:lnTo>
                    <a:pt x="363869" y="16293"/>
                  </a:lnTo>
                  <a:lnTo>
                    <a:pt x="318233" y="419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2628900" y="5355209"/>
              <a:ext cx="539750" cy="521334"/>
            </a:xfrm>
            <a:custGeom>
              <a:avLst/>
              <a:gdLst/>
              <a:ahLst/>
              <a:cxnLst/>
              <a:rect l="l" t="t" r="r" b="b"/>
              <a:pathLst>
                <a:path w="539750" h="521335">
                  <a:moveTo>
                    <a:pt x="0" y="260616"/>
                  </a:moveTo>
                  <a:lnTo>
                    <a:pt x="4346" y="213745"/>
                  </a:lnTo>
                  <a:lnTo>
                    <a:pt x="16876" y="169640"/>
                  </a:lnTo>
                  <a:lnTo>
                    <a:pt x="36830" y="129035"/>
                  </a:lnTo>
                  <a:lnTo>
                    <a:pt x="63443" y="92665"/>
                  </a:lnTo>
                  <a:lnTo>
                    <a:pt x="95955" y="61262"/>
                  </a:lnTo>
                  <a:lnTo>
                    <a:pt x="133604" y="35560"/>
                  </a:lnTo>
                  <a:lnTo>
                    <a:pt x="175626" y="16293"/>
                  </a:lnTo>
                  <a:lnTo>
                    <a:pt x="221262" y="4195"/>
                  </a:lnTo>
                  <a:lnTo>
                    <a:pt x="269748" y="0"/>
                  </a:lnTo>
                  <a:lnTo>
                    <a:pt x="318233" y="4195"/>
                  </a:lnTo>
                  <a:lnTo>
                    <a:pt x="363869" y="16293"/>
                  </a:lnTo>
                  <a:lnTo>
                    <a:pt x="405891" y="35560"/>
                  </a:lnTo>
                  <a:lnTo>
                    <a:pt x="443540" y="61262"/>
                  </a:lnTo>
                  <a:lnTo>
                    <a:pt x="476052" y="92665"/>
                  </a:lnTo>
                  <a:lnTo>
                    <a:pt x="502665" y="129035"/>
                  </a:lnTo>
                  <a:lnTo>
                    <a:pt x="522619" y="169640"/>
                  </a:lnTo>
                  <a:lnTo>
                    <a:pt x="535149" y="213745"/>
                  </a:lnTo>
                  <a:lnTo>
                    <a:pt x="539495" y="260616"/>
                  </a:lnTo>
                  <a:lnTo>
                    <a:pt x="535149" y="307469"/>
                  </a:lnTo>
                  <a:lnTo>
                    <a:pt x="522619" y="351568"/>
                  </a:lnTo>
                  <a:lnTo>
                    <a:pt x="502665" y="392176"/>
                  </a:lnTo>
                  <a:lnTo>
                    <a:pt x="476052" y="428558"/>
                  </a:lnTo>
                  <a:lnTo>
                    <a:pt x="443540" y="459975"/>
                  </a:lnTo>
                  <a:lnTo>
                    <a:pt x="405891" y="485693"/>
                  </a:lnTo>
                  <a:lnTo>
                    <a:pt x="363869" y="504975"/>
                  </a:lnTo>
                  <a:lnTo>
                    <a:pt x="318233" y="517084"/>
                  </a:lnTo>
                  <a:lnTo>
                    <a:pt x="269748" y="521284"/>
                  </a:lnTo>
                  <a:lnTo>
                    <a:pt x="221262" y="517084"/>
                  </a:lnTo>
                  <a:lnTo>
                    <a:pt x="175626" y="504975"/>
                  </a:lnTo>
                  <a:lnTo>
                    <a:pt x="133603" y="485693"/>
                  </a:lnTo>
                  <a:lnTo>
                    <a:pt x="95955" y="459975"/>
                  </a:lnTo>
                  <a:lnTo>
                    <a:pt x="63443" y="428558"/>
                  </a:lnTo>
                  <a:lnTo>
                    <a:pt x="36829" y="392176"/>
                  </a:lnTo>
                  <a:lnTo>
                    <a:pt x="16876" y="351568"/>
                  </a:lnTo>
                  <a:lnTo>
                    <a:pt x="4346" y="307469"/>
                  </a:lnTo>
                  <a:lnTo>
                    <a:pt x="0" y="260616"/>
                  </a:lnTo>
                  <a:close/>
                </a:path>
              </a:pathLst>
            </a:custGeom>
            <a:ln w="28574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/>
          <p:cNvSpPr txBox="1"/>
          <p:nvPr/>
        </p:nvSpPr>
        <p:spPr>
          <a:xfrm>
            <a:off x="2827273" y="5517527"/>
            <a:ext cx="13398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5">
                <a:latin typeface="Arial MT"/>
                <a:cs typeface="Arial MT"/>
              </a:rPr>
              <a:t>4.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711695" y="3320160"/>
            <a:ext cx="165100" cy="1372235"/>
          </a:xfrm>
          <a:custGeom>
            <a:avLst/>
            <a:gdLst/>
            <a:ahLst/>
            <a:cxnLst/>
            <a:rect l="l" t="t" r="r" b="b"/>
            <a:pathLst>
              <a:path w="165100" h="1372235">
                <a:moveTo>
                  <a:pt x="123444" y="0"/>
                </a:moveTo>
                <a:lnTo>
                  <a:pt x="41148" y="0"/>
                </a:lnTo>
                <a:lnTo>
                  <a:pt x="41148" y="1289558"/>
                </a:lnTo>
                <a:lnTo>
                  <a:pt x="0" y="1289558"/>
                </a:lnTo>
                <a:lnTo>
                  <a:pt x="82296" y="1371853"/>
                </a:lnTo>
                <a:lnTo>
                  <a:pt x="164592" y="1289558"/>
                </a:lnTo>
                <a:lnTo>
                  <a:pt x="123444" y="1289558"/>
                </a:lnTo>
                <a:lnTo>
                  <a:pt x="1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316801" y="6295720"/>
            <a:ext cx="8814435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*CapEx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OpEx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are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based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on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average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from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different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survey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results,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detailed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Larrain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2020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(below).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35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Environmental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and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economic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assessment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of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plastic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waste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recycling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(European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Commission,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Techno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economic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assessment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of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mechanical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recycling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of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challenging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post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-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consumer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plastic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packaging</a:t>
            </a:r>
            <a:r>
              <a:rPr dirty="0" u="sng" sz="800" spc="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waste</a:t>
            </a:r>
            <a:r>
              <a:rPr dirty="0" sz="800" spc="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(Larrain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2020).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Gernot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Wagner</a:t>
            </a:r>
            <a:r>
              <a:rPr dirty="0" sz="800">
                <a:latin typeface="Arial MT"/>
                <a:cs typeface="Arial MT"/>
              </a:rPr>
              <a:t>.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Share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with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7881937" y="3795699"/>
            <a:ext cx="3695065" cy="1985010"/>
            <a:chOff x="7881937" y="3795699"/>
            <a:chExt cx="3695065" cy="1985010"/>
          </a:xfrm>
        </p:grpSpPr>
        <p:sp>
          <p:nvSpPr>
            <p:cNvPr id="94" name="object 94"/>
            <p:cNvSpPr/>
            <p:nvPr/>
          </p:nvSpPr>
          <p:spPr>
            <a:xfrm>
              <a:off x="10140695" y="3795699"/>
              <a:ext cx="1024255" cy="1985010"/>
            </a:xfrm>
            <a:custGeom>
              <a:avLst/>
              <a:gdLst/>
              <a:ahLst/>
              <a:cxnLst/>
              <a:rect l="l" t="t" r="r" b="b"/>
              <a:pathLst>
                <a:path w="1024254" h="1985010">
                  <a:moveTo>
                    <a:pt x="1024127" y="0"/>
                  </a:moveTo>
                  <a:lnTo>
                    <a:pt x="0" y="0"/>
                  </a:lnTo>
                  <a:lnTo>
                    <a:pt x="0" y="1984755"/>
                  </a:lnTo>
                  <a:lnTo>
                    <a:pt x="1024127" y="1984755"/>
                  </a:lnTo>
                  <a:lnTo>
                    <a:pt x="1024127" y="0"/>
                  </a:lnTo>
                  <a:close/>
                </a:path>
              </a:pathLst>
            </a:custGeom>
            <a:solidFill>
              <a:srgbClr val="002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7886700" y="5775883"/>
              <a:ext cx="3685540" cy="0"/>
            </a:xfrm>
            <a:custGeom>
              <a:avLst/>
              <a:gdLst/>
              <a:ahLst/>
              <a:cxnLst/>
              <a:rect l="l" t="t" r="r" b="b"/>
              <a:pathLst>
                <a:path w="3685540" h="0">
                  <a:moveTo>
                    <a:pt x="0" y="0"/>
                  </a:moveTo>
                  <a:lnTo>
                    <a:pt x="368503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6" name="object 96"/>
          <p:cNvSpPr txBox="1"/>
          <p:nvPr/>
        </p:nvSpPr>
        <p:spPr>
          <a:xfrm>
            <a:off x="8293607" y="5213387"/>
            <a:ext cx="1024255" cy="567690"/>
          </a:xfrm>
          <a:prstGeom prst="rect">
            <a:avLst/>
          </a:prstGeom>
          <a:solidFill>
            <a:srgbClr val="00212F"/>
          </a:solidFill>
        </p:spPr>
        <p:txBody>
          <a:bodyPr wrap="square" lIns="0" tIns="641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15875">
              <a:lnSpc>
                <a:spcPct val="100000"/>
              </a:lnSpc>
            </a:pPr>
            <a:r>
              <a:rPr dirty="0" sz="1000" spc="-25">
                <a:solidFill>
                  <a:srgbClr val="FFFFFF"/>
                </a:solidFill>
                <a:latin typeface="Arial MT"/>
                <a:cs typeface="Arial MT"/>
              </a:rPr>
              <a:t>150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552810" y="4699254"/>
            <a:ext cx="220979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solidFill>
                  <a:srgbClr val="FFFFFF"/>
                </a:solidFill>
                <a:latin typeface="Arial MT"/>
                <a:cs typeface="Arial MT"/>
              </a:rPr>
              <a:t>530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293607" y="4838356"/>
            <a:ext cx="1024255" cy="375285"/>
          </a:xfrm>
          <a:prstGeom prst="rect">
            <a:avLst/>
          </a:prstGeom>
          <a:solidFill>
            <a:srgbClr val="009BDB"/>
          </a:solidFill>
        </p:spPr>
        <p:txBody>
          <a:bodyPr wrap="square" lIns="0" tIns="118110" rIns="0" bIns="0" rtlCol="0" vert="horz">
            <a:spAutoFit/>
          </a:bodyPr>
          <a:lstStyle/>
          <a:p>
            <a:pPr algn="ctr" marL="15875">
              <a:lnSpc>
                <a:spcPct val="100000"/>
              </a:lnSpc>
              <a:spcBef>
                <a:spcPts val="930"/>
              </a:spcBef>
            </a:pPr>
            <a:r>
              <a:rPr dirty="0" sz="1000" spc="-25">
                <a:solidFill>
                  <a:srgbClr val="FFFFFF"/>
                </a:solidFill>
                <a:latin typeface="Arial MT"/>
                <a:cs typeface="Arial MT"/>
              </a:rPr>
              <a:t>100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140695" y="3164560"/>
            <a:ext cx="1024255" cy="631190"/>
          </a:xfrm>
          <a:prstGeom prst="rect">
            <a:avLst/>
          </a:prstGeom>
          <a:solidFill>
            <a:srgbClr val="009BDB"/>
          </a:solidFill>
        </p:spPr>
        <p:txBody>
          <a:bodyPr wrap="square" lIns="0" tIns="920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8255">
              <a:lnSpc>
                <a:spcPct val="100000"/>
              </a:lnSpc>
            </a:pPr>
            <a:r>
              <a:rPr dirty="0" sz="1000" spc="-25">
                <a:solidFill>
                  <a:srgbClr val="FFFFFF"/>
                </a:solidFill>
                <a:latin typeface="Arial MT"/>
                <a:cs typeface="Arial MT"/>
              </a:rPr>
              <a:t>170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8803893" y="2787904"/>
            <a:ext cx="1891664" cy="1846580"/>
            <a:chOff x="8803893" y="2787904"/>
            <a:chExt cx="1891664" cy="1846580"/>
          </a:xfrm>
        </p:grpSpPr>
        <p:sp>
          <p:nvSpPr>
            <p:cNvPr id="101" name="object 101"/>
            <p:cNvSpPr/>
            <p:nvPr/>
          </p:nvSpPr>
          <p:spPr>
            <a:xfrm>
              <a:off x="8810243" y="2794254"/>
              <a:ext cx="1841500" cy="1833880"/>
            </a:xfrm>
            <a:custGeom>
              <a:avLst/>
              <a:gdLst/>
              <a:ahLst/>
              <a:cxnLst/>
              <a:rect l="l" t="t" r="r" b="b"/>
              <a:pathLst>
                <a:path w="1841500" h="1833879">
                  <a:moveTo>
                    <a:pt x="0" y="1833499"/>
                  </a:moveTo>
                  <a:lnTo>
                    <a:pt x="0" y="0"/>
                  </a:lnTo>
                </a:path>
                <a:path w="1841500" h="1833879">
                  <a:moveTo>
                    <a:pt x="0" y="0"/>
                  </a:moveTo>
                  <a:lnTo>
                    <a:pt x="184099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9231" y="2794254"/>
              <a:ext cx="76136" cy="152400"/>
            </a:xfrm>
            <a:prstGeom prst="rect">
              <a:avLst/>
            </a:prstGeom>
          </p:spPr>
        </p:pic>
      </p:grpSp>
      <p:sp>
        <p:nvSpPr>
          <p:cNvPr id="103" name="object 103"/>
          <p:cNvSpPr txBox="1"/>
          <p:nvPr/>
        </p:nvSpPr>
        <p:spPr>
          <a:xfrm>
            <a:off x="8214741" y="5816130"/>
            <a:ext cx="120269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 MT"/>
                <a:cs typeface="Arial MT"/>
              </a:rPr>
              <a:t>Mechanical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recycling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113518" y="5816130"/>
            <a:ext cx="109347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 MT"/>
                <a:cs typeface="Arial MT"/>
              </a:rPr>
              <a:t>Chemical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recycling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697468" y="4658677"/>
            <a:ext cx="23495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250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540110" y="2975229"/>
            <a:ext cx="233679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700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9280969" y="2688780"/>
            <a:ext cx="906144" cy="220345"/>
            <a:chOff x="9280969" y="2688780"/>
            <a:chExt cx="906144" cy="220345"/>
          </a:xfrm>
        </p:grpSpPr>
        <p:sp>
          <p:nvSpPr>
            <p:cNvPr id="108" name="object 108"/>
            <p:cNvSpPr/>
            <p:nvPr/>
          </p:nvSpPr>
          <p:spPr>
            <a:xfrm>
              <a:off x="9285731" y="2693542"/>
              <a:ext cx="896619" cy="210820"/>
            </a:xfrm>
            <a:custGeom>
              <a:avLst/>
              <a:gdLst/>
              <a:ahLst/>
              <a:cxnLst/>
              <a:rect l="l" t="t" r="r" b="b"/>
              <a:pathLst>
                <a:path w="896620" h="210819">
                  <a:moveTo>
                    <a:pt x="448056" y="0"/>
                  </a:moveTo>
                  <a:lnTo>
                    <a:pt x="375393" y="1377"/>
                  </a:lnTo>
                  <a:lnTo>
                    <a:pt x="306458" y="5365"/>
                  </a:lnTo>
                  <a:lnTo>
                    <a:pt x="242174" y="11747"/>
                  </a:lnTo>
                  <a:lnTo>
                    <a:pt x="183465" y="20307"/>
                  </a:lnTo>
                  <a:lnTo>
                    <a:pt x="131254" y="30829"/>
                  </a:lnTo>
                  <a:lnTo>
                    <a:pt x="86465" y="43095"/>
                  </a:lnTo>
                  <a:lnTo>
                    <a:pt x="50022" y="56890"/>
                  </a:lnTo>
                  <a:lnTo>
                    <a:pt x="5865" y="88200"/>
                  </a:lnTo>
                  <a:lnTo>
                    <a:pt x="0" y="105283"/>
                  </a:lnTo>
                  <a:lnTo>
                    <a:pt x="5865" y="122330"/>
                  </a:lnTo>
                  <a:lnTo>
                    <a:pt x="50022" y="153591"/>
                  </a:lnTo>
                  <a:lnTo>
                    <a:pt x="86465" y="167370"/>
                  </a:lnTo>
                  <a:lnTo>
                    <a:pt x="131254" y="179625"/>
                  </a:lnTo>
                  <a:lnTo>
                    <a:pt x="183465" y="190139"/>
                  </a:lnTo>
                  <a:lnTo>
                    <a:pt x="242174" y="198694"/>
                  </a:lnTo>
                  <a:lnTo>
                    <a:pt x="306458" y="205074"/>
                  </a:lnTo>
                  <a:lnTo>
                    <a:pt x="375393" y="209061"/>
                  </a:lnTo>
                  <a:lnTo>
                    <a:pt x="448056" y="210439"/>
                  </a:lnTo>
                  <a:lnTo>
                    <a:pt x="520718" y="209061"/>
                  </a:lnTo>
                  <a:lnTo>
                    <a:pt x="589653" y="205074"/>
                  </a:lnTo>
                  <a:lnTo>
                    <a:pt x="653937" y="198694"/>
                  </a:lnTo>
                  <a:lnTo>
                    <a:pt x="712646" y="190139"/>
                  </a:lnTo>
                  <a:lnTo>
                    <a:pt x="764857" y="179625"/>
                  </a:lnTo>
                  <a:lnTo>
                    <a:pt x="809646" y="167370"/>
                  </a:lnTo>
                  <a:lnTo>
                    <a:pt x="846089" y="153591"/>
                  </a:lnTo>
                  <a:lnTo>
                    <a:pt x="890246" y="122330"/>
                  </a:lnTo>
                  <a:lnTo>
                    <a:pt x="896112" y="105283"/>
                  </a:lnTo>
                  <a:lnTo>
                    <a:pt x="890246" y="88200"/>
                  </a:lnTo>
                  <a:lnTo>
                    <a:pt x="846089" y="56890"/>
                  </a:lnTo>
                  <a:lnTo>
                    <a:pt x="809646" y="43095"/>
                  </a:lnTo>
                  <a:lnTo>
                    <a:pt x="764857" y="30829"/>
                  </a:lnTo>
                  <a:lnTo>
                    <a:pt x="712646" y="20307"/>
                  </a:lnTo>
                  <a:lnTo>
                    <a:pt x="653937" y="11747"/>
                  </a:lnTo>
                  <a:lnTo>
                    <a:pt x="589653" y="5365"/>
                  </a:lnTo>
                  <a:lnTo>
                    <a:pt x="520718" y="1377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9285731" y="2693542"/>
              <a:ext cx="896619" cy="210820"/>
            </a:xfrm>
            <a:custGeom>
              <a:avLst/>
              <a:gdLst/>
              <a:ahLst/>
              <a:cxnLst/>
              <a:rect l="l" t="t" r="r" b="b"/>
              <a:pathLst>
                <a:path w="896620" h="210819">
                  <a:moveTo>
                    <a:pt x="0" y="105283"/>
                  </a:moveTo>
                  <a:lnTo>
                    <a:pt x="22847" y="71997"/>
                  </a:lnTo>
                  <a:lnTo>
                    <a:pt x="86465" y="43095"/>
                  </a:lnTo>
                  <a:lnTo>
                    <a:pt x="131254" y="30829"/>
                  </a:lnTo>
                  <a:lnTo>
                    <a:pt x="183465" y="20307"/>
                  </a:lnTo>
                  <a:lnTo>
                    <a:pt x="242174" y="11747"/>
                  </a:lnTo>
                  <a:lnTo>
                    <a:pt x="306458" y="5365"/>
                  </a:lnTo>
                  <a:lnTo>
                    <a:pt x="375393" y="1377"/>
                  </a:lnTo>
                  <a:lnTo>
                    <a:pt x="448056" y="0"/>
                  </a:lnTo>
                  <a:lnTo>
                    <a:pt x="520718" y="1377"/>
                  </a:lnTo>
                  <a:lnTo>
                    <a:pt x="589653" y="5365"/>
                  </a:lnTo>
                  <a:lnTo>
                    <a:pt x="653937" y="11747"/>
                  </a:lnTo>
                  <a:lnTo>
                    <a:pt x="712646" y="20307"/>
                  </a:lnTo>
                  <a:lnTo>
                    <a:pt x="764857" y="30829"/>
                  </a:lnTo>
                  <a:lnTo>
                    <a:pt x="809646" y="43095"/>
                  </a:lnTo>
                  <a:lnTo>
                    <a:pt x="846089" y="56890"/>
                  </a:lnTo>
                  <a:lnTo>
                    <a:pt x="890246" y="88200"/>
                  </a:lnTo>
                  <a:lnTo>
                    <a:pt x="896112" y="105283"/>
                  </a:lnTo>
                  <a:lnTo>
                    <a:pt x="890246" y="122330"/>
                  </a:lnTo>
                  <a:lnTo>
                    <a:pt x="846089" y="153591"/>
                  </a:lnTo>
                  <a:lnTo>
                    <a:pt x="809646" y="167370"/>
                  </a:lnTo>
                  <a:lnTo>
                    <a:pt x="764857" y="179625"/>
                  </a:lnTo>
                  <a:lnTo>
                    <a:pt x="712646" y="190139"/>
                  </a:lnTo>
                  <a:lnTo>
                    <a:pt x="653937" y="198694"/>
                  </a:lnTo>
                  <a:lnTo>
                    <a:pt x="589653" y="205074"/>
                  </a:lnTo>
                  <a:lnTo>
                    <a:pt x="520718" y="209061"/>
                  </a:lnTo>
                  <a:lnTo>
                    <a:pt x="448056" y="210439"/>
                  </a:lnTo>
                  <a:lnTo>
                    <a:pt x="375393" y="209061"/>
                  </a:lnTo>
                  <a:lnTo>
                    <a:pt x="306458" y="205074"/>
                  </a:lnTo>
                  <a:lnTo>
                    <a:pt x="242174" y="198694"/>
                  </a:lnTo>
                  <a:lnTo>
                    <a:pt x="183465" y="190139"/>
                  </a:lnTo>
                  <a:lnTo>
                    <a:pt x="131254" y="179625"/>
                  </a:lnTo>
                  <a:lnTo>
                    <a:pt x="86465" y="167370"/>
                  </a:lnTo>
                  <a:lnTo>
                    <a:pt x="50022" y="153591"/>
                  </a:lnTo>
                  <a:lnTo>
                    <a:pt x="5865" y="122330"/>
                  </a:lnTo>
                  <a:lnTo>
                    <a:pt x="0" y="1052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0" name="object 110"/>
          <p:cNvSpPr txBox="1"/>
          <p:nvPr/>
        </p:nvSpPr>
        <p:spPr>
          <a:xfrm>
            <a:off x="9405366" y="2708148"/>
            <a:ext cx="65976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b="1">
                <a:latin typeface="Arial"/>
                <a:cs typeface="Arial"/>
              </a:rPr>
              <a:t>~3x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higher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8193023" y="2332316"/>
            <a:ext cx="182880" cy="137795"/>
          </a:xfrm>
          <a:custGeom>
            <a:avLst/>
            <a:gdLst/>
            <a:ahLst/>
            <a:cxnLst/>
            <a:rect l="l" t="t" r="r" b="b"/>
            <a:pathLst>
              <a:path w="182879" h="137794">
                <a:moveTo>
                  <a:pt x="182879" y="0"/>
                </a:moveTo>
                <a:lnTo>
                  <a:pt x="0" y="0"/>
                </a:lnTo>
                <a:lnTo>
                  <a:pt x="0" y="137198"/>
                </a:lnTo>
                <a:lnTo>
                  <a:pt x="182879" y="137198"/>
                </a:lnTo>
                <a:lnTo>
                  <a:pt x="182879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8961119" y="2332316"/>
            <a:ext cx="173990" cy="137795"/>
          </a:xfrm>
          <a:custGeom>
            <a:avLst/>
            <a:gdLst/>
            <a:ahLst/>
            <a:cxnLst/>
            <a:rect l="l" t="t" r="r" b="b"/>
            <a:pathLst>
              <a:path w="173990" h="137794">
                <a:moveTo>
                  <a:pt x="173735" y="0"/>
                </a:moveTo>
                <a:lnTo>
                  <a:pt x="0" y="0"/>
                </a:lnTo>
                <a:lnTo>
                  <a:pt x="0" y="137198"/>
                </a:lnTo>
                <a:lnTo>
                  <a:pt x="173735" y="137198"/>
                </a:lnTo>
                <a:lnTo>
                  <a:pt x="173735" y="0"/>
                </a:lnTo>
                <a:close/>
              </a:path>
            </a:pathLst>
          </a:custGeom>
          <a:solidFill>
            <a:srgbClr val="0021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 txBox="1"/>
          <p:nvPr/>
        </p:nvSpPr>
        <p:spPr>
          <a:xfrm>
            <a:off x="8280272" y="1975736"/>
            <a:ext cx="3075940" cy="52387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200">
                <a:latin typeface="Arial MT"/>
                <a:cs typeface="Arial MT"/>
              </a:rPr>
              <a:t>Cost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recycling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Segoe UI"/>
                <a:cs typeface="Segoe UI"/>
              </a:rPr>
              <a:t>€/ton</a:t>
            </a:r>
            <a:r>
              <a:rPr dirty="0" sz="1200" spc="-60">
                <a:latin typeface="Segoe UI"/>
                <a:cs typeface="Segoe UI"/>
              </a:rPr>
              <a:t> </a:t>
            </a:r>
            <a:r>
              <a:rPr dirty="0" sz="1200" spc="-10">
                <a:latin typeface="Arial MT"/>
                <a:cs typeface="Arial MT"/>
              </a:rPr>
              <a:t>processed*</a:t>
            </a:r>
            <a:endParaRPr sz="1200">
              <a:latin typeface="Arial MT"/>
              <a:cs typeface="Arial MT"/>
            </a:endParaRPr>
          </a:p>
          <a:p>
            <a:pPr marL="153670">
              <a:lnSpc>
                <a:spcPct val="100000"/>
              </a:lnSpc>
              <a:spcBef>
                <a:spcPts val="570"/>
              </a:spcBef>
              <a:tabLst>
                <a:tab pos="914400" algn="l"/>
              </a:tabLst>
            </a:pPr>
            <a:r>
              <a:rPr dirty="0" sz="1000" spc="-10">
                <a:latin typeface="Arial MT"/>
                <a:cs typeface="Arial MT"/>
              </a:rPr>
              <a:t>CapEx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OpEx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45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9849" y="2048573"/>
            <a:ext cx="8712835" cy="74295"/>
            <a:chOff x="319849" y="2048573"/>
            <a:chExt cx="8712835" cy="74295"/>
          </a:xfrm>
        </p:grpSpPr>
        <p:sp>
          <p:nvSpPr>
            <p:cNvPr id="5" name="object 5"/>
            <p:cNvSpPr/>
            <p:nvPr/>
          </p:nvSpPr>
          <p:spPr>
            <a:xfrm>
              <a:off x="324611" y="2053335"/>
              <a:ext cx="8703310" cy="635"/>
            </a:xfrm>
            <a:custGeom>
              <a:avLst/>
              <a:gdLst/>
              <a:ahLst/>
              <a:cxnLst/>
              <a:rect l="l" t="t" r="r" b="b"/>
              <a:pathLst>
                <a:path w="8703310" h="635">
                  <a:moveTo>
                    <a:pt x="0" y="253"/>
                  </a:moveTo>
                  <a:lnTo>
                    <a:pt x="8702929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3775" y="2103627"/>
              <a:ext cx="205104" cy="0"/>
            </a:xfrm>
            <a:custGeom>
              <a:avLst/>
              <a:gdLst/>
              <a:ahLst/>
              <a:cxnLst/>
              <a:rect l="l" t="t" r="r" b="b"/>
              <a:pathLst>
                <a:path w="205104" h="0">
                  <a:moveTo>
                    <a:pt x="0" y="0"/>
                  </a:moveTo>
                  <a:lnTo>
                    <a:pt x="20459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308592" y="1545716"/>
            <a:ext cx="2551430" cy="4554855"/>
          </a:xfrm>
          <a:prstGeom prst="rect">
            <a:avLst/>
          </a:prstGeom>
          <a:solidFill>
            <a:srgbClr val="E3E8EE"/>
          </a:solidFill>
        </p:spPr>
        <p:txBody>
          <a:bodyPr wrap="square" lIns="0" tIns="14668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1155"/>
              </a:spcBef>
            </a:pPr>
            <a:r>
              <a:rPr dirty="0" sz="1200" spc="-10" b="1">
                <a:latin typeface="Arial"/>
                <a:cs typeface="Arial"/>
              </a:rPr>
              <a:t>Observations</a:t>
            </a:r>
            <a:endParaRPr sz="1200">
              <a:latin typeface="Arial"/>
              <a:cs typeface="Arial"/>
            </a:endParaRPr>
          </a:p>
          <a:p>
            <a:pPr marL="322580" marR="290830" indent="-180975">
              <a:lnSpc>
                <a:spcPct val="100200"/>
              </a:lnSpc>
              <a:spcBef>
                <a:spcPts val="580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 sz="1050" b="1">
                <a:latin typeface="Arial"/>
                <a:cs typeface="Arial"/>
              </a:rPr>
              <a:t>Europe: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rPET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remains </a:t>
            </a:r>
            <a:r>
              <a:rPr dirty="0" sz="1050">
                <a:latin typeface="Arial MT"/>
                <a:cs typeface="Arial MT"/>
              </a:rPr>
              <a:t>structurally</a:t>
            </a:r>
            <a:r>
              <a:rPr dirty="0" sz="1050" spc="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more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expensive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than </a:t>
            </a:r>
            <a:r>
              <a:rPr dirty="0" sz="1050">
                <a:latin typeface="Arial MT"/>
                <a:cs typeface="Arial MT"/>
              </a:rPr>
              <a:t>virgin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plastic,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yet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demand </a:t>
            </a:r>
            <a:r>
              <a:rPr dirty="0" sz="1050">
                <a:latin typeface="Arial MT"/>
                <a:cs typeface="Arial MT"/>
              </a:rPr>
              <a:t>persists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due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binding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recycled-</a:t>
            </a:r>
            <a:r>
              <a:rPr dirty="0" sz="1050">
                <a:latin typeface="Arial MT"/>
                <a:cs typeface="Arial MT"/>
              </a:rPr>
              <a:t>content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mandates</a:t>
            </a:r>
            <a:endParaRPr sz="1050">
              <a:latin typeface="Arial MT"/>
              <a:cs typeface="Arial MT"/>
            </a:endParaRPr>
          </a:p>
          <a:p>
            <a:pPr marL="322580" marR="280035" indent="-180975">
              <a:lnSpc>
                <a:spcPct val="101099"/>
              </a:lnSpc>
              <a:spcBef>
                <a:spcPts val="600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 sz="1050" b="1">
                <a:latin typeface="Arial"/>
                <a:cs typeface="Arial"/>
              </a:rPr>
              <a:t>U.S.: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rPET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has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reached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near </a:t>
            </a:r>
            <a:r>
              <a:rPr dirty="0" sz="1050">
                <a:latin typeface="Arial MT"/>
                <a:cs typeface="Arial MT"/>
              </a:rPr>
              <a:t>price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parity,</a:t>
            </a:r>
            <a:r>
              <a:rPr dirty="0" sz="1050" spc="-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but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weak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mandatory </a:t>
            </a:r>
            <a:r>
              <a:rPr dirty="0" sz="1050">
                <a:latin typeface="Arial MT"/>
                <a:cs typeface="Arial MT"/>
              </a:rPr>
              <a:t>use</a:t>
            </a:r>
            <a:r>
              <a:rPr dirty="0" sz="1050" spc="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leads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oversupply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 </a:t>
            </a:r>
            <a:r>
              <a:rPr dirty="0" sz="1050">
                <a:latin typeface="Arial MT"/>
                <a:cs typeface="Arial MT"/>
              </a:rPr>
              <a:t>depressed</a:t>
            </a:r>
            <a:r>
              <a:rPr dirty="0" sz="1050" spc="-5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prices</a:t>
            </a:r>
            <a:endParaRPr sz="1050">
              <a:latin typeface="Arial MT"/>
              <a:cs typeface="Arial MT"/>
            </a:endParaRPr>
          </a:p>
          <a:p>
            <a:pPr marL="322580" marR="314325" indent="-180975">
              <a:lnSpc>
                <a:spcPct val="99200"/>
              </a:lnSpc>
              <a:spcBef>
                <a:spcPts val="625"/>
              </a:spcBef>
              <a:buFont typeface="Arial MT"/>
              <a:buChar char="•"/>
              <a:tabLst>
                <a:tab pos="322580" algn="l"/>
              </a:tabLst>
            </a:pPr>
            <a:r>
              <a:rPr dirty="0" sz="1050" b="1">
                <a:latin typeface="Arial"/>
                <a:cs typeface="Arial"/>
              </a:rPr>
              <a:t>China: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spc="-10">
                <a:latin typeface="Arial MT"/>
                <a:cs typeface="Arial MT"/>
              </a:rPr>
              <a:t>Large-</a:t>
            </a:r>
            <a:r>
              <a:rPr dirty="0" sz="1050" spc="-20">
                <a:latin typeface="Arial MT"/>
                <a:cs typeface="Arial MT"/>
              </a:rPr>
              <a:t>scale </a:t>
            </a:r>
            <a:r>
              <a:rPr dirty="0" sz="1050">
                <a:latin typeface="Arial MT"/>
                <a:cs typeface="Arial MT"/>
              </a:rPr>
              <a:t>infrastructure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mandatory </a:t>
            </a:r>
            <a:r>
              <a:rPr dirty="0" sz="1050">
                <a:latin typeface="Arial MT"/>
                <a:cs typeface="Arial MT"/>
              </a:rPr>
              <a:t>use policies enable a</a:t>
            </a:r>
            <a:r>
              <a:rPr dirty="0" sz="1050" spc="-5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cost-</a:t>
            </a:r>
            <a:r>
              <a:rPr dirty="0" sz="1050">
                <a:latin typeface="Arial MT"/>
                <a:cs typeface="Arial MT"/>
              </a:rPr>
              <a:t>efficient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stable</a:t>
            </a:r>
            <a:r>
              <a:rPr dirty="0" sz="1050" spc="-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rPET</a:t>
            </a:r>
            <a:r>
              <a:rPr dirty="0" sz="1050" spc="-10">
                <a:latin typeface="Arial MT"/>
                <a:cs typeface="Arial MT"/>
              </a:rPr>
              <a:t> market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918" y="492378"/>
            <a:ext cx="961453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Alongside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price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parity,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policy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drivers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are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needed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drive large-</a:t>
            </a:r>
            <a:r>
              <a:rPr dirty="0" sz="2800" b="1">
                <a:latin typeface="Arial"/>
                <a:cs typeface="Arial"/>
              </a:rPr>
              <a:t>scale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adoption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recycled</a:t>
            </a:r>
            <a:r>
              <a:rPr dirty="0" sz="2800" spc="-10" b="1">
                <a:latin typeface="Arial"/>
                <a:cs typeface="Arial"/>
              </a:rPr>
              <a:t> plastics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241" y="1747075"/>
            <a:ext cx="836231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b="1">
                <a:latin typeface="Arial"/>
                <a:cs typeface="Arial"/>
              </a:rPr>
              <a:t>Costs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1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virgin</a:t>
            </a:r>
            <a:r>
              <a:rPr dirty="0" sz="1550" spc="15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polyethylene</a:t>
            </a:r>
            <a:r>
              <a:rPr dirty="0" sz="1550" spc="17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terephthalate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(PET)</a:t>
            </a:r>
            <a:r>
              <a:rPr dirty="0" sz="1550" spc="1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vs.</a:t>
            </a:r>
            <a:r>
              <a:rPr dirty="0" sz="1550" spc="9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recycled</a:t>
            </a:r>
            <a:r>
              <a:rPr dirty="0" sz="1550" spc="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PET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(food</a:t>
            </a:r>
            <a:r>
              <a:rPr dirty="0" sz="1550" spc="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grade),</a:t>
            </a:r>
            <a:r>
              <a:rPr dirty="0" sz="1550" spc="295" b="1">
                <a:latin typeface="Arial"/>
                <a:cs typeface="Arial"/>
              </a:rPr>
              <a:t> </a:t>
            </a:r>
            <a:r>
              <a:rPr dirty="0" sz="1550" spc="-10" i="1">
                <a:latin typeface="Arial"/>
                <a:cs typeface="Arial"/>
              </a:rPr>
              <a:t>US$/kg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45719"/>
            <a:ext cx="5459095" cy="429895"/>
            <a:chOff x="0" y="45719"/>
            <a:chExt cx="5459095" cy="429895"/>
          </a:xfrm>
        </p:grpSpPr>
        <p:sp>
          <p:nvSpPr>
            <p:cNvPr id="11" name="object 11"/>
            <p:cNvSpPr/>
            <p:nvPr/>
          </p:nvSpPr>
          <p:spPr>
            <a:xfrm>
              <a:off x="2980944" y="45719"/>
              <a:ext cx="2478405" cy="421005"/>
            </a:xfrm>
            <a:custGeom>
              <a:avLst/>
              <a:gdLst/>
              <a:ahLst/>
              <a:cxnLst/>
              <a:rect l="l" t="t" r="r" b="b"/>
              <a:pathLst>
                <a:path w="2478404" h="421005">
                  <a:moveTo>
                    <a:pt x="2267711" y="0"/>
                  </a:moveTo>
                  <a:lnTo>
                    <a:pt x="0" y="0"/>
                  </a:lnTo>
                  <a:lnTo>
                    <a:pt x="0" y="420750"/>
                  </a:lnTo>
                  <a:lnTo>
                    <a:pt x="2267711" y="420750"/>
                  </a:lnTo>
                  <a:lnTo>
                    <a:pt x="2478023" y="210438"/>
                  </a:lnTo>
                  <a:lnTo>
                    <a:pt x="2267711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426847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91310" algn="l"/>
                <a:tab pos="345567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Recycle</a:t>
            </a:r>
            <a:r>
              <a:rPr dirty="0" sz="1550"/>
              <a:t>	</a:t>
            </a:r>
            <a:r>
              <a:rPr dirty="0" sz="1550" spc="-10"/>
              <a:t>Demand</a:t>
            </a:r>
            <a:endParaRPr sz="1550"/>
          </a:p>
        </p:txBody>
      </p:sp>
      <p:sp>
        <p:nvSpPr>
          <p:cNvPr id="15" name="object 15"/>
          <p:cNvSpPr/>
          <p:nvPr/>
        </p:nvSpPr>
        <p:spPr>
          <a:xfrm>
            <a:off x="5591555" y="3754501"/>
            <a:ext cx="1554480" cy="36830"/>
          </a:xfrm>
          <a:custGeom>
            <a:avLst/>
            <a:gdLst/>
            <a:ahLst/>
            <a:cxnLst/>
            <a:rect l="l" t="t" r="r" b="b"/>
            <a:pathLst>
              <a:path w="1554479" h="36829">
                <a:moveTo>
                  <a:pt x="0" y="0"/>
                </a:moveTo>
                <a:lnTo>
                  <a:pt x="1554479" y="0"/>
                </a:lnTo>
              </a:path>
              <a:path w="1554479" h="36829">
                <a:moveTo>
                  <a:pt x="0" y="0"/>
                </a:moveTo>
                <a:lnTo>
                  <a:pt x="0" y="36575"/>
                </a:lnTo>
              </a:path>
              <a:path w="1554479" h="36829">
                <a:moveTo>
                  <a:pt x="18161" y="0"/>
                </a:moveTo>
                <a:lnTo>
                  <a:pt x="18161" y="36575"/>
                </a:lnTo>
              </a:path>
              <a:path w="1554479" h="36829">
                <a:moveTo>
                  <a:pt x="36449" y="0"/>
                </a:moveTo>
                <a:lnTo>
                  <a:pt x="36449" y="36575"/>
                </a:lnTo>
              </a:path>
              <a:path w="1554479" h="36829">
                <a:moveTo>
                  <a:pt x="45593" y="0"/>
                </a:moveTo>
                <a:lnTo>
                  <a:pt x="45593" y="36575"/>
                </a:lnTo>
              </a:path>
              <a:path w="1554479" h="36829">
                <a:moveTo>
                  <a:pt x="63881" y="0"/>
                </a:moveTo>
                <a:lnTo>
                  <a:pt x="63881" y="36575"/>
                </a:lnTo>
              </a:path>
              <a:path w="1554479" h="36829">
                <a:moveTo>
                  <a:pt x="82169" y="0"/>
                </a:moveTo>
                <a:lnTo>
                  <a:pt x="82169" y="36575"/>
                </a:lnTo>
              </a:path>
              <a:path w="1554479" h="36829">
                <a:moveTo>
                  <a:pt x="100457" y="0"/>
                </a:moveTo>
                <a:lnTo>
                  <a:pt x="100457" y="36575"/>
                </a:lnTo>
              </a:path>
              <a:path w="1554479" h="36829">
                <a:moveTo>
                  <a:pt x="118745" y="0"/>
                </a:moveTo>
                <a:lnTo>
                  <a:pt x="118745" y="36575"/>
                </a:lnTo>
              </a:path>
              <a:path w="1554479" h="36829">
                <a:moveTo>
                  <a:pt x="137033" y="0"/>
                </a:moveTo>
                <a:lnTo>
                  <a:pt x="137033" y="36575"/>
                </a:lnTo>
              </a:path>
              <a:path w="1554479" h="36829">
                <a:moveTo>
                  <a:pt x="146177" y="0"/>
                </a:moveTo>
                <a:lnTo>
                  <a:pt x="146177" y="36575"/>
                </a:lnTo>
              </a:path>
              <a:path w="1554479" h="36829">
                <a:moveTo>
                  <a:pt x="164465" y="0"/>
                </a:moveTo>
                <a:lnTo>
                  <a:pt x="164465" y="36575"/>
                </a:lnTo>
              </a:path>
              <a:path w="1554479" h="36829">
                <a:moveTo>
                  <a:pt x="182753" y="0"/>
                </a:moveTo>
                <a:lnTo>
                  <a:pt x="182753" y="36575"/>
                </a:lnTo>
              </a:path>
              <a:path w="1554479" h="36829">
                <a:moveTo>
                  <a:pt x="201041" y="0"/>
                </a:moveTo>
                <a:lnTo>
                  <a:pt x="201041" y="36575"/>
                </a:lnTo>
              </a:path>
              <a:path w="1554479" h="36829">
                <a:moveTo>
                  <a:pt x="219329" y="0"/>
                </a:moveTo>
                <a:lnTo>
                  <a:pt x="219329" y="36575"/>
                </a:lnTo>
              </a:path>
              <a:path w="1554479" h="36829">
                <a:moveTo>
                  <a:pt x="237617" y="0"/>
                </a:moveTo>
                <a:lnTo>
                  <a:pt x="237617" y="36575"/>
                </a:lnTo>
              </a:path>
              <a:path w="1554479" h="36829">
                <a:moveTo>
                  <a:pt x="255905" y="0"/>
                </a:moveTo>
                <a:lnTo>
                  <a:pt x="255905" y="36575"/>
                </a:lnTo>
              </a:path>
              <a:path w="1554479" h="36829">
                <a:moveTo>
                  <a:pt x="265049" y="0"/>
                </a:moveTo>
                <a:lnTo>
                  <a:pt x="265049" y="36575"/>
                </a:lnTo>
              </a:path>
              <a:path w="1554479" h="36829">
                <a:moveTo>
                  <a:pt x="283337" y="0"/>
                </a:moveTo>
                <a:lnTo>
                  <a:pt x="283337" y="36575"/>
                </a:lnTo>
              </a:path>
              <a:path w="1554479" h="36829">
                <a:moveTo>
                  <a:pt x="301625" y="0"/>
                </a:moveTo>
                <a:lnTo>
                  <a:pt x="301625" y="36575"/>
                </a:lnTo>
              </a:path>
              <a:path w="1554479" h="36829">
                <a:moveTo>
                  <a:pt x="319913" y="0"/>
                </a:moveTo>
                <a:lnTo>
                  <a:pt x="319913" y="36575"/>
                </a:lnTo>
              </a:path>
              <a:path w="1554479" h="36829">
                <a:moveTo>
                  <a:pt x="338201" y="0"/>
                </a:moveTo>
                <a:lnTo>
                  <a:pt x="338201" y="36575"/>
                </a:lnTo>
              </a:path>
              <a:path w="1554479" h="36829">
                <a:moveTo>
                  <a:pt x="356489" y="0"/>
                </a:moveTo>
                <a:lnTo>
                  <a:pt x="356489" y="36575"/>
                </a:lnTo>
              </a:path>
              <a:path w="1554479" h="36829">
                <a:moveTo>
                  <a:pt x="365633" y="0"/>
                </a:moveTo>
                <a:lnTo>
                  <a:pt x="365633" y="36575"/>
                </a:lnTo>
              </a:path>
              <a:path w="1554479" h="36829">
                <a:moveTo>
                  <a:pt x="383921" y="0"/>
                </a:moveTo>
                <a:lnTo>
                  <a:pt x="383921" y="36575"/>
                </a:lnTo>
              </a:path>
              <a:path w="1554479" h="36829">
                <a:moveTo>
                  <a:pt x="402209" y="0"/>
                </a:moveTo>
                <a:lnTo>
                  <a:pt x="402209" y="36575"/>
                </a:lnTo>
              </a:path>
              <a:path w="1554479" h="36829">
                <a:moveTo>
                  <a:pt x="420497" y="0"/>
                </a:moveTo>
                <a:lnTo>
                  <a:pt x="420497" y="36575"/>
                </a:lnTo>
              </a:path>
              <a:path w="1554479" h="36829">
                <a:moveTo>
                  <a:pt x="438785" y="0"/>
                </a:moveTo>
                <a:lnTo>
                  <a:pt x="438785" y="36575"/>
                </a:lnTo>
              </a:path>
              <a:path w="1554479" h="36829">
                <a:moveTo>
                  <a:pt x="457073" y="0"/>
                </a:moveTo>
                <a:lnTo>
                  <a:pt x="457073" y="36575"/>
                </a:lnTo>
              </a:path>
              <a:path w="1554479" h="36829">
                <a:moveTo>
                  <a:pt x="475361" y="0"/>
                </a:moveTo>
                <a:lnTo>
                  <a:pt x="475361" y="36575"/>
                </a:lnTo>
              </a:path>
              <a:path w="1554479" h="36829">
                <a:moveTo>
                  <a:pt x="484505" y="0"/>
                </a:moveTo>
                <a:lnTo>
                  <a:pt x="484505" y="36575"/>
                </a:lnTo>
              </a:path>
              <a:path w="1554479" h="36829">
                <a:moveTo>
                  <a:pt x="502666" y="0"/>
                </a:moveTo>
                <a:lnTo>
                  <a:pt x="502666" y="36575"/>
                </a:lnTo>
              </a:path>
              <a:path w="1554479" h="36829">
                <a:moveTo>
                  <a:pt x="520954" y="0"/>
                </a:moveTo>
                <a:lnTo>
                  <a:pt x="520954" y="36575"/>
                </a:lnTo>
              </a:path>
              <a:path w="1554479" h="36829">
                <a:moveTo>
                  <a:pt x="539242" y="0"/>
                </a:moveTo>
                <a:lnTo>
                  <a:pt x="539242" y="36575"/>
                </a:lnTo>
              </a:path>
              <a:path w="1554479" h="36829">
                <a:moveTo>
                  <a:pt x="557530" y="0"/>
                </a:moveTo>
                <a:lnTo>
                  <a:pt x="557530" y="36575"/>
                </a:lnTo>
              </a:path>
              <a:path w="1554479" h="36829">
                <a:moveTo>
                  <a:pt x="575818" y="0"/>
                </a:moveTo>
                <a:lnTo>
                  <a:pt x="575818" y="36575"/>
                </a:lnTo>
              </a:path>
              <a:path w="1554479" h="36829">
                <a:moveTo>
                  <a:pt x="584962" y="0"/>
                </a:moveTo>
                <a:lnTo>
                  <a:pt x="584962" y="36575"/>
                </a:lnTo>
              </a:path>
              <a:path w="1554479" h="36829">
                <a:moveTo>
                  <a:pt x="603250" y="0"/>
                </a:moveTo>
                <a:lnTo>
                  <a:pt x="603250" y="36575"/>
                </a:lnTo>
              </a:path>
              <a:path w="1554479" h="36829">
                <a:moveTo>
                  <a:pt x="621538" y="0"/>
                </a:moveTo>
                <a:lnTo>
                  <a:pt x="621538" y="36575"/>
                </a:lnTo>
              </a:path>
              <a:path w="1554479" h="36829">
                <a:moveTo>
                  <a:pt x="639826" y="0"/>
                </a:moveTo>
                <a:lnTo>
                  <a:pt x="639826" y="36575"/>
                </a:lnTo>
              </a:path>
              <a:path w="1554479" h="36829">
                <a:moveTo>
                  <a:pt x="658114" y="0"/>
                </a:moveTo>
                <a:lnTo>
                  <a:pt x="658114" y="36575"/>
                </a:lnTo>
              </a:path>
              <a:path w="1554479" h="36829">
                <a:moveTo>
                  <a:pt x="676402" y="0"/>
                </a:moveTo>
                <a:lnTo>
                  <a:pt x="676402" y="36575"/>
                </a:lnTo>
              </a:path>
              <a:path w="1554479" h="36829">
                <a:moveTo>
                  <a:pt x="694690" y="0"/>
                </a:moveTo>
                <a:lnTo>
                  <a:pt x="694690" y="36575"/>
                </a:lnTo>
              </a:path>
              <a:path w="1554479" h="36829">
                <a:moveTo>
                  <a:pt x="703834" y="0"/>
                </a:moveTo>
                <a:lnTo>
                  <a:pt x="703834" y="36575"/>
                </a:lnTo>
              </a:path>
              <a:path w="1554479" h="36829">
                <a:moveTo>
                  <a:pt x="722122" y="0"/>
                </a:moveTo>
                <a:lnTo>
                  <a:pt x="722122" y="36575"/>
                </a:lnTo>
              </a:path>
              <a:path w="1554479" h="36829">
                <a:moveTo>
                  <a:pt x="740410" y="0"/>
                </a:moveTo>
                <a:lnTo>
                  <a:pt x="740410" y="36575"/>
                </a:lnTo>
              </a:path>
              <a:path w="1554479" h="36829">
                <a:moveTo>
                  <a:pt x="758698" y="0"/>
                </a:moveTo>
                <a:lnTo>
                  <a:pt x="758698" y="36575"/>
                </a:lnTo>
              </a:path>
              <a:path w="1554479" h="36829">
                <a:moveTo>
                  <a:pt x="776986" y="0"/>
                </a:moveTo>
                <a:lnTo>
                  <a:pt x="776986" y="36575"/>
                </a:lnTo>
              </a:path>
              <a:path w="1554479" h="36829">
                <a:moveTo>
                  <a:pt x="795274" y="0"/>
                </a:moveTo>
                <a:lnTo>
                  <a:pt x="795274" y="36575"/>
                </a:lnTo>
              </a:path>
              <a:path w="1554479" h="36829">
                <a:moveTo>
                  <a:pt x="804418" y="0"/>
                </a:moveTo>
                <a:lnTo>
                  <a:pt x="804418" y="36575"/>
                </a:lnTo>
              </a:path>
              <a:path w="1554479" h="36829">
                <a:moveTo>
                  <a:pt x="822706" y="0"/>
                </a:moveTo>
                <a:lnTo>
                  <a:pt x="822706" y="36575"/>
                </a:lnTo>
              </a:path>
              <a:path w="1554479" h="36829">
                <a:moveTo>
                  <a:pt x="840994" y="0"/>
                </a:moveTo>
                <a:lnTo>
                  <a:pt x="840994" y="36575"/>
                </a:lnTo>
              </a:path>
              <a:path w="1554479" h="36829">
                <a:moveTo>
                  <a:pt x="859282" y="0"/>
                </a:moveTo>
                <a:lnTo>
                  <a:pt x="859282" y="36575"/>
                </a:lnTo>
              </a:path>
              <a:path w="1554479" h="36829">
                <a:moveTo>
                  <a:pt x="877570" y="0"/>
                </a:moveTo>
                <a:lnTo>
                  <a:pt x="877570" y="36575"/>
                </a:lnTo>
              </a:path>
              <a:path w="1554479" h="36829">
                <a:moveTo>
                  <a:pt x="895858" y="0"/>
                </a:moveTo>
                <a:lnTo>
                  <a:pt x="895858" y="36575"/>
                </a:lnTo>
              </a:path>
              <a:path w="1554479" h="36829">
                <a:moveTo>
                  <a:pt x="914146" y="0"/>
                </a:moveTo>
                <a:lnTo>
                  <a:pt x="914146" y="36575"/>
                </a:lnTo>
              </a:path>
              <a:path w="1554479" h="36829">
                <a:moveTo>
                  <a:pt x="923290" y="0"/>
                </a:moveTo>
                <a:lnTo>
                  <a:pt x="923290" y="36575"/>
                </a:lnTo>
              </a:path>
              <a:path w="1554479" h="36829">
                <a:moveTo>
                  <a:pt x="941577" y="0"/>
                </a:moveTo>
                <a:lnTo>
                  <a:pt x="941577" y="36575"/>
                </a:lnTo>
              </a:path>
              <a:path w="1554479" h="36829">
                <a:moveTo>
                  <a:pt x="959866" y="0"/>
                </a:moveTo>
                <a:lnTo>
                  <a:pt x="959866" y="36575"/>
                </a:lnTo>
              </a:path>
              <a:path w="1554479" h="36829">
                <a:moveTo>
                  <a:pt x="978153" y="0"/>
                </a:moveTo>
                <a:lnTo>
                  <a:pt x="978153" y="36575"/>
                </a:lnTo>
              </a:path>
              <a:path w="1554479" h="36829">
                <a:moveTo>
                  <a:pt x="996442" y="0"/>
                </a:moveTo>
                <a:lnTo>
                  <a:pt x="996442" y="36575"/>
                </a:lnTo>
              </a:path>
              <a:path w="1554479" h="36829">
                <a:moveTo>
                  <a:pt x="1014729" y="0"/>
                </a:moveTo>
                <a:lnTo>
                  <a:pt x="1014729" y="36575"/>
                </a:lnTo>
              </a:path>
              <a:path w="1554479" h="36829">
                <a:moveTo>
                  <a:pt x="1023874" y="0"/>
                </a:moveTo>
                <a:lnTo>
                  <a:pt x="1023874" y="36575"/>
                </a:lnTo>
              </a:path>
              <a:path w="1554479" h="36829">
                <a:moveTo>
                  <a:pt x="1042162" y="0"/>
                </a:moveTo>
                <a:lnTo>
                  <a:pt x="1042162" y="36575"/>
                </a:lnTo>
              </a:path>
              <a:path w="1554479" h="36829">
                <a:moveTo>
                  <a:pt x="1060450" y="0"/>
                </a:moveTo>
                <a:lnTo>
                  <a:pt x="1060450" y="36575"/>
                </a:lnTo>
              </a:path>
              <a:path w="1554479" h="36829">
                <a:moveTo>
                  <a:pt x="1078738" y="0"/>
                </a:moveTo>
                <a:lnTo>
                  <a:pt x="1078738" y="36575"/>
                </a:lnTo>
              </a:path>
              <a:path w="1554479" h="36829">
                <a:moveTo>
                  <a:pt x="1097026" y="0"/>
                </a:moveTo>
                <a:lnTo>
                  <a:pt x="1097026" y="36575"/>
                </a:lnTo>
              </a:path>
              <a:path w="1554479" h="36829">
                <a:moveTo>
                  <a:pt x="1115314" y="0"/>
                </a:moveTo>
                <a:lnTo>
                  <a:pt x="1115314" y="36575"/>
                </a:lnTo>
              </a:path>
              <a:path w="1554479" h="36829">
                <a:moveTo>
                  <a:pt x="1133602" y="0"/>
                </a:moveTo>
                <a:lnTo>
                  <a:pt x="1133602" y="36575"/>
                </a:lnTo>
              </a:path>
              <a:path w="1554479" h="36829">
                <a:moveTo>
                  <a:pt x="1142746" y="0"/>
                </a:moveTo>
                <a:lnTo>
                  <a:pt x="1142746" y="36575"/>
                </a:lnTo>
              </a:path>
              <a:path w="1554479" h="36829">
                <a:moveTo>
                  <a:pt x="1161034" y="0"/>
                </a:moveTo>
                <a:lnTo>
                  <a:pt x="1161034" y="36575"/>
                </a:lnTo>
              </a:path>
              <a:path w="1554479" h="36829">
                <a:moveTo>
                  <a:pt x="1179322" y="0"/>
                </a:moveTo>
                <a:lnTo>
                  <a:pt x="1179322" y="36575"/>
                </a:lnTo>
              </a:path>
              <a:path w="1554479" h="36829">
                <a:moveTo>
                  <a:pt x="1197610" y="0"/>
                </a:moveTo>
                <a:lnTo>
                  <a:pt x="1197610" y="36575"/>
                </a:lnTo>
              </a:path>
              <a:path w="1554479" h="36829">
                <a:moveTo>
                  <a:pt x="1215898" y="0"/>
                </a:moveTo>
                <a:lnTo>
                  <a:pt x="1215898" y="36575"/>
                </a:lnTo>
              </a:path>
              <a:path w="1554479" h="36829">
                <a:moveTo>
                  <a:pt x="1234186" y="0"/>
                </a:moveTo>
                <a:lnTo>
                  <a:pt x="1234186" y="36575"/>
                </a:lnTo>
              </a:path>
              <a:path w="1554479" h="36829">
                <a:moveTo>
                  <a:pt x="1243329" y="0"/>
                </a:moveTo>
                <a:lnTo>
                  <a:pt x="1243329" y="36575"/>
                </a:lnTo>
              </a:path>
              <a:path w="1554479" h="36829">
                <a:moveTo>
                  <a:pt x="1261618" y="0"/>
                </a:moveTo>
                <a:lnTo>
                  <a:pt x="1261618" y="36575"/>
                </a:lnTo>
              </a:path>
              <a:path w="1554479" h="36829">
                <a:moveTo>
                  <a:pt x="1279905" y="0"/>
                </a:moveTo>
                <a:lnTo>
                  <a:pt x="1279905" y="36575"/>
                </a:lnTo>
              </a:path>
              <a:path w="1554479" h="36829">
                <a:moveTo>
                  <a:pt x="1298194" y="0"/>
                </a:moveTo>
                <a:lnTo>
                  <a:pt x="1298194" y="36575"/>
                </a:lnTo>
              </a:path>
              <a:path w="1554479" h="36829">
                <a:moveTo>
                  <a:pt x="1316482" y="0"/>
                </a:moveTo>
                <a:lnTo>
                  <a:pt x="1316482" y="36575"/>
                </a:lnTo>
              </a:path>
              <a:path w="1554479" h="36829">
                <a:moveTo>
                  <a:pt x="1334770" y="0"/>
                </a:moveTo>
                <a:lnTo>
                  <a:pt x="1334770" y="36575"/>
                </a:lnTo>
              </a:path>
              <a:path w="1554479" h="36829">
                <a:moveTo>
                  <a:pt x="1353058" y="0"/>
                </a:moveTo>
                <a:lnTo>
                  <a:pt x="1353058" y="36575"/>
                </a:lnTo>
              </a:path>
              <a:path w="1554479" h="36829">
                <a:moveTo>
                  <a:pt x="1362202" y="0"/>
                </a:moveTo>
                <a:lnTo>
                  <a:pt x="1362202" y="36575"/>
                </a:lnTo>
              </a:path>
              <a:path w="1554479" h="36829">
                <a:moveTo>
                  <a:pt x="1380490" y="0"/>
                </a:moveTo>
                <a:lnTo>
                  <a:pt x="1380490" y="36575"/>
                </a:lnTo>
              </a:path>
              <a:path w="1554479" h="36829">
                <a:moveTo>
                  <a:pt x="1398777" y="0"/>
                </a:moveTo>
                <a:lnTo>
                  <a:pt x="1398777" y="36575"/>
                </a:lnTo>
              </a:path>
              <a:path w="1554479" h="36829">
                <a:moveTo>
                  <a:pt x="1417066" y="0"/>
                </a:moveTo>
                <a:lnTo>
                  <a:pt x="1417066" y="36575"/>
                </a:lnTo>
              </a:path>
              <a:path w="1554479" h="36829">
                <a:moveTo>
                  <a:pt x="1435353" y="0"/>
                </a:moveTo>
                <a:lnTo>
                  <a:pt x="1435353" y="36575"/>
                </a:lnTo>
              </a:path>
              <a:path w="1554479" h="36829">
                <a:moveTo>
                  <a:pt x="1453642" y="0"/>
                </a:moveTo>
                <a:lnTo>
                  <a:pt x="1453642" y="36575"/>
                </a:lnTo>
              </a:path>
              <a:path w="1554479" h="36829">
                <a:moveTo>
                  <a:pt x="1462786" y="0"/>
                </a:moveTo>
                <a:lnTo>
                  <a:pt x="1462786" y="36575"/>
                </a:lnTo>
              </a:path>
              <a:path w="1554479" h="36829">
                <a:moveTo>
                  <a:pt x="1481074" y="0"/>
                </a:moveTo>
                <a:lnTo>
                  <a:pt x="1481074" y="36575"/>
                </a:lnTo>
              </a:path>
              <a:path w="1554479" h="36829">
                <a:moveTo>
                  <a:pt x="1499362" y="0"/>
                </a:moveTo>
                <a:lnTo>
                  <a:pt x="1499362" y="36575"/>
                </a:lnTo>
              </a:path>
              <a:path w="1554479" h="36829">
                <a:moveTo>
                  <a:pt x="1517650" y="0"/>
                </a:moveTo>
                <a:lnTo>
                  <a:pt x="1517650" y="36575"/>
                </a:lnTo>
              </a:path>
              <a:path w="1554479" h="36829">
                <a:moveTo>
                  <a:pt x="1535938" y="0"/>
                </a:moveTo>
                <a:lnTo>
                  <a:pt x="1535938" y="36575"/>
                </a:lnTo>
              </a:path>
              <a:path w="1554479" h="36829">
                <a:moveTo>
                  <a:pt x="1554479" y="0"/>
                </a:moveTo>
                <a:lnTo>
                  <a:pt x="1554479" y="36575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5586412" y="3127438"/>
            <a:ext cx="1565275" cy="440690"/>
            <a:chOff x="5586412" y="3127438"/>
            <a:chExt cx="1565275" cy="440690"/>
          </a:xfrm>
        </p:grpSpPr>
        <p:sp>
          <p:nvSpPr>
            <p:cNvPr id="17" name="object 17"/>
            <p:cNvSpPr/>
            <p:nvPr/>
          </p:nvSpPr>
          <p:spPr>
            <a:xfrm>
              <a:off x="5600700" y="3278886"/>
              <a:ext cx="1536700" cy="274955"/>
            </a:xfrm>
            <a:custGeom>
              <a:avLst/>
              <a:gdLst/>
              <a:ahLst/>
              <a:cxnLst/>
              <a:rect l="l" t="t" r="r" b="b"/>
              <a:pathLst>
                <a:path w="1536700" h="274954">
                  <a:moveTo>
                    <a:pt x="0" y="228726"/>
                  </a:moveTo>
                  <a:lnTo>
                    <a:pt x="18287" y="219583"/>
                  </a:lnTo>
                </a:path>
                <a:path w="1536700" h="274954">
                  <a:moveTo>
                    <a:pt x="18287" y="219583"/>
                  </a:moveTo>
                  <a:lnTo>
                    <a:pt x="27432" y="210438"/>
                  </a:lnTo>
                </a:path>
                <a:path w="1536700" h="274954">
                  <a:moveTo>
                    <a:pt x="27432" y="219583"/>
                  </a:moveTo>
                  <a:lnTo>
                    <a:pt x="45720" y="210438"/>
                  </a:lnTo>
                </a:path>
                <a:path w="1536700" h="274954">
                  <a:moveTo>
                    <a:pt x="45720" y="210438"/>
                  </a:moveTo>
                  <a:lnTo>
                    <a:pt x="64008" y="219583"/>
                  </a:lnTo>
                </a:path>
                <a:path w="1536700" h="274954">
                  <a:moveTo>
                    <a:pt x="64008" y="210438"/>
                  </a:moveTo>
                  <a:lnTo>
                    <a:pt x="82296" y="219583"/>
                  </a:lnTo>
                </a:path>
                <a:path w="1536700" h="274954">
                  <a:moveTo>
                    <a:pt x="82296" y="210438"/>
                  </a:moveTo>
                  <a:lnTo>
                    <a:pt x="100584" y="219583"/>
                  </a:lnTo>
                </a:path>
                <a:path w="1536700" h="274954">
                  <a:moveTo>
                    <a:pt x="100584" y="219583"/>
                  </a:moveTo>
                  <a:lnTo>
                    <a:pt x="118872" y="228726"/>
                  </a:lnTo>
                </a:path>
                <a:path w="1536700" h="274954">
                  <a:moveTo>
                    <a:pt x="118872" y="219583"/>
                  </a:moveTo>
                  <a:lnTo>
                    <a:pt x="137160" y="228726"/>
                  </a:lnTo>
                </a:path>
                <a:path w="1536700" h="274954">
                  <a:moveTo>
                    <a:pt x="137160" y="228726"/>
                  </a:moveTo>
                  <a:lnTo>
                    <a:pt x="146303" y="219583"/>
                  </a:lnTo>
                </a:path>
                <a:path w="1536700" h="274954">
                  <a:moveTo>
                    <a:pt x="146303" y="228726"/>
                  </a:moveTo>
                  <a:lnTo>
                    <a:pt x="164591" y="219583"/>
                  </a:lnTo>
                </a:path>
                <a:path w="1536700" h="274954">
                  <a:moveTo>
                    <a:pt x="164591" y="219583"/>
                  </a:moveTo>
                  <a:lnTo>
                    <a:pt x="182879" y="210438"/>
                  </a:lnTo>
                </a:path>
                <a:path w="1536700" h="274954">
                  <a:moveTo>
                    <a:pt x="182879" y="210438"/>
                  </a:moveTo>
                  <a:lnTo>
                    <a:pt x="201167" y="201294"/>
                  </a:lnTo>
                </a:path>
                <a:path w="1536700" h="274954">
                  <a:moveTo>
                    <a:pt x="201167" y="210438"/>
                  </a:moveTo>
                  <a:lnTo>
                    <a:pt x="219455" y="201294"/>
                  </a:lnTo>
                </a:path>
                <a:path w="1536700" h="274954">
                  <a:moveTo>
                    <a:pt x="219455" y="210438"/>
                  </a:moveTo>
                  <a:lnTo>
                    <a:pt x="237744" y="201294"/>
                  </a:lnTo>
                </a:path>
                <a:path w="1536700" h="274954">
                  <a:moveTo>
                    <a:pt x="237744" y="201294"/>
                  </a:moveTo>
                  <a:lnTo>
                    <a:pt x="246887" y="192150"/>
                  </a:lnTo>
                </a:path>
                <a:path w="1536700" h="274954">
                  <a:moveTo>
                    <a:pt x="246887" y="201294"/>
                  </a:moveTo>
                  <a:lnTo>
                    <a:pt x="265175" y="192150"/>
                  </a:lnTo>
                </a:path>
                <a:path w="1536700" h="274954">
                  <a:moveTo>
                    <a:pt x="265175" y="192150"/>
                  </a:moveTo>
                  <a:lnTo>
                    <a:pt x="283463" y="183006"/>
                  </a:lnTo>
                </a:path>
                <a:path w="1536700" h="274954">
                  <a:moveTo>
                    <a:pt x="283463" y="183006"/>
                  </a:moveTo>
                  <a:lnTo>
                    <a:pt x="301751" y="173862"/>
                  </a:lnTo>
                </a:path>
                <a:path w="1536700" h="274954">
                  <a:moveTo>
                    <a:pt x="301751" y="173862"/>
                  </a:moveTo>
                  <a:lnTo>
                    <a:pt x="320039" y="183006"/>
                  </a:lnTo>
                </a:path>
                <a:path w="1536700" h="274954">
                  <a:moveTo>
                    <a:pt x="320039" y="183006"/>
                  </a:moveTo>
                  <a:lnTo>
                    <a:pt x="338327" y="192150"/>
                  </a:lnTo>
                </a:path>
                <a:path w="1536700" h="274954">
                  <a:moveTo>
                    <a:pt x="338327" y="183006"/>
                  </a:moveTo>
                  <a:lnTo>
                    <a:pt x="356615" y="192150"/>
                  </a:lnTo>
                </a:path>
                <a:path w="1536700" h="274954">
                  <a:moveTo>
                    <a:pt x="356615" y="192150"/>
                  </a:moveTo>
                  <a:lnTo>
                    <a:pt x="365760" y="201294"/>
                  </a:lnTo>
                </a:path>
                <a:path w="1536700" h="274954">
                  <a:moveTo>
                    <a:pt x="365760" y="192150"/>
                  </a:moveTo>
                  <a:lnTo>
                    <a:pt x="384048" y="219583"/>
                  </a:lnTo>
                </a:path>
                <a:path w="1536700" h="274954">
                  <a:moveTo>
                    <a:pt x="384048" y="219583"/>
                  </a:moveTo>
                  <a:lnTo>
                    <a:pt x="402336" y="228726"/>
                  </a:lnTo>
                </a:path>
                <a:path w="1536700" h="274954">
                  <a:moveTo>
                    <a:pt x="402336" y="228726"/>
                  </a:moveTo>
                  <a:lnTo>
                    <a:pt x="420624" y="219583"/>
                  </a:lnTo>
                </a:path>
                <a:path w="1536700" h="274954">
                  <a:moveTo>
                    <a:pt x="420624" y="219583"/>
                  </a:moveTo>
                  <a:lnTo>
                    <a:pt x="438912" y="228726"/>
                  </a:lnTo>
                </a:path>
                <a:path w="1536700" h="274954">
                  <a:moveTo>
                    <a:pt x="438912" y="228726"/>
                  </a:moveTo>
                  <a:lnTo>
                    <a:pt x="457200" y="237871"/>
                  </a:lnTo>
                </a:path>
                <a:path w="1536700" h="274954">
                  <a:moveTo>
                    <a:pt x="457200" y="237871"/>
                  </a:moveTo>
                  <a:lnTo>
                    <a:pt x="466344" y="247014"/>
                  </a:lnTo>
                </a:path>
                <a:path w="1536700" h="274954">
                  <a:moveTo>
                    <a:pt x="466344" y="247014"/>
                  </a:moveTo>
                  <a:lnTo>
                    <a:pt x="484632" y="256159"/>
                  </a:lnTo>
                </a:path>
                <a:path w="1536700" h="274954">
                  <a:moveTo>
                    <a:pt x="484632" y="247014"/>
                  </a:moveTo>
                  <a:lnTo>
                    <a:pt x="502920" y="265302"/>
                  </a:lnTo>
                </a:path>
                <a:path w="1536700" h="274954">
                  <a:moveTo>
                    <a:pt x="502920" y="274447"/>
                  </a:moveTo>
                  <a:lnTo>
                    <a:pt x="521208" y="265302"/>
                  </a:lnTo>
                </a:path>
                <a:path w="1536700" h="274954">
                  <a:moveTo>
                    <a:pt x="521208" y="265302"/>
                  </a:moveTo>
                  <a:lnTo>
                    <a:pt x="539496" y="274447"/>
                  </a:lnTo>
                </a:path>
                <a:path w="1536700" h="274954">
                  <a:moveTo>
                    <a:pt x="539496" y="274447"/>
                  </a:moveTo>
                  <a:lnTo>
                    <a:pt x="557784" y="265302"/>
                  </a:lnTo>
                </a:path>
                <a:path w="1536700" h="274954">
                  <a:moveTo>
                    <a:pt x="557784" y="265302"/>
                  </a:moveTo>
                  <a:lnTo>
                    <a:pt x="576072" y="274447"/>
                  </a:lnTo>
                </a:path>
                <a:path w="1536700" h="274954">
                  <a:moveTo>
                    <a:pt x="576072" y="274447"/>
                  </a:moveTo>
                  <a:lnTo>
                    <a:pt x="585215" y="265302"/>
                  </a:lnTo>
                </a:path>
                <a:path w="1536700" h="274954">
                  <a:moveTo>
                    <a:pt x="585215" y="274447"/>
                  </a:moveTo>
                  <a:lnTo>
                    <a:pt x="603503" y="265302"/>
                  </a:lnTo>
                </a:path>
                <a:path w="1536700" h="274954">
                  <a:moveTo>
                    <a:pt x="603503" y="265302"/>
                  </a:moveTo>
                  <a:lnTo>
                    <a:pt x="621791" y="247014"/>
                  </a:lnTo>
                </a:path>
                <a:path w="1536700" h="274954">
                  <a:moveTo>
                    <a:pt x="621791" y="247014"/>
                  </a:moveTo>
                  <a:lnTo>
                    <a:pt x="640079" y="228726"/>
                  </a:lnTo>
                </a:path>
                <a:path w="1536700" h="274954">
                  <a:moveTo>
                    <a:pt x="640079" y="228726"/>
                  </a:moveTo>
                  <a:lnTo>
                    <a:pt x="658367" y="210438"/>
                  </a:lnTo>
                </a:path>
                <a:path w="1536700" h="274954">
                  <a:moveTo>
                    <a:pt x="658367" y="210438"/>
                  </a:moveTo>
                  <a:lnTo>
                    <a:pt x="676655" y="192150"/>
                  </a:lnTo>
                </a:path>
                <a:path w="1536700" h="274954">
                  <a:moveTo>
                    <a:pt x="676655" y="192150"/>
                  </a:moveTo>
                  <a:lnTo>
                    <a:pt x="685800" y="173862"/>
                  </a:lnTo>
                </a:path>
                <a:path w="1536700" h="274954">
                  <a:moveTo>
                    <a:pt x="685800" y="173862"/>
                  </a:moveTo>
                  <a:lnTo>
                    <a:pt x="704088" y="155575"/>
                  </a:lnTo>
                </a:path>
                <a:path w="1536700" h="274954">
                  <a:moveTo>
                    <a:pt x="704088" y="155575"/>
                  </a:moveTo>
                  <a:lnTo>
                    <a:pt x="722376" y="137287"/>
                  </a:lnTo>
                </a:path>
                <a:path w="1536700" h="274954">
                  <a:moveTo>
                    <a:pt x="722376" y="137287"/>
                  </a:moveTo>
                  <a:lnTo>
                    <a:pt x="740663" y="128142"/>
                  </a:lnTo>
                </a:path>
                <a:path w="1536700" h="274954">
                  <a:moveTo>
                    <a:pt x="740663" y="128142"/>
                  </a:moveTo>
                  <a:lnTo>
                    <a:pt x="758951" y="118999"/>
                  </a:lnTo>
                </a:path>
                <a:path w="1536700" h="274954">
                  <a:moveTo>
                    <a:pt x="758951" y="128142"/>
                  </a:moveTo>
                  <a:lnTo>
                    <a:pt x="777239" y="118999"/>
                  </a:lnTo>
                </a:path>
                <a:path w="1536700" h="274954">
                  <a:moveTo>
                    <a:pt x="777239" y="118999"/>
                  </a:moveTo>
                  <a:lnTo>
                    <a:pt x="795527" y="109854"/>
                  </a:lnTo>
                </a:path>
                <a:path w="1536700" h="274954">
                  <a:moveTo>
                    <a:pt x="795527" y="109854"/>
                  </a:moveTo>
                  <a:lnTo>
                    <a:pt x="804672" y="118999"/>
                  </a:lnTo>
                </a:path>
                <a:path w="1536700" h="274954">
                  <a:moveTo>
                    <a:pt x="804672" y="118999"/>
                  </a:moveTo>
                  <a:lnTo>
                    <a:pt x="822960" y="109854"/>
                  </a:lnTo>
                </a:path>
                <a:path w="1536700" h="274954">
                  <a:moveTo>
                    <a:pt x="822960" y="109854"/>
                  </a:moveTo>
                  <a:lnTo>
                    <a:pt x="841248" y="91566"/>
                  </a:lnTo>
                </a:path>
                <a:path w="1536700" h="274954">
                  <a:moveTo>
                    <a:pt x="841248" y="91566"/>
                  </a:moveTo>
                  <a:lnTo>
                    <a:pt x="859536" y="64135"/>
                  </a:lnTo>
                </a:path>
                <a:path w="1536700" h="274954">
                  <a:moveTo>
                    <a:pt x="859536" y="64135"/>
                  </a:moveTo>
                  <a:lnTo>
                    <a:pt x="877824" y="27559"/>
                  </a:lnTo>
                </a:path>
                <a:path w="1536700" h="274954">
                  <a:moveTo>
                    <a:pt x="877824" y="27559"/>
                  </a:moveTo>
                  <a:lnTo>
                    <a:pt x="896112" y="9143"/>
                  </a:lnTo>
                </a:path>
                <a:path w="1536700" h="274954">
                  <a:moveTo>
                    <a:pt x="896112" y="9143"/>
                  </a:moveTo>
                  <a:lnTo>
                    <a:pt x="905255" y="0"/>
                  </a:lnTo>
                </a:path>
                <a:path w="1536700" h="274954">
                  <a:moveTo>
                    <a:pt x="905255" y="9143"/>
                  </a:moveTo>
                  <a:lnTo>
                    <a:pt x="923544" y="0"/>
                  </a:lnTo>
                </a:path>
                <a:path w="1536700" h="274954">
                  <a:moveTo>
                    <a:pt x="923544" y="0"/>
                  </a:moveTo>
                  <a:lnTo>
                    <a:pt x="941831" y="18287"/>
                  </a:lnTo>
                </a:path>
                <a:path w="1536700" h="274954">
                  <a:moveTo>
                    <a:pt x="941831" y="18287"/>
                  </a:moveTo>
                  <a:lnTo>
                    <a:pt x="960120" y="54990"/>
                  </a:lnTo>
                </a:path>
                <a:path w="1536700" h="274954">
                  <a:moveTo>
                    <a:pt x="960120" y="54990"/>
                  </a:moveTo>
                  <a:lnTo>
                    <a:pt x="978407" y="91566"/>
                  </a:lnTo>
                </a:path>
                <a:path w="1536700" h="274954">
                  <a:moveTo>
                    <a:pt x="978407" y="91566"/>
                  </a:moveTo>
                  <a:lnTo>
                    <a:pt x="996696" y="109854"/>
                  </a:lnTo>
                </a:path>
                <a:path w="1536700" h="274954">
                  <a:moveTo>
                    <a:pt x="996696" y="109854"/>
                  </a:moveTo>
                  <a:lnTo>
                    <a:pt x="1014983" y="128142"/>
                  </a:lnTo>
                </a:path>
                <a:path w="1536700" h="274954">
                  <a:moveTo>
                    <a:pt x="1014983" y="128142"/>
                  </a:moveTo>
                  <a:lnTo>
                    <a:pt x="1024127" y="137287"/>
                  </a:lnTo>
                </a:path>
                <a:path w="1536700" h="274954">
                  <a:moveTo>
                    <a:pt x="1024127" y="128142"/>
                  </a:moveTo>
                  <a:lnTo>
                    <a:pt x="1042416" y="137287"/>
                  </a:lnTo>
                </a:path>
                <a:path w="1536700" h="274954">
                  <a:moveTo>
                    <a:pt x="1042416" y="128142"/>
                  </a:moveTo>
                  <a:lnTo>
                    <a:pt x="1060703" y="118999"/>
                  </a:lnTo>
                </a:path>
                <a:path w="1536700" h="274954">
                  <a:moveTo>
                    <a:pt x="1060703" y="118999"/>
                  </a:moveTo>
                  <a:lnTo>
                    <a:pt x="1078992" y="109854"/>
                  </a:lnTo>
                </a:path>
                <a:path w="1536700" h="274954">
                  <a:moveTo>
                    <a:pt x="1078992" y="109854"/>
                  </a:moveTo>
                  <a:lnTo>
                    <a:pt x="1097279" y="118999"/>
                  </a:lnTo>
                </a:path>
                <a:path w="1536700" h="274954">
                  <a:moveTo>
                    <a:pt x="1097279" y="118999"/>
                  </a:moveTo>
                  <a:lnTo>
                    <a:pt x="1115568" y="128142"/>
                  </a:lnTo>
                </a:path>
                <a:path w="1536700" h="274954">
                  <a:moveTo>
                    <a:pt x="1115568" y="128142"/>
                  </a:moveTo>
                  <a:lnTo>
                    <a:pt x="1124711" y="137287"/>
                  </a:lnTo>
                </a:path>
                <a:path w="1536700" h="274954">
                  <a:moveTo>
                    <a:pt x="1124711" y="128142"/>
                  </a:moveTo>
                  <a:lnTo>
                    <a:pt x="1143000" y="137287"/>
                  </a:lnTo>
                </a:path>
                <a:path w="1536700" h="274954">
                  <a:moveTo>
                    <a:pt x="1143000" y="137287"/>
                  </a:moveTo>
                  <a:lnTo>
                    <a:pt x="1161288" y="128142"/>
                  </a:lnTo>
                </a:path>
                <a:path w="1536700" h="274954">
                  <a:moveTo>
                    <a:pt x="1161288" y="128142"/>
                  </a:moveTo>
                  <a:lnTo>
                    <a:pt x="1179576" y="137287"/>
                  </a:lnTo>
                </a:path>
                <a:path w="1536700" h="274954">
                  <a:moveTo>
                    <a:pt x="1179576" y="128142"/>
                  </a:moveTo>
                  <a:lnTo>
                    <a:pt x="1197864" y="137287"/>
                  </a:lnTo>
                </a:path>
                <a:path w="1536700" h="274954">
                  <a:moveTo>
                    <a:pt x="1197864" y="146430"/>
                  </a:moveTo>
                  <a:lnTo>
                    <a:pt x="1216152" y="137287"/>
                  </a:lnTo>
                </a:path>
                <a:path w="1536700" h="274954">
                  <a:moveTo>
                    <a:pt x="1216152" y="137287"/>
                  </a:moveTo>
                  <a:lnTo>
                    <a:pt x="1234440" y="146430"/>
                  </a:lnTo>
                </a:path>
                <a:path w="1536700" h="274954">
                  <a:moveTo>
                    <a:pt x="1234440" y="137287"/>
                  </a:moveTo>
                  <a:lnTo>
                    <a:pt x="1243583" y="146430"/>
                  </a:lnTo>
                </a:path>
                <a:path w="1536700" h="274954">
                  <a:moveTo>
                    <a:pt x="1243583" y="137287"/>
                  </a:moveTo>
                  <a:lnTo>
                    <a:pt x="1261872" y="146430"/>
                  </a:lnTo>
                </a:path>
                <a:path w="1536700" h="274954">
                  <a:moveTo>
                    <a:pt x="1261872" y="146430"/>
                  </a:moveTo>
                  <a:lnTo>
                    <a:pt x="1280159" y="137287"/>
                  </a:lnTo>
                </a:path>
                <a:path w="1536700" h="274954">
                  <a:moveTo>
                    <a:pt x="1280159" y="146430"/>
                  </a:moveTo>
                  <a:lnTo>
                    <a:pt x="1298448" y="137287"/>
                  </a:lnTo>
                </a:path>
                <a:path w="1536700" h="274954">
                  <a:moveTo>
                    <a:pt x="1298448" y="146430"/>
                  </a:moveTo>
                  <a:lnTo>
                    <a:pt x="1316735" y="137287"/>
                  </a:lnTo>
                </a:path>
                <a:path w="1536700" h="274954">
                  <a:moveTo>
                    <a:pt x="1316735" y="137287"/>
                  </a:moveTo>
                  <a:lnTo>
                    <a:pt x="1335024" y="128142"/>
                  </a:lnTo>
                </a:path>
                <a:path w="1536700" h="274954">
                  <a:moveTo>
                    <a:pt x="1335024" y="128142"/>
                  </a:moveTo>
                  <a:lnTo>
                    <a:pt x="1344168" y="146430"/>
                  </a:lnTo>
                </a:path>
                <a:path w="1536700" h="274954">
                  <a:moveTo>
                    <a:pt x="1344168" y="146430"/>
                  </a:moveTo>
                  <a:lnTo>
                    <a:pt x="1362455" y="155575"/>
                  </a:lnTo>
                </a:path>
                <a:path w="1536700" h="274954">
                  <a:moveTo>
                    <a:pt x="1362455" y="146430"/>
                  </a:moveTo>
                  <a:lnTo>
                    <a:pt x="1380744" y="155575"/>
                  </a:lnTo>
                </a:path>
                <a:path w="1536700" h="274954">
                  <a:moveTo>
                    <a:pt x="1380744" y="164718"/>
                  </a:moveTo>
                  <a:lnTo>
                    <a:pt x="1399031" y="155575"/>
                  </a:lnTo>
                </a:path>
                <a:path w="1536700" h="274954">
                  <a:moveTo>
                    <a:pt x="1399031" y="155575"/>
                  </a:moveTo>
                  <a:lnTo>
                    <a:pt x="1417320" y="146430"/>
                  </a:lnTo>
                </a:path>
                <a:path w="1536700" h="274954">
                  <a:moveTo>
                    <a:pt x="1417320" y="146430"/>
                  </a:moveTo>
                  <a:lnTo>
                    <a:pt x="1435607" y="155575"/>
                  </a:lnTo>
                </a:path>
                <a:path w="1536700" h="274954">
                  <a:moveTo>
                    <a:pt x="1435607" y="155575"/>
                  </a:moveTo>
                  <a:lnTo>
                    <a:pt x="1453896" y="146430"/>
                  </a:lnTo>
                </a:path>
                <a:path w="1536700" h="274954">
                  <a:moveTo>
                    <a:pt x="1453896" y="146430"/>
                  </a:moveTo>
                  <a:lnTo>
                    <a:pt x="1463040" y="155575"/>
                  </a:lnTo>
                </a:path>
                <a:path w="1536700" h="274954">
                  <a:moveTo>
                    <a:pt x="1463040" y="155575"/>
                  </a:moveTo>
                  <a:lnTo>
                    <a:pt x="1481327" y="137287"/>
                  </a:lnTo>
                </a:path>
                <a:path w="1536700" h="274954">
                  <a:moveTo>
                    <a:pt x="1481327" y="137287"/>
                  </a:moveTo>
                  <a:lnTo>
                    <a:pt x="1499616" y="146430"/>
                  </a:lnTo>
                </a:path>
                <a:path w="1536700" h="274954">
                  <a:moveTo>
                    <a:pt x="1499616" y="137287"/>
                  </a:moveTo>
                  <a:lnTo>
                    <a:pt x="1517903" y="146430"/>
                  </a:lnTo>
                </a:path>
                <a:path w="1536700" h="274954">
                  <a:moveTo>
                    <a:pt x="1517903" y="137287"/>
                  </a:moveTo>
                  <a:lnTo>
                    <a:pt x="1536192" y="146430"/>
                  </a:lnTo>
                </a:path>
              </a:pathLst>
            </a:custGeom>
            <a:ln w="28575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600700" y="3141726"/>
              <a:ext cx="1536700" cy="347980"/>
            </a:xfrm>
            <a:custGeom>
              <a:avLst/>
              <a:gdLst/>
              <a:ahLst/>
              <a:cxnLst/>
              <a:rect l="l" t="t" r="r" b="b"/>
              <a:pathLst>
                <a:path w="1536700" h="347979">
                  <a:moveTo>
                    <a:pt x="0" y="237871"/>
                  </a:moveTo>
                  <a:lnTo>
                    <a:pt x="18287" y="247014"/>
                  </a:lnTo>
                </a:path>
                <a:path w="1536700" h="347979">
                  <a:moveTo>
                    <a:pt x="18287" y="237871"/>
                  </a:moveTo>
                  <a:lnTo>
                    <a:pt x="27432" y="247014"/>
                  </a:lnTo>
                </a:path>
                <a:path w="1536700" h="347979">
                  <a:moveTo>
                    <a:pt x="27432" y="247014"/>
                  </a:moveTo>
                  <a:lnTo>
                    <a:pt x="45720" y="237871"/>
                  </a:lnTo>
                </a:path>
                <a:path w="1536700" h="347979">
                  <a:moveTo>
                    <a:pt x="45720" y="247014"/>
                  </a:moveTo>
                  <a:lnTo>
                    <a:pt x="64008" y="237871"/>
                  </a:lnTo>
                </a:path>
                <a:path w="1536700" h="347979">
                  <a:moveTo>
                    <a:pt x="64008" y="237871"/>
                  </a:moveTo>
                  <a:lnTo>
                    <a:pt x="82296" y="228726"/>
                  </a:lnTo>
                </a:path>
                <a:path w="1536700" h="347979">
                  <a:moveTo>
                    <a:pt x="82296" y="228726"/>
                  </a:moveTo>
                  <a:lnTo>
                    <a:pt x="100584" y="237871"/>
                  </a:lnTo>
                </a:path>
                <a:path w="1536700" h="347979">
                  <a:moveTo>
                    <a:pt x="100584" y="237871"/>
                  </a:moveTo>
                  <a:lnTo>
                    <a:pt x="118872" y="228726"/>
                  </a:lnTo>
                </a:path>
                <a:path w="1536700" h="347979">
                  <a:moveTo>
                    <a:pt x="118872" y="228726"/>
                  </a:moveTo>
                  <a:lnTo>
                    <a:pt x="137160" y="201295"/>
                  </a:lnTo>
                </a:path>
                <a:path w="1536700" h="347979">
                  <a:moveTo>
                    <a:pt x="137160" y="201295"/>
                  </a:moveTo>
                  <a:lnTo>
                    <a:pt x="146303" y="164719"/>
                  </a:lnTo>
                </a:path>
                <a:path w="1536700" h="347979">
                  <a:moveTo>
                    <a:pt x="146303" y="164719"/>
                  </a:moveTo>
                  <a:lnTo>
                    <a:pt x="164591" y="173862"/>
                  </a:lnTo>
                </a:path>
                <a:path w="1536700" h="347979">
                  <a:moveTo>
                    <a:pt x="164591" y="164719"/>
                  </a:moveTo>
                  <a:lnTo>
                    <a:pt x="182879" y="183007"/>
                  </a:lnTo>
                </a:path>
                <a:path w="1536700" h="347979">
                  <a:moveTo>
                    <a:pt x="182879" y="183007"/>
                  </a:moveTo>
                  <a:lnTo>
                    <a:pt x="201167" y="201295"/>
                  </a:lnTo>
                </a:path>
                <a:path w="1536700" h="347979">
                  <a:moveTo>
                    <a:pt x="201167" y="201295"/>
                  </a:moveTo>
                  <a:lnTo>
                    <a:pt x="219455" y="210438"/>
                  </a:lnTo>
                </a:path>
                <a:path w="1536700" h="347979">
                  <a:moveTo>
                    <a:pt x="219455" y="210438"/>
                  </a:moveTo>
                  <a:lnTo>
                    <a:pt x="237744" y="137160"/>
                  </a:lnTo>
                </a:path>
                <a:path w="1536700" h="347979">
                  <a:moveTo>
                    <a:pt x="237744" y="137160"/>
                  </a:moveTo>
                  <a:lnTo>
                    <a:pt x="246887" y="128015"/>
                  </a:lnTo>
                </a:path>
                <a:path w="1536700" h="347979">
                  <a:moveTo>
                    <a:pt x="246887" y="128015"/>
                  </a:moveTo>
                  <a:lnTo>
                    <a:pt x="265175" y="82296"/>
                  </a:lnTo>
                </a:path>
                <a:path w="1536700" h="347979">
                  <a:moveTo>
                    <a:pt x="265175" y="82296"/>
                  </a:moveTo>
                  <a:lnTo>
                    <a:pt x="283463" y="155448"/>
                  </a:lnTo>
                </a:path>
                <a:path w="1536700" h="347979">
                  <a:moveTo>
                    <a:pt x="283463" y="155448"/>
                  </a:moveTo>
                  <a:lnTo>
                    <a:pt x="301751" y="192150"/>
                  </a:lnTo>
                </a:path>
                <a:path w="1536700" h="347979">
                  <a:moveTo>
                    <a:pt x="301751" y="192150"/>
                  </a:moveTo>
                  <a:lnTo>
                    <a:pt x="320039" y="247014"/>
                  </a:lnTo>
                </a:path>
                <a:path w="1536700" h="347979">
                  <a:moveTo>
                    <a:pt x="320039" y="247014"/>
                  </a:moveTo>
                  <a:lnTo>
                    <a:pt x="338327" y="265302"/>
                  </a:lnTo>
                </a:path>
                <a:path w="1536700" h="347979">
                  <a:moveTo>
                    <a:pt x="338327" y="265302"/>
                  </a:moveTo>
                  <a:lnTo>
                    <a:pt x="356615" y="283590"/>
                  </a:lnTo>
                </a:path>
                <a:path w="1536700" h="347979">
                  <a:moveTo>
                    <a:pt x="356615" y="283590"/>
                  </a:moveTo>
                  <a:lnTo>
                    <a:pt x="365760" y="265302"/>
                  </a:lnTo>
                </a:path>
                <a:path w="1536700" h="347979">
                  <a:moveTo>
                    <a:pt x="365760" y="265302"/>
                  </a:moveTo>
                  <a:lnTo>
                    <a:pt x="384048" y="283590"/>
                  </a:lnTo>
                </a:path>
                <a:path w="1536700" h="347979">
                  <a:moveTo>
                    <a:pt x="384048" y="292735"/>
                  </a:moveTo>
                  <a:lnTo>
                    <a:pt x="402336" y="283590"/>
                  </a:lnTo>
                </a:path>
                <a:path w="1536700" h="347979">
                  <a:moveTo>
                    <a:pt x="402336" y="283590"/>
                  </a:moveTo>
                  <a:lnTo>
                    <a:pt x="420624" y="311023"/>
                  </a:lnTo>
                </a:path>
                <a:path w="1536700" h="347979">
                  <a:moveTo>
                    <a:pt x="420624" y="311023"/>
                  </a:moveTo>
                  <a:lnTo>
                    <a:pt x="438912" y="301878"/>
                  </a:lnTo>
                </a:path>
                <a:path w="1536700" h="347979">
                  <a:moveTo>
                    <a:pt x="438912" y="301878"/>
                  </a:moveTo>
                  <a:lnTo>
                    <a:pt x="457200" y="311023"/>
                  </a:lnTo>
                </a:path>
                <a:path w="1536700" h="347979">
                  <a:moveTo>
                    <a:pt x="457200" y="311023"/>
                  </a:moveTo>
                  <a:lnTo>
                    <a:pt x="466344" y="320166"/>
                  </a:lnTo>
                </a:path>
                <a:path w="1536700" h="347979">
                  <a:moveTo>
                    <a:pt x="466344" y="320166"/>
                  </a:moveTo>
                  <a:lnTo>
                    <a:pt x="484632" y="338454"/>
                  </a:lnTo>
                </a:path>
                <a:path w="1536700" h="347979">
                  <a:moveTo>
                    <a:pt x="484632" y="338454"/>
                  </a:moveTo>
                  <a:lnTo>
                    <a:pt x="502920" y="347599"/>
                  </a:lnTo>
                </a:path>
                <a:path w="1536700" h="347979">
                  <a:moveTo>
                    <a:pt x="502920" y="338454"/>
                  </a:moveTo>
                  <a:lnTo>
                    <a:pt x="521208" y="347599"/>
                  </a:lnTo>
                </a:path>
                <a:path w="1536700" h="347979">
                  <a:moveTo>
                    <a:pt x="521208" y="347599"/>
                  </a:moveTo>
                  <a:lnTo>
                    <a:pt x="539496" y="329311"/>
                  </a:lnTo>
                </a:path>
                <a:path w="1536700" h="347979">
                  <a:moveTo>
                    <a:pt x="539496" y="329311"/>
                  </a:moveTo>
                  <a:lnTo>
                    <a:pt x="557784" y="320166"/>
                  </a:lnTo>
                </a:path>
                <a:path w="1536700" h="347979">
                  <a:moveTo>
                    <a:pt x="557784" y="320166"/>
                  </a:moveTo>
                  <a:lnTo>
                    <a:pt x="576072" y="311023"/>
                  </a:lnTo>
                </a:path>
                <a:path w="1536700" h="347979">
                  <a:moveTo>
                    <a:pt x="576072" y="311023"/>
                  </a:moveTo>
                  <a:lnTo>
                    <a:pt x="585215" y="320166"/>
                  </a:lnTo>
                </a:path>
                <a:path w="1536700" h="347979">
                  <a:moveTo>
                    <a:pt x="585215" y="320166"/>
                  </a:moveTo>
                  <a:lnTo>
                    <a:pt x="603503" y="329311"/>
                  </a:lnTo>
                </a:path>
                <a:path w="1536700" h="347979">
                  <a:moveTo>
                    <a:pt x="603503" y="329311"/>
                  </a:moveTo>
                  <a:lnTo>
                    <a:pt x="621791" y="320166"/>
                  </a:lnTo>
                </a:path>
                <a:path w="1536700" h="347979">
                  <a:moveTo>
                    <a:pt x="621791" y="320166"/>
                  </a:moveTo>
                  <a:lnTo>
                    <a:pt x="640079" y="301878"/>
                  </a:lnTo>
                </a:path>
                <a:path w="1536700" h="347979">
                  <a:moveTo>
                    <a:pt x="640079" y="301878"/>
                  </a:moveTo>
                  <a:lnTo>
                    <a:pt x="658367" y="274447"/>
                  </a:lnTo>
                </a:path>
                <a:path w="1536700" h="347979">
                  <a:moveTo>
                    <a:pt x="658367" y="274447"/>
                  </a:moveTo>
                  <a:lnTo>
                    <a:pt x="676655" y="237871"/>
                  </a:lnTo>
                </a:path>
                <a:path w="1536700" h="347979">
                  <a:moveTo>
                    <a:pt x="676655" y="237871"/>
                  </a:moveTo>
                  <a:lnTo>
                    <a:pt x="685800" y="201295"/>
                  </a:lnTo>
                </a:path>
                <a:path w="1536700" h="347979">
                  <a:moveTo>
                    <a:pt x="685800" y="201295"/>
                  </a:moveTo>
                  <a:lnTo>
                    <a:pt x="704088" y="164719"/>
                  </a:lnTo>
                </a:path>
                <a:path w="1536700" h="347979">
                  <a:moveTo>
                    <a:pt x="704088" y="164719"/>
                  </a:moveTo>
                  <a:lnTo>
                    <a:pt x="722376" y="128015"/>
                  </a:lnTo>
                </a:path>
                <a:path w="1536700" h="347979">
                  <a:moveTo>
                    <a:pt x="722376" y="128015"/>
                  </a:moveTo>
                  <a:lnTo>
                    <a:pt x="740663" y="100584"/>
                  </a:lnTo>
                </a:path>
                <a:path w="1536700" h="347979">
                  <a:moveTo>
                    <a:pt x="740663" y="100584"/>
                  </a:moveTo>
                  <a:lnTo>
                    <a:pt x="758951" y="109727"/>
                  </a:lnTo>
                </a:path>
                <a:path w="1536700" h="347979">
                  <a:moveTo>
                    <a:pt x="758951" y="100584"/>
                  </a:moveTo>
                  <a:lnTo>
                    <a:pt x="777239" y="109727"/>
                  </a:lnTo>
                </a:path>
                <a:path w="1536700" h="347979">
                  <a:moveTo>
                    <a:pt x="777239" y="109727"/>
                  </a:moveTo>
                  <a:lnTo>
                    <a:pt x="795527" y="118872"/>
                  </a:lnTo>
                </a:path>
                <a:path w="1536700" h="347979">
                  <a:moveTo>
                    <a:pt x="795527" y="109727"/>
                  </a:moveTo>
                  <a:lnTo>
                    <a:pt x="804672" y="118872"/>
                  </a:lnTo>
                </a:path>
                <a:path w="1536700" h="347979">
                  <a:moveTo>
                    <a:pt x="804672" y="109727"/>
                  </a:moveTo>
                  <a:lnTo>
                    <a:pt x="822960" y="91439"/>
                  </a:lnTo>
                </a:path>
                <a:path w="1536700" h="347979">
                  <a:moveTo>
                    <a:pt x="822960" y="91439"/>
                  </a:moveTo>
                  <a:lnTo>
                    <a:pt x="841248" y="73151"/>
                  </a:lnTo>
                </a:path>
                <a:path w="1536700" h="347979">
                  <a:moveTo>
                    <a:pt x="841248" y="73151"/>
                  </a:moveTo>
                  <a:lnTo>
                    <a:pt x="859536" y="18287"/>
                  </a:lnTo>
                </a:path>
                <a:path w="1536700" h="347979">
                  <a:moveTo>
                    <a:pt x="859536" y="18287"/>
                  </a:moveTo>
                  <a:lnTo>
                    <a:pt x="877824" y="9144"/>
                  </a:lnTo>
                </a:path>
                <a:path w="1536700" h="347979">
                  <a:moveTo>
                    <a:pt x="877824" y="9144"/>
                  </a:moveTo>
                  <a:lnTo>
                    <a:pt x="896112" y="0"/>
                  </a:lnTo>
                </a:path>
                <a:path w="1536700" h="347979">
                  <a:moveTo>
                    <a:pt x="896112" y="0"/>
                  </a:moveTo>
                  <a:lnTo>
                    <a:pt x="905255" y="45720"/>
                  </a:lnTo>
                </a:path>
                <a:path w="1536700" h="347979">
                  <a:moveTo>
                    <a:pt x="905255" y="45720"/>
                  </a:moveTo>
                  <a:lnTo>
                    <a:pt x="923544" y="82296"/>
                  </a:lnTo>
                </a:path>
                <a:path w="1536700" h="347979">
                  <a:moveTo>
                    <a:pt x="923544" y="82296"/>
                  </a:moveTo>
                  <a:lnTo>
                    <a:pt x="941831" y="137160"/>
                  </a:lnTo>
                </a:path>
                <a:path w="1536700" h="347979">
                  <a:moveTo>
                    <a:pt x="941831" y="137160"/>
                  </a:moveTo>
                  <a:lnTo>
                    <a:pt x="960120" y="183007"/>
                  </a:lnTo>
                </a:path>
                <a:path w="1536700" h="347979">
                  <a:moveTo>
                    <a:pt x="960120" y="183007"/>
                  </a:moveTo>
                  <a:lnTo>
                    <a:pt x="978407" y="201295"/>
                  </a:lnTo>
                </a:path>
                <a:path w="1536700" h="347979">
                  <a:moveTo>
                    <a:pt x="978407" y="201295"/>
                  </a:moveTo>
                  <a:lnTo>
                    <a:pt x="996696" y="210438"/>
                  </a:lnTo>
                </a:path>
                <a:path w="1536700" h="347979">
                  <a:moveTo>
                    <a:pt x="996696" y="210438"/>
                  </a:moveTo>
                  <a:lnTo>
                    <a:pt x="1014983" y="201295"/>
                  </a:lnTo>
                </a:path>
                <a:path w="1536700" h="347979">
                  <a:moveTo>
                    <a:pt x="1014983" y="201295"/>
                  </a:moveTo>
                  <a:lnTo>
                    <a:pt x="1024127" y="219583"/>
                  </a:lnTo>
                </a:path>
                <a:path w="1536700" h="347979">
                  <a:moveTo>
                    <a:pt x="1024127" y="219583"/>
                  </a:moveTo>
                  <a:lnTo>
                    <a:pt x="1042416" y="228726"/>
                  </a:lnTo>
                </a:path>
                <a:path w="1536700" h="347979">
                  <a:moveTo>
                    <a:pt x="1042416" y="228726"/>
                  </a:moveTo>
                  <a:lnTo>
                    <a:pt x="1060703" y="219583"/>
                  </a:lnTo>
                </a:path>
                <a:path w="1536700" h="347979">
                  <a:moveTo>
                    <a:pt x="1060703" y="228726"/>
                  </a:moveTo>
                  <a:lnTo>
                    <a:pt x="1078992" y="219583"/>
                  </a:lnTo>
                </a:path>
                <a:path w="1536700" h="347979">
                  <a:moveTo>
                    <a:pt x="1078992" y="219583"/>
                  </a:moveTo>
                  <a:lnTo>
                    <a:pt x="1097279" y="237871"/>
                  </a:lnTo>
                </a:path>
                <a:path w="1536700" h="347979">
                  <a:moveTo>
                    <a:pt x="1097279" y="237871"/>
                  </a:moveTo>
                  <a:lnTo>
                    <a:pt x="1115568" y="247014"/>
                  </a:lnTo>
                </a:path>
                <a:path w="1536700" h="347979">
                  <a:moveTo>
                    <a:pt x="1115568" y="237871"/>
                  </a:moveTo>
                  <a:lnTo>
                    <a:pt x="1124711" y="247014"/>
                  </a:lnTo>
                </a:path>
                <a:path w="1536700" h="347979">
                  <a:moveTo>
                    <a:pt x="1124711" y="247014"/>
                  </a:moveTo>
                  <a:lnTo>
                    <a:pt x="1143000" y="256159"/>
                  </a:lnTo>
                </a:path>
                <a:path w="1536700" h="347979">
                  <a:moveTo>
                    <a:pt x="1143000" y="247014"/>
                  </a:moveTo>
                  <a:lnTo>
                    <a:pt x="1161288" y="256159"/>
                  </a:lnTo>
                </a:path>
                <a:path w="1536700" h="347979">
                  <a:moveTo>
                    <a:pt x="1161288" y="256159"/>
                  </a:moveTo>
                  <a:lnTo>
                    <a:pt x="1179576" y="247014"/>
                  </a:lnTo>
                </a:path>
                <a:path w="1536700" h="347979">
                  <a:moveTo>
                    <a:pt x="1179576" y="256159"/>
                  </a:moveTo>
                  <a:lnTo>
                    <a:pt x="1197864" y="247014"/>
                  </a:lnTo>
                </a:path>
                <a:path w="1536700" h="347979">
                  <a:moveTo>
                    <a:pt x="1197864" y="247014"/>
                  </a:moveTo>
                  <a:lnTo>
                    <a:pt x="1216152" y="237871"/>
                  </a:lnTo>
                </a:path>
                <a:path w="1536700" h="347979">
                  <a:moveTo>
                    <a:pt x="1216152" y="247014"/>
                  </a:moveTo>
                  <a:lnTo>
                    <a:pt x="1234440" y="237871"/>
                  </a:lnTo>
                </a:path>
                <a:path w="1536700" h="347979">
                  <a:moveTo>
                    <a:pt x="1234440" y="237871"/>
                  </a:moveTo>
                  <a:lnTo>
                    <a:pt x="1243583" y="219583"/>
                  </a:lnTo>
                </a:path>
                <a:path w="1536700" h="347979">
                  <a:moveTo>
                    <a:pt x="1243583" y="219583"/>
                  </a:moveTo>
                  <a:lnTo>
                    <a:pt x="1261872" y="228726"/>
                  </a:lnTo>
                </a:path>
                <a:path w="1536700" h="347979">
                  <a:moveTo>
                    <a:pt x="1261872" y="237871"/>
                  </a:moveTo>
                  <a:lnTo>
                    <a:pt x="1280159" y="228726"/>
                  </a:lnTo>
                </a:path>
                <a:path w="1536700" h="347979">
                  <a:moveTo>
                    <a:pt x="1280159" y="228726"/>
                  </a:moveTo>
                  <a:lnTo>
                    <a:pt x="1298448" y="219583"/>
                  </a:lnTo>
                </a:path>
                <a:path w="1536700" h="347979">
                  <a:moveTo>
                    <a:pt x="1298448" y="219583"/>
                  </a:moveTo>
                  <a:lnTo>
                    <a:pt x="1316735" y="210438"/>
                  </a:lnTo>
                </a:path>
                <a:path w="1536700" h="347979">
                  <a:moveTo>
                    <a:pt x="1316735" y="210438"/>
                  </a:moveTo>
                  <a:lnTo>
                    <a:pt x="1335024" y="201295"/>
                  </a:lnTo>
                </a:path>
                <a:path w="1536700" h="347979">
                  <a:moveTo>
                    <a:pt x="1335024" y="201295"/>
                  </a:moveTo>
                  <a:lnTo>
                    <a:pt x="1344168" y="210438"/>
                  </a:lnTo>
                </a:path>
                <a:path w="1536700" h="347979">
                  <a:moveTo>
                    <a:pt x="1344168" y="210438"/>
                  </a:moveTo>
                  <a:lnTo>
                    <a:pt x="1362455" y="201295"/>
                  </a:lnTo>
                </a:path>
                <a:path w="1536700" h="347979">
                  <a:moveTo>
                    <a:pt x="1362455" y="201295"/>
                  </a:moveTo>
                  <a:lnTo>
                    <a:pt x="1380744" y="210438"/>
                  </a:lnTo>
                </a:path>
                <a:path w="1536700" h="347979">
                  <a:moveTo>
                    <a:pt x="1380744" y="210438"/>
                  </a:moveTo>
                  <a:lnTo>
                    <a:pt x="1399031" y="192150"/>
                  </a:lnTo>
                </a:path>
                <a:path w="1536700" h="347979">
                  <a:moveTo>
                    <a:pt x="1399031" y="201295"/>
                  </a:moveTo>
                  <a:lnTo>
                    <a:pt x="1417320" y="192150"/>
                  </a:lnTo>
                </a:path>
                <a:path w="1536700" h="347979">
                  <a:moveTo>
                    <a:pt x="1417320" y="192150"/>
                  </a:moveTo>
                  <a:lnTo>
                    <a:pt x="1435607" y="173862"/>
                  </a:lnTo>
                </a:path>
                <a:path w="1536700" h="347979">
                  <a:moveTo>
                    <a:pt x="1435607" y="173862"/>
                  </a:moveTo>
                  <a:lnTo>
                    <a:pt x="1453896" y="164719"/>
                  </a:lnTo>
                </a:path>
                <a:path w="1536700" h="347979">
                  <a:moveTo>
                    <a:pt x="1453896" y="164719"/>
                  </a:moveTo>
                  <a:lnTo>
                    <a:pt x="1463040" y="183007"/>
                  </a:lnTo>
                </a:path>
                <a:path w="1536700" h="347979">
                  <a:moveTo>
                    <a:pt x="1463040" y="183007"/>
                  </a:moveTo>
                  <a:lnTo>
                    <a:pt x="1481327" y="201295"/>
                  </a:lnTo>
                </a:path>
                <a:path w="1536700" h="347979">
                  <a:moveTo>
                    <a:pt x="1481327" y="201295"/>
                  </a:moveTo>
                  <a:lnTo>
                    <a:pt x="1499616" y="210438"/>
                  </a:lnTo>
                </a:path>
                <a:path w="1536700" h="347979">
                  <a:moveTo>
                    <a:pt x="1499616" y="210438"/>
                  </a:moveTo>
                  <a:lnTo>
                    <a:pt x="1517903" y="228726"/>
                  </a:lnTo>
                </a:path>
                <a:path w="1536700" h="347979">
                  <a:moveTo>
                    <a:pt x="1517903" y="228726"/>
                  </a:moveTo>
                  <a:lnTo>
                    <a:pt x="1536192" y="237871"/>
                  </a:lnTo>
                </a:path>
              </a:pathLst>
            </a:custGeom>
            <a:ln w="28575">
              <a:solidFill>
                <a:srgbClr val="00212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988809" y="3454084"/>
            <a:ext cx="247650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0">
                <a:solidFill>
                  <a:srgbClr val="404040"/>
                </a:solidFill>
                <a:latin typeface="Arial MT"/>
                <a:cs typeface="Arial MT"/>
              </a:rPr>
              <a:t>1.33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93331" y="3055304"/>
            <a:ext cx="247650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0">
                <a:solidFill>
                  <a:srgbClr val="404040"/>
                </a:solidFill>
                <a:latin typeface="Arial MT"/>
                <a:cs typeface="Arial MT"/>
              </a:rPr>
              <a:t>2.53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09638" y="3149539"/>
            <a:ext cx="247650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0">
                <a:solidFill>
                  <a:srgbClr val="404040"/>
                </a:solidFill>
                <a:latin typeface="Arial MT"/>
                <a:cs typeface="Arial MT"/>
              </a:rPr>
              <a:t>1.56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1548" y="3845940"/>
            <a:ext cx="1758823" cy="341630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3396996" y="3736213"/>
            <a:ext cx="1673860" cy="36830"/>
          </a:xfrm>
          <a:custGeom>
            <a:avLst/>
            <a:gdLst/>
            <a:ahLst/>
            <a:cxnLst/>
            <a:rect l="l" t="t" r="r" b="b"/>
            <a:pathLst>
              <a:path w="1673860" h="36829">
                <a:moveTo>
                  <a:pt x="0" y="0"/>
                </a:moveTo>
                <a:lnTo>
                  <a:pt x="1673352" y="0"/>
                </a:lnTo>
              </a:path>
              <a:path w="1673860" h="36829">
                <a:moveTo>
                  <a:pt x="0" y="0"/>
                </a:moveTo>
                <a:lnTo>
                  <a:pt x="0" y="36575"/>
                </a:lnTo>
              </a:path>
              <a:path w="1673860" h="36829">
                <a:moveTo>
                  <a:pt x="18161" y="0"/>
                </a:moveTo>
                <a:lnTo>
                  <a:pt x="18161" y="36575"/>
                </a:lnTo>
              </a:path>
              <a:path w="1673860" h="36829">
                <a:moveTo>
                  <a:pt x="36449" y="0"/>
                </a:moveTo>
                <a:lnTo>
                  <a:pt x="36449" y="36575"/>
                </a:lnTo>
              </a:path>
              <a:path w="1673860" h="36829">
                <a:moveTo>
                  <a:pt x="54737" y="0"/>
                </a:moveTo>
                <a:lnTo>
                  <a:pt x="54737" y="36575"/>
                </a:lnTo>
              </a:path>
              <a:path w="1673860" h="36829">
                <a:moveTo>
                  <a:pt x="73025" y="0"/>
                </a:moveTo>
                <a:lnTo>
                  <a:pt x="73025" y="36575"/>
                </a:lnTo>
              </a:path>
              <a:path w="1673860" h="36829">
                <a:moveTo>
                  <a:pt x="91312" y="0"/>
                </a:moveTo>
                <a:lnTo>
                  <a:pt x="91312" y="36575"/>
                </a:lnTo>
              </a:path>
              <a:path w="1673860" h="36829">
                <a:moveTo>
                  <a:pt x="109600" y="0"/>
                </a:moveTo>
                <a:lnTo>
                  <a:pt x="109600" y="36575"/>
                </a:lnTo>
              </a:path>
              <a:path w="1673860" h="36829">
                <a:moveTo>
                  <a:pt x="127888" y="0"/>
                </a:moveTo>
                <a:lnTo>
                  <a:pt x="127888" y="36575"/>
                </a:lnTo>
              </a:path>
              <a:path w="1673860" h="36829">
                <a:moveTo>
                  <a:pt x="146176" y="0"/>
                </a:moveTo>
                <a:lnTo>
                  <a:pt x="146176" y="36575"/>
                </a:lnTo>
              </a:path>
              <a:path w="1673860" h="36829">
                <a:moveTo>
                  <a:pt x="164464" y="0"/>
                </a:moveTo>
                <a:lnTo>
                  <a:pt x="164464" y="36575"/>
                </a:lnTo>
              </a:path>
              <a:path w="1673860" h="36829">
                <a:moveTo>
                  <a:pt x="182752" y="0"/>
                </a:moveTo>
                <a:lnTo>
                  <a:pt x="182752" y="36575"/>
                </a:lnTo>
              </a:path>
              <a:path w="1673860" h="36829">
                <a:moveTo>
                  <a:pt x="201040" y="0"/>
                </a:moveTo>
                <a:lnTo>
                  <a:pt x="201040" y="36575"/>
                </a:lnTo>
              </a:path>
              <a:path w="1673860" h="36829">
                <a:moveTo>
                  <a:pt x="219328" y="0"/>
                </a:moveTo>
                <a:lnTo>
                  <a:pt x="219328" y="36575"/>
                </a:lnTo>
              </a:path>
              <a:path w="1673860" h="36829">
                <a:moveTo>
                  <a:pt x="237616" y="0"/>
                </a:moveTo>
                <a:lnTo>
                  <a:pt x="237616" y="36575"/>
                </a:lnTo>
              </a:path>
              <a:path w="1673860" h="36829">
                <a:moveTo>
                  <a:pt x="255904" y="0"/>
                </a:moveTo>
                <a:lnTo>
                  <a:pt x="255904" y="36575"/>
                </a:lnTo>
              </a:path>
              <a:path w="1673860" h="36829">
                <a:moveTo>
                  <a:pt x="274192" y="0"/>
                </a:moveTo>
                <a:lnTo>
                  <a:pt x="274192" y="36575"/>
                </a:lnTo>
              </a:path>
              <a:path w="1673860" h="36829">
                <a:moveTo>
                  <a:pt x="292480" y="0"/>
                </a:moveTo>
                <a:lnTo>
                  <a:pt x="292480" y="36575"/>
                </a:lnTo>
              </a:path>
              <a:path w="1673860" h="36829">
                <a:moveTo>
                  <a:pt x="310768" y="0"/>
                </a:moveTo>
                <a:lnTo>
                  <a:pt x="310768" y="36575"/>
                </a:lnTo>
              </a:path>
              <a:path w="1673860" h="36829">
                <a:moveTo>
                  <a:pt x="329056" y="0"/>
                </a:moveTo>
                <a:lnTo>
                  <a:pt x="329056" y="36575"/>
                </a:lnTo>
              </a:path>
              <a:path w="1673860" h="36829">
                <a:moveTo>
                  <a:pt x="347344" y="0"/>
                </a:moveTo>
                <a:lnTo>
                  <a:pt x="347344" y="36575"/>
                </a:lnTo>
              </a:path>
              <a:path w="1673860" h="36829">
                <a:moveTo>
                  <a:pt x="365632" y="0"/>
                </a:moveTo>
                <a:lnTo>
                  <a:pt x="365632" y="36575"/>
                </a:lnTo>
              </a:path>
              <a:path w="1673860" h="36829">
                <a:moveTo>
                  <a:pt x="383920" y="0"/>
                </a:moveTo>
                <a:lnTo>
                  <a:pt x="383920" y="36575"/>
                </a:lnTo>
              </a:path>
              <a:path w="1673860" h="36829">
                <a:moveTo>
                  <a:pt x="402208" y="0"/>
                </a:moveTo>
                <a:lnTo>
                  <a:pt x="402208" y="36575"/>
                </a:lnTo>
              </a:path>
              <a:path w="1673860" h="36829">
                <a:moveTo>
                  <a:pt x="420496" y="0"/>
                </a:moveTo>
                <a:lnTo>
                  <a:pt x="420496" y="36575"/>
                </a:lnTo>
              </a:path>
              <a:path w="1673860" h="36829">
                <a:moveTo>
                  <a:pt x="438784" y="0"/>
                </a:moveTo>
                <a:lnTo>
                  <a:pt x="438784" y="36575"/>
                </a:lnTo>
              </a:path>
              <a:path w="1673860" h="36829">
                <a:moveTo>
                  <a:pt x="457073" y="0"/>
                </a:moveTo>
                <a:lnTo>
                  <a:pt x="457073" y="36575"/>
                </a:lnTo>
              </a:path>
              <a:path w="1673860" h="36829">
                <a:moveTo>
                  <a:pt x="475361" y="0"/>
                </a:moveTo>
                <a:lnTo>
                  <a:pt x="475361" y="36575"/>
                </a:lnTo>
              </a:path>
              <a:path w="1673860" h="36829">
                <a:moveTo>
                  <a:pt x="493649" y="0"/>
                </a:moveTo>
                <a:lnTo>
                  <a:pt x="493649" y="36575"/>
                </a:lnTo>
              </a:path>
              <a:path w="1673860" h="36829">
                <a:moveTo>
                  <a:pt x="511937" y="0"/>
                </a:moveTo>
                <a:lnTo>
                  <a:pt x="511937" y="36575"/>
                </a:lnTo>
              </a:path>
              <a:path w="1673860" h="36829">
                <a:moveTo>
                  <a:pt x="530225" y="0"/>
                </a:moveTo>
                <a:lnTo>
                  <a:pt x="530225" y="36575"/>
                </a:lnTo>
              </a:path>
              <a:path w="1673860" h="36829">
                <a:moveTo>
                  <a:pt x="548513" y="0"/>
                </a:moveTo>
                <a:lnTo>
                  <a:pt x="548513" y="36575"/>
                </a:lnTo>
              </a:path>
              <a:path w="1673860" h="36829">
                <a:moveTo>
                  <a:pt x="566801" y="0"/>
                </a:moveTo>
                <a:lnTo>
                  <a:pt x="566801" y="36575"/>
                </a:lnTo>
              </a:path>
              <a:path w="1673860" h="36829">
                <a:moveTo>
                  <a:pt x="585088" y="0"/>
                </a:moveTo>
                <a:lnTo>
                  <a:pt x="585088" y="36575"/>
                </a:lnTo>
              </a:path>
              <a:path w="1673860" h="36829">
                <a:moveTo>
                  <a:pt x="603376" y="0"/>
                </a:moveTo>
                <a:lnTo>
                  <a:pt x="603376" y="36575"/>
                </a:lnTo>
              </a:path>
              <a:path w="1673860" h="36829">
                <a:moveTo>
                  <a:pt x="621664" y="0"/>
                </a:moveTo>
                <a:lnTo>
                  <a:pt x="621664" y="36575"/>
                </a:lnTo>
              </a:path>
              <a:path w="1673860" h="36829">
                <a:moveTo>
                  <a:pt x="639952" y="0"/>
                </a:moveTo>
                <a:lnTo>
                  <a:pt x="639952" y="36575"/>
                </a:lnTo>
              </a:path>
              <a:path w="1673860" h="36829">
                <a:moveTo>
                  <a:pt x="658240" y="0"/>
                </a:moveTo>
                <a:lnTo>
                  <a:pt x="658240" y="36575"/>
                </a:lnTo>
              </a:path>
              <a:path w="1673860" h="36829">
                <a:moveTo>
                  <a:pt x="676528" y="0"/>
                </a:moveTo>
                <a:lnTo>
                  <a:pt x="676528" y="36575"/>
                </a:lnTo>
              </a:path>
              <a:path w="1673860" h="36829">
                <a:moveTo>
                  <a:pt x="694816" y="0"/>
                </a:moveTo>
                <a:lnTo>
                  <a:pt x="694816" y="36575"/>
                </a:lnTo>
              </a:path>
              <a:path w="1673860" h="36829">
                <a:moveTo>
                  <a:pt x="713104" y="0"/>
                </a:moveTo>
                <a:lnTo>
                  <a:pt x="713104" y="36575"/>
                </a:lnTo>
              </a:path>
              <a:path w="1673860" h="36829">
                <a:moveTo>
                  <a:pt x="731392" y="0"/>
                </a:moveTo>
                <a:lnTo>
                  <a:pt x="731392" y="36575"/>
                </a:lnTo>
              </a:path>
              <a:path w="1673860" h="36829">
                <a:moveTo>
                  <a:pt x="749680" y="0"/>
                </a:moveTo>
                <a:lnTo>
                  <a:pt x="749680" y="36575"/>
                </a:lnTo>
              </a:path>
              <a:path w="1673860" h="36829">
                <a:moveTo>
                  <a:pt x="767968" y="0"/>
                </a:moveTo>
                <a:lnTo>
                  <a:pt x="767968" y="36575"/>
                </a:lnTo>
              </a:path>
              <a:path w="1673860" h="36829">
                <a:moveTo>
                  <a:pt x="786256" y="0"/>
                </a:moveTo>
                <a:lnTo>
                  <a:pt x="786256" y="36575"/>
                </a:lnTo>
              </a:path>
              <a:path w="1673860" h="36829">
                <a:moveTo>
                  <a:pt x="804544" y="0"/>
                </a:moveTo>
                <a:lnTo>
                  <a:pt x="804544" y="36575"/>
                </a:lnTo>
              </a:path>
              <a:path w="1673860" h="36829">
                <a:moveTo>
                  <a:pt x="822832" y="0"/>
                </a:moveTo>
                <a:lnTo>
                  <a:pt x="822832" y="36575"/>
                </a:lnTo>
              </a:path>
              <a:path w="1673860" h="36829">
                <a:moveTo>
                  <a:pt x="841120" y="0"/>
                </a:moveTo>
                <a:lnTo>
                  <a:pt x="841120" y="36575"/>
                </a:lnTo>
              </a:path>
              <a:path w="1673860" h="36829">
                <a:moveTo>
                  <a:pt x="859408" y="0"/>
                </a:moveTo>
                <a:lnTo>
                  <a:pt x="859408" y="36575"/>
                </a:lnTo>
              </a:path>
              <a:path w="1673860" h="36829">
                <a:moveTo>
                  <a:pt x="877696" y="0"/>
                </a:moveTo>
                <a:lnTo>
                  <a:pt x="877696" y="36575"/>
                </a:lnTo>
              </a:path>
              <a:path w="1673860" h="36829">
                <a:moveTo>
                  <a:pt x="895984" y="0"/>
                </a:moveTo>
                <a:lnTo>
                  <a:pt x="895984" y="36575"/>
                </a:lnTo>
              </a:path>
              <a:path w="1673860" h="36829">
                <a:moveTo>
                  <a:pt x="914273" y="0"/>
                </a:moveTo>
                <a:lnTo>
                  <a:pt x="914273" y="36575"/>
                </a:lnTo>
              </a:path>
              <a:path w="1673860" h="36829">
                <a:moveTo>
                  <a:pt x="932561" y="0"/>
                </a:moveTo>
                <a:lnTo>
                  <a:pt x="932561" y="36575"/>
                </a:lnTo>
              </a:path>
              <a:path w="1673860" h="36829">
                <a:moveTo>
                  <a:pt x="950849" y="0"/>
                </a:moveTo>
                <a:lnTo>
                  <a:pt x="950849" y="36575"/>
                </a:lnTo>
              </a:path>
              <a:path w="1673860" h="36829">
                <a:moveTo>
                  <a:pt x="969137" y="0"/>
                </a:moveTo>
                <a:lnTo>
                  <a:pt x="969137" y="36575"/>
                </a:lnTo>
              </a:path>
              <a:path w="1673860" h="36829">
                <a:moveTo>
                  <a:pt x="987425" y="0"/>
                </a:moveTo>
                <a:lnTo>
                  <a:pt x="987425" y="36575"/>
                </a:lnTo>
              </a:path>
              <a:path w="1673860" h="36829">
                <a:moveTo>
                  <a:pt x="1005713" y="0"/>
                </a:moveTo>
                <a:lnTo>
                  <a:pt x="1005713" y="36575"/>
                </a:lnTo>
              </a:path>
              <a:path w="1673860" h="36829">
                <a:moveTo>
                  <a:pt x="1024001" y="0"/>
                </a:moveTo>
                <a:lnTo>
                  <a:pt x="1024001" y="36575"/>
                </a:lnTo>
              </a:path>
              <a:path w="1673860" h="36829">
                <a:moveTo>
                  <a:pt x="1042288" y="0"/>
                </a:moveTo>
                <a:lnTo>
                  <a:pt x="1042288" y="36575"/>
                </a:lnTo>
              </a:path>
              <a:path w="1673860" h="36829">
                <a:moveTo>
                  <a:pt x="1060577" y="0"/>
                </a:moveTo>
                <a:lnTo>
                  <a:pt x="1060577" y="36575"/>
                </a:lnTo>
              </a:path>
              <a:path w="1673860" h="36829">
                <a:moveTo>
                  <a:pt x="1078864" y="0"/>
                </a:moveTo>
                <a:lnTo>
                  <a:pt x="1078864" y="36575"/>
                </a:lnTo>
              </a:path>
              <a:path w="1673860" h="36829">
                <a:moveTo>
                  <a:pt x="1097152" y="0"/>
                </a:moveTo>
                <a:lnTo>
                  <a:pt x="1097152" y="36575"/>
                </a:lnTo>
              </a:path>
              <a:path w="1673860" h="36829">
                <a:moveTo>
                  <a:pt x="1115440" y="0"/>
                </a:moveTo>
                <a:lnTo>
                  <a:pt x="1115440" y="36575"/>
                </a:lnTo>
              </a:path>
              <a:path w="1673860" h="36829">
                <a:moveTo>
                  <a:pt x="1133728" y="0"/>
                </a:moveTo>
                <a:lnTo>
                  <a:pt x="1133728" y="36575"/>
                </a:lnTo>
              </a:path>
              <a:path w="1673860" h="36829">
                <a:moveTo>
                  <a:pt x="1152016" y="0"/>
                </a:moveTo>
                <a:lnTo>
                  <a:pt x="1152016" y="36575"/>
                </a:lnTo>
              </a:path>
              <a:path w="1673860" h="36829">
                <a:moveTo>
                  <a:pt x="1161161" y="0"/>
                </a:moveTo>
                <a:lnTo>
                  <a:pt x="1161161" y="36575"/>
                </a:lnTo>
              </a:path>
              <a:path w="1673860" h="36829">
                <a:moveTo>
                  <a:pt x="1179449" y="0"/>
                </a:moveTo>
                <a:lnTo>
                  <a:pt x="1179449" y="36575"/>
                </a:lnTo>
              </a:path>
              <a:path w="1673860" h="36829">
                <a:moveTo>
                  <a:pt x="1197737" y="0"/>
                </a:moveTo>
                <a:lnTo>
                  <a:pt x="1197737" y="36575"/>
                </a:lnTo>
              </a:path>
              <a:path w="1673860" h="36829">
                <a:moveTo>
                  <a:pt x="1216025" y="0"/>
                </a:moveTo>
                <a:lnTo>
                  <a:pt x="1216025" y="36575"/>
                </a:lnTo>
              </a:path>
              <a:path w="1673860" h="36829">
                <a:moveTo>
                  <a:pt x="1234313" y="0"/>
                </a:moveTo>
                <a:lnTo>
                  <a:pt x="1234313" y="36575"/>
                </a:lnTo>
              </a:path>
              <a:path w="1673860" h="36829">
                <a:moveTo>
                  <a:pt x="1252601" y="0"/>
                </a:moveTo>
                <a:lnTo>
                  <a:pt x="1252601" y="36575"/>
                </a:lnTo>
              </a:path>
              <a:path w="1673860" h="36829">
                <a:moveTo>
                  <a:pt x="1270889" y="0"/>
                </a:moveTo>
                <a:lnTo>
                  <a:pt x="1270889" y="36575"/>
                </a:lnTo>
              </a:path>
              <a:path w="1673860" h="36829">
                <a:moveTo>
                  <a:pt x="1289177" y="0"/>
                </a:moveTo>
                <a:lnTo>
                  <a:pt x="1289177" y="36575"/>
                </a:lnTo>
              </a:path>
              <a:path w="1673860" h="36829">
                <a:moveTo>
                  <a:pt x="1307464" y="0"/>
                </a:moveTo>
                <a:lnTo>
                  <a:pt x="1307464" y="36575"/>
                </a:lnTo>
              </a:path>
              <a:path w="1673860" h="36829">
                <a:moveTo>
                  <a:pt x="1325752" y="0"/>
                </a:moveTo>
                <a:lnTo>
                  <a:pt x="1325752" y="36575"/>
                </a:lnTo>
              </a:path>
              <a:path w="1673860" h="36829">
                <a:moveTo>
                  <a:pt x="1344040" y="0"/>
                </a:moveTo>
                <a:lnTo>
                  <a:pt x="1344040" y="36575"/>
                </a:lnTo>
              </a:path>
              <a:path w="1673860" h="36829">
                <a:moveTo>
                  <a:pt x="1362328" y="0"/>
                </a:moveTo>
                <a:lnTo>
                  <a:pt x="1362328" y="36575"/>
                </a:lnTo>
              </a:path>
              <a:path w="1673860" h="36829">
                <a:moveTo>
                  <a:pt x="1380616" y="0"/>
                </a:moveTo>
                <a:lnTo>
                  <a:pt x="1380616" y="36575"/>
                </a:lnTo>
              </a:path>
              <a:path w="1673860" h="36829">
                <a:moveTo>
                  <a:pt x="1398904" y="0"/>
                </a:moveTo>
                <a:lnTo>
                  <a:pt x="1398904" y="36575"/>
                </a:lnTo>
              </a:path>
              <a:path w="1673860" h="36829">
                <a:moveTo>
                  <a:pt x="1417192" y="0"/>
                </a:moveTo>
                <a:lnTo>
                  <a:pt x="1417192" y="36575"/>
                </a:lnTo>
              </a:path>
              <a:path w="1673860" h="36829">
                <a:moveTo>
                  <a:pt x="1435480" y="0"/>
                </a:moveTo>
                <a:lnTo>
                  <a:pt x="1435480" y="36575"/>
                </a:lnTo>
              </a:path>
              <a:path w="1673860" h="36829">
                <a:moveTo>
                  <a:pt x="1453768" y="0"/>
                </a:moveTo>
                <a:lnTo>
                  <a:pt x="1453768" y="36575"/>
                </a:lnTo>
              </a:path>
              <a:path w="1673860" h="36829">
                <a:moveTo>
                  <a:pt x="1472056" y="0"/>
                </a:moveTo>
                <a:lnTo>
                  <a:pt x="1472056" y="36575"/>
                </a:lnTo>
              </a:path>
              <a:path w="1673860" h="36829">
                <a:moveTo>
                  <a:pt x="1490344" y="0"/>
                </a:moveTo>
                <a:lnTo>
                  <a:pt x="1490344" y="36575"/>
                </a:lnTo>
              </a:path>
              <a:path w="1673860" h="36829">
                <a:moveTo>
                  <a:pt x="1508632" y="0"/>
                </a:moveTo>
                <a:lnTo>
                  <a:pt x="1508632" y="36575"/>
                </a:lnTo>
              </a:path>
              <a:path w="1673860" h="36829">
                <a:moveTo>
                  <a:pt x="1526920" y="0"/>
                </a:moveTo>
                <a:lnTo>
                  <a:pt x="1526920" y="36575"/>
                </a:lnTo>
              </a:path>
              <a:path w="1673860" h="36829">
                <a:moveTo>
                  <a:pt x="1545208" y="0"/>
                </a:moveTo>
                <a:lnTo>
                  <a:pt x="1545208" y="36575"/>
                </a:lnTo>
              </a:path>
              <a:path w="1673860" h="36829">
                <a:moveTo>
                  <a:pt x="1563496" y="0"/>
                </a:moveTo>
                <a:lnTo>
                  <a:pt x="1563496" y="36575"/>
                </a:lnTo>
              </a:path>
              <a:path w="1673860" h="36829">
                <a:moveTo>
                  <a:pt x="1581784" y="0"/>
                </a:moveTo>
                <a:lnTo>
                  <a:pt x="1581784" y="36575"/>
                </a:lnTo>
              </a:path>
              <a:path w="1673860" h="36829">
                <a:moveTo>
                  <a:pt x="1600073" y="0"/>
                </a:moveTo>
                <a:lnTo>
                  <a:pt x="1600073" y="36575"/>
                </a:lnTo>
              </a:path>
              <a:path w="1673860" h="36829">
                <a:moveTo>
                  <a:pt x="1618361" y="0"/>
                </a:moveTo>
                <a:lnTo>
                  <a:pt x="1618361" y="36575"/>
                </a:lnTo>
              </a:path>
              <a:path w="1673860" h="36829">
                <a:moveTo>
                  <a:pt x="1636649" y="0"/>
                </a:moveTo>
                <a:lnTo>
                  <a:pt x="1636649" y="36575"/>
                </a:lnTo>
              </a:path>
              <a:path w="1673860" h="36829">
                <a:moveTo>
                  <a:pt x="1654937" y="0"/>
                </a:moveTo>
                <a:lnTo>
                  <a:pt x="1654937" y="36575"/>
                </a:lnTo>
              </a:path>
              <a:path w="1673860" h="36829">
                <a:moveTo>
                  <a:pt x="1673352" y="0"/>
                </a:moveTo>
                <a:lnTo>
                  <a:pt x="1673352" y="36575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3391852" y="2779966"/>
            <a:ext cx="1684020" cy="751205"/>
            <a:chOff x="3391852" y="2779966"/>
            <a:chExt cx="1684020" cy="751205"/>
          </a:xfrm>
        </p:grpSpPr>
        <p:sp>
          <p:nvSpPr>
            <p:cNvPr id="25" name="object 25"/>
            <p:cNvSpPr/>
            <p:nvPr/>
          </p:nvSpPr>
          <p:spPr>
            <a:xfrm>
              <a:off x="3406140" y="3306445"/>
              <a:ext cx="1655445" cy="210820"/>
            </a:xfrm>
            <a:custGeom>
              <a:avLst/>
              <a:gdLst/>
              <a:ahLst/>
              <a:cxnLst/>
              <a:rect l="l" t="t" r="r" b="b"/>
              <a:pathLst>
                <a:path w="1655445" h="210820">
                  <a:moveTo>
                    <a:pt x="0" y="128015"/>
                  </a:moveTo>
                  <a:lnTo>
                    <a:pt x="18287" y="118871"/>
                  </a:lnTo>
                </a:path>
                <a:path w="1655445" h="210820">
                  <a:moveTo>
                    <a:pt x="18287" y="118871"/>
                  </a:moveTo>
                  <a:lnTo>
                    <a:pt x="36575" y="128015"/>
                  </a:lnTo>
                </a:path>
                <a:path w="1655445" h="210820">
                  <a:moveTo>
                    <a:pt x="36575" y="128015"/>
                  </a:moveTo>
                  <a:lnTo>
                    <a:pt x="54863" y="118871"/>
                  </a:lnTo>
                </a:path>
                <a:path w="1655445" h="210820">
                  <a:moveTo>
                    <a:pt x="54863" y="118871"/>
                  </a:moveTo>
                  <a:lnTo>
                    <a:pt x="73151" y="109727"/>
                  </a:lnTo>
                </a:path>
                <a:path w="1655445" h="210820">
                  <a:moveTo>
                    <a:pt x="73151" y="118871"/>
                  </a:moveTo>
                  <a:lnTo>
                    <a:pt x="91439" y="109727"/>
                  </a:lnTo>
                </a:path>
                <a:path w="1655445" h="210820">
                  <a:moveTo>
                    <a:pt x="91439" y="109727"/>
                  </a:moveTo>
                  <a:lnTo>
                    <a:pt x="109727" y="100583"/>
                  </a:lnTo>
                </a:path>
                <a:path w="1655445" h="210820">
                  <a:moveTo>
                    <a:pt x="109727" y="109727"/>
                  </a:moveTo>
                  <a:lnTo>
                    <a:pt x="128015" y="100583"/>
                  </a:lnTo>
                </a:path>
                <a:path w="1655445" h="210820">
                  <a:moveTo>
                    <a:pt x="128015" y="100583"/>
                  </a:moveTo>
                  <a:lnTo>
                    <a:pt x="146304" y="91439"/>
                  </a:lnTo>
                </a:path>
                <a:path w="1655445" h="210820">
                  <a:moveTo>
                    <a:pt x="146304" y="91439"/>
                  </a:moveTo>
                  <a:lnTo>
                    <a:pt x="164592" y="100583"/>
                  </a:lnTo>
                </a:path>
                <a:path w="1655445" h="210820">
                  <a:moveTo>
                    <a:pt x="164592" y="91439"/>
                  </a:moveTo>
                  <a:lnTo>
                    <a:pt x="182880" y="100583"/>
                  </a:lnTo>
                </a:path>
                <a:path w="1655445" h="210820">
                  <a:moveTo>
                    <a:pt x="182880" y="100583"/>
                  </a:moveTo>
                  <a:lnTo>
                    <a:pt x="201168" y="109727"/>
                  </a:lnTo>
                </a:path>
                <a:path w="1655445" h="210820">
                  <a:moveTo>
                    <a:pt x="201168" y="109727"/>
                  </a:moveTo>
                  <a:lnTo>
                    <a:pt x="219456" y="118871"/>
                  </a:lnTo>
                </a:path>
                <a:path w="1655445" h="210820">
                  <a:moveTo>
                    <a:pt x="219456" y="109727"/>
                  </a:moveTo>
                  <a:lnTo>
                    <a:pt x="237744" y="118871"/>
                  </a:lnTo>
                </a:path>
                <a:path w="1655445" h="210820">
                  <a:moveTo>
                    <a:pt x="237744" y="109727"/>
                  </a:moveTo>
                  <a:lnTo>
                    <a:pt x="256032" y="118871"/>
                  </a:lnTo>
                </a:path>
                <a:path w="1655445" h="210820">
                  <a:moveTo>
                    <a:pt x="256032" y="109727"/>
                  </a:moveTo>
                  <a:lnTo>
                    <a:pt x="274320" y="118871"/>
                  </a:lnTo>
                </a:path>
                <a:path w="1655445" h="210820">
                  <a:moveTo>
                    <a:pt x="274320" y="118871"/>
                  </a:moveTo>
                  <a:lnTo>
                    <a:pt x="292608" y="128015"/>
                  </a:lnTo>
                </a:path>
                <a:path w="1655445" h="210820">
                  <a:moveTo>
                    <a:pt x="292608" y="118871"/>
                  </a:moveTo>
                  <a:lnTo>
                    <a:pt x="310896" y="128015"/>
                  </a:lnTo>
                </a:path>
                <a:path w="1655445" h="210820">
                  <a:moveTo>
                    <a:pt x="310896" y="128015"/>
                  </a:moveTo>
                  <a:lnTo>
                    <a:pt x="329184" y="137159"/>
                  </a:lnTo>
                </a:path>
                <a:path w="1655445" h="210820">
                  <a:moveTo>
                    <a:pt x="329184" y="137159"/>
                  </a:moveTo>
                  <a:lnTo>
                    <a:pt x="347472" y="146303"/>
                  </a:lnTo>
                </a:path>
                <a:path w="1655445" h="210820">
                  <a:moveTo>
                    <a:pt x="347472" y="146303"/>
                  </a:moveTo>
                  <a:lnTo>
                    <a:pt x="365760" y="155447"/>
                  </a:lnTo>
                </a:path>
                <a:path w="1655445" h="210820">
                  <a:moveTo>
                    <a:pt x="365760" y="155447"/>
                  </a:moveTo>
                  <a:lnTo>
                    <a:pt x="384048" y="164591"/>
                  </a:lnTo>
                </a:path>
                <a:path w="1655445" h="210820">
                  <a:moveTo>
                    <a:pt x="384048" y="164591"/>
                  </a:moveTo>
                  <a:lnTo>
                    <a:pt x="402336" y="173735"/>
                  </a:lnTo>
                </a:path>
                <a:path w="1655445" h="210820">
                  <a:moveTo>
                    <a:pt x="402336" y="164591"/>
                  </a:moveTo>
                  <a:lnTo>
                    <a:pt x="420624" y="173735"/>
                  </a:lnTo>
                </a:path>
                <a:path w="1655445" h="210820">
                  <a:moveTo>
                    <a:pt x="420624" y="164591"/>
                  </a:moveTo>
                  <a:lnTo>
                    <a:pt x="438912" y="173735"/>
                  </a:lnTo>
                </a:path>
                <a:path w="1655445" h="210820">
                  <a:moveTo>
                    <a:pt x="438912" y="173735"/>
                  </a:moveTo>
                  <a:lnTo>
                    <a:pt x="457200" y="182879"/>
                  </a:lnTo>
                </a:path>
                <a:path w="1655445" h="210820">
                  <a:moveTo>
                    <a:pt x="457200" y="173735"/>
                  </a:moveTo>
                  <a:lnTo>
                    <a:pt x="475488" y="182879"/>
                  </a:lnTo>
                </a:path>
                <a:path w="1655445" h="210820">
                  <a:moveTo>
                    <a:pt x="475488" y="182879"/>
                  </a:moveTo>
                  <a:lnTo>
                    <a:pt x="493775" y="201167"/>
                  </a:lnTo>
                </a:path>
                <a:path w="1655445" h="210820">
                  <a:moveTo>
                    <a:pt x="493775" y="201167"/>
                  </a:moveTo>
                  <a:lnTo>
                    <a:pt x="512063" y="210312"/>
                  </a:lnTo>
                </a:path>
                <a:path w="1655445" h="210820">
                  <a:moveTo>
                    <a:pt x="512063" y="210312"/>
                  </a:moveTo>
                  <a:lnTo>
                    <a:pt x="530351" y="201167"/>
                  </a:lnTo>
                </a:path>
                <a:path w="1655445" h="210820">
                  <a:moveTo>
                    <a:pt x="530351" y="210312"/>
                  </a:moveTo>
                  <a:lnTo>
                    <a:pt x="548639" y="201167"/>
                  </a:lnTo>
                </a:path>
                <a:path w="1655445" h="210820">
                  <a:moveTo>
                    <a:pt x="548639" y="210312"/>
                  </a:moveTo>
                  <a:lnTo>
                    <a:pt x="566927" y="201167"/>
                  </a:lnTo>
                </a:path>
                <a:path w="1655445" h="210820">
                  <a:moveTo>
                    <a:pt x="566927" y="201167"/>
                  </a:moveTo>
                  <a:lnTo>
                    <a:pt x="585215" y="210312"/>
                  </a:lnTo>
                </a:path>
                <a:path w="1655445" h="210820">
                  <a:moveTo>
                    <a:pt x="585215" y="210312"/>
                  </a:moveTo>
                  <a:lnTo>
                    <a:pt x="603504" y="201167"/>
                  </a:lnTo>
                </a:path>
                <a:path w="1655445" h="210820">
                  <a:moveTo>
                    <a:pt x="603504" y="201167"/>
                  </a:moveTo>
                  <a:lnTo>
                    <a:pt x="621792" y="192024"/>
                  </a:lnTo>
                </a:path>
                <a:path w="1655445" h="210820">
                  <a:moveTo>
                    <a:pt x="621792" y="192024"/>
                  </a:moveTo>
                  <a:lnTo>
                    <a:pt x="640080" y="182879"/>
                  </a:lnTo>
                </a:path>
                <a:path w="1655445" h="210820">
                  <a:moveTo>
                    <a:pt x="640080" y="182879"/>
                  </a:moveTo>
                  <a:lnTo>
                    <a:pt x="658368" y="173735"/>
                  </a:lnTo>
                </a:path>
                <a:path w="1655445" h="210820">
                  <a:moveTo>
                    <a:pt x="658368" y="173735"/>
                  </a:moveTo>
                  <a:lnTo>
                    <a:pt x="676656" y="164591"/>
                  </a:lnTo>
                </a:path>
                <a:path w="1655445" h="210820">
                  <a:moveTo>
                    <a:pt x="676656" y="164591"/>
                  </a:moveTo>
                  <a:lnTo>
                    <a:pt x="694944" y="155447"/>
                  </a:lnTo>
                </a:path>
                <a:path w="1655445" h="210820">
                  <a:moveTo>
                    <a:pt x="694944" y="155447"/>
                  </a:moveTo>
                  <a:lnTo>
                    <a:pt x="713232" y="137159"/>
                  </a:lnTo>
                </a:path>
                <a:path w="1655445" h="210820">
                  <a:moveTo>
                    <a:pt x="713232" y="137159"/>
                  </a:moveTo>
                  <a:lnTo>
                    <a:pt x="731520" y="118871"/>
                  </a:lnTo>
                </a:path>
                <a:path w="1655445" h="210820">
                  <a:moveTo>
                    <a:pt x="731520" y="128015"/>
                  </a:moveTo>
                  <a:lnTo>
                    <a:pt x="749808" y="118871"/>
                  </a:lnTo>
                </a:path>
                <a:path w="1655445" h="210820">
                  <a:moveTo>
                    <a:pt x="749808" y="118871"/>
                  </a:moveTo>
                  <a:lnTo>
                    <a:pt x="768096" y="128015"/>
                  </a:lnTo>
                </a:path>
                <a:path w="1655445" h="210820">
                  <a:moveTo>
                    <a:pt x="768096" y="128015"/>
                  </a:moveTo>
                  <a:lnTo>
                    <a:pt x="786384" y="118871"/>
                  </a:lnTo>
                </a:path>
                <a:path w="1655445" h="210820">
                  <a:moveTo>
                    <a:pt x="786384" y="118871"/>
                  </a:moveTo>
                  <a:lnTo>
                    <a:pt x="804672" y="109727"/>
                  </a:lnTo>
                </a:path>
                <a:path w="1655445" h="210820">
                  <a:moveTo>
                    <a:pt x="804672" y="109727"/>
                  </a:moveTo>
                  <a:lnTo>
                    <a:pt x="822960" y="100583"/>
                  </a:lnTo>
                </a:path>
                <a:path w="1655445" h="210820">
                  <a:moveTo>
                    <a:pt x="822960" y="109727"/>
                  </a:moveTo>
                  <a:lnTo>
                    <a:pt x="841248" y="100583"/>
                  </a:lnTo>
                </a:path>
                <a:path w="1655445" h="210820">
                  <a:moveTo>
                    <a:pt x="841248" y="100583"/>
                  </a:moveTo>
                  <a:lnTo>
                    <a:pt x="859536" y="82295"/>
                  </a:lnTo>
                </a:path>
                <a:path w="1655445" h="210820">
                  <a:moveTo>
                    <a:pt x="859536" y="82295"/>
                  </a:moveTo>
                  <a:lnTo>
                    <a:pt x="877824" y="64007"/>
                  </a:lnTo>
                </a:path>
                <a:path w="1655445" h="210820">
                  <a:moveTo>
                    <a:pt x="877824" y="64007"/>
                  </a:moveTo>
                  <a:lnTo>
                    <a:pt x="896112" y="45719"/>
                  </a:lnTo>
                </a:path>
                <a:path w="1655445" h="210820">
                  <a:moveTo>
                    <a:pt x="896112" y="45719"/>
                  </a:moveTo>
                  <a:lnTo>
                    <a:pt x="914400" y="36575"/>
                  </a:lnTo>
                </a:path>
                <a:path w="1655445" h="210820">
                  <a:moveTo>
                    <a:pt x="914400" y="36575"/>
                  </a:moveTo>
                  <a:lnTo>
                    <a:pt x="932688" y="27431"/>
                  </a:lnTo>
                </a:path>
                <a:path w="1655445" h="210820">
                  <a:moveTo>
                    <a:pt x="932688" y="27431"/>
                  </a:moveTo>
                  <a:lnTo>
                    <a:pt x="950976" y="18287"/>
                  </a:lnTo>
                </a:path>
                <a:path w="1655445" h="210820">
                  <a:moveTo>
                    <a:pt x="950976" y="18287"/>
                  </a:moveTo>
                  <a:lnTo>
                    <a:pt x="969263" y="0"/>
                  </a:lnTo>
                </a:path>
                <a:path w="1655445" h="210820">
                  <a:moveTo>
                    <a:pt x="969263" y="0"/>
                  </a:moveTo>
                  <a:lnTo>
                    <a:pt x="987551" y="9143"/>
                  </a:lnTo>
                </a:path>
                <a:path w="1655445" h="210820">
                  <a:moveTo>
                    <a:pt x="987551" y="18287"/>
                  </a:moveTo>
                  <a:lnTo>
                    <a:pt x="1005839" y="9143"/>
                  </a:lnTo>
                </a:path>
                <a:path w="1655445" h="210820">
                  <a:moveTo>
                    <a:pt x="1005839" y="9143"/>
                  </a:moveTo>
                  <a:lnTo>
                    <a:pt x="1024127" y="27431"/>
                  </a:lnTo>
                </a:path>
                <a:path w="1655445" h="210820">
                  <a:moveTo>
                    <a:pt x="1024127" y="27431"/>
                  </a:moveTo>
                  <a:lnTo>
                    <a:pt x="1042415" y="36575"/>
                  </a:lnTo>
                </a:path>
                <a:path w="1655445" h="210820">
                  <a:moveTo>
                    <a:pt x="1042415" y="36575"/>
                  </a:moveTo>
                  <a:lnTo>
                    <a:pt x="1060704" y="45719"/>
                  </a:lnTo>
                </a:path>
                <a:path w="1655445" h="210820">
                  <a:moveTo>
                    <a:pt x="1060704" y="45719"/>
                  </a:moveTo>
                  <a:lnTo>
                    <a:pt x="1078992" y="36575"/>
                  </a:lnTo>
                </a:path>
                <a:path w="1655445" h="210820">
                  <a:moveTo>
                    <a:pt x="1078992" y="36575"/>
                  </a:moveTo>
                  <a:lnTo>
                    <a:pt x="1097280" y="45719"/>
                  </a:lnTo>
                </a:path>
                <a:path w="1655445" h="210820">
                  <a:moveTo>
                    <a:pt x="1097280" y="45719"/>
                  </a:moveTo>
                  <a:lnTo>
                    <a:pt x="1115568" y="64007"/>
                  </a:lnTo>
                </a:path>
                <a:path w="1655445" h="210820">
                  <a:moveTo>
                    <a:pt x="1115568" y="64007"/>
                  </a:moveTo>
                  <a:lnTo>
                    <a:pt x="1133856" y="82295"/>
                  </a:lnTo>
                </a:path>
                <a:path w="1655445" h="210820">
                  <a:moveTo>
                    <a:pt x="1133856" y="91439"/>
                  </a:moveTo>
                  <a:lnTo>
                    <a:pt x="1143000" y="82295"/>
                  </a:lnTo>
                </a:path>
                <a:path w="1655445" h="210820">
                  <a:moveTo>
                    <a:pt x="1143000" y="82295"/>
                  </a:moveTo>
                  <a:lnTo>
                    <a:pt x="1161288" y="91439"/>
                  </a:lnTo>
                </a:path>
                <a:path w="1655445" h="210820">
                  <a:moveTo>
                    <a:pt x="1161288" y="91439"/>
                  </a:moveTo>
                  <a:lnTo>
                    <a:pt x="1179576" y="100583"/>
                  </a:lnTo>
                </a:path>
                <a:path w="1655445" h="210820">
                  <a:moveTo>
                    <a:pt x="1179576" y="100583"/>
                  </a:moveTo>
                  <a:lnTo>
                    <a:pt x="1197864" y="109727"/>
                  </a:lnTo>
                </a:path>
                <a:path w="1655445" h="210820">
                  <a:moveTo>
                    <a:pt x="1197864" y="100583"/>
                  </a:moveTo>
                  <a:lnTo>
                    <a:pt x="1216152" y="118871"/>
                  </a:lnTo>
                </a:path>
                <a:path w="1655445" h="210820">
                  <a:moveTo>
                    <a:pt x="1216152" y="118871"/>
                  </a:moveTo>
                  <a:lnTo>
                    <a:pt x="1234439" y="128015"/>
                  </a:lnTo>
                </a:path>
                <a:path w="1655445" h="210820">
                  <a:moveTo>
                    <a:pt x="1234439" y="128015"/>
                  </a:moveTo>
                  <a:lnTo>
                    <a:pt x="1252727" y="137159"/>
                  </a:lnTo>
                </a:path>
                <a:path w="1655445" h="210820">
                  <a:moveTo>
                    <a:pt x="1252727" y="128015"/>
                  </a:moveTo>
                  <a:lnTo>
                    <a:pt x="1271015" y="118871"/>
                  </a:lnTo>
                </a:path>
                <a:path w="1655445" h="210820">
                  <a:moveTo>
                    <a:pt x="1271015" y="128015"/>
                  </a:moveTo>
                  <a:lnTo>
                    <a:pt x="1289304" y="118871"/>
                  </a:lnTo>
                </a:path>
                <a:path w="1655445" h="210820">
                  <a:moveTo>
                    <a:pt x="1289304" y="128015"/>
                  </a:moveTo>
                  <a:lnTo>
                    <a:pt x="1307592" y="118871"/>
                  </a:lnTo>
                </a:path>
                <a:path w="1655445" h="210820">
                  <a:moveTo>
                    <a:pt x="1307592" y="118871"/>
                  </a:moveTo>
                  <a:lnTo>
                    <a:pt x="1325880" y="109727"/>
                  </a:lnTo>
                </a:path>
                <a:path w="1655445" h="210820">
                  <a:moveTo>
                    <a:pt x="1325880" y="118871"/>
                  </a:moveTo>
                  <a:lnTo>
                    <a:pt x="1344168" y="109727"/>
                  </a:lnTo>
                </a:path>
                <a:path w="1655445" h="210820">
                  <a:moveTo>
                    <a:pt x="1344168" y="109727"/>
                  </a:moveTo>
                  <a:lnTo>
                    <a:pt x="1362456" y="100583"/>
                  </a:lnTo>
                </a:path>
                <a:path w="1655445" h="210820">
                  <a:moveTo>
                    <a:pt x="1362456" y="109727"/>
                  </a:moveTo>
                  <a:lnTo>
                    <a:pt x="1380744" y="100583"/>
                  </a:lnTo>
                </a:path>
                <a:path w="1655445" h="210820">
                  <a:moveTo>
                    <a:pt x="1380744" y="109727"/>
                  </a:moveTo>
                  <a:lnTo>
                    <a:pt x="1399032" y="100583"/>
                  </a:lnTo>
                </a:path>
                <a:path w="1655445" h="210820">
                  <a:moveTo>
                    <a:pt x="1399032" y="109727"/>
                  </a:moveTo>
                  <a:lnTo>
                    <a:pt x="1417320" y="100583"/>
                  </a:lnTo>
                </a:path>
                <a:path w="1655445" h="210820">
                  <a:moveTo>
                    <a:pt x="1417320" y="100583"/>
                  </a:moveTo>
                  <a:lnTo>
                    <a:pt x="1435608" y="91439"/>
                  </a:lnTo>
                </a:path>
                <a:path w="1655445" h="210820">
                  <a:moveTo>
                    <a:pt x="1435608" y="91439"/>
                  </a:moveTo>
                  <a:lnTo>
                    <a:pt x="1453896" y="100583"/>
                  </a:lnTo>
                </a:path>
                <a:path w="1655445" h="210820">
                  <a:moveTo>
                    <a:pt x="1453896" y="100583"/>
                  </a:moveTo>
                  <a:lnTo>
                    <a:pt x="1472184" y="118871"/>
                  </a:lnTo>
                </a:path>
                <a:path w="1655445" h="210820">
                  <a:moveTo>
                    <a:pt x="1472184" y="128015"/>
                  </a:moveTo>
                  <a:lnTo>
                    <a:pt x="1490472" y="118871"/>
                  </a:lnTo>
                </a:path>
                <a:path w="1655445" h="210820">
                  <a:moveTo>
                    <a:pt x="1490472" y="118871"/>
                  </a:moveTo>
                  <a:lnTo>
                    <a:pt x="1508760" y="128015"/>
                  </a:lnTo>
                </a:path>
                <a:path w="1655445" h="210820">
                  <a:moveTo>
                    <a:pt x="1508760" y="118871"/>
                  </a:moveTo>
                  <a:lnTo>
                    <a:pt x="1527048" y="109727"/>
                  </a:lnTo>
                </a:path>
                <a:path w="1655445" h="210820">
                  <a:moveTo>
                    <a:pt x="1527048" y="109727"/>
                  </a:moveTo>
                  <a:lnTo>
                    <a:pt x="1545336" y="118871"/>
                  </a:lnTo>
                </a:path>
                <a:path w="1655445" h="210820">
                  <a:moveTo>
                    <a:pt x="1545336" y="109727"/>
                  </a:moveTo>
                  <a:lnTo>
                    <a:pt x="1563624" y="100583"/>
                  </a:lnTo>
                </a:path>
                <a:path w="1655445" h="210820">
                  <a:moveTo>
                    <a:pt x="1563624" y="100583"/>
                  </a:moveTo>
                  <a:lnTo>
                    <a:pt x="1581912" y="109727"/>
                  </a:lnTo>
                </a:path>
                <a:path w="1655445" h="210820">
                  <a:moveTo>
                    <a:pt x="1581912" y="109727"/>
                  </a:moveTo>
                  <a:lnTo>
                    <a:pt x="1600200" y="100583"/>
                  </a:lnTo>
                </a:path>
                <a:path w="1655445" h="210820">
                  <a:moveTo>
                    <a:pt x="1600200" y="100583"/>
                  </a:moveTo>
                  <a:lnTo>
                    <a:pt x="1618488" y="91439"/>
                  </a:lnTo>
                </a:path>
                <a:path w="1655445" h="210820">
                  <a:moveTo>
                    <a:pt x="1618488" y="91439"/>
                  </a:moveTo>
                  <a:lnTo>
                    <a:pt x="1636776" y="100583"/>
                  </a:lnTo>
                </a:path>
                <a:path w="1655445" h="210820">
                  <a:moveTo>
                    <a:pt x="1636776" y="109727"/>
                  </a:moveTo>
                  <a:lnTo>
                    <a:pt x="1655064" y="100583"/>
                  </a:lnTo>
                </a:path>
              </a:pathLst>
            </a:custGeom>
            <a:ln w="28575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406140" y="2794254"/>
              <a:ext cx="1655445" cy="521334"/>
            </a:xfrm>
            <a:custGeom>
              <a:avLst/>
              <a:gdLst/>
              <a:ahLst/>
              <a:cxnLst/>
              <a:rect l="l" t="t" r="r" b="b"/>
              <a:pathLst>
                <a:path w="1655445" h="521335">
                  <a:moveTo>
                    <a:pt x="0" y="393192"/>
                  </a:moveTo>
                  <a:lnTo>
                    <a:pt x="18287" y="393192"/>
                  </a:lnTo>
                </a:path>
                <a:path w="1655445" h="521335">
                  <a:moveTo>
                    <a:pt x="18287" y="393192"/>
                  </a:moveTo>
                  <a:lnTo>
                    <a:pt x="36575" y="384048"/>
                  </a:lnTo>
                </a:path>
                <a:path w="1655445" h="521335">
                  <a:moveTo>
                    <a:pt x="36575" y="384048"/>
                  </a:moveTo>
                  <a:lnTo>
                    <a:pt x="54863" y="356616"/>
                  </a:lnTo>
                </a:path>
                <a:path w="1655445" h="521335">
                  <a:moveTo>
                    <a:pt x="54863" y="356616"/>
                  </a:moveTo>
                  <a:lnTo>
                    <a:pt x="73151" y="347472"/>
                  </a:lnTo>
                </a:path>
                <a:path w="1655445" h="521335">
                  <a:moveTo>
                    <a:pt x="73151" y="356616"/>
                  </a:moveTo>
                  <a:lnTo>
                    <a:pt x="91439" y="347472"/>
                  </a:lnTo>
                </a:path>
                <a:path w="1655445" h="521335">
                  <a:moveTo>
                    <a:pt x="91439" y="347472"/>
                  </a:moveTo>
                  <a:lnTo>
                    <a:pt x="109727" y="329184"/>
                  </a:lnTo>
                </a:path>
                <a:path w="1655445" h="521335">
                  <a:moveTo>
                    <a:pt x="109727" y="329184"/>
                  </a:moveTo>
                  <a:lnTo>
                    <a:pt x="128015" y="347472"/>
                  </a:lnTo>
                </a:path>
                <a:path w="1655445" h="521335">
                  <a:moveTo>
                    <a:pt x="128015" y="347472"/>
                  </a:moveTo>
                  <a:lnTo>
                    <a:pt x="146304" y="338328"/>
                  </a:lnTo>
                </a:path>
                <a:path w="1655445" h="521335">
                  <a:moveTo>
                    <a:pt x="146304" y="338328"/>
                  </a:moveTo>
                  <a:lnTo>
                    <a:pt x="164592" y="347472"/>
                  </a:lnTo>
                </a:path>
                <a:path w="1655445" h="521335">
                  <a:moveTo>
                    <a:pt x="164592" y="347472"/>
                  </a:moveTo>
                  <a:lnTo>
                    <a:pt x="182880" y="374904"/>
                  </a:lnTo>
                </a:path>
                <a:path w="1655445" h="521335">
                  <a:moveTo>
                    <a:pt x="182880" y="374904"/>
                  </a:moveTo>
                  <a:lnTo>
                    <a:pt x="201168" y="374904"/>
                  </a:lnTo>
                </a:path>
                <a:path w="1655445" h="521335">
                  <a:moveTo>
                    <a:pt x="201168" y="384048"/>
                  </a:moveTo>
                  <a:lnTo>
                    <a:pt x="219456" y="374904"/>
                  </a:lnTo>
                </a:path>
                <a:path w="1655445" h="521335">
                  <a:moveTo>
                    <a:pt x="219456" y="374904"/>
                  </a:moveTo>
                  <a:lnTo>
                    <a:pt x="237744" y="384048"/>
                  </a:lnTo>
                </a:path>
                <a:path w="1655445" h="521335">
                  <a:moveTo>
                    <a:pt x="237744" y="374904"/>
                  </a:moveTo>
                  <a:lnTo>
                    <a:pt x="256032" y="374904"/>
                  </a:lnTo>
                </a:path>
                <a:path w="1655445" h="521335">
                  <a:moveTo>
                    <a:pt x="256032" y="384048"/>
                  </a:moveTo>
                  <a:lnTo>
                    <a:pt x="274320" y="374904"/>
                  </a:lnTo>
                </a:path>
                <a:path w="1655445" h="521335">
                  <a:moveTo>
                    <a:pt x="274320" y="374904"/>
                  </a:moveTo>
                  <a:lnTo>
                    <a:pt x="292608" y="384048"/>
                  </a:lnTo>
                </a:path>
                <a:path w="1655445" h="521335">
                  <a:moveTo>
                    <a:pt x="292608" y="393192"/>
                  </a:moveTo>
                  <a:lnTo>
                    <a:pt x="310896" y="384048"/>
                  </a:lnTo>
                </a:path>
                <a:path w="1655445" h="521335">
                  <a:moveTo>
                    <a:pt x="310896" y="384048"/>
                  </a:moveTo>
                  <a:lnTo>
                    <a:pt x="329184" y="411480"/>
                  </a:lnTo>
                </a:path>
                <a:path w="1655445" h="521335">
                  <a:moveTo>
                    <a:pt x="329184" y="411480"/>
                  </a:moveTo>
                  <a:lnTo>
                    <a:pt x="347472" y="429768"/>
                  </a:lnTo>
                </a:path>
                <a:path w="1655445" h="521335">
                  <a:moveTo>
                    <a:pt x="347472" y="429768"/>
                  </a:moveTo>
                  <a:lnTo>
                    <a:pt x="365760" y="448056"/>
                  </a:lnTo>
                </a:path>
                <a:path w="1655445" h="521335">
                  <a:moveTo>
                    <a:pt x="365760" y="448056"/>
                  </a:moveTo>
                  <a:lnTo>
                    <a:pt x="384048" y="457200"/>
                  </a:lnTo>
                </a:path>
                <a:path w="1655445" h="521335">
                  <a:moveTo>
                    <a:pt x="384048" y="448056"/>
                  </a:moveTo>
                  <a:lnTo>
                    <a:pt x="402336" y="457200"/>
                  </a:lnTo>
                </a:path>
                <a:path w="1655445" h="521335">
                  <a:moveTo>
                    <a:pt x="402336" y="457200"/>
                  </a:moveTo>
                  <a:lnTo>
                    <a:pt x="420624" y="448056"/>
                  </a:lnTo>
                </a:path>
                <a:path w="1655445" h="521335">
                  <a:moveTo>
                    <a:pt x="420624" y="448056"/>
                  </a:moveTo>
                  <a:lnTo>
                    <a:pt x="438912" y="457200"/>
                  </a:lnTo>
                </a:path>
                <a:path w="1655445" h="521335">
                  <a:moveTo>
                    <a:pt x="438912" y="448056"/>
                  </a:moveTo>
                  <a:lnTo>
                    <a:pt x="457200" y="457200"/>
                  </a:lnTo>
                </a:path>
                <a:path w="1655445" h="521335">
                  <a:moveTo>
                    <a:pt x="457200" y="448056"/>
                  </a:moveTo>
                  <a:lnTo>
                    <a:pt x="475488" y="466344"/>
                  </a:lnTo>
                </a:path>
                <a:path w="1655445" h="521335">
                  <a:moveTo>
                    <a:pt x="475488" y="466344"/>
                  </a:moveTo>
                  <a:lnTo>
                    <a:pt x="493775" y="475488"/>
                  </a:lnTo>
                </a:path>
                <a:path w="1655445" h="521335">
                  <a:moveTo>
                    <a:pt x="493775" y="466344"/>
                  </a:moveTo>
                  <a:lnTo>
                    <a:pt x="512063" y="475488"/>
                  </a:lnTo>
                </a:path>
                <a:path w="1655445" h="521335">
                  <a:moveTo>
                    <a:pt x="512063" y="475488"/>
                  </a:moveTo>
                  <a:lnTo>
                    <a:pt x="530351" y="484632"/>
                  </a:lnTo>
                </a:path>
                <a:path w="1655445" h="521335">
                  <a:moveTo>
                    <a:pt x="530351" y="484632"/>
                  </a:moveTo>
                  <a:lnTo>
                    <a:pt x="548639" y="493775"/>
                  </a:lnTo>
                </a:path>
                <a:path w="1655445" h="521335">
                  <a:moveTo>
                    <a:pt x="548639" y="493775"/>
                  </a:moveTo>
                  <a:lnTo>
                    <a:pt x="566927" y="484632"/>
                  </a:lnTo>
                </a:path>
                <a:path w="1655445" h="521335">
                  <a:moveTo>
                    <a:pt x="566927" y="484632"/>
                  </a:moveTo>
                  <a:lnTo>
                    <a:pt x="585215" y="493775"/>
                  </a:lnTo>
                </a:path>
                <a:path w="1655445" h="521335">
                  <a:moveTo>
                    <a:pt x="585215" y="493775"/>
                  </a:moveTo>
                  <a:lnTo>
                    <a:pt x="603504" y="502920"/>
                  </a:lnTo>
                </a:path>
                <a:path w="1655445" h="521335">
                  <a:moveTo>
                    <a:pt x="603504" y="512191"/>
                  </a:moveTo>
                  <a:lnTo>
                    <a:pt x="621792" y="502920"/>
                  </a:lnTo>
                </a:path>
                <a:path w="1655445" h="521335">
                  <a:moveTo>
                    <a:pt x="621792" y="502920"/>
                  </a:moveTo>
                  <a:lnTo>
                    <a:pt x="640080" y="484632"/>
                  </a:lnTo>
                </a:path>
                <a:path w="1655445" h="521335">
                  <a:moveTo>
                    <a:pt x="640080" y="484632"/>
                  </a:moveTo>
                  <a:lnTo>
                    <a:pt x="658368" y="466344"/>
                  </a:lnTo>
                </a:path>
                <a:path w="1655445" h="521335">
                  <a:moveTo>
                    <a:pt x="658368" y="466344"/>
                  </a:moveTo>
                  <a:lnTo>
                    <a:pt x="676656" y="448056"/>
                  </a:lnTo>
                </a:path>
                <a:path w="1655445" h="521335">
                  <a:moveTo>
                    <a:pt x="676656" y="448056"/>
                  </a:moveTo>
                  <a:lnTo>
                    <a:pt x="694944" y="420624"/>
                  </a:lnTo>
                </a:path>
                <a:path w="1655445" h="521335">
                  <a:moveTo>
                    <a:pt x="694944" y="420624"/>
                  </a:moveTo>
                  <a:lnTo>
                    <a:pt x="713232" y="384048"/>
                  </a:lnTo>
                </a:path>
                <a:path w="1655445" h="521335">
                  <a:moveTo>
                    <a:pt x="713232" y="384048"/>
                  </a:moveTo>
                  <a:lnTo>
                    <a:pt x="731520" y="347472"/>
                  </a:lnTo>
                </a:path>
                <a:path w="1655445" h="521335">
                  <a:moveTo>
                    <a:pt x="731520" y="347472"/>
                  </a:moveTo>
                  <a:lnTo>
                    <a:pt x="749808" y="329184"/>
                  </a:lnTo>
                </a:path>
                <a:path w="1655445" h="521335">
                  <a:moveTo>
                    <a:pt x="749808" y="329184"/>
                  </a:moveTo>
                  <a:lnTo>
                    <a:pt x="768096" y="301751"/>
                  </a:lnTo>
                </a:path>
                <a:path w="1655445" h="521335">
                  <a:moveTo>
                    <a:pt x="768096" y="301751"/>
                  </a:moveTo>
                  <a:lnTo>
                    <a:pt x="786384" y="274320"/>
                  </a:lnTo>
                </a:path>
                <a:path w="1655445" h="521335">
                  <a:moveTo>
                    <a:pt x="786384" y="274320"/>
                  </a:moveTo>
                  <a:lnTo>
                    <a:pt x="804672" y="265175"/>
                  </a:lnTo>
                </a:path>
                <a:path w="1655445" h="521335">
                  <a:moveTo>
                    <a:pt x="804672" y="265175"/>
                  </a:moveTo>
                  <a:lnTo>
                    <a:pt x="822960" y="237744"/>
                  </a:lnTo>
                </a:path>
                <a:path w="1655445" h="521335">
                  <a:moveTo>
                    <a:pt x="822960" y="237744"/>
                  </a:moveTo>
                  <a:lnTo>
                    <a:pt x="841248" y="219456"/>
                  </a:lnTo>
                </a:path>
                <a:path w="1655445" h="521335">
                  <a:moveTo>
                    <a:pt x="841248" y="228600"/>
                  </a:moveTo>
                  <a:lnTo>
                    <a:pt x="859536" y="219456"/>
                  </a:lnTo>
                </a:path>
                <a:path w="1655445" h="521335">
                  <a:moveTo>
                    <a:pt x="859536" y="219456"/>
                  </a:moveTo>
                  <a:lnTo>
                    <a:pt x="877824" y="182880"/>
                  </a:lnTo>
                </a:path>
                <a:path w="1655445" h="521335">
                  <a:moveTo>
                    <a:pt x="877824" y="182880"/>
                  </a:moveTo>
                  <a:lnTo>
                    <a:pt x="896112" y="155448"/>
                  </a:lnTo>
                </a:path>
                <a:path w="1655445" h="521335">
                  <a:moveTo>
                    <a:pt x="896112" y="155448"/>
                  </a:moveTo>
                  <a:lnTo>
                    <a:pt x="914400" y="128016"/>
                  </a:lnTo>
                </a:path>
                <a:path w="1655445" h="521335">
                  <a:moveTo>
                    <a:pt x="914400" y="128016"/>
                  </a:moveTo>
                  <a:lnTo>
                    <a:pt x="932688" y="91440"/>
                  </a:lnTo>
                </a:path>
                <a:path w="1655445" h="521335">
                  <a:moveTo>
                    <a:pt x="932688" y="91440"/>
                  </a:moveTo>
                  <a:lnTo>
                    <a:pt x="950976" y="45720"/>
                  </a:lnTo>
                </a:path>
                <a:path w="1655445" h="521335">
                  <a:moveTo>
                    <a:pt x="950976" y="45720"/>
                  </a:moveTo>
                  <a:lnTo>
                    <a:pt x="969263" y="0"/>
                  </a:lnTo>
                </a:path>
                <a:path w="1655445" h="521335">
                  <a:moveTo>
                    <a:pt x="969263" y="0"/>
                  </a:moveTo>
                  <a:lnTo>
                    <a:pt x="987551" y="9144"/>
                  </a:lnTo>
                </a:path>
                <a:path w="1655445" h="521335">
                  <a:moveTo>
                    <a:pt x="987551" y="9144"/>
                  </a:moveTo>
                  <a:lnTo>
                    <a:pt x="1005839" y="18287"/>
                  </a:lnTo>
                </a:path>
                <a:path w="1655445" h="521335">
                  <a:moveTo>
                    <a:pt x="1005839" y="18287"/>
                  </a:moveTo>
                  <a:lnTo>
                    <a:pt x="1024127" y="73151"/>
                  </a:lnTo>
                </a:path>
                <a:path w="1655445" h="521335">
                  <a:moveTo>
                    <a:pt x="1024127" y="73151"/>
                  </a:moveTo>
                  <a:lnTo>
                    <a:pt x="1042415" y="137160"/>
                  </a:lnTo>
                </a:path>
                <a:path w="1655445" h="521335">
                  <a:moveTo>
                    <a:pt x="1042415" y="137160"/>
                  </a:moveTo>
                  <a:lnTo>
                    <a:pt x="1060704" y="164592"/>
                  </a:lnTo>
                </a:path>
                <a:path w="1655445" h="521335">
                  <a:moveTo>
                    <a:pt x="1060704" y="164592"/>
                  </a:moveTo>
                  <a:lnTo>
                    <a:pt x="1078992" y="182880"/>
                  </a:lnTo>
                </a:path>
                <a:path w="1655445" h="521335">
                  <a:moveTo>
                    <a:pt x="1078992" y="182880"/>
                  </a:moveTo>
                  <a:lnTo>
                    <a:pt x="1097280" y="219456"/>
                  </a:lnTo>
                </a:path>
                <a:path w="1655445" h="521335">
                  <a:moveTo>
                    <a:pt x="1097280" y="219456"/>
                  </a:moveTo>
                  <a:lnTo>
                    <a:pt x="1115568" y="265175"/>
                  </a:lnTo>
                </a:path>
                <a:path w="1655445" h="521335">
                  <a:moveTo>
                    <a:pt x="1115568" y="265175"/>
                  </a:moveTo>
                  <a:lnTo>
                    <a:pt x="1133856" y="283463"/>
                  </a:lnTo>
                </a:path>
                <a:path w="1655445" h="521335">
                  <a:moveTo>
                    <a:pt x="1133856" y="283463"/>
                  </a:moveTo>
                  <a:lnTo>
                    <a:pt x="1143000" y="292608"/>
                  </a:lnTo>
                </a:path>
                <a:path w="1655445" h="521335">
                  <a:moveTo>
                    <a:pt x="1143000" y="283463"/>
                  </a:moveTo>
                  <a:lnTo>
                    <a:pt x="1161288" y="329184"/>
                  </a:lnTo>
                </a:path>
                <a:path w="1655445" h="521335">
                  <a:moveTo>
                    <a:pt x="1161288" y="329184"/>
                  </a:moveTo>
                  <a:lnTo>
                    <a:pt x="1179576" y="365760"/>
                  </a:lnTo>
                </a:path>
                <a:path w="1655445" h="521335">
                  <a:moveTo>
                    <a:pt x="1179576" y="365760"/>
                  </a:moveTo>
                  <a:lnTo>
                    <a:pt x="1197864" y="402336"/>
                  </a:lnTo>
                </a:path>
                <a:path w="1655445" h="521335">
                  <a:moveTo>
                    <a:pt x="1197864" y="402336"/>
                  </a:moveTo>
                  <a:lnTo>
                    <a:pt x="1216152" y="448056"/>
                  </a:lnTo>
                </a:path>
                <a:path w="1655445" h="521335">
                  <a:moveTo>
                    <a:pt x="1216152" y="448056"/>
                  </a:moveTo>
                  <a:lnTo>
                    <a:pt x="1234439" y="493775"/>
                  </a:lnTo>
                </a:path>
                <a:path w="1655445" h="521335">
                  <a:moveTo>
                    <a:pt x="1234439" y="493775"/>
                  </a:moveTo>
                  <a:lnTo>
                    <a:pt x="1252727" y="512191"/>
                  </a:lnTo>
                </a:path>
                <a:path w="1655445" h="521335">
                  <a:moveTo>
                    <a:pt x="1252727" y="512191"/>
                  </a:moveTo>
                  <a:lnTo>
                    <a:pt x="1271015" y="521335"/>
                  </a:lnTo>
                </a:path>
                <a:path w="1655445" h="521335">
                  <a:moveTo>
                    <a:pt x="1271015" y="512191"/>
                  </a:moveTo>
                  <a:lnTo>
                    <a:pt x="1289304" y="466344"/>
                  </a:lnTo>
                </a:path>
                <a:path w="1655445" h="521335">
                  <a:moveTo>
                    <a:pt x="1289304" y="466344"/>
                  </a:moveTo>
                  <a:lnTo>
                    <a:pt x="1307592" y="438912"/>
                  </a:lnTo>
                </a:path>
                <a:path w="1655445" h="521335">
                  <a:moveTo>
                    <a:pt x="1307592" y="438912"/>
                  </a:moveTo>
                  <a:lnTo>
                    <a:pt x="1325880" y="393192"/>
                  </a:lnTo>
                </a:path>
                <a:path w="1655445" h="521335">
                  <a:moveTo>
                    <a:pt x="1325880" y="393192"/>
                  </a:moveTo>
                  <a:lnTo>
                    <a:pt x="1344168" y="374904"/>
                  </a:lnTo>
                </a:path>
                <a:path w="1655445" h="521335">
                  <a:moveTo>
                    <a:pt x="1344168" y="374904"/>
                  </a:moveTo>
                  <a:lnTo>
                    <a:pt x="1362456" y="365760"/>
                  </a:lnTo>
                </a:path>
                <a:path w="1655445" h="521335">
                  <a:moveTo>
                    <a:pt x="1362456" y="365760"/>
                  </a:moveTo>
                  <a:lnTo>
                    <a:pt x="1380744" y="374904"/>
                  </a:lnTo>
                </a:path>
                <a:path w="1655445" h="521335">
                  <a:moveTo>
                    <a:pt x="1380744" y="365760"/>
                  </a:moveTo>
                  <a:lnTo>
                    <a:pt x="1399032" y="374904"/>
                  </a:lnTo>
                </a:path>
                <a:path w="1655445" h="521335">
                  <a:moveTo>
                    <a:pt x="1399032" y="365760"/>
                  </a:moveTo>
                  <a:lnTo>
                    <a:pt x="1417320" y="384048"/>
                  </a:lnTo>
                </a:path>
                <a:path w="1655445" h="521335">
                  <a:moveTo>
                    <a:pt x="1417320" y="384048"/>
                  </a:moveTo>
                  <a:lnTo>
                    <a:pt x="1435608" y="393192"/>
                  </a:lnTo>
                </a:path>
                <a:path w="1655445" h="521335">
                  <a:moveTo>
                    <a:pt x="1435608" y="393192"/>
                  </a:moveTo>
                  <a:lnTo>
                    <a:pt x="1453896" y="420624"/>
                  </a:lnTo>
                </a:path>
                <a:path w="1655445" h="521335">
                  <a:moveTo>
                    <a:pt x="1453896" y="420624"/>
                  </a:moveTo>
                  <a:lnTo>
                    <a:pt x="1472184" y="438912"/>
                  </a:lnTo>
                </a:path>
                <a:path w="1655445" h="521335">
                  <a:moveTo>
                    <a:pt x="1472184" y="438912"/>
                  </a:moveTo>
                  <a:lnTo>
                    <a:pt x="1490472" y="457200"/>
                  </a:lnTo>
                </a:path>
                <a:path w="1655445" h="521335">
                  <a:moveTo>
                    <a:pt x="1490472" y="457200"/>
                  </a:moveTo>
                  <a:lnTo>
                    <a:pt x="1508760" y="466344"/>
                  </a:lnTo>
                </a:path>
                <a:path w="1655445" h="521335">
                  <a:moveTo>
                    <a:pt x="1508760" y="466344"/>
                  </a:moveTo>
                  <a:lnTo>
                    <a:pt x="1527048" y="457200"/>
                  </a:lnTo>
                </a:path>
                <a:path w="1655445" h="521335">
                  <a:moveTo>
                    <a:pt x="1527048" y="457200"/>
                  </a:moveTo>
                  <a:lnTo>
                    <a:pt x="1545336" y="411480"/>
                  </a:lnTo>
                </a:path>
                <a:path w="1655445" h="521335">
                  <a:moveTo>
                    <a:pt x="1545336" y="411480"/>
                  </a:moveTo>
                  <a:lnTo>
                    <a:pt x="1563624" y="365760"/>
                  </a:lnTo>
                </a:path>
                <a:path w="1655445" h="521335">
                  <a:moveTo>
                    <a:pt x="1563624" y="365760"/>
                  </a:moveTo>
                  <a:lnTo>
                    <a:pt x="1581912" y="347472"/>
                  </a:lnTo>
                </a:path>
                <a:path w="1655445" h="521335">
                  <a:moveTo>
                    <a:pt x="1581912" y="347472"/>
                  </a:moveTo>
                  <a:lnTo>
                    <a:pt x="1600200" y="329184"/>
                  </a:lnTo>
                </a:path>
                <a:path w="1655445" h="521335">
                  <a:moveTo>
                    <a:pt x="1600200" y="329184"/>
                  </a:moveTo>
                  <a:lnTo>
                    <a:pt x="1618488" y="338328"/>
                  </a:lnTo>
                </a:path>
                <a:path w="1655445" h="521335">
                  <a:moveTo>
                    <a:pt x="1618488" y="329184"/>
                  </a:moveTo>
                  <a:lnTo>
                    <a:pt x="1636776" y="347472"/>
                  </a:lnTo>
                </a:path>
                <a:path w="1655445" h="521335">
                  <a:moveTo>
                    <a:pt x="1636776" y="347472"/>
                  </a:moveTo>
                  <a:lnTo>
                    <a:pt x="1655064" y="365760"/>
                  </a:lnTo>
                </a:path>
              </a:pathLst>
            </a:custGeom>
            <a:ln w="28575">
              <a:solidFill>
                <a:srgbClr val="00212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4956555" y="3464814"/>
            <a:ext cx="24701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0">
                <a:solidFill>
                  <a:srgbClr val="404040"/>
                </a:solidFill>
                <a:latin typeface="Arial MT"/>
                <a:cs typeface="Arial MT"/>
              </a:rPr>
              <a:t>1.29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88688" y="2720467"/>
            <a:ext cx="24701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0">
                <a:solidFill>
                  <a:srgbClr val="404040"/>
                </a:solidFill>
                <a:latin typeface="Arial MT"/>
                <a:cs typeface="Arial MT"/>
              </a:rPr>
              <a:t>3.62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46777" y="2961325"/>
            <a:ext cx="248285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0">
                <a:solidFill>
                  <a:srgbClr val="404040"/>
                </a:solidFill>
                <a:latin typeface="Arial MT"/>
                <a:cs typeface="Arial MT"/>
              </a:rPr>
              <a:t>2.23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32201" y="2611627"/>
            <a:ext cx="187325" cy="12039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r" marR="5080">
              <a:lnSpc>
                <a:spcPts val="1050"/>
              </a:lnSpc>
              <a:spcBef>
                <a:spcPts val="135"/>
              </a:spcBef>
            </a:pPr>
            <a:r>
              <a:rPr dirty="0" sz="900" spc="-50">
                <a:solidFill>
                  <a:srgbClr val="585858"/>
                </a:solidFill>
                <a:latin typeface="Arial MT"/>
                <a:cs typeface="Arial MT"/>
              </a:rPr>
              <a:t>4</a:t>
            </a:r>
            <a:endParaRPr sz="900">
              <a:latin typeface="Arial MT"/>
              <a:cs typeface="Arial MT"/>
            </a:endParaRPr>
          </a:p>
          <a:p>
            <a:pPr algn="r" marR="8890">
              <a:lnSpc>
                <a:spcPts val="1019"/>
              </a:lnSpc>
            </a:pP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3.5</a:t>
            </a:r>
            <a:endParaRPr sz="900">
              <a:latin typeface="Arial MT"/>
              <a:cs typeface="Arial MT"/>
            </a:endParaRPr>
          </a:p>
          <a:p>
            <a:pPr algn="r" marR="5080">
              <a:lnSpc>
                <a:spcPts val="1019"/>
              </a:lnSpc>
            </a:pPr>
            <a:r>
              <a:rPr dirty="0" sz="900" spc="-5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endParaRPr sz="900">
              <a:latin typeface="Arial MT"/>
              <a:cs typeface="Arial MT"/>
            </a:endParaRPr>
          </a:p>
          <a:p>
            <a:pPr algn="r" marR="8890">
              <a:lnSpc>
                <a:spcPts val="1019"/>
              </a:lnSpc>
            </a:pP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2.5</a:t>
            </a:r>
            <a:endParaRPr sz="900">
              <a:latin typeface="Arial MT"/>
              <a:cs typeface="Arial MT"/>
            </a:endParaRPr>
          </a:p>
          <a:p>
            <a:pPr algn="r" marR="5080">
              <a:lnSpc>
                <a:spcPts val="1019"/>
              </a:lnSpc>
            </a:pPr>
            <a:r>
              <a:rPr dirty="0" sz="900" spc="-5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endParaRPr sz="900">
              <a:latin typeface="Arial MT"/>
              <a:cs typeface="Arial MT"/>
            </a:endParaRPr>
          </a:p>
          <a:p>
            <a:pPr algn="r" marR="8890">
              <a:lnSpc>
                <a:spcPts val="1019"/>
              </a:lnSpc>
            </a:pP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1.5</a:t>
            </a:r>
            <a:endParaRPr sz="900">
              <a:latin typeface="Arial MT"/>
              <a:cs typeface="Arial MT"/>
            </a:endParaRPr>
          </a:p>
          <a:p>
            <a:pPr algn="r" marR="5080">
              <a:lnSpc>
                <a:spcPts val="1019"/>
              </a:lnSpc>
            </a:pPr>
            <a:r>
              <a:rPr dirty="0" sz="900" spc="-5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900">
              <a:latin typeface="Arial MT"/>
              <a:cs typeface="Arial MT"/>
            </a:endParaRPr>
          </a:p>
          <a:p>
            <a:pPr algn="r" marR="8890">
              <a:lnSpc>
                <a:spcPts val="1019"/>
              </a:lnSpc>
            </a:pP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0.5</a:t>
            </a:r>
            <a:endParaRPr sz="900">
              <a:latin typeface="Arial MT"/>
              <a:cs typeface="Arial MT"/>
            </a:endParaRPr>
          </a:p>
          <a:p>
            <a:pPr algn="r" marR="5080">
              <a:lnSpc>
                <a:spcPts val="1050"/>
              </a:lnSpc>
            </a:pPr>
            <a:r>
              <a:rPr dirty="0" sz="900" spc="-5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1688" y="3833114"/>
            <a:ext cx="1867535" cy="34163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363296" y="6179048"/>
            <a:ext cx="877125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5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baseline="22222" sz="750" spc="44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Regional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averages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taken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into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account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for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country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state</a:t>
            </a:r>
            <a:r>
              <a:rPr dirty="0" sz="800" spc="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level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ranges.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40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Plastic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waste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by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region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and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end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of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life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(OECD,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Plastic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Recycling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review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on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life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cycle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(Salahuddin,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Virgin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PET</a:t>
            </a:r>
            <a:r>
              <a:rPr dirty="0" u="sng" sz="800" spc="-6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prices</a:t>
            </a:r>
            <a:r>
              <a:rPr dirty="0" sz="800" spc="-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(Businessanalytiq,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rPET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prices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sz="800" spc="-10">
                <a:latin typeface="Arial MT"/>
                <a:cs typeface="Arial MT"/>
              </a:rPr>
              <a:t>(Businessanalytiq,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2026);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Exploring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Plastic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-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Management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Policy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in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China: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Status,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Challenges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and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Policy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Insights</a:t>
            </a:r>
            <a:r>
              <a:rPr dirty="0" sz="800" spc="4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(Liu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Recycled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PET Prices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Trending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Down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Amid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Weak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US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Demand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45"/>
              </a:spcBef>
            </a:pPr>
            <a:r>
              <a:rPr dirty="0" sz="800" spc="-10">
                <a:latin typeface="Arial MT"/>
                <a:cs typeface="Arial MT"/>
              </a:rPr>
              <a:t>(PlasticsToday,</a:t>
            </a:r>
            <a:r>
              <a:rPr dirty="0" sz="800" spc="8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2023).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20440" y="2259139"/>
            <a:ext cx="1344295" cy="247015"/>
          </a:xfrm>
          <a:prstGeom prst="rect">
            <a:avLst/>
          </a:prstGeom>
          <a:solidFill>
            <a:srgbClr val="D5D5D5"/>
          </a:solidFill>
        </p:spPr>
        <p:txBody>
          <a:bodyPr wrap="square" lIns="0" tIns="31750" rIns="0" bIns="0" rtlCol="0" vert="horz">
            <a:spAutoFit/>
          </a:bodyPr>
          <a:lstStyle/>
          <a:p>
            <a:pPr marL="433070">
              <a:lnSpc>
                <a:spcPct val="100000"/>
              </a:lnSpc>
              <a:spcBef>
                <a:spcPts val="250"/>
              </a:spcBef>
            </a:pPr>
            <a:r>
              <a:rPr dirty="0" sz="1200" spc="-10">
                <a:latin typeface="Arial MT"/>
                <a:cs typeface="Arial MT"/>
              </a:rPr>
              <a:t>Europe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24144" y="2259139"/>
            <a:ext cx="1335405" cy="256540"/>
          </a:xfrm>
          <a:prstGeom prst="rect">
            <a:avLst/>
          </a:prstGeom>
          <a:solidFill>
            <a:srgbClr val="D5D5D5"/>
          </a:solidFill>
        </p:spPr>
        <p:txBody>
          <a:bodyPr wrap="square" lIns="0" tIns="35560" rIns="0" bIns="0" rtlCol="0" vert="horz">
            <a:spAutoFit/>
          </a:bodyPr>
          <a:lstStyle/>
          <a:p>
            <a:pPr algn="ctr" marL="17145">
              <a:lnSpc>
                <a:spcPct val="100000"/>
              </a:lnSpc>
              <a:spcBef>
                <a:spcPts val="280"/>
              </a:spcBef>
            </a:pPr>
            <a:r>
              <a:rPr dirty="0" sz="1200" spc="-20">
                <a:latin typeface="Arial MT"/>
                <a:cs typeface="Arial MT"/>
              </a:rPr>
              <a:t>U.S.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17535" y="2259139"/>
            <a:ext cx="1335405" cy="265430"/>
          </a:xfrm>
          <a:prstGeom prst="rect">
            <a:avLst/>
          </a:prstGeom>
          <a:solidFill>
            <a:srgbClr val="D5D5D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8415">
              <a:lnSpc>
                <a:spcPct val="100000"/>
              </a:lnSpc>
              <a:spcBef>
                <a:spcPts val="270"/>
              </a:spcBef>
            </a:pPr>
            <a:r>
              <a:rPr dirty="0" sz="1200" spc="-10">
                <a:latin typeface="Arial MT"/>
                <a:cs typeface="Arial MT"/>
              </a:rPr>
              <a:t>China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511795" y="3772789"/>
            <a:ext cx="1564005" cy="36830"/>
          </a:xfrm>
          <a:custGeom>
            <a:avLst/>
            <a:gdLst/>
            <a:ahLst/>
            <a:cxnLst/>
            <a:rect l="l" t="t" r="r" b="b"/>
            <a:pathLst>
              <a:path w="1564004" h="36829">
                <a:moveTo>
                  <a:pt x="0" y="0"/>
                </a:moveTo>
                <a:lnTo>
                  <a:pt x="1563624" y="0"/>
                </a:lnTo>
              </a:path>
              <a:path w="1564004" h="36829">
                <a:moveTo>
                  <a:pt x="0" y="0"/>
                </a:moveTo>
                <a:lnTo>
                  <a:pt x="0" y="36575"/>
                </a:lnTo>
              </a:path>
              <a:path w="1564004" h="36829">
                <a:moveTo>
                  <a:pt x="18033" y="0"/>
                </a:moveTo>
                <a:lnTo>
                  <a:pt x="18033" y="36575"/>
                </a:lnTo>
              </a:path>
              <a:path w="1564004" h="36829">
                <a:moveTo>
                  <a:pt x="36322" y="0"/>
                </a:moveTo>
                <a:lnTo>
                  <a:pt x="36322" y="36575"/>
                </a:lnTo>
              </a:path>
              <a:path w="1564004" h="36829">
                <a:moveTo>
                  <a:pt x="54609" y="0"/>
                </a:moveTo>
                <a:lnTo>
                  <a:pt x="54609" y="36575"/>
                </a:lnTo>
              </a:path>
              <a:path w="1564004" h="36829">
                <a:moveTo>
                  <a:pt x="72898" y="0"/>
                </a:moveTo>
                <a:lnTo>
                  <a:pt x="72898" y="36575"/>
                </a:lnTo>
              </a:path>
              <a:path w="1564004" h="36829">
                <a:moveTo>
                  <a:pt x="82042" y="0"/>
                </a:moveTo>
                <a:lnTo>
                  <a:pt x="82042" y="36575"/>
                </a:lnTo>
              </a:path>
              <a:path w="1564004" h="36829">
                <a:moveTo>
                  <a:pt x="100329" y="0"/>
                </a:moveTo>
                <a:lnTo>
                  <a:pt x="100329" y="36575"/>
                </a:lnTo>
              </a:path>
              <a:path w="1564004" h="36829">
                <a:moveTo>
                  <a:pt x="118618" y="0"/>
                </a:moveTo>
                <a:lnTo>
                  <a:pt x="118618" y="36575"/>
                </a:lnTo>
              </a:path>
              <a:path w="1564004" h="36829">
                <a:moveTo>
                  <a:pt x="136905" y="0"/>
                </a:moveTo>
                <a:lnTo>
                  <a:pt x="136905" y="36575"/>
                </a:lnTo>
              </a:path>
              <a:path w="1564004" h="36829">
                <a:moveTo>
                  <a:pt x="155194" y="0"/>
                </a:moveTo>
                <a:lnTo>
                  <a:pt x="155194" y="36575"/>
                </a:lnTo>
              </a:path>
              <a:path w="1564004" h="36829">
                <a:moveTo>
                  <a:pt x="173481" y="0"/>
                </a:moveTo>
                <a:lnTo>
                  <a:pt x="173481" y="36575"/>
                </a:lnTo>
              </a:path>
              <a:path w="1564004" h="36829">
                <a:moveTo>
                  <a:pt x="191770" y="0"/>
                </a:moveTo>
                <a:lnTo>
                  <a:pt x="191770" y="36575"/>
                </a:lnTo>
              </a:path>
              <a:path w="1564004" h="36829">
                <a:moveTo>
                  <a:pt x="200913" y="0"/>
                </a:moveTo>
                <a:lnTo>
                  <a:pt x="200913" y="36575"/>
                </a:lnTo>
              </a:path>
              <a:path w="1564004" h="36829">
                <a:moveTo>
                  <a:pt x="219201" y="0"/>
                </a:moveTo>
                <a:lnTo>
                  <a:pt x="219201" y="36575"/>
                </a:lnTo>
              </a:path>
              <a:path w="1564004" h="36829">
                <a:moveTo>
                  <a:pt x="237489" y="0"/>
                </a:moveTo>
                <a:lnTo>
                  <a:pt x="237489" y="36575"/>
                </a:lnTo>
              </a:path>
              <a:path w="1564004" h="36829">
                <a:moveTo>
                  <a:pt x="255777" y="0"/>
                </a:moveTo>
                <a:lnTo>
                  <a:pt x="255777" y="36575"/>
                </a:lnTo>
              </a:path>
              <a:path w="1564004" h="36829">
                <a:moveTo>
                  <a:pt x="274065" y="0"/>
                </a:moveTo>
                <a:lnTo>
                  <a:pt x="274065" y="36575"/>
                </a:lnTo>
              </a:path>
              <a:path w="1564004" h="36829">
                <a:moveTo>
                  <a:pt x="292353" y="0"/>
                </a:moveTo>
                <a:lnTo>
                  <a:pt x="292353" y="36575"/>
                </a:lnTo>
              </a:path>
              <a:path w="1564004" h="36829">
                <a:moveTo>
                  <a:pt x="310642" y="0"/>
                </a:moveTo>
                <a:lnTo>
                  <a:pt x="310642" y="36575"/>
                </a:lnTo>
              </a:path>
              <a:path w="1564004" h="36829">
                <a:moveTo>
                  <a:pt x="319785" y="0"/>
                </a:moveTo>
                <a:lnTo>
                  <a:pt x="319785" y="36575"/>
                </a:lnTo>
              </a:path>
              <a:path w="1564004" h="36829">
                <a:moveTo>
                  <a:pt x="338074" y="0"/>
                </a:moveTo>
                <a:lnTo>
                  <a:pt x="338074" y="36575"/>
                </a:lnTo>
              </a:path>
              <a:path w="1564004" h="36829">
                <a:moveTo>
                  <a:pt x="356361" y="0"/>
                </a:moveTo>
                <a:lnTo>
                  <a:pt x="356361" y="36575"/>
                </a:lnTo>
              </a:path>
              <a:path w="1564004" h="36829">
                <a:moveTo>
                  <a:pt x="374650" y="0"/>
                </a:moveTo>
                <a:lnTo>
                  <a:pt x="374650" y="36575"/>
                </a:lnTo>
              </a:path>
              <a:path w="1564004" h="36829">
                <a:moveTo>
                  <a:pt x="392937" y="0"/>
                </a:moveTo>
                <a:lnTo>
                  <a:pt x="392937" y="36575"/>
                </a:lnTo>
              </a:path>
              <a:path w="1564004" h="36829">
                <a:moveTo>
                  <a:pt x="411225" y="0"/>
                </a:moveTo>
                <a:lnTo>
                  <a:pt x="411225" y="36575"/>
                </a:lnTo>
              </a:path>
              <a:path w="1564004" h="36829">
                <a:moveTo>
                  <a:pt x="429513" y="0"/>
                </a:moveTo>
                <a:lnTo>
                  <a:pt x="429513" y="36575"/>
                </a:lnTo>
              </a:path>
              <a:path w="1564004" h="36829">
                <a:moveTo>
                  <a:pt x="438657" y="0"/>
                </a:moveTo>
                <a:lnTo>
                  <a:pt x="438657" y="36575"/>
                </a:lnTo>
              </a:path>
              <a:path w="1564004" h="36829">
                <a:moveTo>
                  <a:pt x="456946" y="0"/>
                </a:moveTo>
                <a:lnTo>
                  <a:pt x="456946" y="36575"/>
                </a:lnTo>
              </a:path>
              <a:path w="1564004" h="36829">
                <a:moveTo>
                  <a:pt x="475233" y="0"/>
                </a:moveTo>
                <a:lnTo>
                  <a:pt x="475233" y="36575"/>
                </a:lnTo>
              </a:path>
              <a:path w="1564004" h="36829">
                <a:moveTo>
                  <a:pt x="493522" y="0"/>
                </a:moveTo>
                <a:lnTo>
                  <a:pt x="493522" y="36575"/>
                </a:lnTo>
              </a:path>
              <a:path w="1564004" h="36829">
                <a:moveTo>
                  <a:pt x="511809" y="0"/>
                </a:moveTo>
                <a:lnTo>
                  <a:pt x="511809" y="36575"/>
                </a:lnTo>
              </a:path>
              <a:path w="1564004" h="36829">
                <a:moveTo>
                  <a:pt x="530098" y="0"/>
                </a:moveTo>
                <a:lnTo>
                  <a:pt x="530098" y="36575"/>
                </a:lnTo>
              </a:path>
              <a:path w="1564004" h="36829">
                <a:moveTo>
                  <a:pt x="548385" y="0"/>
                </a:moveTo>
                <a:lnTo>
                  <a:pt x="548385" y="36575"/>
                </a:lnTo>
              </a:path>
              <a:path w="1564004" h="36829">
                <a:moveTo>
                  <a:pt x="566674" y="0"/>
                </a:moveTo>
                <a:lnTo>
                  <a:pt x="566674" y="36575"/>
                </a:lnTo>
              </a:path>
              <a:path w="1564004" h="36829">
                <a:moveTo>
                  <a:pt x="575818" y="0"/>
                </a:moveTo>
                <a:lnTo>
                  <a:pt x="575818" y="36575"/>
                </a:lnTo>
              </a:path>
              <a:path w="1564004" h="36829">
                <a:moveTo>
                  <a:pt x="594105" y="0"/>
                </a:moveTo>
                <a:lnTo>
                  <a:pt x="594105" y="36575"/>
                </a:lnTo>
              </a:path>
              <a:path w="1564004" h="36829">
                <a:moveTo>
                  <a:pt x="612394" y="0"/>
                </a:moveTo>
                <a:lnTo>
                  <a:pt x="612394" y="36575"/>
                </a:lnTo>
              </a:path>
              <a:path w="1564004" h="36829">
                <a:moveTo>
                  <a:pt x="630681" y="0"/>
                </a:moveTo>
                <a:lnTo>
                  <a:pt x="630681" y="36575"/>
                </a:lnTo>
              </a:path>
              <a:path w="1564004" h="36829">
                <a:moveTo>
                  <a:pt x="648970" y="0"/>
                </a:moveTo>
                <a:lnTo>
                  <a:pt x="648970" y="36575"/>
                </a:lnTo>
              </a:path>
              <a:path w="1564004" h="36829">
                <a:moveTo>
                  <a:pt x="667257" y="0"/>
                </a:moveTo>
                <a:lnTo>
                  <a:pt x="667257" y="36575"/>
                </a:lnTo>
              </a:path>
              <a:path w="1564004" h="36829">
                <a:moveTo>
                  <a:pt x="685546" y="0"/>
                </a:moveTo>
                <a:lnTo>
                  <a:pt x="685546" y="36575"/>
                </a:lnTo>
              </a:path>
              <a:path w="1564004" h="36829">
                <a:moveTo>
                  <a:pt x="694689" y="0"/>
                </a:moveTo>
                <a:lnTo>
                  <a:pt x="694689" y="36575"/>
                </a:lnTo>
              </a:path>
              <a:path w="1564004" h="36829">
                <a:moveTo>
                  <a:pt x="712977" y="0"/>
                </a:moveTo>
                <a:lnTo>
                  <a:pt x="712977" y="36575"/>
                </a:lnTo>
              </a:path>
              <a:path w="1564004" h="36829">
                <a:moveTo>
                  <a:pt x="731265" y="0"/>
                </a:moveTo>
                <a:lnTo>
                  <a:pt x="731265" y="36575"/>
                </a:lnTo>
              </a:path>
              <a:path w="1564004" h="36829">
                <a:moveTo>
                  <a:pt x="749553" y="0"/>
                </a:moveTo>
                <a:lnTo>
                  <a:pt x="749553" y="36575"/>
                </a:lnTo>
              </a:path>
              <a:path w="1564004" h="36829">
                <a:moveTo>
                  <a:pt x="767842" y="0"/>
                </a:moveTo>
                <a:lnTo>
                  <a:pt x="767842" y="36575"/>
                </a:lnTo>
              </a:path>
              <a:path w="1564004" h="36829">
                <a:moveTo>
                  <a:pt x="786129" y="0"/>
                </a:moveTo>
                <a:lnTo>
                  <a:pt x="786129" y="36575"/>
                </a:lnTo>
              </a:path>
              <a:path w="1564004" h="36829">
                <a:moveTo>
                  <a:pt x="804418" y="0"/>
                </a:moveTo>
                <a:lnTo>
                  <a:pt x="804418" y="36575"/>
                </a:lnTo>
              </a:path>
              <a:path w="1564004" h="36829">
                <a:moveTo>
                  <a:pt x="813561" y="0"/>
                </a:moveTo>
                <a:lnTo>
                  <a:pt x="813561" y="36575"/>
                </a:lnTo>
              </a:path>
              <a:path w="1564004" h="36829">
                <a:moveTo>
                  <a:pt x="831850" y="0"/>
                </a:moveTo>
                <a:lnTo>
                  <a:pt x="831850" y="36575"/>
                </a:lnTo>
              </a:path>
              <a:path w="1564004" h="36829">
                <a:moveTo>
                  <a:pt x="850137" y="0"/>
                </a:moveTo>
                <a:lnTo>
                  <a:pt x="850137" y="36575"/>
                </a:lnTo>
              </a:path>
              <a:path w="1564004" h="36829">
                <a:moveTo>
                  <a:pt x="868426" y="0"/>
                </a:moveTo>
                <a:lnTo>
                  <a:pt x="868426" y="36575"/>
                </a:lnTo>
              </a:path>
              <a:path w="1564004" h="36829">
                <a:moveTo>
                  <a:pt x="886713" y="0"/>
                </a:moveTo>
                <a:lnTo>
                  <a:pt x="886713" y="36575"/>
                </a:lnTo>
              </a:path>
              <a:path w="1564004" h="36829">
                <a:moveTo>
                  <a:pt x="905001" y="0"/>
                </a:moveTo>
                <a:lnTo>
                  <a:pt x="905001" y="36575"/>
                </a:lnTo>
              </a:path>
              <a:path w="1564004" h="36829">
                <a:moveTo>
                  <a:pt x="923289" y="0"/>
                </a:moveTo>
                <a:lnTo>
                  <a:pt x="923289" y="36575"/>
                </a:lnTo>
              </a:path>
              <a:path w="1564004" h="36829">
                <a:moveTo>
                  <a:pt x="941577" y="0"/>
                </a:moveTo>
                <a:lnTo>
                  <a:pt x="941577" y="36575"/>
                </a:lnTo>
              </a:path>
              <a:path w="1564004" h="36829">
                <a:moveTo>
                  <a:pt x="950722" y="0"/>
                </a:moveTo>
                <a:lnTo>
                  <a:pt x="950722" y="36575"/>
                </a:lnTo>
              </a:path>
              <a:path w="1564004" h="36829">
                <a:moveTo>
                  <a:pt x="969009" y="0"/>
                </a:moveTo>
                <a:lnTo>
                  <a:pt x="969009" y="36575"/>
                </a:lnTo>
              </a:path>
              <a:path w="1564004" h="36829">
                <a:moveTo>
                  <a:pt x="987298" y="0"/>
                </a:moveTo>
                <a:lnTo>
                  <a:pt x="987298" y="36575"/>
                </a:lnTo>
              </a:path>
              <a:path w="1564004" h="36829">
                <a:moveTo>
                  <a:pt x="1005585" y="0"/>
                </a:moveTo>
                <a:lnTo>
                  <a:pt x="1005585" y="36575"/>
                </a:lnTo>
              </a:path>
              <a:path w="1564004" h="36829">
                <a:moveTo>
                  <a:pt x="1023874" y="0"/>
                </a:moveTo>
                <a:lnTo>
                  <a:pt x="1023874" y="36575"/>
                </a:lnTo>
              </a:path>
              <a:path w="1564004" h="36829">
                <a:moveTo>
                  <a:pt x="1042161" y="0"/>
                </a:moveTo>
                <a:lnTo>
                  <a:pt x="1042161" y="36575"/>
                </a:lnTo>
              </a:path>
              <a:path w="1564004" h="36829">
                <a:moveTo>
                  <a:pt x="1060450" y="0"/>
                </a:moveTo>
                <a:lnTo>
                  <a:pt x="1060450" y="36575"/>
                </a:lnTo>
              </a:path>
              <a:path w="1564004" h="36829">
                <a:moveTo>
                  <a:pt x="1069594" y="0"/>
                </a:moveTo>
                <a:lnTo>
                  <a:pt x="1069594" y="36575"/>
                </a:lnTo>
              </a:path>
              <a:path w="1564004" h="36829">
                <a:moveTo>
                  <a:pt x="1087881" y="0"/>
                </a:moveTo>
                <a:lnTo>
                  <a:pt x="1087881" y="36575"/>
                </a:lnTo>
              </a:path>
              <a:path w="1564004" h="36829">
                <a:moveTo>
                  <a:pt x="1106170" y="0"/>
                </a:moveTo>
                <a:lnTo>
                  <a:pt x="1106170" y="36575"/>
                </a:lnTo>
              </a:path>
              <a:path w="1564004" h="36829">
                <a:moveTo>
                  <a:pt x="1124457" y="0"/>
                </a:moveTo>
                <a:lnTo>
                  <a:pt x="1124457" y="36575"/>
                </a:lnTo>
              </a:path>
              <a:path w="1564004" h="36829">
                <a:moveTo>
                  <a:pt x="1142746" y="0"/>
                </a:moveTo>
                <a:lnTo>
                  <a:pt x="1142746" y="36575"/>
                </a:lnTo>
              </a:path>
              <a:path w="1564004" h="36829">
                <a:moveTo>
                  <a:pt x="1161033" y="0"/>
                </a:moveTo>
                <a:lnTo>
                  <a:pt x="1161033" y="36575"/>
                </a:lnTo>
              </a:path>
              <a:path w="1564004" h="36829">
                <a:moveTo>
                  <a:pt x="1179322" y="0"/>
                </a:moveTo>
                <a:lnTo>
                  <a:pt x="1179322" y="36575"/>
                </a:lnTo>
              </a:path>
              <a:path w="1564004" h="36829">
                <a:moveTo>
                  <a:pt x="1188465" y="0"/>
                </a:moveTo>
                <a:lnTo>
                  <a:pt x="1188465" y="36575"/>
                </a:lnTo>
              </a:path>
              <a:path w="1564004" h="36829">
                <a:moveTo>
                  <a:pt x="1206753" y="0"/>
                </a:moveTo>
                <a:lnTo>
                  <a:pt x="1206753" y="36575"/>
                </a:lnTo>
              </a:path>
              <a:path w="1564004" h="36829">
                <a:moveTo>
                  <a:pt x="1225042" y="0"/>
                </a:moveTo>
                <a:lnTo>
                  <a:pt x="1225042" y="36575"/>
                </a:lnTo>
              </a:path>
              <a:path w="1564004" h="36829">
                <a:moveTo>
                  <a:pt x="1243329" y="0"/>
                </a:moveTo>
                <a:lnTo>
                  <a:pt x="1243329" y="36575"/>
                </a:lnTo>
              </a:path>
              <a:path w="1564004" h="36829">
                <a:moveTo>
                  <a:pt x="1261618" y="0"/>
                </a:moveTo>
                <a:lnTo>
                  <a:pt x="1261618" y="36575"/>
                </a:lnTo>
              </a:path>
              <a:path w="1564004" h="36829">
                <a:moveTo>
                  <a:pt x="1279905" y="0"/>
                </a:moveTo>
                <a:lnTo>
                  <a:pt x="1279905" y="36575"/>
                </a:lnTo>
              </a:path>
              <a:path w="1564004" h="36829">
                <a:moveTo>
                  <a:pt x="1298194" y="0"/>
                </a:moveTo>
                <a:lnTo>
                  <a:pt x="1298194" y="36575"/>
                </a:lnTo>
              </a:path>
              <a:path w="1564004" h="36829">
                <a:moveTo>
                  <a:pt x="1307337" y="0"/>
                </a:moveTo>
                <a:lnTo>
                  <a:pt x="1307337" y="36575"/>
                </a:lnTo>
              </a:path>
              <a:path w="1564004" h="36829">
                <a:moveTo>
                  <a:pt x="1325626" y="0"/>
                </a:moveTo>
                <a:lnTo>
                  <a:pt x="1325626" y="36575"/>
                </a:lnTo>
              </a:path>
              <a:path w="1564004" h="36829">
                <a:moveTo>
                  <a:pt x="1343913" y="0"/>
                </a:moveTo>
                <a:lnTo>
                  <a:pt x="1343913" y="36575"/>
                </a:lnTo>
              </a:path>
              <a:path w="1564004" h="36829">
                <a:moveTo>
                  <a:pt x="1362202" y="0"/>
                </a:moveTo>
                <a:lnTo>
                  <a:pt x="1362202" y="36575"/>
                </a:lnTo>
              </a:path>
              <a:path w="1564004" h="36829">
                <a:moveTo>
                  <a:pt x="1380489" y="0"/>
                </a:moveTo>
                <a:lnTo>
                  <a:pt x="1380489" y="36575"/>
                </a:lnTo>
              </a:path>
              <a:path w="1564004" h="36829">
                <a:moveTo>
                  <a:pt x="1398777" y="0"/>
                </a:moveTo>
                <a:lnTo>
                  <a:pt x="1398777" y="36575"/>
                </a:lnTo>
              </a:path>
              <a:path w="1564004" h="36829">
                <a:moveTo>
                  <a:pt x="1417065" y="0"/>
                </a:moveTo>
                <a:lnTo>
                  <a:pt x="1417065" y="36575"/>
                </a:lnTo>
              </a:path>
              <a:path w="1564004" h="36829">
                <a:moveTo>
                  <a:pt x="1435353" y="0"/>
                </a:moveTo>
                <a:lnTo>
                  <a:pt x="1435353" y="36575"/>
                </a:lnTo>
              </a:path>
              <a:path w="1564004" h="36829">
                <a:moveTo>
                  <a:pt x="1444498" y="0"/>
                </a:moveTo>
                <a:lnTo>
                  <a:pt x="1444498" y="36575"/>
                </a:lnTo>
              </a:path>
              <a:path w="1564004" h="36829">
                <a:moveTo>
                  <a:pt x="1462785" y="0"/>
                </a:moveTo>
                <a:lnTo>
                  <a:pt x="1462785" y="36575"/>
                </a:lnTo>
              </a:path>
              <a:path w="1564004" h="36829">
                <a:moveTo>
                  <a:pt x="1481074" y="0"/>
                </a:moveTo>
                <a:lnTo>
                  <a:pt x="1481074" y="36575"/>
                </a:lnTo>
              </a:path>
              <a:path w="1564004" h="36829">
                <a:moveTo>
                  <a:pt x="1499361" y="0"/>
                </a:moveTo>
                <a:lnTo>
                  <a:pt x="1499361" y="36575"/>
                </a:lnTo>
              </a:path>
              <a:path w="1564004" h="36829">
                <a:moveTo>
                  <a:pt x="1517650" y="0"/>
                </a:moveTo>
                <a:lnTo>
                  <a:pt x="1517650" y="36575"/>
                </a:lnTo>
              </a:path>
              <a:path w="1564004" h="36829">
                <a:moveTo>
                  <a:pt x="1535937" y="0"/>
                </a:moveTo>
                <a:lnTo>
                  <a:pt x="1535937" y="36575"/>
                </a:lnTo>
              </a:path>
              <a:path w="1564004" h="36829">
                <a:moveTo>
                  <a:pt x="1554226" y="0"/>
                </a:moveTo>
                <a:lnTo>
                  <a:pt x="1554226" y="36575"/>
                </a:lnTo>
              </a:path>
              <a:path w="1564004" h="36829">
                <a:moveTo>
                  <a:pt x="1563624" y="0"/>
                </a:moveTo>
                <a:lnTo>
                  <a:pt x="1563624" y="36575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7" name="object 37"/>
          <p:cNvGrpSpPr/>
          <p:nvPr/>
        </p:nvGrpSpPr>
        <p:grpSpPr>
          <a:xfrm>
            <a:off x="7506652" y="3328733"/>
            <a:ext cx="1574165" cy="257175"/>
            <a:chOff x="7506652" y="3328733"/>
            <a:chExt cx="1574165" cy="257175"/>
          </a:xfrm>
        </p:grpSpPr>
        <p:sp>
          <p:nvSpPr>
            <p:cNvPr id="38" name="object 38"/>
            <p:cNvSpPr/>
            <p:nvPr/>
          </p:nvSpPr>
          <p:spPr>
            <a:xfrm>
              <a:off x="7520940" y="3343021"/>
              <a:ext cx="1545590" cy="228600"/>
            </a:xfrm>
            <a:custGeom>
              <a:avLst/>
              <a:gdLst/>
              <a:ahLst/>
              <a:cxnLst/>
              <a:rect l="l" t="t" r="r" b="b"/>
              <a:pathLst>
                <a:path w="1545590" h="228600">
                  <a:moveTo>
                    <a:pt x="0" y="64007"/>
                  </a:moveTo>
                  <a:lnTo>
                    <a:pt x="18287" y="54863"/>
                  </a:lnTo>
                </a:path>
                <a:path w="1545590" h="228600">
                  <a:moveTo>
                    <a:pt x="18287" y="64007"/>
                  </a:moveTo>
                  <a:lnTo>
                    <a:pt x="36575" y="54863"/>
                  </a:lnTo>
                </a:path>
                <a:path w="1545590" h="228600">
                  <a:moveTo>
                    <a:pt x="36575" y="54863"/>
                  </a:moveTo>
                  <a:lnTo>
                    <a:pt x="54863" y="27431"/>
                  </a:lnTo>
                </a:path>
                <a:path w="1545590" h="228600">
                  <a:moveTo>
                    <a:pt x="54863" y="27431"/>
                  </a:moveTo>
                  <a:lnTo>
                    <a:pt x="64007" y="0"/>
                  </a:lnTo>
                </a:path>
                <a:path w="1545590" h="228600">
                  <a:moveTo>
                    <a:pt x="64007" y="0"/>
                  </a:moveTo>
                  <a:lnTo>
                    <a:pt x="82295" y="9143"/>
                  </a:lnTo>
                </a:path>
                <a:path w="1545590" h="228600">
                  <a:moveTo>
                    <a:pt x="82295" y="9143"/>
                  </a:moveTo>
                  <a:lnTo>
                    <a:pt x="100583" y="36575"/>
                  </a:lnTo>
                </a:path>
                <a:path w="1545590" h="228600">
                  <a:moveTo>
                    <a:pt x="100583" y="36575"/>
                  </a:moveTo>
                  <a:lnTo>
                    <a:pt x="118871" y="27431"/>
                  </a:lnTo>
                </a:path>
                <a:path w="1545590" h="228600">
                  <a:moveTo>
                    <a:pt x="118871" y="27431"/>
                  </a:moveTo>
                  <a:lnTo>
                    <a:pt x="137159" y="9143"/>
                  </a:lnTo>
                </a:path>
                <a:path w="1545590" h="228600">
                  <a:moveTo>
                    <a:pt x="137159" y="9143"/>
                  </a:moveTo>
                  <a:lnTo>
                    <a:pt x="155448" y="45719"/>
                  </a:lnTo>
                </a:path>
                <a:path w="1545590" h="228600">
                  <a:moveTo>
                    <a:pt x="155448" y="45719"/>
                  </a:moveTo>
                  <a:lnTo>
                    <a:pt x="173735" y="82295"/>
                  </a:lnTo>
                </a:path>
                <a:path w="1545590" h="228600">
                  <a:moveTo>
                    <a:pt x="173735" y="82295"/>
                  </a:moveTo>
                  <a:lnTo>
                    <a:pt x="182879" y="100583"/>
                  </a:lnTo>
                </a:path>
                <a:path w="1545590" h="228600">
                  <a:moveTo>
                    <a:pt x="182879" y="109727"/>
                  </a:moveTo>
                  <a:lnTo>
                    <a:pt x="201167" y="100583"/>
                  </a:lnTo>
                </a:path>
                <a:path w="1545590" h="228600">
                  <a:moveTo>
                    <a:pt x="201167" y="100583"/>
                  </a:moveTo>
                  <a:lnTo>
                    <a:pt x="219455" y="91439"/>
                  </a:lnTo>
                </a:path>
                <a:path w="1545590" h="228600">
                  <a:moveTo>
                    <a:pt x="219455" y="100583"/>
                  </a:moveTo>
                  <a:lnTo>
                    <a:pt x="237743" y="91439"/>
                  </a:lnTo>
                </a:path>
                <a:path w="1545590" h="228600">
                  <a:moveTo>
                    <a:pt x="237743" y="91439"/>
                  </a:moveTo>
                  <a:lnTo>
                    <a:pt x="256031" y="100583"/>
                  </a:lnTo>
                </a:path>
                <a:path w="1545590" h="228600">
                  <a:moveTo>
                    <a:pt x="256031" y="91439"/>
                  </a:moveTo>
                  <a:lnTo>
                    <a:pt x="274319" y="118871"/>
                  </a:lnTo>
                </a:path>
                <a:path w="1545590" h="228600">
                  <a:moveTo>
                    <a:pt x="274319" y="118871"/>
                  </a:moveTo>
                  <a:lnTo>
                    <a:pt x="292607" y="137159"/>
                  </a:lnTo>
                </a:path>
                <a:path w="1545590" h="228600">
                  <a:moveTo>
                    <a:pt x="292607" y="146303"/>
                  </a:moveTo>
                  <a:lnTo>
                    <a:pt x="301751" y="137159"/>
                  </a:lnTo>
                </a:path>
                <a:path w="1545590" h="228600">
                  <a:moveTo>
                    <a:pt x="301751" y="137159"/>
                  </a:moveTo>
                  <a:lnTo>
                    <a:pt x="320039" y="155448"/>
                  </a:lnTo>
                </a:path>
                <a:path w="1545590" h="228600">
                  <a:moveTo>
                    <a:pt x="320039" y="155448"/>
                  </a:moveTo>
                  <a:lnTo>
                    <a:pt x="338327" y="164591"/>
                  </a:lnTo>
                </a:path>
                <a:path w="1545590" h="228600">
                  <a:moveTo>
                    <a:pt x="338327" y="164591"/>
                  </a:moveTo>
                  <a:lnTo>
                    <a:pt x="356615" y="173736"/>
                  </a:lnTo>
                </a:path>
                <a:path w="1545590" h="228600">
                  <a:moveTo>
                    <a:pt x="356615" y="173736"/>
                  </a:moveTo>
                  <a:lnTo>
                    <a:pt x="374903" y="182879"/>
                  </a:lnTo>
                </a:path>
                <a:path w="1545590" h="228600">
                  <a:moveTo>
                    <a:pt x="374903" y="182879"/>
                  </a:moveTo>
                  <a:lnTo>
                    <a:pt x="393191" y="192024"/>
                  </a:lnTo>
                </a:path>
                <a:path w="1545590" h="228600">
                  <a:moveTo>
                    <a:pt x="393191" y="182879"/>
                  </a:moveTo>
                  <a:lnTo>
                    <a:pt x="411479" y="173736"/>
                  </a:lnTo>
                </a:path>
                <a:path w="1545590" h="228600">
                  <a:moveTo>
                    <a:pt x="411479" y="173736"/>
                  </a:moveTo>
                  <a:lnTo>
                    <a:pt x="429767" y="182879"/>
                  </a:lnTo>
                </a:path>
                <a:path w="1545590" h="228600">
                  <a:moveTo>
                    <a:pt x="429767" y="182879"/>
                  </a:moveTo>
                  <a:lnTo>
                    <a:pt x="438911" y="210312"/>
                  </a:lnTo>
                </a:path>
                <a:path w="1545590" h="228600">
                  <a:moveTo>
                    <a:pt x="438911" y="210312"/>
                  </a:moveTo>
                  <a:lnTo>
                    <a:pt x="457200" y="228600"/>
                  </a:lnTo>
                </a:path>
                <a:path w="1545590" h="228600">
                  <a:moveTo>
                    <a:pt x="457200" y="228600"/>
                  </a:moveTo>
                  <a:lnTo>
                    <a:pt x="475487" y="219455"/>
                  </a:lnTo>
                </a:path>
                <a:path w="1545590" h="228600">
                  <a:moveTo>
                    <a:pt x="475487" y="228600"/>
                  </a:moveTo>
                  <a:lnTo>
                    <a:pt x="493775" y="219455"/>
                  </a:lnTo>
                </a:path>
                <a:path w="1545590" h="228600">
                  <a:moveTo>
                    <a:pt x="493775" y="228600"/>
                  </a:moveTo>
                  <a:lnTo>
                    <a:pt x="512063" y="219455"/>
                  </a:lnTo>
                </a:path>
                <a:path w="1545590" h="228600">
                  <a:moveTo>
                    <a:pt x="512063" y="219455"/>
                  </a:moveTo>
                  <a:lnTo>
                    <a:pt x="530351" y="228600"/>
                  </a:lnTo>
                </a:path>
                <a:path w="1545590" h="228600">
                  <a:moveTo>
                    <a:pt x="530351" y="219455"/>
                  </a:moveTo>
                  <a:lnTo>
                    <a:pt x="548639" y="228600"/>
                  </a:lnTo>
                </a:path>
                <a:path w="1545590" h="228600">
                  <a:moveTo>
                    <a:pt x="548639" y="219455"/>
                  </a:moveTo>
                  <a:lnTo>
                    <a:pt x="557783" y="228600"/>
                  </a:lnTo>
                </a:path>
                <a:path w="1545590" h="228600">
                  <a:moveTo>
                    <a:pt x="557783" y="228600"/>
                  </a:moveTo>
                  <a:lnTo>
                    <a:pt x="576071" y="219455"/>
                  </a:lnTo>
                </a:path>
                <a:path w="1545590" h="228600">
                  <a:moveTo>
                    <a:pt x="576071" y="219455"/>
                  </a:moveTo>
                  <a:lnTo>
                    <a:pt x="594359" y="201167"/>
                  </a:lnTo>
                </a:path>
                <a:path w="1545590" h="228600">
                  <a:moveTo>
                    <a:pt x="594359" y="201167"/>
                  </a:moveTo>
                  <a:lnTo>
                    <a:pt x="612648" y="173736"/>
                  </a:lnTo>
                </a:path>
                <a:path w="1545590" h="228600">
                  <a:moveTo>
                    <a:pt x="612648" y="173736"/>
                  </a:moveTo>
                  <a:lnTo>
                    <a:pt x="630935" y="146303"/>
                  </a:lnTo>
                </a:path>
                <a:path w="1545590" h="228600">
                  <a:moveTo>
                    <a:pt x="630935" y="146303"/>
                  </a:moveTo>
                  <a:lnTo>
                    <a:pt x="649224" y="137159"/>
                  </a:lnTo>
                </a:path>
                <a:path w="1545590" h="228600">
                  <a:moveTo>
                    <a:pt x="649224" y="137159"/>
                  </a:moveTo>
                  <a:lnTo>
                    <a:pt x="667511" y="146303"/>
                  </a:lnTo>
                </a:path>
                <a:path w="1545590" h="228600">
                  <a:moveTo>
                    <a:pt x="667511" y="137159"/>
                  </a:moveTo>
                  <a:lnTo>
                    <a:pt x="676655" y="146303"/>
                  </a:lnTo>
                </a:path>
                <a:path w="1545590" h="228600">
                  <a:moveTo>
                    <a:pt x="676655" y="137159"/>
                  </a:moveTo>
                  <a:lnTo>
                    <a:pt x="694943" y="146303"/>
                  </a:lnTo>
                </a:path>
                <a:path w="1545590" h="228600">
                  <a:moveTo>
                    <a:pt x="694943" y="146303"/>
                  </a:moveTo>
                  <a:lnTo>
                    <a:pt x="713231" y="137159"/>
                  </a:lnTo>
                </a:path>
                <a:path w="1545590" h="228600">
                  <a:moveTo>
                    <a:pt x="713231" y="137159"/>
                  </a:moveTo>
                  <a:lnTo>
                    <a:pt x="731519" y="128015"/>
                  </a:lnTo>
                </a:path>
                <a:path w="1545590" h="228600">
                  <a:moveTo>
                    <a:pt x="731519" y="137159"/>
                  </a:moveTo>
                  <a:lnTo>
                    <a:pt x="749807" y="128015"/>
                  </a:lnTo>
                </a:path>
                <a:path w="1545590" h="228600">
                  <a:moveTo>
                    <a:pt x="749807" y="128015"/>
                  </a:moveTo>
                  <a:lnTo>
                    <a:pt x="768095" y="109727"/>
                  </a:lnTo>
                </a:path>
                <a:path w="1545590" h="228600">
                  <a:moveTo>
                    <a:pt x="768095" y="109727"/>
                  </a:moveTo>
                  <a:lnTo>
                    <a:pt x="786383" y="100583"/>
                  </a:lnTo>
                </a:path>
                <a:path w="1545590" h="228600">
                  <a:moveTo>
                    <a:pt x="786383" y="100583"/>
                  </a:moveTo>
                  <a:lnTo>
                    <a:pt x="804671" y="109727"/>
                  </a:lnTo>
                </a:path>
                <a:path w="1545590" h="228600">
                  <a:moveTo>
                    <a:pt x="804671" y="100583"/>
                  </a:moveTo>
                  <a:lnTo>
                    <a:pt x="813815" y="91439"/>
                  </a:lnTo>
                </a:path>
                <a:path w="1545590" h="228600">
                  <a:moveTo>
                    <a:pt x="813815" y="91439"/>
                  </a:moveTo>
                  <a:lnTo>
                    <a:pt x="832103" y="82295"/>
                  </a:lnTo>
                </a:path>
                <a:path w="1545590" h="228600">
                  <a:moveTo>
                    <a:pt x="832103" y="91439"/>
                  </a:moveTo>
                  <a:lnTo>
                    <a:pt x="850391" y="82295"/>
                  </a:lnTo>
                </a:path>
                <a:path w="1545590" h="228600">
                  <a:moveTo>
                    <a:pt x="850391" y="82295"/>
                  </a:moveTo>
                  <a:lnTo>
                    <a:pt x="868679" y="73151"/>
                  </a:lnTo>
                </a:path>
                <a:path w="1545590" h="228600">
                  <a:moveTo>
                    <a:pt x="868679" y="73151"/>
                  </a:moveTo>
                  <a:lnTo>
                    <a:pt x="886967" y="82295"/>
                  </a:lnTo>
                </a:path>
                <a:path w="1545590" h="228600">
                  <a:moveTo>
                    <a:pt x="886967" y="82295"/>
                  </a:moveTo>
                  <a:lnTo>
                    <a:pt x="905255" y="73151"/>
                  </a:lnTo>
                </a:path>
                <a:path w="1545590" h="228600">
                  <a:moveTo>
                    <a:pt x="905255" y="82295"/>
                  </a:moveTo>
                  <a:lnTo>
                    <a:pt x="923543" y="73151"/>
                  </a:lnTo>
                </a:path>
                <a:path w="1545590" h="228600">
                  <a:moveTo>
                    <a:pt x="923543" y="73151"/>
                  </a:moveTo>
                  <a:lnTo>
                    <a:pt x="932687" y="82295"/>
                  </a:lnTo>
                </a:path>
                <a:path w="1545590" h="228600">
                  <a:moveTo>
                    <a:pt x="932687" y="73151"/>
                  </a:moveTo>
                  <a:lnTo>
                    <a:pt x="950976" y="100583"/>
                  </a:lnTo>
                </a:path>
                <a:path w="1545590" h="228600">
                  <a:moveTo>
                    <a:pt x="950976" y="100583"/>
                  </a:moveTo>
                  <a:lnTo>
                    <a:pt x="969263" y="128015"/>
                  </a:lnTo>
                </a:path>
                <a:path w="1545590" h="228600">
                  <a:moveTo>
                    <a:pt x="969263" y="128015"/>
                  </a:moveTo>
                  <a:lnTo>
                    <a:pt x="987551" y="146303"/>
                  </a:lnTo>
                </a:path>
                <a:path w="1545590" h="228600">
                  <a:moveTo>
                    <a:pt x="987551" y="155448"/>
                  </a:moveTo>
                  <a:lnTo>
                    <a:pt x="1005839" y="146303"/>
                  </a:lnTo>
                </a:path>
                <a:path w="1545590" h="228600">
                  <a:moveTo>
                    <a:pt x="1005839" y="146303"/>
                  </a:moveTo>
                  <a:lnTo>
                    <a:pt x="1024127" y="137159"/>
                  </a:lnTo>
                </a:path>
                <a:path w="1545590" h="228600">
                  <a:moveTo>
                    <a:pt x="1024127" y="137159"/>
                  </a:moveTo>
                  <a:lnTo>
                    <a:pt x="1042415" y="128015"/>
                  </a:lnTo>
                </a:path>
                <a:path w="1545590" h="228600">
                  <a:moveTo>
                    <a:pt x="1042415" y="128015"/>
                  </a:moveTo>
                  <a:lnTo>
                    <a:pt x="1051559" y="137159"/>
                  </a:lnTo>
                </a:path>
                <a:path w="1545590" h="228600">
                  <a:moveTo>
                    <a:pt x="1051559" y="137159"/>
                  </a:moveTo>
                  <a:lnTo>
                    <a:pt x="1069848" y="128015"/>
                  </a:lnTo>
                </a:path>
                <a:path w="1545590" h="228600">
                  <a:moveTo>
                    <a:pt x="1069848" y="128015"/>
                  </a:moveTo>
                  <a:lnTo>
                    <a:pt x="1088135" y="137159"/>
                  </a:lnTo>
                </a:path>
                <a:path w="1545590" h="228600">
                  <a:moveTo>
                    <a:pt x="1088135" y="137159"/>
                  </a:moveTo>
                  <a:lnTo>
                    <a:pt x="1106424" y="146303"/>
                  </a:lnTo>
                </a:path>
                <a:path w="1545590" h="228600">
                  <a:moveTo>
                    <a:pt x="1106424" y="146303"/>
                  </a:moveTo>
                  <a:lnTo>
                    <a:pt x="1124711" y="155448"/>
                  </a:lnTo>
                </a:path>
                <a:path w="1545590" h="228600">
                  <a:moveTo>
                    <a:pt x="1124711" y="155448"/>
                  </a:moveTo>
                  <a:lnTo>
                    <a:pt x="1143000" y="164591"/>
                  </a:lnTo>
                </a:path>
                <a:path w="1545590" h="228600">
                  <a:moveTo>
                    <a:pt x="1143000" y="155448"/>
                  </a:moveTo>
                  <a:lnTo>
                    <a:pt x="1161287" y="164591"/>
                  </a:lnTo>
                </a:path>
                <a:path w="1545590" h="228600">
                  <a:moveTo>
                    <a:pt x="1161287" y="155448"/>
                  </a:moveTo>
                  <a:lnTo>
                    <a:pt x="1170431" y="164591"/>
                  </a:lnTo>
                </a:path>
                <a:path w="1545590" h="228600">
                  <a:moveTo>
                    <a:pt x="1170431" y="173736"/>
                  </a:moveTo>
                  <a:lnTo>
                    <a:pt x="1188719" y="164591"/>
                  </a:lnTo>
                </a:path>
                <a:path w="1545590" h="228600">
                  <a:moveTo>
                    <a:pt x="1188719" y="164591"/>
                  </a:moveTo>
                  <a:lnTo>
                    <a:pt x="1207007" y="155448"/>
                  </a:lnTo>
                </a:path>
                <a:path w="1545590" h="228600">
                  <a:moveTo>
                    <a:pt x="1207007" y="155448"/>
                  </a:moveTo>
                  <a:lnTo>
                    <a:pt x="1225295" y="164591"/>
                  </a:lnTo>
                </a:path>
                <a:path w="1545590" h="228600">
                  <a:moveTo>
                    <a:pt x="1225295" y="164591"/>
                  </a:moveTo>
                  <a:lnTo>
                    <a:pt x="1243583" y="155448"/>
                  </a:lnTo>
                </a:path>
                <a:path w="1545590" h="228600">
                  <a:moveTo>
                    <a:pt x="1243583" y="155448"/>
                  </a:moveTo>
                  <a:lnTo>
                    <a:pt x="1261871" y="164591"/>
                  </a:lnTo>
                </a:path>
                <a:path w="1545590" h="228600">
                  <a:moveTo>
                    <a:pt x="1261871" y="155448"/>
                  </a:moveTo>
                  <a:lnTo>
                    <a:pt x="1280159" y="164591"/>
                  </a:lnTo>
                </a:path>
                <a:path w="1545590" h="228600">
                  <a:moveTo>
                    <a:pt x="1280159" y="155448"/>
                  </a:moveTo>
                  <a:lnTo>
                    <a:pt x="1298448" y="164591"/>
                  </a:lnTo>
                </a:path>
                <a:path w="1545590" h="228600">
                  <a:moveTo>
                    <a:pt x="1298448" y="164591"/>
                  </a:moveTo>
                  <a:lnTo>
                    <a:pt x="1307591" y="173736"/>
                  </a:lnTo>
                </a:path>
                <a:path w="1545590" h="228600">
                  <a:moveTo>
                    <a:pt x="1307591" y="164591"/>
                  </a:moveTo>
                  <a:lnTo>
                    <a:pt x="1325879" y="173736"/>
                  </a:lnTo>
                </a:path>
                <a:path w="1545590" h="228600">
                  <a:moveTo>
                    <a:pt x="1325879" y="164591"/>
                  </a:moveTo>
                  <a:lnTo>
                    <a:pt x="1344167" y="173736"/>
                  </a:lnTo>
                </a:path>
                <a:path w="1545590" h="228600">
                  <a:moveTo>
                    <a:pt x="1344167" y="173736"/>
                  </a:moveTo>
                  <a:lnTo>
                    <a:pt x="1362455" y="182879"/>
                  </a:lnTo>
                </a:path>
                <a:path w="1545590" h="228600">
                  <a:moveTo>
                    <a:pt x="1362455" y="182879"/>
                  </a:moveTo>
                  <a:lnTo>
                    <a:pt x="1380743" y="192024"/>
                  </a:lnTo>
                </a:path>
                <a:path w="1545590" h="228600">
                  <a:moveTo>
                    <a:pt x="1380743" y="192024"/>
                  </a:moveTo>
                  <a:lnTo>
                    <a:pt x="1399031" y="201167"/>
                  </a:lnTo>
                </a:path>
                <a:path w="1545590" h="228600">
                  <a:moveTo>
                    <a:pt x="1399031" y="201167"/>
                  </a:moveTo>
                  <a:lnTo>
                    <a:pt x="1417319" y="192024"/>
                  </a:lnTo>
                </a:path>
                <a:path w="1545590" h="228600">
                  <a:moveTo>
                    <a:pt x="1417319" y="201167"/>
                  </a:moveTo>
                  <a:lnTo>
                    <a:pt x="1426463" y="192024"/>
                  </a:lnTo>
                </a:path>
                <a:path w="1545590" h="228600">
                  <a:moveTo>
                    <a:pt x="1426463" y="192024"/>
                  </a:moveTo>
                  <a:lnTo>
                    <a:pt x="1444752" y="201167"/>
                  </a:lnTo>
                </a:path>
                <a:path w="1545590" h="228600">
                  <a:moveTo>
                    <a:pt x="1444752" y="192024"/>
                  </a:moveTo>
                  <a:lnTo>
                    <a:pt x="1463039" y="210312"/>
                  </a:lnTo>
                </a:path>
                <a:path w="1545590" h="228600">
                  <a:moveTo>
                    <a:pt x="1463039" y="210312"/>
                  </a:moveTo>
                  <a:lnTo>
                    <a:pt x="1481327" y="201167"/>
                  </a:lnTo>
                </a:path>
                <a:path w="1545590" h="228600">
                  <a:moveTo>
                    <a:pt x="1481327" y="210312"/>
                  </a:moveTo>
                  <a:lnTo>
                    <a:pt x="1499615" y="201167"/>
                  </a:lnTo>
                </a:path>
                <a:path w="1545590" h="228600">
                  <a:moveTo>
                    <a:pt x="1499615" y="210312"/>
                  </a:moveTo>
                  <a:lnTo>
                    <a:pt x="1517903" y="201167"/>
                  </a:lnTo>
                </a:path>
                <a:path w="1545590" h="228600">
                  <a:moveTo>
                    <a:pt x="1517903" y="201167"/>
                  </a:moveTo>
                  <a:lnTo>
                    <a:pt x="1536191" y="210312"/>
                  </a:lnTo>
                </a:path>
                <a:path w="1545590" h="228600">
                  <a:moveTo>
                    <a:pt x="1536191" y="201167"/>
                  </a:moveTo>
                  <a:lnTo>
                    <a:pt x="1545335" y="210312"/>
                  </a:lnTo>
                </a:path>
              </a:pathLst>
            </a:custGeom>
            <a:ln w="28575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520940" y="3388741"/>
              <a:ext cx="1545590" cy="182880"/>
            </a:xfrm>
            <a:custGeom>
              <a:avLst/>
              <a:gdLst/>
              <a:ahLst/>
              <a:cxnLst/>
              <a:rect l="l" t="t" r="r" b="b"/>
              <a:pathLst>
                <a:path w="1545590" h="182879">
                  <a:moveTo>
                    <a:pt x="0" y="155448"/>
                  </a:moveTo>
                  <a:lnTo>
                    <a:pt x="18287" y="155448"/>
                  </a:lnTo>
                </a:path>
                <a:path w="1545590" h="182879">
                  <a:moveTo>
                    <a:pt x="18287" y="155448"/>
                  </a:moveTo>
                  <a:lnTo>
                    <a:pt x="36575" y="155448"/>
                  </a:lnTo>
                </a:path>
                <a:path w="1545590" h="182879">
                  <a:moveTo>
                    <a:pt x="36575" y="164592"/>
                  </a:moveTo>
                  <a:lnTo>
                    <a:pt x="54863" y="155448"/>
                  </a:lnTo>
                </a:path>
                <a:path w="1545590" h="182879">
                  <a:moveTo>
                    <a:pt x="54863" y="155448"/>
                  </a:moveTo>
                  <a:lnTo>
                    <a:pt x="64007" y="146304"/>
                  </a:lnTo>
                </a:path>
                <a:path w="1545590" h="182879">
                  <a:moveTo>
                    <a:pt x="64007" y="146304"/>
                  </a:moveTo>
                  <a:lnTo>
                    <a:pt x="82295" y="137160"/>
                  </a:lnTo>
                </a:path>
                <a:path w="1545590" h="182879">
                  <a:moveTo>
                    <a:pt x="82295" y="146304"/>
                  </a:moveTo>
                  <a:lnTo>
                    <a:pt x="100583" y="137160"/>
                  </a:lnTo>
                </a:path>
                <a:path w="1545590" h="182879">
                  <a:moveTo>
                    <a:pt x="100583" y="146304"/>
                  </a:moveTo>
                  <a:lnTo>
                    <a:pt x="118871" y="137160"/>
                  </a:lnTo>
                </a:path>
                <a:path w="1545590" h="182879">
                  <a:moveTo>
                    <a:pt x="118871" y="137160"/>
                  </a:moveTo>
                  <a:lnTo>
                    <a:pt x="137159" y="128016"/>
                  </a:lnTo>
                </a:path>
                <a:path w="1545590" h="182879">
                  <a:moveTo>
                    <a:pt x="137159" y="128016"/>
                  </a:moveTo>
                  <a:lnTo>
                    <a:pt x="155448" y="128016"/>
                  </a:lnTo>
                </a:path>
                <a:path w="1545590" h="182879">
                  <a:moveTo>
                    <a:pt x="155448" y="128016"/>
                  </a:moveTo>
                  <a:lnTo>
                    <a:pt x="173735" y="137160"/>
                  </a:lnTo>
                </a:path>
                <a:path w="1545590" h="182879">
                  <a:moveTo>
                    <a:pt x="173735" y="137160"/>
                  </a:moveTo>
                  <a:lnTo>
                    <a:pt x="182879" y="146304"/>
                  </a:lnTo>
                </a:path>
                <a:path w="1545590" h="182879">
                  <a:moveTo>
                    <a:pt x="182879" y="137160"/>
                  </a:moveTo>
                  <a:lnTo>
                    <a:pt x="201167" y="146304"/>
                  </a:lnTo>
                </a:path>
                <a:path w="1545590" h="182879">
                  <a:moveTo>
                    <a:pt x="201167" y="146304"/>
                  </a:moveTo>
                  <a:lnTo>
                    <a:pt x="219455" y="137160"/>
                  </a:lnTo>
                </a:path>
                <a:path w="1545590" h="182879">
                  <a:moveTo>
                    <a:pt x="219455" y="137160"/>
                  </a:moveTo>
                  <a:lnTo>
                    <a:pt x="237743" y="146304"/>
                  </a:lnTo>
                </a:path>
                <a:path w="1545590" h="182879">
                  <a:moveTo>
                    <a:pt x="237743" y="146304"/>
                  </a:moveTo>
                  <a:lnTo>
                    <a:pt x="256031" y="137160"/>
                  </a:lnTo>
                </a:path>
                <a:path w="1545590" h="182879">
                  <a:moveTo>
                    <a:pt x="256031" y="137160"/>
                  </a:moveTo>
                  <a:lnTo>
                    <a:pt x="274319" y="146304"/>
                  </a:lnTo>
                </a:path>
                <a:path w="1545590" h="182879">
                  <a:moveTo>
                    <a:pt x="274319" y="146304"/>
                  </a:moveTo>
                  <a:lnTo>
                    <a:pt x="292607" y="137160"/>
                  </a:lnTo>
                </a:path>
                <a:path w="1545590" h="182879">
                  <a:moveTo>
                    <a:pt x="292607" y="146304"/>
                  </a:moveTo>
                  <a:lnTo>
                    <a:pt x="301751" y="137160"/>
                  </a:lnTo>
                </a:path>
                <a:path w="1545590" h="182879">
                  <a:moveTo>
                    <a:pt x="301751" y="137160"/>
                  </a:moveTo>
                  <a:lnTo>
                    <a:pt x="320039" y="137160"/>
                  </a:lnTo>
                </a:path>
                <a:path w="1545590" h="182879">
                  <a:moveTo>
                    <a:pt x="320039" y="137160"/>
                  </a:moveTo>
                  <a:lnTo>
                    <a:pt x="338327" y="128016"/>
                  </a:lnTo>
                </a:path>
                <a:path w="1545590" h="182879">
                  <a:moveTo>
                    <a:pt x="338327" y="128016"/>
                  </a:moveTo>
                  <a:lnTo>
                    <a:pt x="356615" y="137160"/>
                  </a:lnTo>
                </a:path>
                <a:path w="1545590" h="182879">
                  <a:moveTo>
                    <a:pt x="356615" y="137160"/>
                  </a:moveTo>
                  <a:lnTo>
                    <a:pt x="374903" y="137160"/>
                  </a:lnTo>
                </a:path>
                <a:path w="1545590" h="182879">
                  <a:moveTo>
                    <a:pt x="374903" y="137160"/>
                  </a:moveTo>
                  <a:lnTo>
                    <a:pt x="393191" y="146304"/>
                  </a:lnTo>
                </a:path>
                <a:path w="1545590" h="182879">
                  <a:moveTo>
                    <a:pt x="393191" y="146304"/>
                  </a:moveTo>
                  <a:lnTo>
                    <a:pt x="411479" y="137160"/>
                  </a:lnTo>
                </a:path>
                <a:path w="1545590" h="182879">
                  <a:moveTo>
                    <a:pt x="411479" y="146304"/>
                  </a:moveTo>
                  <a:lnTo>
                    <a:pt x="429767" y="137160"/>
                  </a:lnTo>
                </a:path>
                <a:path w="1545590" h="182879">
                  <a:moveTo>
                    <a:pt x="429767" y="137160"/>
                  </a:moveTo>
                  <a:lnTo>
                    <a:pt x="438911" y="128016"/>
                  </a:lnTo>
                </a:path>
                <a:path w="1545590" h="182879">
                  <a:moveTo>
                    <a:pt x="438911" y="128016"/>
                  </a:moveTo>
                  <a:lnTo>
                    <a:pt x="457200" y="109728"/>
                  </a:lnTo>
                </a:path>
                <a:path w="1545590" h="182879">
                  <a:moveTo>
                    <a:pt x="457200" y="109728"/>
                  </a:moveTo>
                  <a:lnTo>
                    <a:pt x="475487" y="109728"/>
                  </a:lnTo>
                </a:path>
                <a:path w="1545590" h="182879">
                  <a:moveTo>
                    <a:pt x="475487" y="109728"/>
                  </a:moveTo>
                  <a:lnTo>
                    <a:pt x="493775" y="100584"/>
                  </a:lnTo>
                </a:path>
                <a:path w="1545590" h="182879">
                  <a:moveTo>
                    <a:pt x="493775" y="100584"/>
                  </a:moveTo>
                  <a:lnTo>
                    <a:pt x="512063" y="137160"/>
                  </a:lnTo>
                </a:path>
                <a:path w="1545590" h="182879">
                  <a:moveTo>
                    <a:pt x="512063" y="137160"/>
                  </a:moveTo>
                  <a:lnTo>
                    <a:pt x="530351" y="146304"/>
                  </a:lnTo>
                </a:path>
                <a:path w="1545590" h="182879">
                  <a:moveTo>
                    <a:pt x="530351" y="137160"/>
                  </a:moveTo>
                  <a:lnTo>
                    <a:pt x="548639" y="155448"/>
                  </a:lnTo>
                </a:path>
                <a:path w="1545590" h="182879">
                  <a:moveTo>
                    <a:pt x="548639" y="155448"/>
                  </a:moveTo>
                  <a:lnTo>
                    <a:pt x="557783" y="164592"/>
                  </a:lnTo>
                </a:path>
                <a:path w="1545590" h="182879">
                  <a:moveTo>
                    <a:pt x="557783" y="164592"/>
                  </a:moveTo>
                  <a:lnTo>
                    <a:pt x="576071" y="173736"/>
                  </a:lnTo>
                </a:path>
                <a:path w="1545590" h="182879">
                  <a:moveTo>
                    <a:pt x="576071" y="173736"/>
                  </a:moveTo>
                  <a:lnTo>
                    <a:pt x="594359" y="182880"/>
                  </a:lnTo>
                </a:path>
                <a:path w="1545590" h="182879">
                  <a:moveTo>
                    <a:pt x="594359" y="173736"/>
                  </a:moveTo>
                  <a:lnTo>
                    <a:pt x="612648" y="173736"/>
                  </a:lnTo>
                </a:path>
                <a:path w="1545590" h="182879">
                  <a:moveTo>
                    <a:pt x="612648" y="173736"/>
                  </a:moveTo>
                  <a:lnTo>
                    <a:pt x="630935" y="182880"/>
                  </a:lnTo>
                </a:path>
                <a:path w="1545590" h="182879">
                  <a:moveTo>
                    <a:pt x="630935" y="182880"/>
                  </a:moveTo>
                  <a:lnTo>
                    <a:pt x="649224" y="173736"/>
                  </a:lnTo>
                </a:path>
                <a:path w="1545590" h="182879">
                  <a:moveTo>
                    <a:pt x="649224" y="173736"/>
                  </a:moveTo>
                  <a:lnTo>
                    <a:pt x="667511" y="164592"/>
                  </a:lnTo>
                </a:path>
                <a:path w="1545590" h="182879">
                  <a:moveTo>
                    <a:pt x="667511" y="164592"/>
                  </a:moveTo>
                  <a:lnTo>
                    <a:pt x="676655" y="155448"/>
                  </a:lnTo>
                </a:path>
                <a:path w="1545590" h="182879">
                  <a:moveTo>
                    <a:pt x="676655" y="155448"/>
                  </a:moveTo>
                  <a:lnTo>
                    <a:pt x="694943" y="146304"/>
                  </a:lnTo>
                </a:path>
                <a:path w="1545590" h="182879">
                  <a:moveTo>
                    <a:pt x="694943" y="146304"/>
                  </a:moveTo>
                  <a:lnTo>
                    <a:pt x="713231" y="137160"/>
                  </a:lnTo>
                </a:path>
                <a:path w="1545590" h="182879">
                  <a:moveTo>
                    <a:pt x="713231" y="137160"/>
                  </a:moveTo>
                  <a:lnTo>
                    <a:pt x="731519" y="118872"/>
                  </a:lnTo>
                </a:path>
                <a:path w="1545590" h="182879">
                  <a:moveTo>
                    <a:pt x="731519" y="118872"/>
                  </a:moveTo>
                  <a:lnTo>
                    <a:pt x="749807" y="91439"/>
                  </a:lnTo>
                </a:path>
                <a:path w="1545590" h="182879">
                  <a:moveTo>
                    <a:pt x="749807" y="91439"/>
                  </a:moveTo>
                  <a:lnTo>
                    <a:pt x="768095" y="109728"/>
                  </a:lnTo>
                </a:path>
                <a:path w="1545590" h="182879">
                  <a:moveTo>
                    <a:pt x="768095" y="109728"/>
                  </a:moveTo>
                  <a:lnTo>
                    <a:pt x="786383" y="100584"/>
                  </a:lnTo>
                </a:path>
                <a:path w="1545590" h="182879">
                  <a:moveTo>
                    <a:pt x="786383" y="100584"/>
                  </a:moveTo>
                  <a:lnTo>
                    <a:pt x="804671" y="109728"/>
                  </a:lnTo>
                </a:path>
                <a:path w="1545590" h="182879">
                  <a:moveTo>
                    <a:pt x="804671" y="100584"/>
                  </a:moveTo>
                  <a:lnTo>
                    <a:pt x="813815" y="64008"/>
                  </a:lnTo>
                </a:path>
                <a:path w="1545590" h="182879">
                  <a:moveTo>
                    <a:pt x="813815" y="64008"/>
                  </a:moveTo>
                  <a:lnTo>
                    <a:pt x="832103" y="36575"/>
                  </a:lnTo>
                </a:path>
                <a:path w="1545590" h="182879">
                  <a:moveTo>
                    <a:pt x="832103" y="36575"/>
                  </a:moveTo>
                  <a:lnTo>
                    <a:pt x="850391" y="0"/>
                  </a:lnTo>
                </a:path>
                <a:path w="1545590" h="182879">
                  <a:moveTo>
                    <a:pt x="850391" y="0"/>
                  </a:moveTo>
                  <a:lnTo>
                    <a:pt x="868679" y="27432"/>
                  </a:lnTo>
                </a:path>
                <a:path w="1545590" h="182879">
                  <a:moveTo>
                    <a:pt x="868679" y="27432"/>
                  </a:moveTo>
                  <a:lnTo>
                    <a:pt x="886967" y="18287"/>
                  </a:lnTo>
                </a:path>
                <a:path w="1545590" h="182879">
                  <a:moveTo>
                    <a:pt x="886967" y="18287"/>
                  </a:moveTo>
                  <a:lnTo>
                    <a:pt x="905255" y="27432"/>
                  </a:lnTo>
                </a:path>
                <a:path w="1545590" h="182879">
                  <a:moveTo>
                    <a:pt x="905255" y="27432"/>
                  </a:moveTo>
                  <a:lnTo>
                    <a:pt x="923543" y="36575"/>
                  </a:lnTo>
                </a:path>
                <a:path w="1545590" h="182879">
                  <a:moveTo>
                    <a:pt x="923543" y="27432"/>
                  </a:moveTo>
                  <a:lnTo>
                    <a:pt x="932687" y="36575"/>
                  </a:lnTo>
                </a:path>
                <a:path w="1545590" h="182879">
                  <a:moveTo>
                    <a:pt x="932687" y="36575"/>
                  </a:moveTo>
                  <a:lnTo>
                    <a:pt x="950976" y="54863"/>
                  </a:lnTo>
                </a:path>
                <a:path w="1545590" h="182879">
                  <a:moveTo>
                    <a:pt x="950976" y="54863"/>
                  </a:moveTo>
                  <a:lnTo>
                    <a:pt x="969263" y="64008"/>
                  </a:lnTo>
                </a:path>
                <a:path w="1545590" h="182879">
                  <a:moveTo>
                    <a:pt x="969263" y="54863"/>
                  </a:moveTo>
                  <a:lnTo>
                    <a:pt x="987551" y="64008"/>
                  </a:lnTo>
                </a:path>
                <a:path w="1545590" h="182879">
                  <a:moveTo>
                    <a:pt x="987551" y="54863"/>
                  </a:moveTo>
                  <a:lnTo>
                    <a:pt x="1005839" y="73151"/>
                  </a:lnTo>
                </a:path>
                <a:path w="1545590" h="182879">
                  <a:moveTo>
                    <a:pt x="1005839" y="73151"/>
                  </a:moveTo>
                  <a:lnTo>
                    <a:pt x="1024127" y="73151"/>
                  </a:lnTo>
                </a:path>
                <a:path w="1545590" h="182879">
                  <a:moveTo>
                    <a:pt x="1024127" y="73151"/>
                  </a:moveTo>
                  <a:lnTo>
                    <a:pt x="1042415" y="82296"/>
                  </a:lnTo>
                </a:path>
                <a:path w="1545590" h="182879">
                  <a:moveTo>
                    <a:pt x="1042415" y="82296"/>
                  </a:moveTo>
                  <a:lnTo>
                    <a:pt x="1051559" y="73151"/>
                  </a:lnTo>
                </a:path>
                <a:path w="1545590" h="182879">
                  <a:moveTo>
                    <a:pt x="1051559" y="82296"/>
                  </a:moveTo>
                  <a:lnTo>
                    <a:pt x="1069848" y="73151"/>
                  </a:lnTo>
                </a:path>
                <a:path w="1545590" h="182879">
                  <a:moveTo>
                    <a:pt x="1069848" y="73151"/>
                  </a:moveTo>
                  <a:lnTo>
                    <a:pt x="1088135" y="64008"/>
                  </a:lnTo>
                </a:path>
                <a:path w="1545590" h="182879">
                  <a:moveTo>
                    <a:pt x="1088135" y="64008"/>
                  </a:moveTo>
                  <a:lnTo>
                    <a:pt x="1106424" y="54863"/>
                  </a:lnTo>
                </a:path>
                <a:path w="1545590" h="182879">
                  <a:moveTo>
                    <a:pt x="1106424" y="54863"/>
                  </a:moveTo>
                  <a:lnTo>
                    <a:pt x="1124711" y="64008"/>
                  </a:lnTo>
                </a:path>
                <a:path w="1545590" h="182879">
                  <a:moveTo>
                    <a:pt x="1124711" y="64008"/>
                  </a:moveTo>
                  <a:lnTo>
                    <a:pt x="1143000" y="73151"/>
                  </a:lnTo>
                </a:path>
                <a:path w="1545590" h="182879">
                  <a:moveTo>
                    <a:pt x="1143000" y="73151"/>
                  </a:moveTo>
                  <a:lnTo>
                    <a:pt x="1161287" y="82296"/>
                  </a:lnTo>
                </a:path>
                <a:path w="1545590" h="182879">
                  <a:moveTo>
                    <a:pt x="1161287" y="82296"/>
                  </a:moveTo>
                  <a:lnTo>
                    <a:pt x="1170431" y="91439"/>
                  </a:lnTo>
                </a:path>
                <a:path w="1545590" h="182879">
                  <a:moveTo>
                    <a:pt x="1170431" y="91439"/>
                  </a:moveTo>
                  <a:lnTo>
                    <a:pt x="1188719" y="82296"/>
                  </a:lnTo>
                </a:path>
                <a:path w="1545590" h="182879">
                  <a:moveTo>
                    <a:pt x="1188719" y="82296"/>
                  </a:moveTo>
                  <a:lnTo>
                    <a:pt x="1207007" y="73151"/>
                  </a:lnTo>
                </a:path>
                <a:path w="1545590" h="182879">
                  <a:moveTo>
                    <a:pt x="1207007" y="73151"/>
                  </a:moveTo>
                  <a:lnTo>
                    <a:pt x="1225295" y="82296"/>
                  </a:lnTo>
                </a:path>
                <a:path w="1545590" h="182879">
                  <a:moveTo>
                    <a:pt x="1225295" y="82296"/>
                  </a:moveTo>
                  <a:lnTo>
                    <a:pt x="1243583" y="73151"/>
                  </a:lnTo>
                </a:path>
                <a:path w="1545590" h="182879">
                  <a:moveTo>
                    <a:pt x="1243583" y="73151"/>
                  </a:moveTo>
                  <a:lnTo>
                    <a:pt x="1261871" y="82296"/>
                  </a:lnTo>
                </a:path>
                <a:path w="1545590" h="182879">
                  <a:moveTo>
                    <a:pt x="1261871" y="82296"/>
                  </a:moveTo>
                  <a:lnTo>
                    <a:pt x="1280159" y="73151"/>
                  </a:lnTo>
                </a:path>
                <a:path w="1545590" h="182879">
                  <a:moveTo>
                    <a:pt x="1280159" y="82296"/>
                  </a:moveTo>
                  <a:lnTo>
                    <a:pt x="1298448" y="73151"/>
                  </a:lnTo>
                </a:path>
                <a:path w="1545590" h="182879">
                  <a:moveTo>
                    <a:pt x="1298448" y="73151"/>
                  </a:moveTo>
                  <a:lnTo>
                    <a:pt x="1307591" y="64008"/>
                  </a:lnTo>
                </a:path>
                <a:path w="1545590" h="182879">
                  <a:moveTo>
                    <a:pt x="1307591" y="64008"/>
                  </a:moveTo>
                  <a:lnTo>
                    <a:pt x="1325879" y="54863"/>
                  </a:lnTo>
                </a:path>
                <a:path w="1545590" h="182879">
                  <a:moveTo>
                    <a:pt x="1325879" y="54863"/>
                  </a:moveTo>
                  <a:lnTo>
                    <a:pt x="1344167" y="45720"/>
                  </a:lnTo>
                </a:path>
                <a:path w="1545590" h="182879">
                  <a:moveTo>
                    <a:pt x="1344167" y="54863"/>
                  </a:moveTo>
                  <a:lnTo>
                    <a:pt x="1362455" y="45720"/>
                  </a:lnTo>
                </a:path>
                <a:path w="1545590" h="182879">
                  <a:moveTo>
                    <a:pt x="1362455" y="45720"/>
                  </a:moveTo>
                  <a:lnTo>
                    <a:pt x="1380743" y="36575"/>
                  </a:lnTo>
                </a:path>
                <a:path w="1545590" h="182879">
                  <a:moveTo>
                    <a:pt x="1380743" y="36575"/>
                  </a:moveTo>
                  <a:lnTo>
                    <a:pt x="1399031" y="27432"/>
                  </a:lnTo>
                </a:path>
                <a:path w="1545590" h="182879">
                  <a:moveTo>
                    <a:pt x="1399031" y="27432"/>
                  </a:moveTo>
                  <a:lnTo>
                    <a:pt x="1417319" y="9144"/>
                  </a:lnTo>
                </a:path>
                <a:path w="1545590" h="182879">
                  <a:moveTo>
                    <a:pt x="1417319" y="9144"/>
                  </a:moveTo>
                  <a:lnTo>
                    <a:pt x="1426463" y="0"/>
                  </a:lnTo>
                </a:path>
                <a:path w="1545590" h="182879">
                  <a:moveTo>
                    <a:pt x="1426463" y="0"/>
                  </a:moveTo>
                  <a:lnTo>
                    <a:pt x="1444752" y="36575"/>
                  </a:lnTo>
                </a:path>
                <a:path w="1545590" h="182879">
                  <a:moveTo>
                    <a:pt x="1444752" y="36575"/>
                  </a:moveTo>
                  <a:lnTo>
                    <a:pt x="1463039" y="64008"/>
                  </a:lnTo>
                </a:path>
                <a:path w="1545590" h="182879">
                  <a:moveTo>
                    <a:pt x="1463039" y="73151"/>
                  </a:moveTo>
                  <a:lnTo>
                    <a:pt x="1481327" y="64008"/>
                  </a:lnTo>
                </a:path>
                <a:path w="1545590" h="182879">
                  <a:moveTo>
                    <a:pt x="1481327" y="64008"/>
                  </a:moveTo>
                  <a:lnTo>
                    <a:pt x="1499615" y="73151"/>
                  </a:lnTo>
                </a:path>
                <a:path w="1545590" h="182879">
                  <a:moveTo>
                    <a:pt x="1499615" y="64008"/>
                  </a:moveTo>
                  <a:lnTo>
                    <a:pt x="1517903" y="64008"/>
                  </a:lnTo>
                </a:path>
                <a:path w="1545590" h="182879">
                  <a:moveTo>
                    <a:pt x="1517903" y="64008"/>
                  </a:moveTo>
                  <a:lnTo>
                    <a:pt x="1536191" y="73151"/>
                  </a:lnTo>
                </a:path>
                <a:path w="1545590" h="182879">
                  <a:moveTo>
                    <a:pt x="1536191" y="64008"/>
                  </a:moveTo>
                  <a:lnTo>
                    <a:pt x="1545335" y="73151"/>
                  </a:lnTo>
                </a:path>
              </a:pathLst>
            </a:custGeom>
            <a:ln w="28575">
              <a:solidFill>
                <a:srgbClr val="00212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8958198" y="3548700"/>
            <a:ext cx="247650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0">
                <a:solidFill>
                  <a:srgbClr val="404040"/>
                </a:solidFill>
                <a:latin typeface="Arial MT"/>
                <a:cs typeface="Arial MT"/>
              </a:rPr>
              <a:t>0.83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345169" y="3215071"/>
            <a:ext cx="247650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0">
                <a:solidFill>
                  <a:srgbClr val="404040"/>
                </a:solidFill>
                <a:latin typeface="Arial MT"/>
                <a:cs typeface="Arial MT"/>
              </a:rPr>
              <a:t>1.31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939276" y="3250503"/>
            <a:ext cx="247650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0">
                <a:solidFill>
                  <a:srgbClr val="404040"/>
                </a:solidFill>
                <a:latin typeface="Arial MT"/>
                <a:cs typeface="Arial MT"/>
              </a:rPr>
              <a:t>1.15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42047" y="3862451"/>
            <a:ext cx="1732279" cy="302260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476034" y="2626105"/>
            <a:ext cx="842644" cy="3549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>
                <a:latin typeface="Arial MT"/>
                <a:cs typeface="Arial MT"/>
              </a:rPr>
              <a:t>Polyethylene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50" spc="-10">
                <a:latin typeface="Arial MT"/>
                <a:cs typeface="Arial MT"/>
              </a:rPr>
              <a:t>terephthalate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75399" y="2184717"/>
            <a:ext cx="104457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rPET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food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grade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4631" y="2524379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 h="0">
                <a:moveTo>
                  <a:pt x="0" y="0"/>
                </a:moveTo>
                <a:lnTo>
                  <a:pt x="225056" y="0"/>
                </a:lnTo>
              </a:path>
            </a:pathLst>
          </a:custGeom>
          <a:ln w="38100">
            <a:solidFill>
              <a:srgbClr val="009BDB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401078" y="4319529"/>
          <a:ext cx="8899525" cy="1712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7660"/>
                <a:gridCol w="1862455"/>
                <a:gridCol w="2157095"/>
                <a:gridCol w="1936114"/>
              </a:tblGrid>
              <a:tr h="203200">
                <a:tc>
                  <a:txBody>
                    <a:bodyPr/>
                    <a:lstStyle/>
                    <a:p>
                      <a:pPr marL="91440">
                        <a:lnSpc>
                          <a:spcPts val="1190"/>
                        </a:lnSpc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Policy</a:t>
                      </a:r>
                      <a:r>
                        <a:rPr dirty="0" sz="105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intervention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levers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50" spc="-10">
                          <a:latin typeface="Arial MT"/>
                          <a:cs typeface="Arial MT"/>
                        </a:rPr>
                        <a:t>Collection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sorting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infrastructure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762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5907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50" spc="-20">
                          <a:latin typeface="Arial MT"/>
                          <a:cs typeface="Arial MT"/>
                        </a:rPr>
                        <a:t>High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762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09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50" spc="-10">
                          <a:latin typeface="Arial MT"/>
                          <a:cs typeface="Arial MT"/>
                        </a:rPr>
                        <a:t>Low-medium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762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355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50" spc="-20">
                          <a:latin typeface="Arial MT"/>
                          <a:cs typeface="Arial MT"/>
                        </a:rPr>
                        <a:t>High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762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597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Scale</a:t>
                      </a:r>
                      <a:r>
                        <a:rPr dirty="0" sz="105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efficiency</a:t>
                      </a:r>
                      <a:r>
                        <a:rPr dirty="0" sz="105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recycling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algn="ctr" marR="2571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50" spc="-10">
                          <a:latin typeface="Arial MT"/>
                          <a:cs typeface="Arial MT"/>
                        </a:rPr>
                        <a:t>Low-medium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algn="ctr" marR="285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50" spc="-25">
                          <a:latin typeface="Arial MT"/>
                          <a:cs typeface="Arial MT"/>
                        </a:rPr>
                        <a:t>Low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algn="ctr" marR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50" spc="-20">
                          <a:latin typeface="Arial MT"/>
                          <a:cs typeface="Arial MT"/>
                        </a:rPr>
                        <a:t>High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4450"/>
                </a:tc>
              </a:tr>
              <a:tr h="2597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Policies</a:t>
                      </a:r>
                      <a:r>
                        <a:rPr dirty="0" sz="105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05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mandatory</a:t>
                      </a:r>
                      <a:r>
                        <a:rPr dirty="0" sz="105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use</a:t>
                      </a:r>
                      <a:r>
                        <a:rPr dirty="0" sz="105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recyclates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3815"/>
                </a:tc>
                <a:tc>
                  <a:txBody>
                    <a:bodyPr/>
                    <a:lstStyle/>
                    <a:p>
                      <a:pPr algn="ctr" marR="2597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50" spc="-20">
                          <a:latin typeface="Arial MT"/>
                          <a:cs typeface="Arial MT"/>
                        </a:rPr>
                        <a:t>High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3815"/>
                </a:tc>
                <a:tc>
                  <a:txBody>
                    <a:bodyPr/>
                    <a:lstStyle/>
                    <a:p>
                      <a:pPr algn="ctr" marR="285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50" spc="-25">
                          <a:latin typeface="Arial MT"/>
                          <a:cs typeface="Arial MT"/>
                        </a:rPr>
                        <a:t>Low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3815"/>
                </a:tc>
                <a:tc>
                  <a:txBody>
                    <a:bodyPr/>
                    <a:lstStyle/>
                    <a:p>
                      <a:pPr algn="ctr" marR="330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50" spc="-10">
                          <a:latin typeface="Arial MT"/>
                          <a:cs typeface="Arial MT"/>
                        </a:rPr>
                        <a:t>Medium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3815"/>
                </a:tc>
              </a:tr>
              <a:tr h="2597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Policies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05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mandatory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recycling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3815"/>
                </a:tc>
                <a:tc>
                  <a:txBody>
                    <a:bodyPr/>
                    <a:lstStyle/>
                    <a:p>
                      <a:pPr algn="ctr" marR="259079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50" spc="-20">
                          <a:latin typeface="Arial MT"/>
                          <a:cs typeface="Arial MT"/>
                        </a:rPr>
                        <a:t>High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3815"/>
                </a:tc>
                <a:tc>
                  <a:txBody>
                    <a:bodyPr/>
                    <a:lstStyle/>
                    <a:p>
                      <a:pPr algn="ctr" marR="285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50" spc="-25">
                          <a:latin typeface="Arial MT"/>
                          <a:cs typeface="Arial MT"/>
                        </a:rPr>
                        <a:t>Low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3815"/>
                </a:tc>
                <a:tc>
                  <a:txBody>
                    <a:bodyPr/>
                    <a:lstStyle/>
                    <a:p>
                      <a:pPr algn="ctr" marR="355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50" spc="-20">
                          <a:latin typeface="Arial MT"/>
                          <a:cs typeface="Arial MT"/>
                        </a:rPr>
                        <a:t>High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3815"/>
                </a:tc>
              </a:tr>
              <a:tr h="254635">
                <a:tc gridSpan="4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Plastics</a:t>
                      </a:r>
                      <a:r>
                        <a:rPr dirty="0" sz="105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5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rate</a:t>
                      </a:r>
                      <a:r>
                        <a:rPr dirty="0" sz="105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05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region,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%</a:t>
                      </a:r>
                      <a:r>
                        <a:rPr dirty="0" sz="105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total</a:t>
                      </a:r>
                      <a:r>
                        <a:rPr dirty="0" sz="105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waste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445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2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64160">
                        <a:lnSpc>
                          <a:spcPts val="1180"/>
                        </a:lnSpc>
                        <a:spcBef>
                          <a:spcPts val="390"/>
                        </a:spcBef>
                      </a:pPr>
                      <a:r>
                        <a:rPr dirty="0" sz="1050" spc="-25">
                          <a:latin typeface="Arial MT"/>
                          <a:cs typeface="Arial MT"/>
                        </a:rPr>
                        <a:t>12%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953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6670">
                        <a:lnSpc>
                          <a:spcPts val="1180"/>
                        </a:lnSpc>
                        <a:spcBef>
                          <a:spcPts val="390"/>
                        </a:spcBef>
                      </a:pPr>
                      <a:r>
                        <a:rPr dirty="0" sz="1050" spc="-25">
                          <a:latin typeface="Arial MT"/>
                          <a:cs typeface="Arial MT"/>
                        </a:rPr>
                        <a:t>5%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953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39370">
                        <a:lnSpc>
                          <a:spcPts val="1180"/>
                        </a:lnSpc>
                        <a:spcBef>
                          <a:spcPts val="390"/>
                        </a:spcBef>
                      </a:pPr>
                      <a:r>
                        <a:rPr dirty="0" sz="1050" spc="-25">
                          <a:latin typeface="Arial MT"/>
                          <a:cs typeface="Arial MT"/>
                        </a:rPr>
                        <a:t>13%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953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8" name="object 48"/>
          <p:cNvSpPr txBox="1"/>
          <p:nvPr/>
        </p:nvSpPr>
        <p:spPr>
          <a:xfrm>
            <a:off x="388696" y="6674470"/>
            <a:ext cx="6736715" cy="13779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Behrndt,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with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46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1048448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Recycling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must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overcome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product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complexity,</a:t>
            </a:r>
            <a:r>
              <a:rPr dirty="0" sz="2800" spc="-1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collection,</a:t>
            </a:r>
            <a:r>
              <a:rPr dirty="0" sz="2800" spc="-105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and </a:t>
            </a:r>
            <a:r>
              <a:rPr dirty="0" sz="2800" b="1">
                <a:latin typeface="Arial"/>
                <a:cs typeface="Arial"/>
              </a:rPr>
              <a:t>sorting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challenges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scale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successfully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19"/>
            <a:ext cx="5459095" cy="429895"/>
            <a:chOff x="0" y="45719"/>
            <a:chExt cx="5459095" cy="429895"/>
          </a:xfrm>
        </p:grpSpPr>
        <p:sp>
          <p:nvSpPr>
            <p:cNvPr id="6" name="object 6"/>
            <p:cNvSpPr/>
            <p:nvPr/>
          </p:nvSpPr>
          <p:spPr>
            <a:xfrm>
              <a:off x="2980944" y="45719"/>
              <a:ext cx="2478405" cy="421005"/>
            </a:xfrm>
            <a:custGeom>
              <a:avLst/>
              <a:gdLst/>
              <a:ahLst/>
              <a:cxnLst/>
              <a:rect l="l" t="t" r="r" b="b"/>
              <a:pathLst>
                <a:path w="2478404" h="421005">
                  <a:moveTo>
                    <a:pt x="2267711" y="0"/>
                  </a:moveTo>
                  <a:lnTo>
                    <a:pt x="0" y="0"/>
                  </a:lnTo>
                  <a:lnTo>
                    <a:pt x="0" y="420750"/>
                  </a:lnTo>
                  <a:lnTo>
                    <a:pt x="2267711" y="420750"/>
                  </a:lnTo>
                  <a:lnTo>
                    <a:pt x="2478023" y="210438"/>
                  </a:lnTo>
                  <a:lnTo>
                    <a:pt x="2267711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433197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91310" algn="l"/>
                <a:tab pos="3392804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Recycle</a:t>
            </a:r>
            <a:r>
              <a:rPr dirty="0" sz="1550"/>
              <a:t>	</a:t>
            </a:r>
            <a:r>
              <a:rPr dirty="0" sz="1550" spc="-10"/>
              <a:t>Summary</a:t>
            </a:r>
            <a:endParaRPr sz="1550"/>
          </a:p>
        </p:txBody>
      </p:sp>
      <p:grpSp>
        <p:nvGrpSpPr>
          <p:cNvPr id="10" name="object 10"/>
          <p:cNvGrpSpPr/>
          <p:nvPr/>
        </p:nvGrpSpPr>
        <p:grpSpPr>
          <a:xfrm>
            <a:off x="1728216" y="1737842"/>
            <a:ext cx="10186670" cy="4344670"/>
            <a:chOff x="1728216" y="1737842"/>
            <a:chExt cx="10186670" cy="4344670"/>
          </a:xfrm>
        </p:grpSpPr>
        <p:sp>
          <p:nvSpPr>
            <p:cNvPr id="11" name="object 11"/>
            <p:cNvSpPr/>
            <p:nvPr/>
          </p:nvSpPr>
          <p:spPr>
            <a:xfrm>
              <a:off x="1728216" y="2341498"/>
              <a:ext cx="2633980" cy="3740785"/>
            </a:xfrm>
            <a:custGeom>
              <a:avLst/>
              <a:gdLst/>
              <a:ahLst/>
              <a:cxnLst/>
              <a:rect l="l" t="t" r="r" b="b"/>
              <a:pathLst>
                <a:path w="2633979" h="3740785">
                  <a:moveTo>
                    <a:pt x="0" y="3740785"/>
                  </a:moveTo>
                  <a:lnTo>
                    <a:pt x="2633472" y="3740785"/>
                  </a:lnTo>
                  <a:lnTo>
                    <a:pt x="2633472" y="0"/>
                  </a:lnTo>
                  <a:lnTo>
                    <a:pt x="0" y="0"/>
                  </a:lnTo>
                  <a:lnTo>
                    <a:pt x="0" y="3740785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37360" y="1737842"/>
              <a:ext cx="2642870" cy="603885"/>
            </a:xfrm>
            <a:custGeom>
              <a:avLst/>
              <a:gdLst/>
              <a:ahLst/>
              <a:cxnLst/>
              <a:rect l="l" t="t" r="r" b="b"/>
              <a:pathLst>
                <a:path w="2642870" h="603885">
                  <a:moveTo>
                    <a:pt x="2642616" y="0"/>
                  </a:moveTo>
                  <a:lnTo>
                    <a:pt x="0" y="0"/>
                  </a:lnTo>
                  <a:lnTo>
                    <a:pt x="0" y="603656"/>
                  </a:lnTo>
                  <a:lnTo>
                    <a:pt x="2642616" y="603656"/>
                  </a:lnTo>
                  <a:lnTo>
                    <a:pt x="2642616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453127" y="2085339"/>
              <a:ext cx="2368550" cy="3997325"/>
            </a:xfrm>
            <a:custGeom>
              <a:avLst/>
              <a:gdLst/>
              <a:ahLst/>
              <a:cxnLst/>
              <a:rect l="l" t="t" r="r" b="b"/>
              <a:pathLst>
                <a:path w="2368550" h="3997325">
                  <a:moveTo>
                    <a:pt x="2368296" y="0"/>
                  </a:moveTo>
                  <a:lnTo>
                    <a:pt x="0" y="0"/>
                  </a:lnTo>
                  <a:lnTo>
                    <a:pt x="0" y="3996944"/>
                  </a:lnTo>
                  <a:lnTo>
                    <a:pt x="2368296" y="3996944"/>
                  </a:lnTo>
                  <a:lnTo>
                    <a:pt x="2368296" y="0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471416" y="1746986"/>
              <a:ext cx="2368550" cy="594995"/>
            </a:xfrm>
            <a:custGeom>
              <a:avLst/>
              <a:gdLst/>
              <a:ahLst/>
              <a:cxnLst/>
              <a:rect l="l" t="t" r="r" b="b"/>
              <a:pathLst>
                <a:path w="2368550" h="594994">
                  <a:moveTo>
                    <a:pt x="2368295" y="0"/>
                  </a:moveTo>
                  <a:lnTo>
                    <a:pt x="0" y="0"/>
                  </a:lnTo>
                  <a:lnTo>
                    <a:pt x="0" y="594512"/>
                  </a:lnTo>
                  <a:lnTo>
                    <a:pt x="2368295" y="594512"/>
                  </a:lnTo>
                  <a:lnTo>
                    <a:pt x="2368295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940295" y="2341498"/>
              <a:ext cx="2432685" cy="3740785"/>
            </a:xfrm>
            <a:custGeom>
              <a:avLst/>
              <a:gdLst/>
              <a:ahLst/>
              <a:cxnLst/>
              <a:rect l="l" t="t" r="r" b="b"/>
              <a:pathLst>
                <a:path w="2432684" h="3740785">
                  <a:moveTo>
                    <a:pt x="0" y="3740785"/>
                  </a:moveTo>
                  <a:lnTo>
                    <a:pt x="2432304" y="3740785"/>
                  </a:lnTo>
                  <a:lnTo>
                    <a:pt x="2432304" y="0"/>
                  </a:lnTo>
                  <a:lnTo>
                    <a:pt x="0" y="0"/>
                  </a:lnTo>
                  <a:lnTo>
                    <a:pt x="0" y="3740785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940295" y="1746986"/>
              <a:ext cx="2432685" cy="594995"/>
            </a:xfrm>
            <a:custGeom>
              <a:avLst/>
              <a:gdLst/>
              <a:ahLst/>
              <a:cxnLst/>
              <a:rect l="l" t="t" r="r" b="b"/>
              <a:pathLst>
                <a:path w="2432684" h="594994">
                  <a:moveTo>
                    <a:pt x="2432304" y="0"/>
                  </a:moveTo>
                  <a:lnTo>
                    <a:pt x="0" y="0"/>
                  </a:lnTo>
                  <a:lnTo>
                    <a:pt x="0" y="594512"/>
                  </a:lnTo>
                  <a:lnTo>
                    <a:pt x="2432304" y="594512"/>
                  </a:lnTo>
                  <a:lnTo>
                    <a:pt x="2432304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464039" y="2341498"/>
              <a:ext cx="2441575" cy="3740785"/>
            </a:xfrm>
            <a:custGeom>
              <a:avLst/>
              <a:gdLst/>
              <a:ahLst/>
              <a:cxnLst/>
              <a:rect l="l" t="t" r="r" b="b"/>
              <a:pathLst>
                <a:path w="2441575" h="3740785">
                  <a:moveTo>
                    <a:pt x="0" y="3740785"/>
                  </a:moveTo>
                  <a:lnTo>
                    <a:pt x="2441448" y="3740785"/>
                  </a:lnTo>
                  <a:lnTo>
                    <a:pt x="2441448" y="0"/>
                  </a:lnTo>
                  <a:lnTo>
                    <a:pt x="0" y="0"/>
                  </a:lnTo>
                  <a:lnTo>
                    <a:pt x="0" y="3740785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464039" y="1746986"/>
              <a:ext cx="2451100" cy="594995"/>
            </a:xfrm>
            <a:custGeom>
              <a:avLst/>
              <a:gdLst/>
              <a:ahLst/>
              <a:cxnLst/>
              <a:rect l="l" t="t" r="r" b="b"/>
              <a:pathLst>
                <a:path w="2451100" h="594994">
                  <a:moveTo>
                    <a:pt x="2450592" y="0"/>
                  </a:moveTo>
                  <a:lnTo>
                    <a:pt x="0" y="0"/>
                  </a:lnTo>
                  <a:lnTo>
                    <a:pt x="0" y="594512"/>
                  </a:lnTo>
                  <a:lnTo>
                    <a:pt x="2450592" y="594512"/>
                  </a:lnTo>
                  <a:lnTo>
                    <a:pt x="2450592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777364" y="2572194"/>
            <a:ext cx="2484755" cy="12566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71450" marR="34290" indent="-17208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71450" algn="l"/>
              </a:tabLst>
            </a:pPr>
            <a:r>
              <a:rPr dirty="0" sz="1200" b="1">
                <a:latin typeface="Arial"/>
                <a:cs typeface="Arial"/>
              </a:rPr>
              <a:t>Material </a:t>
            </a:r>
            <a:r>
              <a:rPr dirty="0" sz="1200" spc="-10" b="1">
                <a:latin typeface="Arial"/>
                <a:cs typeface="Arial"/>
              </a:rPr>
              <a:t>complexity: </a:t>
            </a:r>
            <a:r>
              <a:rPr dirty="0" sz="1200" spc="-10">
                <a:latin typeface="Arial MT"/>
                <a:cs typeface="Arial MT"/>
              </a:rPr>
              <a:t>Multi-</a:t>
            </a:r>
            <a:r>
              <a:rPr dirty="0" sz="1200">
                <a:latin typeface="Arial MT"/>
                <a:cs typeface="Arial MT"/>
              </a:rPr>
              <a:t>material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products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hinder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recycling</a:t>
            </a:r>
            <a:endParaRPr sz="1200">
              <a:latin typeface="Arial MT"/>
              <a:cs typeface="Arial MT"/>
            </a:endParaRPr>
          </a:p>
          <a:p>
            <a:pPr marL="171450" marR="251460" indent="-172085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71450" algn="l"/>
              </a:tabLst>
            </a:pPr>
            <a:r>
              <a:rPr dirty="0" sz="1200" b="1">
                <a:latin typeface="Arial"/>
                <a:cs typeface="Arial"/>
              </a:rPr>
              <a:t>Contamination: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Food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residue </a:t>
            </a:r>
            <a:r>
              <a:rPr dirty="0" sz="1200">
                <a:latin typeface="Arial MT"/>
                <a:cs typeface="Arial MT"/>
              </a:rPr>
              <a:t>leads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&gt;40%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sorting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losses</a:t>
            </a:r>
            <a:endParaRPr sz="1200">
              <a:latin typeface="Arial MT"/>
              <a:cs typeface="Arial MT"/>
            </a:endParaRPr>
          </a:p>
          <a:p>
            <a:pPr marL="171450" marR="5080" indent="-172085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71450" algn="l"/>
              </a:tabLst>
            </a:pPr>
            <a:r>
              <a:rPr dirty="0" sz="1200" b="1">
                <a:latin typeface="Arial"/>
                <a:cs typeface="Arial"/>
              </a:rPr>
              <a:t>Low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value: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~30%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refer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single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use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16242" y="2549461"/>
            <a:ext cx="2359660" cy="137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71450" marR="106680" indent="-17208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71450" algn="l"/>
              </a:tabLst>
            </a:pPr>
            <a:r>
              <a:rPr dirty="0" sz="1200" spc="-10" b="1">
                <a:latin typeface="Arial"/>
                <a:cs typeface="Arial"/>
              </a:rPr>
              <a:t>Mechanical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recycling</a:t>
            </a:r>
            <a:r>
              <a:rPr dirty="0" sz="1200" spc="3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more </a:t>
            </a:r>
            <a:r>
              <a:rPr dirty="0" sz="1200" spc="-10">
                <a:latin typeface="Arial MT"/>
                <a:cs typeface="Arial MT"/>
              </a:rPr>
              <a:t>energy-</a:t>
            </a:r>
            <a:r>
              <a:rPr dirty="0" sz="1200">
                <a:latin typeface="Arial MT"/>
                <a:cs typeface="Arial MT"/>
              </a:rPr>
              <a:t>efficient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but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requires </a:t>
            </a:r>
            <a:r>
              <a:rPr dirty="0" sz="1200">
                <a:latin typeface="Arial MT"/>
                <a:cs typeface="Arial MT"/>
              </a:rPr>
              <a:t>clean,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standardized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waste streams</a:t>
            </a:r>
            <a:endParaRPr sz="1200">
              <a:latin typeface="Arial MT"/>
              <a:cs typeface="Arial MT"/>
            </a:endParaRPr>
          </a:p>
          <a:p>
            <a:pPr marL="171450" marR="5080" indent="-172085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171450" algn="l"/>
              </a:tabLst>
            </a:pPr>
            <a:r>
              <a:rPr dirty="0" sz="1200" b="1">
                <a:latin typeface="Arial"/>
                <a:cs typeface="Arial"/>
              </a:rPr>
              <a:t>Chemical recycling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has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3x </a:t>
            </a:r>
            <a:r>
              <a:rPr dirty="0" sz="1200">
                <a:latin typeface="Arial MT"/>
                <a:cs typeface="Arial MT"/>
              </a:rPr>
              <a:t>higher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CapEx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significant </a:t>
            </a:r>
            <a:r>
              <a:rPr dirty="0" sz="1200">
                <a:latin typeface="Arial MT"/>
                <a:cs typeface="Arial MT"/>
              </a:rPr>
              <a:t>operating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costs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98583" y="2556763"/>
            <a:ext cx="2366645" cy="15582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5080" indent="-17208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Low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demand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for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recyclates: </a:t>
            </a:r>
            <a:r>
              <a:rPr dirty="0" sz="1200">
                <a:latin typeface="Arial MT"/>
                <a:cs typeface="Arial MT"/>
              </a:rPr>
              <a:t>Virgin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remain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cheaper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more</a:t>
            </a:r>
            <a:r>
              <a:rPr dirty="0" sz="1200" spc="-10">
                <a:latin typeface="Arial MT"/>
                <a:cs typeface="Arial MT"/>
              </a:rPr>
              <a:t> predictable,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leading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to </a:t>
            </a:r>
            <a:r>
              <a:rPr dirty="0" sz="1200" spc="-10">
                <a:latin typeface="Arial MT"/>
                <a:cs typeface="Arial MT"/>
              </a:rPr>
              <a:t>underinvestment </a:t>
            </a:r>
            <a:r>
              <a:rPr dirty="0" sz="1200">
                <a:latin typeface="Arial MT"/>
                <a:cs typeface="Arial MT"/>
              </a:rPr>
              <a:t>in </a:t>
            </a:r>
            <a:r>
              <a:rPr dirty="0" sz="1200" spc="-10">
                <a:latin typeface="Arial MT"/>
                <a:cs typeface="Arial MT"/>
              </a:rPr>
              <a:t>recycled-</a:t>
            </a:r>
            <a:r>
              <a:rPr dirty="0" sz="1200">
                <a:latin typeface="Arial MT"/>
                <a:cs typeface="Arial MT"/>
              </a:rPr>
              <a:t>content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markets</a:t>
            </a:r>
            <a:endParaRPr sz="1200">
              <a:latin typeface="Arial MT"/>
              <a:cs typeface="Arial MT"/>
            </a:endParaRPr>
          </a:p>
          <a:p>
            <a:pPr marL="184150" marR="32384" indent="-172085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Quality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concerns: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>
                <a:latin typeface="Arial MT"/>
                <a:cs typeface="Arial MT"/>
              </a:rPr>
              <a:t>Inconsistent </a:t>
            </a:r>
            <a:r>
              <a:rPr dirty="0" sz="1200">
                <a:latin typeface="Arial MT"/>
                <a:cs typeface="Arial MT"/>
              </a:rPr>
              <a:t>quality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recycled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materials </a:t>
            </a:r>
            <a:r>
              <a:rPr dirty="0" sz="1200">
                <a:latin typeface="Arial MT"/>
                <a:cs typeface="Arial MT"/>
              </a:rPr>
              <a:t>reduce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buyer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confidence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2513" y="3935920"/>
            <a:ext cx="825500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10" b="1">
                <a:latin typeface="Arial"/>
                <a:cs typeface="Arial"/>
              </a:rPr>
              <a:t>Solutions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0059" y="4193540"/>
            <a:ext cx="11427460" cy="0"/>
          </a:xfrm>
          <a:custGeom>
            <a:avLst/>
            <a:gdLst/>
            <a:ahLst/>
            <a:cxnLst/>
            <a:rect l="l" t="t" r="r" b="b"/>
            <a:pathLst>
              <a:path w="11427460" h="0">
                <a:moveTo>
                  <a:pt x="0" y="0"/>
                </a:moveTo>
                <a:lnTo>
                  <a:pt x="1142720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823085" y="4280217"/>
            <a:ext cx="2233930" cy="7620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71450" marR="5080" indent="-17208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71450" algn="l"/>
              </a:tabLst>
            </a:pPr>
            <a:r>
              <a:rPr dirty="0" sz="1200" b="1">
                <a:latin typeface="Arial"/>
                <a:cs typeface="Arial"/>
              </a:rPr>
              <a:t>Standardize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packaging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25">
                <a:latin typeface="Arial MT"/>
                <a:cs typeface="Arial MT"/>
              </a:rPr>
              <a:t>to </a:t>
            </a:r>
            <a:r>
              <a:rPr dirty="0" sz="1200">
                <a:latin typeface="Arial MT"/>
                <a:cs typeface="Arial MT"/>
              </a:rPr>
              <a:t>reduce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sorting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complexity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and </a:t>
            </a:r>
            <a:r>
              <a:rPr dirty="0" sz="1200">
                <a:latin typeface="Arial MT"/>
                <a:cs typeface="Arial MT"/>
              </a:rPr>
              <a:t>enable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higher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quality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recyclate streams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71415" y="2524632"/>
            <a:ext cx="2368550" cy="3115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98120" marR="66040" indent="-17145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98120" algn="l"/>
                <a:tab pos="19939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&gt;20%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plastics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waste </a:t>
            </a:r>
            <a:r>
              <a:rPr dirty="0" sz="1200" b="1">
                <a:latin typeface="Arial"/>
                <a:cs typeface="Arial"/>
              </a:rPr>
              <a:t>remains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uncollected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globally</a:t>
            </a:r>
            <a:endParaRPr sz="1200">
              <a:latin typeface="Arial"/>
              <a:cs typeface="Arial"/>
            </a:endParaRPr>
          </a:p>
          <a:p>
            <a:pPr marL="199390" indent="-17272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199390" algn="l"/>
              </a:tabLst>
            </a:pPr>
            <a:r>
              <a:rPr dirty="0" sz="1200" spc="-10" b="1">
                <a:latin typeface="Arial"/>
                <a:cs typeface="Arial"/>
              </a:rPr>
              <a:t>Inefficient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sorting </a:t>
            </a:r>
            <a:r>
              <a:rPr dirty="0" sz="1200">
                <a:latin typeface="Arial MT"/>
                <a:cs typeface="Arial MT"/>
              </a:rPr>
              <a:t>leads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to</a:t>
            </a:r>
            <a:endParaRPr sz="1200">
              <a:latin typeface="Arial MT"/>
              <a:cs typeface="Arial MT"/>
            </a:endParaRPr>
          </a:p>
          <a:p>
            <a:pPr marL="19812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&gt;70%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collected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waste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not</a:t>
            </a:r>
            <a:endParaRPr sz="1200">
              <a:latin typeface="Arial MT"/>
              <a:cs typeface="Arial MT"/>
            </a:endParaRPr>
          </a:p>
          <a:p>
            <a:pPr marL="19812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being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recycled</a:t>
            </a:r>
            <a:endParaRPr sz="1200">
              <a:latin typeface="Arial MT"/>
              <a:cs typeface="Arial MT"/>
            </a:endParaRPr>
          </a:p>
          <a:p>
            <a:pPr marL="198120" marR="577215" indent="-171450">
              <a:lnSpc>
                <a:spcPct val="100000"/>
              </a:lnSpc>
              <a:spcBef>
                <a:spcPts val="505"/>
              </a:spcBef>
              <a:buChar char="•"/>
              <a:tabLst>
                <a:tab pos="198120" algn="l"/>
                <a:tab pos="199390" algn="l"/>
              </a:tabLst>
            </a:pPr>
            <a:r>
              <a:rPr dirty="0" sz="1200">
                <a:latin typeface="Arial MT"/>
                <a:cs typeface="Arial MT"/>
              </a:rPr>
              <a:t>	Most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economies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lack </a:t>
            </a:r>
            <a:r>
              <a:rPr dirty="0" sz="1200">
                <a:latin typeface="Arial MT"/>
                <a:cs typeface="Arial MT"/>
              </a:rPr>
              <a:t>behavioral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incentives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35">
                <a:latin typeface="Arial MT"/>
                <a:cs typeface="Arial MT"/>
              </a:rPr>
              <a:t>to </a:t>
            </a:r>
            <a:r>
              <a:rPr dirty="0" sz="1200" spc="-10">
                <a:latin typeface="Arial MT"/>
                <a:cs typeface="Arial MT"/>
              </a:rPr>
              <a:t>change</a:t>
            </a:r>
            <a:endParaRPr sz="1200">
              <a:latin typeface="Arial MT"/>
              <a:cs typeface="Arial MT"/>
            </a:endParaRPr>
          </a:p>
          <a:p>
            <a:pPr marL="182880" marR="126364" indent="-172085">
              <a:lnSpc>
                <a:spcPct val="100000"/>
              </a:lnSpc>
              <a:spcBef>
                <a:spcPts val="1170"/>
              </a:spcBef>
              <a:buFont typeface="Arial MT"/>
              <a:buChar char="•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Invest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curbside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collection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access: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10">
                <a:latin typeface="Arial MT"/>
                <a:cs typeface="Arial MT"/>
              </a:rPr>
              <a:t>Target </a:t>
            </a:r>
            <a:r>
              <a:rPr dirty="0" sz="1200">
                <a:latin typeface="Arial MT"/>
                <a:cs typeface="Arial MT"/>
              </a:rPr>
              <a:t>underserved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regions</a:t>
            </a:r>
            <a:endParaRPr sz="1200">
              <a:latin typeface="Arial MT"/>
              <a:cs typeface="Arial MT"/>
            </a:endParaRPr>
          </a:p>
          <a:p>
            <a:pPr marL="182880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collection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systems</a:t>
            </a:r>
            <a:endParaRPr sz="1200">
              <a:latin typeface="Arial MT"/>
              <a:cs typeface="Arial MT"/>
            </a:endParaRPr>
          </a:p>
          <a:p>
            <a:pPr marL="182880" marR="150495" indent="-172085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Upgrade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MRF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technologies: </a:t>
            </a:r>
            <a:r>
              <a:rPr dirty="0" sz="1200" spc="-10">
                <a:latin typeface="Arial MT"/>
                <a:cs typeface="Arial MT"/>
              </a:rPr>
              <a:t>Deploy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AI-based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sorting,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NIR </a:t>
            </a:r>
            <a:r>
              <a:rPr dirty="0" sz="1200" spc="-10">
                <a:latin typeface="Arial MT"/>
                <a:cs typeface="Arial MT"/>
              </a:rPr>
              <a:t>spectroscopy,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robotics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99605" y="4268533"/>
            <a:ext cx="2314575" cy="137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71450" marR="5080" indent="-17145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71450" algn="l"/>
                <a:tab pos="1727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Scale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mechanical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recycling </a:t>
            </a:r>
            <a:r>
              <a:rPr dirty="0" sz="1200" b="1">
                <a:latin typeface="Arial"/>
                <a:cs typeface="Arial"/>
              </a:rPr>
              <a:t>wherever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feasible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maximize low-energy,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low-</a:t>
            </a:r>
            <a:r>
              <a:rPr dirty="0" sz="1200">
                <a:latin typeface="Arial MT"/>
                <a:cs typeface="Arial MT"/>
              </a:rPr>
              <a:t>cost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circularity</a:t>
            </a:r>
            <a:endParaRPr sz="1200">
              <a:latin typeface="Arial MT"/>
              <a:cs typeface="Arial MT"/>
            </a:endParaRPr>
          </a:p>
          <a:p>
            <a:pPr marL="171450" marR="216535" indent="-17145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71450" algn="l"/>
                <a:tab pos="1727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Deploy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chemical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recycling </a:t>
            </a:r>
            <a:r>
              <a:rPr dirty="0" sz="1200" b="1">
                <a:latin typeface="Arial"/>
                <a:cs typeface="Arial"/>
              </a:rPr>
              <a:t>selectively</a:t>
            </a:r>
            <a:r>
              <a:rPr dirty="0" sz="1200">
                <a:latin typeface="Arial MT"/>
                <a:cs typeface="Arial MT"/>
              </a:rPr>
              <a:t>,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colocated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with </a:t>
            </a:r>
            <a:r>
              <a:rPr dirty="0" sz="1200">
                <a:latin typeface="Arial MT"/>
                <a:cs typeface="Arial MT"/>
              </a:rPr>
              <a:t>existing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industrial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assets</a:t>
            </a:r>
            <a:r>
              <a:rPr dirty="0" sz="1200" spc="-25">
                <a:latin typeface="Arial MT"/>
                <a:cs typeface="Arial MT"/>
              </a:rPr>
              <a:t> to </a:t>
            </a:r>
            <a:r>
              <a:rPr dirty="0" sz="1200">
                <a:latin typeface="Arial MT"/>
                <a:cs typeface="Arial MT"/>
              </a:rPr>
              <a:t>improve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economics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66198" y="4267961"/>
            <a:ext cx="2288540" cy="13754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Enforce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policy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make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use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of </a:t>
            </a:r>
            <a:r>
              <a:rPr dirty="0" sz="1200">
                <a:latin typeface="Arial MT"/>
                <a:cs typeface="Arial MT"/>
              </a:rPr>
              <a:t>recyclates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mandatory,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e.g., </a:t>
            </a:r>
            <a:r>
              <a:rPr dirty="0" sz="1200">
                <a:latin typeface="Arial MT"/>
                <a:cs typeface="Arial MT"/>
              </a:rPr>
              <a:t>minimum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recycled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content standards</a:t>
            </a:r>
            <a:endParaRPr sz="1200">
              <a:latin typeface="Arial MT"/>
              <a:cs typeface="Arial MT"/>
            </a:endParaRPr>
          </a:p>
          <a:p>
            <a:pPr marL="184150" marR="32384" indent="-17145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Improve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material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quality</a:t>
            </a:r>
            <a:r>
              <a:rPr dirty="0" sz="1200" spc="-25" b="1">
                <a:latin typeface="Arial"/>
                <a:cs typeface="Arial"/>
              </a:rPr>
              <a:t> and </a:t>
            </a:r>
            <a:r>
              <a:rPr dirty="0" sz="1200" spc="-10" b="1">
                <a:latin typeface="Arial"/>
                <a:cs typeface="Arial"/>
              </a:rPr>
              <a:t>certification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systems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25">
                <a:latin typeface="Arial MT"/>
                <a:cs typeface="Arial MT"/>
              </a:rPr>
              <a:t>to </a:t>
            </a:r>
            <a:r>
              <a:rPr dirty="0" sz="1200">
                <a:latin typeface="Arial MT"/>
                <a:cs typeface="Arial MT"/>
              </a:rPr>
              <a:t>increase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buyer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confidence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65731" y="1884438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4" h="347344">
                <a:moveTo>
                  <a:pt x="204127" y="162293"/>
                </a:moveTo>
                <a:lnTo>
                  <a:pt x="203390" y="160553"/>
                </a:lnTo>
                <a:lnTo>
                  <a:pt x="202120" y="159283"/>
                </a:lnTo>
                <a:lnTo>
                  <a:pt x="200837" y="158026"/>
                </a:lnTo>
                <a:lnTo>
                  <a:pt x="199085" y="157302"/>
                </a:lnTo>
                <a:lnTo>
                  <a:pt x="195478" y="157302"/>
                </a:lnTo>
                <a:lnTo>
                  <a:pt x="193725" y="158026"/>
                </a:lnTo>
                <a:lnTo>
                  <a:pt x="191173" y="160553"/>
                </a:lnTo>
                <a:lnTo>
                  <a:pt x="190449" y="162293"/>
                </a:lnTo>
                <a:lnTo>
                  <a:pt x="190449" y="165862"/>
                </a:lnTo>
                <a:lnTo>
                  <a:pt x="191173" y="167601"/>
                </a:lnTo>
                <a:lnTo>
                  <a:pt x="193725" y="170129"/>
                </a:lnTo>
                <a:lnTo>
                  <a:pt x="195478" y="170840"/>
                </a:lnTo>
                <a:lnTo>
                  <a:pt x="199085" y="170840"/>
                </a:lnTo>
                <a:lnTo>
                  <a:pt x="200837" y="170129"/>
                </a:lnTo>
                <a:lnTo>
                  <a:pt x="203390" y="167601"/>
                </a:lnTo>
                <a:lnTo>
                  <a:pt x="204127" y="165862"/>
                </a:lnTo>
                <a:lnTo>
                  <a:pt x="204127" y="162293"/>
                </a:lnTo>
                <a:close/>
              </a:path>
              <a:path w="347344" h="347344">
                <a:moveTo>
                  <a:pt x="222402" y="292303"/>
                </a:moveTo>
                <a:lnTo>
                  <a:pt x="221678" y="290563"/>
                </a:lnTo>
                <a:lnTo>
                  <a:pt x="220395" y="289293"/>
                </a:lnTo>
                <a:lnTo>
                  <a:pt x="219125" y="288036"/>
                </a:lnTo>
                <a:lnTo>
                  <a:pt x="217360" y="287312"/>
                </a:lnTo>
                <a:lnTo>
                  <a:pt x="213753" y="287312"/>
                </a:lnTo>
                <a:lnTo>
                  <a:pt x="212001" y="288036"/>
                </a:lnTo>
                <a:lnTo>
                  <a:pt x="209461" y="290563"/>
                </a:lnTo>
                <a:lnTo>
                  <a:pt x="208724" y="292303"/>
                </a:lnTo>
                <a:lnTo>
                  <a:pt x="208724" y="295871"/>
                </a:lnTo>
                <a:lnTo>
                  <a:pt x="209461" y="297624"/>
                </a:lnTo>
                <a:lnTo>
                  <a:pt x="212001" y="300139"/>
                </a:lnTo>
                <a:lnTo>
                  <a:pt x="213766" y="300863"/>
                </a:lnTo>
                <a:lnTo>
                  <a:pt x="217360" y="300863"/>
                </a:lnTo>
                <a:lnTo>
                  <a:pt x="219125" y="300139"/>
                </a:lnTo>
                <a:lnTo>
                  <a:pt x="221678" y="297624"/>
                </a:lnTo>
                <a:lnTo>
                  <a:pt x="222402" y="295871"/>
                </a:lnTo>
                <a:lnTo>
                  <a:pt x="222402" y="292303"/>
                </a:lnTo>
                <a:close/>
              </a:path>
              <a:path w="347344" h="347344">
                <a:moveTo>
                  <a:pt x="347103" y="253911"/>
                </a:moveTo>
                <a:lnTo>
                  <a:pt x="341515" y="248361"/>
                </a:lnTo>
                <a:lnTo>
                  <a:pt x="314871" y="221957"/>
                </a:lnTo>
                <a:lnTo>
                  <a:pt x="288239" y="195567"/>
                </a:lnTo>
                <a:lnTo>
                  <a:pt x="260959" y="168529"/>
                </a:lnTo>
                <a:lnTo>
                  <a:pt x="251294" y="158953"/>
                </a:lnTo>
                <a:lnTo>
                  <a:pt x="315671" y="95161"/>
                </a:lnTo>
                <a:lnTo>
                  <a:pt x="330568" y="80391"/>
                </a:lnTo>
                <a:lnTo>
                  <a:pt x="330873" y="79870"/>
                </a:lnTo>
                <a:lnTo>
                  <a:pt x="333349" y="73964"/>
                </a:lnTo>
                <a:lnTo>
                  <a:pt x="333349" y="60617"/>
                </a:lnTo>
                <a:lnTo>
                  <a:pt x="330720" y="54343"/>
                </a:lnTo>
                <a:lnTo>
                  <a:pt x="320789" y="44500"/>
                </a:lnTo>
                <a:lnTo>
                  <a:pt x="320789" y="63665"/>
                </a:lnTo>
                <a:lnTo>
                  <a:pt x="320789" y="70916"/>
                </a:lnTo>
                <a:lnTo>
                  <a:pt x="296329" y="95161"/>
                </a:lnTo>
                <a:lnTo>
                  <a:pt x="296087" y="94907"/>
                </a:lnTo>
                <a:lnTo>
                  <a:pt x="286664" y="85572"/>
                </a:lnTo>
                <a:lnTo>
                  <a:pt x="286664" y="104736"/>
                </a:lnTo>
                <a:lnTo>
                  <a:pt x="119570" y="270306"/>
                </a:lnTo>
                <a:lnTo>
                  <a:pt x="107784" y="258635"/>
                </a:lnTo>
                <a:lnTo>
                  <a:pt x="107784" y="277799"/>
                </a:lnTo>
                <a:lnTo>
                  <a:pt x="71094" y="294474"/>
                </a:lnTo>
                <a:lnTo>
                  <a:pt x="66128" y="289560"/>
                </a:lnTo>
                <a:lnTo>
                  <a:pt x="57848" y="281355"/>
                </a:lnTo>
                <a:lnTo>
                  <a:pt x="57848" y="300507"/>
                </a:lnTo>
                <a:lnTo>
                  <a:pt x="37439" y="309778"/>
                </a:lnTo>
                <a:lnTo>
                  <a:pt x="46799" y="289560"/>
                </a:lnTo>
                <a:lnTo>
                  <a:pt x="57848" y="300507"/>
                </a:lnTo>
                <a:lnTo>
                  <a:pt x="57848" y="281355"/>
                </a:lnTo>
                <a:lnTo>
                  <a:pt x="52971" y="276504"/>
                </a:lnTo>
                <a:lnTo>
                  <a:pt x="52832" y="276504"/>
                </a:lnTo>
                <a:lnTo>
                  <a:pt x="69710" y="240068"/>
                </a:lnTo>
                <a:lnTo>
                  <a:pt x="107784" y="277799"/>
                </a:lnTo>
                <a:lnTo>
                  <a:pt x="107784" y="258635"/>
                </a:lnTo>
                <a:lnTo>
                  <a:pt x="89052" y="240068"/>
                </a:lnTo>
                <a:lnTo>
                  <a:pt x="77266" y="228384"/>
                </a:lnTo>
                <a:lnTo>
                  <a:pt x="127762" y="178346"/>
                </a:lnTo>
                <a:lnTo>
                  <a:pt x="208978" y="97866"/>
                </a:lnTo>
                <a:lnTo>
                  <a:pt x="244348" y="62814"/>
                </a:lnTo>
                <a:lnTo>
                  <a:pt x="267081" y="85331"/>
                </a:lnTo>
                <a:lnTo>
                  <a:pt x="208064" y="143814"/>
                </a:lnTo>
                <a:lnTo>
                  <a:pt x="208064" y="148094"/>
                </a:lnTo>
                <a:lnTo>
                  <a:pt x="212064" y="152069"/>
                </a:lnTo>
                <a:lnTo>
                  <a:pt x="213817" y="152730"/>
                </a:lnTo>
                <a:lnTo>
                  <a:pt x="217309" y="152730"/>
                </a:lnTo>
                <a:lnTo>
                  <a:pt x="219062" y="152069"/>
                </a:lnTo>
                <a:lnTo>
                  <a:pt x="276745" y="94907"/>
                </a:lnTo>
                <a:lnTo>
                  <a:pt x="286664" y="104736"/>
                </a:lnTo>
                <a:lnTo>
                  <a:pt x="286664" y="85572"/>
                </a:lnTo>
                <a:lnTo>
                  <a:pt x="263690" y="62814"/>
                </a:lnTo>
                <a:lnTo>
                  <a:pt x="254025" y="53238"/>
                </a:lnTo>
                <a:lnTo>
                  <a:pt x="276161" y="31292"/>
                </a:lnTo>
                <a:lnTo>
                  <a:pt x="279057" y="30099"/>
                </a:lnTo>
                <a:lnTo>
                  <a:pt x="285229" y="30099"/>
                </a:lnTo>
                <a:lnTo>
                  <a:pt x="288112" y="31292"/>
                </a:lnTo>
                <a:lnTo>
                  <a:pt x="320789" y="63665"/>
                </a:lnTo>
                <a:lnTo>
                  <a:pt x="320789" y="44500"/>
                </a:lnTo>
                <a:lnTo>
                  <a:pt x="306260" y="30099"/>
                </a:lnTo>
                <a:lnTo>
                  <a:pt x="295211" y="19151"/>
                </a:lnTo>
                <a:lnTo>
                  <a:pt x="288874" y="16548"/>
                </a:lnTo>
                <a:lnTo>
                  <a:pt x="275412" y="16548"/>
                </a:lnTo>
                <a:lnTo>
                  <a:pt x="269074" y="19151"/>
                </a:lnTo>
                <a:lnTo>
                  <a:pt x="189636" y="97866"/>
                </a:lnTo>
                <a:lnTo>
                  <a:pt x="181673" y="89966"/>
                </a:lnTo>
                <a:lnTo>
                  <a:pt x="179971" y="88290"/>
                </a:lnTo>
                <a:lnTo>
                  <a:pt x="179971" y="107442"/>
                </a:lnTo>
                <a:lnTo>
                  <a:pt x="108419" y="178346"/>
                </a:lnTo>
                <a:lnTo>
                  <a:pt x="14376" y="85153"/>
                </a:lnTo>
                <a:lnTo>
                  <a:pt x="13677" y="83464"/>
                </a:lnTo>
                <a:lnTo>
                  <a:pt x="13677" y="79870"/>
                </a:lnTo>
                <a:lnTo>
                  <a:pt x="14376" y="78193"/>
                </a:lnTo>
                <a:lnTo>
                  <a:pt x="80264" y="12903"/>
                </a:lnTo>
                <a:lnTo>
                  <a:pt x="84556" y="12903"/>
                </a:lnTo>
                <a:lnTo>
                  <a:pt x="99377" y="27584"/>
                </a:lnTo>
                <a:lnTo>
                  <a:pt x="90170" y="36703"/>
                </a:lnTo>
                <a:lnTo>
                  <a:pt x="90170" y="40995"/>
                </a:lnTo>
                <a:lnTo>
                  <a:pt x="94183" y="44970"/>
                </a:lnTo>
                <a:lnTo>
                  <a:pt x="95923" y="45631"/>
                </a:lnTo>
                <a:lnTo>
                  <a:pt x="99428" y="45631"/>
                </a:lnTo>
                <a:lnTo>
                  <a:pt x="101155" y="44970"/>
                </a:lnTo>
                <a:lnTo>
                  <a:pt x="109042" y="37160"/>
                </a:lnTo>
                <a:lnTo>
                  <a:pt x="126034" y="53987"/>
                </a:lnTo>
                <a:lnTo>
                  <a:pt x="103835" y="75984"/>
                </a:lnTo>
                <a:lnTo>
                  <a:pt x="103936" y="80391"/>
                </a:lnTo>
                <a:lnTo>
                  <a:pt x="107835" y="84239"/>
                </a:lnTo>
                <a:lnTo>
                  <a:pt x="109588" y="84912"/>
                </a:lnTo>
                <a:lnTo>
                  <a:pt x="113080" y="84912"/>
                </a:lnTo>
                <a:lnTo>
                  <a:pt x="114833" y="84239"/>
                </a:lnTo>
                <a:lnTo>
                  <a:pt x="135585" y="63665"/>
                </a:lnTo>
                <a:lnTo>
                  <a:pt x="135788" y="63665"/>
                </a:lnTo>
                <a:lnTo>
                  <a:pt x="152666" y="80391"/>
                </a:lnTo>
                <a:lnTo>
                  <a:pt x="143459" y="89509"/>
                </a:lnTo>
                <a:lnTo>
                  <a:pt x="143459" y="93802"/>
                </a:lnTo>
                <a:lnTo>
                  <a:pt x="147574" y="97866"/>
                </a:lnTo>
                <a:lnTo>
                  <a:pt x="147739" y="97866"/>
                </a:lnTo>
                <a:lnTo>
                  <a:pt x="149225" y="98425"/>
                </a:lnTo>
                <a:lnTo>
                  <a:pt x="152704" y="98425"/>
                </a:lnTo>
                <a:lnTo>
                  <a:pt x="154203" y="97866"/>
                </a:lnTo>
                <a:lnTo>
                  <a:pt x="154355" y="97866"/>
                </a:lnTo>
                <a:lnTo>
                  <a:pt x="162331" y="89966"/>
                </a:lnTo>
                <a:lnTo>
                  <a:pt x="179971" y="107442"/>
                </a:lnTo>
                <a:lnTo>
                  <a:pt x="179971" y="88290"/>
                </a:lnTo>
                <a:lnTo>
                  <a:pt x="155130" y="63665"/>
                </a:lnTo>
                <a:lnTo>
                  <a:pt x="128384" y="37160"/>
                </a:lnTo>
                <a:lnTo>
                  <a:pt x="103898" y="12903"/>
                </a:lnTo>
                <a:lnTo>
                  <a:pt x="96862" y="5930"/>
                </a:lnTo>
                <a:lnTo>
                  <a:pt x="90106" y="1485"/>
                </a:lnTo>
                <a:lnTo>
                  <a:pt x="82410" y="0"/>
                </a:lnTo>
                <a:lnTo>
                  <a:pt x="74714" y="1485"/>
                </a:lnTo>
                <a:lnTo>
                  <a:pt x="67957" y="5930"/>
                </a:lnTo>
                <a:lnTo>
                  <a:pt x="2120" y="71170"/>
                </a:lnTo>
                <a:lnTo>
                  <a:pt x="114" y="75984"/>
                </a:lnTo>
                <a:lnTo>
                  <a:pt x="0" y="87083"/>
                </a:lnTo>
                <a:lnTo>
                  <a:pt x="2120" y="92163"/>
                </a:lnTo>
                <a:lnTo>
                  <a:pt x="98755" y="187921"/>
                </a:lnTo>
                <a:lnTo>
                  <a:pt x="62179" y="224155"/>
                </a:lnTo>
                <a:lnTo>
                  <a:pt x="61722" y="224828"/>
                </a:lnTo>
                <a:lnTo>
                  <a:pt x="16129" y="323303"/>
                </a:lnTo>
                <a:lnTo>
                  <a:pt x="16687" y="326339"/>
                </a:lnTo>
                <a:lnTo>
                  <a:pt x="20015" y="329641"/>
                </a:lnTo>
                <a:lnTo>
                  <a:pt x="21767" y="330327"/>
                </a:lnTo>
                <a:lnTo>
                  <a:pt x="24498" y="330327"/>
                </a:lnTo>
                <a:lnTo>
                  <a:pt x="25476" y="330123"/>
                </a:lnTo>
                <a:lnTo>
                  <a:pt x="70231" y="309778"/>
                </a:lnTo>
                <a:lnTo>
                  <a:pt x="103898" y="294474"/>
                </a:lnTo>
                <a:lnTo>
                  <a:pt x="123164" y="285711"/>
                </a:lnTo>
                <a:lnTo>
                  <a:pt x="123837" y="285254"/>
                </a:lnTo>
                <a:lnTo>
                  <a:pt x="138912" y="270306"/>
                </a:lnTo>
                <a:lnTo>
                  <a:pt x="160401" y="249008"/>
                </a:lnTo>
                <a:lnTo>
                  <a:pt x="191135" y="279463"/>
                </a:lnTo>
                <a:lnTo>
                  <a:pt x="192887" y="280123"/>
                </a:lnTo>
                <a:lnTo>
                  <a:pt x="196380" y="280123"/>
                </a:lnTo>
                <a:lnTo>
                  <a:pt x="198132" y="279463"/>
                </a:lnTo>
                <a:lnTo>
                  <a:pt x="202133" y="275488"/>
                </a:lnTo>
                <a:lnTo>
                  <a:pt x="202133" y="271208"/>
                </a:lnTo>
                <a:lnTo>
                  <a:pt x="179743" y="249008"/>
                </a:lnTo>
                <a:lnTo>
                  <a:pt x="170078" y="239433"/>
                </a:lnTo>
                <a:lnTo>
                  <a:pt x="241617" y="168529"/>
                </a:lnTo>
                <a:lnTo>
                  <a:pt x="259219" y="185978"/>
                </a:lnTo>
                <a:lnTo>
                  <a:pt x="250024" y="195097"/>
                </a:lnTo>
                <a:lnTo>
                  <a:pt x="250024" y="199390"/>
                </a:lnTo>
                <a:lnTo>
                  <a:pt x="254025" y="203365"/>
                </a:lnTo>
                <a:lnTo>
                  <a:pt x="255778" y="204025"/>
                </a:lnTo>
                <a:lnTo>
                  <a:pt x="259270" y="204025"/>
                </a:lnTo>
                <a:lnTo>
                  <a:pt x="261023" y="203365"/>
                </a:lnTo>
                <a:lnTo>
                  <a:pt x="268897" y="195567"/>
                </a:lnTo>
                <a:lnTo>
                  <a:pt x="285864" y="212382"/>
                </a:lnTo>
                <a:lnTo>
                  <a:pt x="263664" y="234378"/>
                </a:lnTo>
                <a:lnTo>
                  <a:pt x="263766" y="238772"/>
                </a:lnTo>
                <a:lnTo>
                  <a:pt x="267665" y="242633"/>
                </a:lnTo>
                <a:lnTo>
                  <a:pt x="269417" y="243306"/>
                </a:lnTo>
                <a:lnTo>
                  <a:pt x="272910" y="243306"/>
                </a:lnTo>
                <a:lnTo>
                  <a:pt x="274662" y="242633"/>
                </a:lnTo>
                <a:lnTo>
                  <a:pt x="295529" y="221957"/>
                </a:lnTo>
                <a:lnTo>
                  <a:pt x="312496" y="238772"/>
                </a:lnTo>
                <a:lnTo>
                  <a:pt x="303301" y="247904"/>
                </a:lnTo>
                <a:lnTo>
                  <a:pt x="303301" y="252196"/>
                </a:lnTo>
                <a:lnTo>
                  <a:pt x="307301" y="256159"/>
                </a:lnTo>
                <a:lnTo>
                  <a:pt x="309041" y="256819"/>
                </a:lnTo>
                <a:lnTo>
                  <a:pt x="312547" y="256819"/>
                </a:lnTo>
                <a:lnTo>
                  <a:pt x="314299" y="256159"/>
                </a:lnTo>
                <a:lnTo>
                  <a:pt x="322173" y="248361"/>
                </a:lnTo>
                <a:lnTo>
                  <a:pt x="335661" y="261734"/>
                </a:lnTo>
                <a:lnTo>
                  <a:pt x="336372" y="263423"/>
                </a:lnTo>
                <a:lnTo>
                  <a:pt x="336372" y="267004"/>
                </a:lnTo>
                <a:lnTo>
                  <a:pt x="335661" y="268681"/>
                </a:lnTo>
                <a:lnTo>
                  <a:pt x="269773" y="333971"/>
                </a:lnTo>
                <a:lnTo>
                  <a:pt x="265480" y="333971"/>
                </a:lnTo>
                <a:lnTo>
                  <a:pt x="235534" y="304292"/>
                </a:lnTo>
                <a:lnTo>
                  <a:pt x="231203" y="304292"/>
                </a:lnTo>
                <a:lnTo>
                  <a:pt x="225869" y="309587"/>
                </a:lnTo>
                <a:lnTo>
                  <a:pt x="225869" y="313880"/>
                </a:lnTo>
                <a:lnTo>
                  <a:pt x="257162" y="344893"/>
                </a:lnTo>
                <a:lnTo>
                  <a:pt x="262394" y="346875"/>
                </a:lnTo>
                <a:lnTo>
                  <a:pt x="272872" y="346875"/>
                </a:lnTo>
                <a:lnTo>
                  <a:pt x="278091" y="344893"/>
                </a:lnTo>
                <a:lnTo>
                  <a:pt x="289115" y="333971"/>
                </a:lnTo>
                <a:lnTo>
                  <a:pt x="347103" y="276504"/>
                </a:lnTo>
                <a:lnTo>
                  <a:pt x="347103" y="253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728216" y="1737842"/>
            <a:ext cx="2633980" cy="60388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0"/>
              </a:spcBef>
            </a:pPr>
            <a:endParaRPr sz="1350">
              <a:latin typeface="Times New Roman"/>
              <a:cs typeface="Times New Roman"/>
            </a:endParaRPr>
          </a:p>
          <a:p>
            <a:pPr marL="610870">
              <a:lnSpc>
                <a:spcPct val="100000"/>
              </a:lnSpc>
              <a:spcBef>
                <a:spcPts val="5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dirty="0" sz="135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350" spc="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recycling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0002" y="1913121"/>
            <a:ext cx="366067" cy="323327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4471415" y="1854517"/>
            <a:ext cx="2368550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492125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r>
              <a:rPr dirty="0" sz="135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350" spc="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sorting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71415" y="2065210"/>
            <a:ext cx="2368550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850265">
              <a:lnSpc>
                <a:spcPct val="100000"/>
              </a:lnSpc>
              <a:spcBef>
                <a:spcPts val="120"/>
              </a:spcBef>
            </a:pP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infrastructure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4412" y="1838670"/>
            <a:ext cx="430144" cy="440465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6940295" y="1746986"/>
            <a:ext cx="2432685" cy="594995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548005" marR="79375" indent="-5080">
              <a:lnSpc>
                <a:spcPct val="102400"/>
              </a:lnSpc>
              <a:spcBef>
                <a:spcPts val="925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Scaling</a:t>
            </a:r>
            <a:r>
              <a:rPr dirty="0" sz="1350" spc="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chemical</a:t>
            </a:r>
            <a:r>
              <a:rPr dirty="0" sz="1350" spc="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mechanical</a:t>
            </a:r>
            <a:r>
              <a:rPr dirty="0" sz="1350" spc="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recycling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63988" y="1854517"/>
            <a:ext cx="182372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 indent="200025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Ensuring</a:t>
            </a:r>
            <a:r>
              <a:rPr dirty="0" sz="1350" spc="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market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stability</a:t>
            </a:r>
            <a:r>
              <a:rPr dirty="0" sz="135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350" spc="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recyclates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9545416" y="1875221"/>
            <a:ext cx="388620" cy="358775"/>
            <a:chOff x="9545416" y="1875221"/>
            <a:chExt cx="388620" cy="358775"/>
          </a:xfrm>
        </p:grpSpPr>
        <p:sp>
          <p:nvSpPr>
            <p:cNvPr id="37" name="object 37"/>
            <p:cNvSpPr/>
            <p:nvPr/>
          </p:nvSpPr>
          <p:spPr>
            <a:xfrm>
              <a:off x="9550496" y="1916341"/>
              <a:ext cx="376555" cy="202565"/>
            </a:xfrm>
            <a:custGeom>
              <a:avLst/>
              <a:gdLst/>
              <a:ahLst/>
              <a:cxnLst/>
              <a:rect l="l" t="t" r="r" b="b"/>
              <a:pathLst>
                <a:path w="376554" h="202564">
                  <a:moveTo>
                    <a:pt x="371994" y="0"/>
                  </a:moveTo>
                  <a:lnTo>
                    <a:pt x="290491" y="0"/>
                  </a:lnTo>
                  <a:lnTo>
                    <a:pt x="286481" y="4096"/>
                  </a:lnTo>
                  <a:lnTo>
                    <a:pt x="286481" y="14192"/>
                  </a:lnTo>
                  <a:lnTo>
                    <a:pt x="290491" y="18288"/>
                  </a:lnTo>
                  <a:lnTo>
                    <a:pt x="345435" y="18288"/>
                  </a:lnTo>
                  <a:lnTo>
                    <a:pt x="241719" y="124242"/>
                  </a:lnTo>
                  <a:lnTo>
                    <a:pt x="208738" y="90554"/>
                  </a:lnTo>
                  <a:lnTo>
                    <a:pt x="203068" y="90554"/>
                  </a:lnTo>
                  <a:lnTo>
                    <a:pt x="116385" y="179109"/>
                  </a:lnTo>
                  <a:lnTo>
                    <a:pt x="83410" y="145420"/>
                  </a:lnTo>
                  <a:lnTo>
                    <a:pt x="77734" y="145420"/>
                  </a:lnTo>
                  <a:lnTo>
                    <a:pt x="41037" y="182913"/>
                  </a:lnTo>
                  <a:lnTo>
                    <a:pt x="4020" y="182888"/>
                  </a:lnTo>
                  <a:lnTo>
                    <a:pt x="0" y="186985"/>
                  </a:lnTo>
                  <a:lnTo>
                    <a:pt x="0" y="197068"/>
                  </a:lnTo>
                  <a:lnTo>
                    <a:pt x="4010" y="201177"/>
                  </a:lnTo>
                  <a:lnTo>
                    <a:pt x="47117" y="201202"/>
                  </a:lnTo>
                  <a:lnTo>
                    <a:pt x="49391" y="200238"/>
                  </a:lnTo>
                  <a:lnTo>
                    <a:pt x="80571" y="168391"/>
                  </a:lnTo>
                  <a:lnTo>
                    <a:pt x="113544" y="202079"/>
                  </a:lnTo>
                  <a:lnTo>
                    <a:pt x="119214" y="202079"/>
                  </a:lnTo>
                  <a:lnTo>
                    <a:pt x="205909" y="113525"/>
                  </a:lnTo>
                  <a:lnTo>
                    <a:pt x="238878" y="147213"/>
                  </a:lnTo>
                  <a:lnTo>
                    <a:pt x="244548" y="147213"/>
                  </a:lnTo>
                  <a:lnTo>
                    <a:pt x="358100" y="31225"/>
                  </a:lnTo>
                  <a:lnTo>
                    <a:pt x="358100" y="87347"/>
                  </a:lnTo>
                  <a:lnTo>
                    <a:pt x="362111" y="91444"/>
                  </a:lnTo>
                  <a:lnTo>
                    <a:pt x="371994" y="91444"/>
                  </a:lnTo>
                  <a:lnTo>
                    <a:pt x="376005" y="87347"/>
                  </a:lnTo>
                  <a:lnTo>
                    <a:pt x="376005" y="4096"/>
                  </a:lnTo>
                  <a:lnTo>
                    <a:pt x="371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550496" y="1916341"/>
              <a:ext cx="376555" cy="202565"/>
            </a:xfrm>
            <a:custGeom>
              <a:avLst/>
              <a:gdLst/>
              <a:ahLst/>
              <a:cxnLst/>
              <a:rect l="l" t="t" r="r" b="b"/>
              <a:pathLst>
                <a:path w="376554" h="202564">
                  <a:moveTo>
                    <a:pt x="345435" y="18288"/>
                  </a:moveTo>
                  <a:lnTo>
                    <a:pt x="241719" y="124242"/>
                  </a:lnTo>
                  <a:lnTo>
                    <a:pt x="237112" y="119536"/>
                  </a:lnTo>
                  <a:lnTo>
                    <a:pt x="226977" y="109184"/>
                  </a:lnTo>
                  <a:lnTo>
                    <a:pt x="216842" y="98832"/>
                  </a:lnTo>
                  <a:lnTo>
                    <a:pt x="212235" y="94126"/>
                  </a:lnTo>
                  <a:lnTo>
                    <a:pt x="208738" y="90554"/>
                  </a:lnTo>
                  <a:lnTo>
                    <a:pt x="203068" y="90554"/>
                  </a:lnTo>
                  <a:lnTo>
                    <a:pt x="199571" y="94126"/>
                  </a:lnTo>
                  <a:lnTo>
                    <a:pt x="116385" y="179109"/>
                  </a:lnTo>
                  <a:lnTo>
                    <a:pt x="111778" y="174403"/>
                  </a:lnTo>
                  <a:lnTo>
                    <a:pt x="101643" y="164051"/>
                  </a:lnTo>
                  <a:lnTo>
                    <a:pt x="91508" y="153698"/>
                  </a:lnTo>
                  <a:lnTo>
                    <a:pt x="86901" y="148993"/>
                  </a:lnTo>
                  <a:lnTo>
                    <a:pt x="83410" y="145420"/>
                  </a:lnTo>
                  <a:lnTo>
                    <a:pt x="77734" y="145420"/>
                  </a:lnTo>
                  <a:lnTo>
                    <a:pt x="74243" y="148993"/>
                  </a:lnTo>
                  <a:lnTo>
                    <a:pt x="41037" y="182913"/>
                  </a:lnTo>
                  <a:lnTo>
                    <a:pt x="36026" y="182909"/>
                  </a:lnTo>
                  <a:lnTo>
                    <a:pt x="24999" y="182900"/>
                  </a:lnTo>
                  <a:lnTo>
                    <a:pt x="13973" y="182892"/>
                  </a:lnTo>
                  <a:lnTo>
                    <a:pt x="8961" y="182888"/>
                  </a:lnTo>
                  <a:lnTo>
                    <a:pt x="4020" y="182888"/>
                  </a:lnTo>
                  <a:lnTo>
                    <a:pt x="0" y="186985"/>
                  </a:lnTo>
                  <a:lnTo>
                    <a:pt x="0" y="192020"/>
                  </a:lnTo>
                  <a:lnTo>
                    <a:pt x="0" y="197068"/>
                  </a:lnTo>
                  <a:lnTo>
                    <a:pt x="4010" y="201177"/>
                  </a:lnTo>
                  <a:lnTo>
                    <a:pt x="8944" y="201177"/>
                  </a:lnTo>
                  <a:lnTo>
                    <a:pt x="44735" y="201202"/>
                  </a:lnTo>
                  <a:lnTo>
                    <a:pt x="47117" y="201202"/>
                  </a:lnTo>
                  <a:lnTo>
                    <a:pt x="49391" y="200238"/>
                  </a:lnTo>
                  <a:lnTo>
                    <a:pt x="51074" y="198519"/>
                  </a:lnTo>
                  <a:lnTo>
                    <a:pt x="80571" y="168391"/>
                  </a:lnTo>
                  <a:lnTo>
                    <a:pt x="85177" y="173095"/>
                  </a:lnTo>
                  <a:lnTo>
                    <a:pt x="95309" y="183443"/>
                  </a:lnTo>
                  <a:lnTo>
                    <a:pt x="105441" y="193791"/>
                  </a:lnTo>
                  <a:lnTo>
                    <a:pt x="110046" y="198495"/>
                  </a:lnTo>
                  <a:lnTo>
                    <a:pt x="113544" y="202079"/>
                  </a:lnTo>
                  <a:lnTo>
                    <a:pt x="119214" y="202079"/>
                  </a:lnTo>
                  <a:lnTo>
                    <a:pt x="122711" y="198495"/>
                  </a:lnTo>
                  <a:lnTo>
                    <a:pt x="205909" y="113525"/>
                  </a:lnTo>
                  <a:lnTo>
                    <a:pt x="210514" y="118228"/>
                  </a:lnTo>
                  <a:lnTo>
                    <a:pt x="220645" y="128576"/>
                  </a:lnTo>
                  <a:lnTo>
                    <a:pt x="230775" y="138925"/>
                  </a:lnTo>
                  <a:lnTo>
                    <a:pt x="235380" y="143628"/>
                  </a:lnTo>
                  <a:lnTo>
                    <a:pt x="238878" y="147213"/>
                  </a:lnTo>
                  <a:lnTo>
                    <a:pt x="244548" y="147213"/>
                  </a:lnTo>
                  <a:lnTo>
                    <a:pt x="248045" y="143628"/>
                  </a:lnTo>
                  <a:lnTo>
                    <a:pt x="358100" y="31225"/>
                  </a:lnTo>
                  <a:lnTo>
                    <a:pt x="358100" y="82300"/>
                  </a:lnTo>
                  <a:lnTo>
                    <a:pt x="358100" y="87347"/>
                  </a:lnTo>
                  <a:lnTo>
                    <a:pt x="362111" y="91444"/>
                  </a:lnTo>
                  <a:lnTo>
                    <a:pt x="367053" y="91444"/>
                  </a:lnTo>
                  <a:lnTo>
                    <a:pt x="371994" y="91444"/>
                  </a:lnTo>
                  <a:lnTo>
                    <a:pt x="376005" y="87347"/>
                  </a:lnTo>
                  <a:lnTo>
                    <a:pt x="376005" y="82300"/>
                  </a:lnTo>
                  <a:lnTo>
                    <a:pt x="376005" y="9144"/>
                  </a:lnTo>
                  <a:lnTo>
                    <a:pt x="376005" y="4096"/>
                  </a:lnTo>
                  <a:lnTo>
                    <a:pt x="371994" y="0"/>
                  </a:lnTo>
                  <a:lnTo>
                    <a:pt x="367053" y="0"/>
                  </a:lnTo>
                  <a:lnTo>
                    <a:pt x="295433" y="0"/>
                  </a:lnTo>
                  <a:lnTo>
                    <a:pt x="290491" y="0"/>
                  </a:lnTo>
                  <a:lnTo>
                    <a:pt x="286481" y="4096"/>
                  </a:lnTo>
                  <a:lnTo>
                    <a:pt x="286481" y="9144"/>
                  </a:lnTo>
                  <a:lnTo>
                    <a:pt x="286481" y="14192"/>
                  </a:lnTo>
                  <a:lnTo>
                    <a:pt x="290491" y="18288"/>
                  </a:lnTo>
                  <a:lnTo>
                    <a:pt x="295433" y="18288"/>
                  </a:lnTo>
                  <a:lnTo>
                    <a:pt x="345435" y="18288"/>
                  </a:lnTo>
                  <a:close/>
                </a:path>
              </a:pathLst>
            </a:custGeom>
            <a:ln w="91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550496" y="2135637"/>
              <a:ext cx="53975" cy="91440"/>
            </a:xfrm>
            <a:custGeom>
              <a:avLst/>
              <a:gdLst/>
              <a:ahLst/>
              <a:cxnLst/>
              <a:rect l="l" t="t" r="r" b="b"/>
              <a:pathLst>
                <a:path w="53975" h="91439">
                  <a:moveTo>
                    <a:pt x="49703" y="0"/>
                  </a:moveTo>
                  <a:lnTo>
                    <a:pt x="4010" y="0"/>
                  </a:lnTo>
                  <a:lnTo>
                    <a:pt x="0" y="4096"/>
                  </a:lnTo>
                  <a:lnTo>
                    <a:pt x="0" y="87342"/>
                  </a:lnTo>
                  <a:lnTo>
                    <a:pt x="4010" y="91437"/>
                  </a:lnTo>
                  <a:lnTo>
                    <a:pt x="49704" y="91437"/>
                  </a:lnTo>
                  <a:lnTo>
                    <a:pt x="53714" y="87342"/>
                  </a:lnTo>
                  <a:lnTo>
                    <a:pt x="53714" y="9144"/>
                  </a:lnTo>
                  <a:lnTo>
                    <a:pt x="53714" y="4096"/>
                  </a:lnTo>
                  <a:lnTo>
                    <a:pt x="49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550496" y="2135637"/>
              <a:ext cx="53975" cy="91440"/>
            </a:xfrm>
            <a:custGeom>
              <a:avLst/>
              <a:gdLst/>
              <a:ahLst/>
              <a:cxnLst/>
              <a:rect l="l" t="t" r="r" b="b"/>
              <a:pathLst>
                <a:path w="53975" h="91439">
                  <a:moveTo>
                    <a:pt x="53714" y="9144"/>
                  </a:moveTo>
                  <a:lnTo>
                    <a:pt x="53714" y="82292"/>
                  </a:lnTo>
                  <a:lnTo>
                    <a:pt x="53714" y="87342"/>
                  </a:lnTo>
                  <a:lnTo>
                    <a:pt x="49704" y="91437"/>
                  </a:lnTo>
                  <a:lnTo>
                    <a:pt x="44762" y="91437"/>
                  </a:lnTo>
                  <a:lnTo>
                    <a:pt x="8952" y="91437"/>
                  </a:lnTo>
                  <a:lnTo>
                    <a:pt x="4010" y="91437"/>
                  </a:lnTo>
                  <a:lnTo>
                    <a:pt x="0" y="87342"/>
                  </a:lnTo>
                  <a:lnTo>
                    <a:pt x="0" y="82292"/>
                  </a:lnTo>
                  <a:lnTo>
                    <a:pt x="0" y="9144"/>
                  </a:lnTo>
                  <a:lnTo>
                    <a:pt x="0" y="4096"/>
                  </a:lnTo>
                  <a:lnTo>
                    <a:pt x="4010" y="0"/>
                  </a:lnTo>
                  <a:lnTo>
                    <a:pt x="8952" y="0"/>
                  </a:lnTo>
                  <a:lnTo>
                    <a:pt x="44762" y="0"/>
                  </a:lnTo>
                  <a:lnTo>
                    <a:pt x="49703" y="0"/>
                  </a:lnTo>
                  <a:lnTo>
                    <a:pt x="53714" y="4096"/>
                  </a:lnTo>
                  <a:lnTo>
                    <a:pt x="53714" y="9144"/>
                  </a:lnTo>
                  <a:close/>
                </a:path>
              </a:pathLst>
            </a:custGeom>
            <a:ln w="10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9657929" y="2135466"/>
              <a:ext cx="53975" cy="91440"/>
            </a:xfrm>
            <a:custGeom>
              <a:avLst/>
              <a:gdLst/>
              <a:ahLst/>
              <a:cxnLst/>
              <a:rect l="l" t="t" r="r" b="b"/>
              <a:pathLst>
                <a:path w="53975" h="91439">
                  <a:moveTo>
                    <a:pt x="49703" y="0"/>
                  </a:moveTo>
                  <a:lnTo>
                    <a:pt x="4010" y="0"/>
                  </a:lnTo>
                  <a:lnTo>
                    <a:pt x="0" y="4084"/>
                  </a:lnTo>
                  <a:lnTo>
                    <a:pt x="0" y="87328"/>
                  </a:lnTo>
                  <a:lnTo>
                    <a:pt x="4010" y="91428"/>
                  </a:lnTo>
                  <a:lnTo>
                    <a:pt x="49704" y="91428"/>
                  </a:lnTo>
                  <a:lnTo>
                    <a:pt x="53714" y="87328"/>
                  </a:lnTo>
                  <a:lnTo>
                    <a:pt x="53714" y="9144"/>
                  </a:lnTo>
                  <a:lnTo>
                    <a:pt x="53714" y="4084"/>
                  </a:lnTo>
                  <a:lnTo>
                    <a:pt x="49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9657929" y="2135466"/>
              <a:ext cx="53975" cy="91440"/>
            </a:xfrm>
            <a:custGeom>
              <a:avLst/>
              <a:gdLst/>
              <a:ahLst/>
              <a:cxnLst/>
              <a:rect l="l" t="t" r="r" b="b"/>
              <a:pathLst>
                <a:path w="53975" h="91439">
                  <a:moveTo>
                    <a:pt x="53714" y="9144"/>
                  </a:moveTo>
                  <a:lnTo>
                    <a:pt x="53714" y="82276"/>
                  </a:lnTo>
                  <a:lnTo>
                    <a:pt x="53714" y="87328"/>
                  </a:lnTo>
                  <a:lnTo>
                    <a:pt x="49704" y="91428"/>
                  </a:lnTo>
                  <a:lnTo>
                    <a:pt x="44762" y="91428"/>
                  </a:lnTo>
                  <a:lnTo>
                    <a:pt x="8952" y="91428"/>
                  </a:lnTo>
                  <a:lnTo>
                    <a:pt x="4010" y="91428"/>
                  </a:lnTo>
                  <a:lnTo>
                    <a:pt x="0" y="87328"/>
                  </a:lnTo>
                  <a:lnTo>
                    <a:pt x="0" y="82276"/>
                  </a:lnTo>
                  <a:lnTo>
                    <a:pt x="0" y="9144"/>
                  </a:lnTo>
                  <a:lnTo>
                    <a:pt x="0" y="4084"/>
                  </a:lnTo>
                  <a:lnTo>
                    <a:pt x="4010" y="0"/>
                  </a:lnTo>
                  <a:lnTo>
                    <a:pt x="8952" y="0"/>
                  </a:lnTo>
                  <a:lnTo>
                    <a:pt x="44762" y="0"/>
                  </a:lnTo>
                  <a:lnTo>
                    <a:pt x="49703" y="0"/>
                  </a:lnTo>
                  <a:lnTo>
                    <a:pt x="53714" y="4084"/>
                  </a:lnTo>
                  <a:lnTo>
                    <a:pt x="53714" y="9144"/>
                  </a:lnTo>
                  <a:close/>
                </a:path>
              </a:pathLst>
            </a:custGeom>
            <a:ln w="11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9765358" y="2081051"/>
              <a:ext cx="53975" cy="146685"/>
            </a:xfrm>
            <a:custGeom>
              <a:avLst/>
              <a:gdLst/>
              <a:ahLst/>
              <a:cxnLst/>
              <a:rect l="l" t="t" r="r" b="b"/>
              <a:pathLst>
                <a:path w="53975" h="146685">
                  <a:moveTo>
                    <a:pt x="47125" y="0"/>
                  </a:moveTo>
                  <a:lnTo>
                    <a:pt x="6577" y="0"/>
                  </a:lnTo>
                  <a:lnTo>
                    <a:pt x="4297" y="963"/>
                  </a:lnTo>
                  <a:lnTo>
                    <a:pt x="931" y="4389"/>
                  </a:lnTo>
                  <a:lnTo>
                    <a:pt x="0" y="6718"/>
                  </a:lnTo>
                  <a:lnTo>
                    <a:pt x="0" y="139597"/>
                  </a:lnTo>
                  <a:lnTo>
                    <a:pt x="931" y="141926"/>
                  </a:lnTo>
                  <a:lnTo>
                    <a:pt x="4297" y="145356"/>
                  </a:lnTo>
                  <a:lnTo>
                    <a:pt x="6577" y="146322"/>
                  </a:lnTo>
                  <a:lnTo>
                    <a:pt x="47125" y="146322"/>
                  </a:lnTo>
                  <a:lnTo>
                    <a:pt x="49417" y="145356"/>
                  </a:lnTo>
                  <a:lnTo>
                    <a:pt x="52771" y="141926"/>
                  </a:lnTo>
                  <a:lnTo>
                    <a:pt x="53714" y="139597"/>
                  </a:lnTo>
                  <a:lnTo>
                    <a:pt x="53714" y="9144"/>
                  </a:lnTo>
                  <a:lnTo>
                    <a:pt x="53714" y="6718"/>
                  </a:lnTo>
                  <a:lnTo>
                    <a:pt x="52771" y="4389"/>
                  </a:lnTo>
                  <a:lnTo>
                    <a:pt x="49417" y="963"/>
                  </a:lnTo>
                  <a:lnTo>
                    <a:pt x="47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765358" y="2081051"/>
              <a:ext cx="53975" cy="146685"/>
            </a:xfrm>
            <a:custGeom>
              <a:avLst/>
              <a:gdLst/>
              <a:ahLst/>
              <a:cxnLst/>
              <a:rect l="l" t="t" r="r" b="b"/>
              <a:pathLst>
                <a:path w="53975" h="146685">
                  <a:moveTo>
                    <a:pt x="53714" y="9144"/>
                  </a:moveTo>
                  <a:lnTo>
                    <a:pt x="53714" y="137176"/>
                  </a:lnTo>
                  <a:lnTo>
                    <a:pt x="53714" y="139597"/>
                  </a:lnTo>
                  <a:lnTo>
                    <a:pt x="52771" y="141926"/>
                  </a:lnTo>
                  <a:lnTo>
                    <a:pt x="51088" y="143645"/>
                  </a:lnTo>
                  <a:lnTo>
                    <a:pt x="49417" y="145356"/>
                  </a:lnTo>
                  <a:lnTo>
                    <a:pt x="47125" y="146322"/>
                  </a:lnTo>
                  <a:lnTo>
                    <a:pt x="44762" y="146322"/>
                  </a:lnTo>
                  <a:lnTo>
                    <a:pt x="8952" y="146322"/>
                  </a:lnTo>
                  <a:lnTo>
                    <a:pt x="6577" y="146322"/>
                  </a:lnTo>
                  <a:lnTo>
                    <a:pt x="0" y="137176"/>
                  </a:lnTo>
                  <a:lnTo>
                    <a:pt x="0" y="9144"/>
                  </a:lnTo>
                  <a:lnTo>
                    <a:pt x="6577" y="0"/>
                  </a:lnTo>
                  <a:lnTo>
                    <a:pt x="8952" y="0"/>
                  </a:lnTo>
                  <a:lnTo>
                    <a:pt x="44762" y="0"/>
                  </a:lnTo>
                  <a:lnTo>
                    <a:pt x="47125" y="0"/>
                  </a:lnTo>
                  <a:lnTo>
                    <a:pt x="49417" y="963"/>
                  </a:lnTo>
                  <a:lnTo>
                    <a:pt x="51088" y="2670"/>
                  </a:lnTo>
                  <a:lnTo>
                    <a:pt x="52771" y="4389"/>
                  </a:lnTo>
                  <a:lnTo>
                    <a:pt x="53714" y="6718"/>
                  </a:lnTo>
                  <a:lnTo>
                    <a:pt x="53714" y="9144"/>
                  </a:lnTo>
                  <a:close/>
                </a:path>
              </a:pathLst>
            </a:custGeom>
            <a:ln w="89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872787" y="2025343"/>
              <a:ext cx="53975" cy="201295"/>
            </a:xfrm>
            <a:custGeom>
              <a:avLst/>
              <a:gdLst/>
              <a:ahLst/>
              <a:cxnLst/>
              <a:rect l="l" t="t" r="r" b="b"/>
              <a:pathLst>
                <a:path w="53975" h="201294">
                  <a:moveTo>
                    <a:pt x="47125" y="0"/>
                  </a:moveTo>
                  <a:lnTo>
                    <a:pt x="6577" y="0"/>
                  </a:lnTo>
                  <a:lnTo>
                    <a:pt x="4297" y="963"/>
                  </a:lnTo>
                  <a:lnTo>
                    <a:pt x="931" y="4389"/>
                  </a:lnTo>
                  <a:lnTo>
                    <a:pt x="0" y="6730"/>
                  </a:lnTo>
                  <a:lnTo>
                    <a:pt x="0" y="194396"/>
                  </a:lnTo>
                  <a:lnTo>
                    <a:pt x="931" y="196714"/>
                  </a:lnTo>
                  <a:lnTo>
                    <a:pt x="4297" y="200140"/>
                  </a:lnTo>
                  <a:lnTo>
                    <a:pt x="6577" y="201107"/>
                  </a:lnTo>
                  <a:lnTo>
                    <a:pt x="47125" y="201107"/>
                  </a:lnTo>
                  <a:lnTo>
                    <a:pt x="49417" y="200140"/>
                  </a:lnTo>
                  <a:lnTo>
                    <a:pt x="52771" y="196714"/>
                  </a:lnTo>
                  <a:lnTo>
                    <a:pt x="53714" y="194396"/>
                  </a:lnTo>
                  <a:lnTo>
                    <a:pt x="53714" y="9144"/>
                  </a:lnTo>
                  <a:lnTo>
                    <a:pt x="53714" y="6730"/>
                  </a:lnTo>
                  <a:lnTo>
                    <a:pt x="52771" y="4389"/>
                  </a:lnTo>
                  <a:lnTo>
                    <a:pt x="49417" y="963"/>
                  </a:lnTo>
                  <a:lnTo>
                    <a:pt x="47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872787" y="2025343"/>
              <a:ext cx="53975" cy="201295"/>
            </a:xfrm>
            <a:custGeom>
              <a:avLst/>
              <a:gdLst/>
              <a:ahLst/>
              <a:cxnLst/>
              <a:rect l="l" t="t" r="r" b="b"/>
              <a:pathLst>
                <a:path w="53975" h="201294">
                  <a:moveTo>
                    <a:pt x="53714" y="9144"/>
                  </a:moveTo>
                  <a:lnTo>
                    <a:pt x="53714" y="191963"/>
                  </a:lnTo>
                  <a:lnTo>
                    <a:pt x="53714" y="194396"/>
                  </a:lnTo>
                  <a:lnTo>
                    <a:pt x="52771" y="196714"/>
                  </a:lnTo>
                  <a:lnTo>
                    <a:pt x="51088" y="198434"/>
                  </a:lnTo>
                  <a:lnTo>
                    <a:pt x="49417" y="200140"/>
                  </a:lnTo>
                  <a:lnTo>
                    <a:pt x="47125" y="201107"/>
                  </a:lnTo>
                  <a:lnTo>
                    <a:pt x="44762" y="201107"/>
                  </a:lnTo>
                  <a:lnTo>
                    <a:pt x="6577" y="201107"/>
                  </a:lnTo>
                  <a:lnTo>
                    <a:pt x="0" y="9144"/>
                  </a:lnTo>
                  <a:lnTo>
                    <a:pt x="0" y="6730"/>
                  </a:lnTo>
                  <a:lnTo>
                    <a:pt x="931" y="4389"/>
                  </a:lnTo>
                  <a:lnTo>
                    <a:pt x="2614" y="2682"/>
                  </a:lnTo>
                  <a:lnTo>
                    <a:pt x="4297" y="963"/>
                  </a:lnTo>
                  <a:lnTo>
                    <a:pt x="6577" y="0"/>
                  </a:lnTo>
                  <a:lnTo>
                    <a:pt x="8952" y="0"/>
                  </a:lnTo>
                  <a:lnTo>
                    <a:pt x="44762" y="0"/>
                  </a:lnTo>
                  <a:lnTo>
                    <a:pt x="47125" y="0"/>
                  </a:lnTo>
                  <a:lnTo>
                    <a:pt x="49417" y="963"/>
                  </a:lnTo>
                  <a:lnTo>
                    <a:pt x="51088" y="2682"/>
                  </a:lnTo>
                  <a:lnTo>
                    <a:pt x="52771" y="4389"/>
                  </a:lnTo>
                  <a:lnTo>
                    <a:pt x="53714" y="6730"/>
                  </a:lnTo>
                  <a:lnTo>
                    <a:pt x="53714" y="9144"/>
                  </a:lnTo>
                  <a:close/>
                </a:path>
              </a:pathLst>
            </a:custGeom>
            <a:ln w="139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5954" y="1875221"/>
              <a:ext cx="166649" cy="155377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458685" y="2113089"/>
            <a:ext cx="1026794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10" b="1">
                <a:latin typeface="Arial"/>
                <a:cs typeface="Arial"/>
              </a:rPr>
              <a:t>Bottlenecks</a:t>
            </a:r>
            <a:endParaRPr sz="13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80059" y="2346070"/>
            <a:ext cx="11427460" cy="0"/>
          </a:xfrm>
          <a:custGeom>
            <a:avLst/>
            <a:gdLst/>
            <a:ahLst/>
            <a:cxnLst/>
            <a:rect l="l" t="t" r="r" b="b"/>
            <a:pathLst>
              <a:path w="11427460" h="0">
                <a:moveTo>
                  <a:pt x="0" y="0"/>
                </a:moveTo>
                <a:lnTo>
                  <a:pt x="1142720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388696" y="6674470"/>
            <a:ext cx="6736715" cy="13779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Behrndt,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with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47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17522" y="4682020"/>
            <a:ext cx="2185035" cy="317500"/>
          </a:xfrm>
          <a:custGeom>
            <a:avLst/>
            <a:gdLst/>
            <a:ahLst/>
            <a:cxnLst/>
            <a:rect l="l" t="t" r="r" b="b"/>
            <a:pathLst>
              <a:path w="2185035" h="317500">
                <a:moveTo>
                  <a:pt x="0" y="317461"/>
                </a:moveTo>
                <a:lnTo>
                  <a:pt x="2184654" y="317461"/>
                </a:lnTo>
                <a:lnTo>
                  <a:pt x="2184654" y="0"/>
                </a:lnTo>
                <a:lnTo>
                  <a:pt x="0" y="0"/>
                </a:lnTo>
                <a:lnTo>
                  <a:pt x="0" y="317461"/>
                </a:lnTo>
                <a:close/>
              </a:path>
            </a:pathLst>
          </a:custGeom>
          <a:solidFill>
            <a:srgbClr val="C5E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59327" y="4682020"/>
            <a:ext cx="6051550" cy="317500"/>
          </a:xfrm>
          <a:custGeom>
            <a:avLst/>
            <a:gdLst/>
            <a:ahLst/>
            <a:cxnLst/>
            <a:rect l="l" t="t" r="r" b="b"/>
            <a:pathLst>
              <a:path w="6051550" h="317500">
                <a:moveTo>
                  <a:pt x="4033901" y="0"/>
                </a:moveTo>
                <a:lnTo>
                  <a:pt x="2003552" y="0"/>
                </a:lnTo>
                <a:lnTo>
                  <a:pt x="0" y="0"/>
                </a:lnTo>
                <a:lnTo>
                  <a:pt x="0" y="317461"/>
                </a:lnTo>
                <a:lnTo>
                  <a:pt x="2003552" y="317461"/>
                </a:lnTo>
                <a:lnTo>
                  <a:pt x="4033901" y="317461"/>
                </a:lnTo>
                <a:lnTo>
                  <a:pt x="4033901" y="0"/>
                </a:lnTo>
                <a:close/>
              </a:path>
              <a:path w="6051550" h="317500">
                <a:moveTo>
                  <a:pt x="6051042" y="0"/>
                </a:moveTo>
                <a:lnTo>
                  <a:pt x="4034028" y="0"/>
                </a:lnTo>
                <a:lnTo>
                  <a:pt x="4034028" y="317461"/>
                </a:lnTo>
                <a:lnTo>
                  <a:pt x="6051042" y="317461"/>
                </a:lnTo>
                <a:lnTo>
                  <a:pt x="6051042" y="0"/>
                </a:lnTo>
                <a:close/>
              </a:path>
            </a:pathLst>
          </a:custGeom>
          <a:solidFill>
            <a:srgbClr val="D2F0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67518" y="4682020"/>
            <a:ext cx="1986914" cy="317500"/>
          </a:xfrm>
          <a:custGeom>
            <a:avLst/>
            <a:gdLst/>
            <a:ahLst/>
            <a:cxnLst/>
            <a:rect l="l" t="t" r="r" b="b"/>
            <a:pathLst>
              <a:path w="1986915" h="317500">
                <a:moveTo>
                  <a:pt x="0" y="317461"/>
                </a:moveTo>
                <a:lnTo>
                  <a:pt x="1986533" y="317461"/>
                </a:lnTo>
                <a:lnTo>
                  <a:pt x="1986533" y="0"/>
                </a:lnTo>
                <a:lnTo>
                  <a:pt x="0" y="0"/>
                </a:lnTo>
                <a:lnTo>
                  <a:pt x="0" y="317461"/>
                </a:lnTo>
                <a:close/>
              </a:path>
            </a:pathLst>
          </a:custGeom>
          <a:solidFill>
            <a:srgbClr val="F7D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13918" y="492378"/>
            <a:ext cx="1091565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Electrifying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plastics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production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could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tackle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&gt;50%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emissions; </a:t>
            </a:r>
            <a:r>
              <a:rPr dirty="0" sz="2800" b="1">
                <a:latin typeface="Arial"/>
                <a:cs typeface="Arial"/>
              </a:rPr>
              <a:t>monomer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fabrication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largest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lever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but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has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lowest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TRL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5719"/>
            <a:ext cx="3200400" cy="429895"/>
            <a:chOff x="0" y="45719"/>
            <a:chExt cx="3200400" cy="429895"/>
          </a:xfrm>
        </p:grpSpPr>
        <p:sp>
          <p:nvSpPr>
            <p:cNvPr id="9" name="object 9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239268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72895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Electrify</a:t>
            </a:r>
            <a:endParaRPr sz="1550"/>
          </a:p>
        </p:txBody>
      </p:sp>
      <p:sp>
        <p:nvSpPr>
          <p:cNvPr id="12" name="object 12"/>
          <p:cNvSpPr txBox="1"/>
          <p:nvPr/>
        </p:nvSpPr>
        <p:spPr>
          <a:xfrm>
            <a:off x="336029" y="6401663"/>
            <a:ext cx="8845550" cy="384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Tackling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heat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electrification</a:t>
            </a:r>
            <a:r>
              <a:rPr dirty="0" sz="800" spc="3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(McKinsey,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Can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carbon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help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decarbonize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chemicals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(BCG,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Seadrift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(X-</a:t>
            </a:r>
            <a:r>
              <a:rPr dirty="0" sz="800">
                <a:latin typeface="Arial MT"/>
                <a:cs typeface="Arial MT"/>
              </a:rPr>
              <a:t>Energy);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Electrification</a:t>
            </a:r>
            <a:r>
              <a:rPr dirty="0" sz="800" spc="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(ETA,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2022);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Levelised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cost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of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petrochemicals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for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35"/>
              </a:lnSpc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selected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feedstocks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and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region</a:t>
            </a:r>
            <a:r>
              <a:rPr dirty="0" sz="800" spc="-6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(IEA,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2018);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Carbon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capture,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utilization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&amp;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storage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in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the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energy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transition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(Energy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Transitions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Commission,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2022).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Paula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Sánchez,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-1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Gernot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Share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with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89326" y="1496477"/>
            <a:ext cx="431800" cy="359410"/>
          </a:xfrm>
          <a:custGeom>
            <a:avLst/>
            <a:gdLst/>
            <a:ahLst/>
            <a:cxnLst/>
            <a:rect l="l" t="t" r="r" b="b"/>
            <a:pathLst>
              <a:path w="431800" h="359410">
                <a:moveTo>
                  <a:pt x="431310" y="329389"/>
                </a:moveTo>
                <a:lnTo>
                  <a:pt x="0" y="329389"/>
                </a:lnTo>
                <a:lnTo>
                  <a:pt x="0" y="358803"/>
                </a:lnTo>
                <a:lnTo>
                  <a:pt x="431310" y="358803"/>
                </a:lnTo>
                <a:lnTo>
                  <a:pt x="431310" y="329389"/>
                </a:lnTo>
                <a:close/>
              </a:path>
              <a:path w="431800" h="359410">
                <a:moveTo>
                  <a:pt x="58816" y="226443"/>
                </a:moveTo>
                <a:lnTo>
                  <a:pt x="39209" y="226443"/>
                </a:lnTo>
                <a:lnTo>
                  <a:pt x="39209" y="329389"/>
                </a:lnTo>
                <a:lnTo>
                  <a:pt x="58816" y="329389"/>
                </a:lnTo>
                <a:lnTo>
                  <a:pt x="58816" y="226443"/>
                </a:lnTo>
                <a:close/>
              </a:path>
              <a:path w="431800" h="359410">
                <a:moveTo>
                  <a:pt x="98026" y="226443"/>
                </a:moveTo>
                <a:lnTo>
                  <a:pt x="78421" y="226443"/>
                </a:lnTo>
                <a:lnTo>
                  <a:pt x="78421" y="329389"/>
                </a:lnTo>
                <a:lnTo>
                  <a:pt x="98026" y="329389"/>
                </a:lnTo>
                <a:lnTo>
                  <a:pt x="98026" y="226443"/>
                </a:lnTo>
                <a:close/>
              </a:path>
              <a:path w="431800" h="359410">
                <a:moveTo>
                  <a:pt x="191928" y="168237"/>
                </a:moveTo>
                <a:lnTo>
                  <a:pt x="162336" y="168237"/>
                </a:lnTo>
                <a:lnTo>
                  <a:pt x="144333" y="329389"/>
                </a:lnTo>
                <a:lnTo>
                  <a:pt x="173923" y="329389"/>
                </a:lnTo>
                <a:lnTo>
                  <a:pt x="176112" y="309780"/>
                </a:lnTo>
                <a:lnTo>
                  <a:pt x="246789" y="309780"/>
                </a:lnTo>
                <a:lnTo>
                  <a:pt x="244595" y="290172"/>
                </a:lnTo>
                <a:lnTo>
                  <a:pt x="178308" y="290172"/>
                </a:lnTo>
                <a:lnTo>
                  <a:pt x="180497" y="270563"/>
                </a:lnTo>
                <a:lnTo>
                  <a:pt x="242401" y="270563"/>
                </a:lnTo>
                <a:lnTo>
                  <a:pt x="240206" y="250954"/>
                </a:lnTo>
                <a:lnTo>
                  <a:pt x="182686" y="250954"/>
                </a:lnTo>
                <a:lnTo>
                  <a:pt x="184902" y="231123"/>
                </a:lnTo>
                <a:lnTo>
                  <a:pt x="237987" y="231123"/>
                </a:lnTo>
                <a:lnTo>
                  <a:pt x="235792" y="211514"/>
                </a:lnTo>
                <a:lnTo>
                  <a:pt x="187097" y="211514"/>
                </a:lnTo>
                <a:lnTo>
                  <a:pt x="189261" y="192127"/>
                </a:lnTo>
                <a:lnTo>
                  <a:pt x="233623" y="192127"/>
                </a:lnTo>
                <a:lnTo>
                  <a:pt x="231428" y="172518"/>
                </a:lnTo>
                <a:lnTo>
                  <a:pt x="191450" y="172518"/>
                </a:lnTo>
                <a:lnTo>
                  <a:pt x="191928" y="168237"/>
                </a:lnTo>
                <a:close/>
              </a:path>
              <a:path w="431800" h="359410">
                <a:moveTo>
                  <a:pt x="246789" y="309780"/>
                </a:moveTo>
                <a:lnTo>
                  <a:pt x="217178" y="309780"/>
                </a:lnTo>
                <a:lnTo>
                  <a:pt x="219367" y="329389"/>
                </a:lnTo>
                <a:lnTo>
                  <a:pt x="248984" y="329389"/>
                </a:lnTo>
                <a:lnTo>
                  <a:pt x="246789" y="309780"/>
                </a:lnTo>
                <a:close/>
              </a:path>
              <a:path w="431800" h="359410">
                <a:moveTo>
                  <a:pt x="392100" y="275465"/>
                </a:moveTo>
                <a:lnTo>
                  <a:pt x="333285" y="275465"/>
                </a:lnTo>
                <a:lnTo>
                  <a:pt x="333285" y="329389"/>
                </a:lnTo>
                <a:lnTo>
                  <a:pt x="392100" y="329389"/>
                </a:lnTo>
                <a:lnTo>
                  <a:pt x="392100" y="275465"/>
                </a:lnTo>
                <a:close/>
              </a:path>
              <a:path w="431800" h="359410">
                <a:moveTo>
                  <a:pt x="242401" y="270563"/>
                </a:moveTo>
                <a:lnTo>
                  <a:pt x="212793" y="270563"/>
                </a:lnTo>
                <a:lnTo>
                  <a:pt x="214989" y="290172"/>
                </a:lnTo>
                <a:lnTo>
                  <a:pt x="244595" y="290172"/>
                </a:lnTo>
                <a:lnTo>
                  <a:pt x="242401" y="270563"/>
                </a:lnTo>
                <a:close/>
              </a:path>
              <a:path w="431800" h="359410">
                <a:moveTo>
                  <a:pt x="372547" y="150994"/>
                </a:moveTo>
                <a:lnTo>
                  <a:pt x="352936" y="150994"/>
                </a:lnTo>
                <a:lnTo>
                  <a:pt x="352936" y="275465"/>
                </a:lnTo>
                <a:lnTo>
                  <a:pt x="372547" y="275465"/>
                </a:lnTo>
                <a:lnTo>
                  <a:pt x="372547" y="150994"/>
                </a:lnTo>
                <a:close/>
              </a:path>
              <a:path w="431800" h="359410">
                <a:moveTo>
                  <a:pt x="237987" y="231123"/>
                </a:moveTo>
                <a:lnTo>
                  <a:pt x="208382" y="231123"/>
                </a:lnTo>
                <a:lnTo>
                  <a:pt x="210604" y="250954"/>
                </a:lnTo>
                <a:lnTo>
                  <a:pt x="240206" y="250954"/>
                </a:lnTo>
                <a:lnTo>
                  <a:pt x="237987" y="231123"/>
                </a:lnTo>
                <a:close/>
              </a:path>
              <a:path w="431800" h="359410">
                <a:moveTo>
                  <a:pt x="107828" y="148007"/>
                </a:moveTo>
                <a:lnTo>
                  <a:pt x="29407" y="148007"/>
                </a:lnTo>
                <a:lnTo>
                  <a:pt x="29407" y="226443"/>
                </a:lnTo>
                <a:lnTo>
                  <a:pt x="107828" y="226443"/>
                </a:lnTo>
                <a:lnTo>
                  <a:pt x="107828" y="190820"/>
                </a:lnTo>
                <a:lnTo>
                  <a:pt x="162336" y="168237"/>
                </a:lnTo>
                <a:lnTo>
                  <a:pt x="191928" y="168237"/>
                </a:lnTo>
                <a:lnTo>
                  <a:pt x="192960" y="158982"/>
                </a:lnTo>
                <a:lnTo>
                  <a:pt x="107828" y="158982"/>
                </a:lnTo>
                <a:lnTo>
                  <a:pt x="107828" y="148007"/>
                </a:lnTo>
                <a:close/>
              </a:path>
              <a:path w="431800" h="359410">
                <a:moveTo>
                  <a:pt x="233623" y="192127"/>
                </a:moveTo>
                <a:lnTo>
                  <a:pt x="204030" y="192127"/>
                </a:lnTo>
                <a:lnTo>
                  <a:pt x="206212" y="211514"/>
                </a:lnTo>
                <a:lnTo>
                  <a:pt x="235792" y="211514"/>
                </a:lnTo>
                <a:lnTo>
                  <a:pt x="233623" y="192127"/>
                </a:lnTo>
                <a:close/>
              </a:path>
              <a:path w="431800" h="359410">
                <a:moveTo>
                  <a:pt x="229218" y="152766"/>
                </a:moveTo>
                <a:lnTo>
                  <a:pt x="199632" y="152766"/>
                </a:lnTo>
                <a:lnTo>
                  <a:pt x="201834" y="172518"/>
                </a:lnTo>
                <a:lnTo>
                  <a:pt x="231428" y="172518"/>
                </a:lnTo>
                <a:lnTo>
                  <a:pt x="229259" y="153138"/>
                </a:lnTo>
                <a:lnTo>
                  <a:pt x="229218" y="152766"/>
                </a:lnTo>
                <a:close/>
              </a:path>
              <a:path w="431800" h="359410">
                <a:moveTo>
                  <a:pt x="334180" y="0"/>
                </a:moveTo>
                <a:lnTo>
                  <a:pt x="286625" y="19223"/>
                </a:lnTo>
                <a:lnTo>
                  <a:pt x="284214" y="24922"/>
                </a:lnTo>
                <a:lnTo>
                  <a:pt x="305302" y="77173"/>
                </a:lnTo>
                <a:lnTo>
                  <a:pt x="107828" y="158982"/>
                </a:lnTo>
                <a:lnTo>
                  <a:pt x="192960" y="158982"/>
                </a:lnTo>
                <a:lnTo>
                  <a:pt x="193343" y="155550"/>
                </a:lnTo>
                <a:lnTo>
                  <a:pt x="193365" y="155361"/>
                </a:lnTo>
                <a:lnTo>
                  <a:pt x="199632" y="152766"/>
                </a:lnTo>
                <a:lnTo>
                  <a:pt x="229218" y="152766"/>
                </a:lnTo>
                <a:lnTo>
                  <a:pt x="227908" y="141066"/>
                </a:lnTo>
                <a:lnTo>
                  <a:pt x="316255" y="104469"/>
                </a:lnTo>
                <a:lnTo>
                  <a:pt x="388294" y="104469"/>
                </a:lnTo>
                <a:lnTo>
                  <a:pt x="383088" y="62356"/>
                </a:lnTo>
                <a:lnTo>
                  <a:pt x="381128" y="57506"/>
                </a:lnTo>
                <a:lnTo>
                  <a:pt x="338905" y="1313"/>
                </a:lnTo>
                <a:lnTo>
                  <a:pt x="334180" y="0"/>
                </a:lnTo>
                <a:close/>
              </a:path>
              <a:path w="431800" h="359410">
                <a:moveTo>
                  <a:pt x="388294" y="104469"/>
                </a:moveTo>
                <a:lnTo>
                  <a:pt x="316255" y="104469"/>
                </a:lnTo>
                <a:lnTo>
                  <a:pt x="333847" y="148007"/>
                </a:lnTo>
                <a:lnTo>
                  <a:pt x="335938" y="153138"/>
                </a:lnTo>
                <a:lnTo>
                  <a:pt x="341637" y="155550"/>
                </a:lnTo>
                <a:lnTo>
                  <a:pt x="352936" y="150994"/>
                </a:lnTo>
                <a:lnTo>
                  <a:pt x="372547" y="150994"/>
                </a:lnTo>
                <a:lnTo>
                  <a:pt x="372547" y="143105"/>
                </a:lnTo>
                <a:lnTo>
                  <a:pt x="389231" y="136366"/>
                </a:lnTo>
                <a:lnTo>
                  <a:pt x="391714" y="132144"/>
                </a:lnTo>
                <a:lnTo>
                  <a:pt x="388294" y="104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37592" y="1519758"/>
            <a:ext cx="398780" cy="379730"/>
          </a:xfrm>
          <a:custGeom>
            <a:avLst/>
            <a:gdLst/>
            <a:ahLst/>
            <a:cxnLst/>
            <a:rect l="l" t="t" r="r" b="b"/>
            <a:pathLst>
              <a:path w="398779" h="379730">
                <a:moveTo>
                  <a:pt x="164877" y="251940"/>
                </a:moveTo>
                <a:lnTo>
                  <a:pt x="121522" y="251940"/>
                </a:lnTo>
                <a:lnTo>
                  <a:pt x="156818" y="271879"/>
                </a:lnTo>
                <a:lnTo>
                  <a:pt x="156919" y="287935"/>
                </a:lnTo>
                <a:lnTo>
                  <a:pt x="162874" y="302343"/>
                </a:lnTo>
                <a:lnTo>
                  <a:pt x="173754" y="313672"/>
                </a:lnTo>
                <a:lnTo>
                  <a:pt x="188596" y="320495"/>
                </a:lnTo>
                <a:lnTo>
                  <a:pt x="188596" y="374415"/>
                </a:lnTo>
                <a:lnTo>
                  <a:pt x="193452" y="379164"/>
                </a:lnTo>
                <a:lnTo>
                  <a:pt x="205425" y="379164"/>
                </a:lnTo>
                <a:lnTo>
                  <a:pt x="210275" y="374415"/>
                </a:lnTo>
                <a:lnTo>
                  <a:pt x="210275" y="320495"/>
                </a:lnTo>
                <a:lnTo>
                  <a:pt x="225130" y="313672"/>
                </a:lnTo>
                <a:lnTo>
                  <a:pt x="236003" y="302343"/>
                </a:lnTo>
                <a:lnTo>
                  <a:pt x="238443" y="296439"/>
                </a:lnTo>
                <a:lnTo>
                  <a:pt x="189862" y="296439"/>
                </a:lnTo>
                <a:lnTo>
                  <a:pt x="182093" y="288842"/>
                </a:lnTo>
                <a:lnTo>
                  <a:pt x="182093" y="270097"/>
                </a:lnTo>
                <a:lnTo>
                  <a:pt x="189862" y="262501"/>
                </a:lnTo>
                <a:lnTo>
                  <a:pt x="258659" y="262501"/>
                </a:lnTo>
                <a:lnTo>
                  <a:pt x="276264" y="252551"/>
                </a:lnTo>
                <a:lnTo>
                  <a:pt x="165958" y="252551"/>
                </a:lnTo>
                <a:lnTo>
                  <a:pt x="164877" y="251940"/>
                </a:lnTo>
                <a:close/>
              </a:path>
              <a:path w="398779" h="379730">
                <a:moveTo>
                  <a:pt x="258659" y="262501"/>
                </a:moveTo>
                <a:lnTo>
                  <a:pt x="209014" y="262501"/>
                </a:lnTo>
                <a:lnTo>
                  <a:pt x="216778" y="270097"/>
                </a:lnTo>
                <a:lnTo>
                  <a:pt x="216778" y="288842"/>
                </a:lnTo>
                <a:lnTo>
                  <a:pt x="209014" y="296439"/>
                </a:lnTo>
                <a:lnTo>
                  <a:pt x="238443" y="296439"/>
                </a:lnTo>
                <a:lnTo>
                  <a:pt x="241958" y="287935"/>
                </a:lnTo>
                <a:lnTo>
                  <a:pt x="242064" y="271879"/>
                </a:lnTo>
                <a:lnTo>
                  <a:pt x="258659" y="262501"/>
                </a:lnTo>
                <a:close/>
              </a:path>
              <a:path w="398779" h="379730">
                <a:moveTo>
                  <a:pt x="90715" y="57646"/>
                </a:moveTo>
                <a:lnTo>
                  <a:pt x="51029" y="84869"/>
                </a:lnTo>
                <a:lnTo>
                  <a:pt x="48194" y="100881"/>
                </a:lnTo>
                <a:lnTo>
                  <a:pt x="51702" y="116765"/>
                </a:lnTo>
                <a:lnTo>
                  <a:pt x="61513" y="130594"/>
                </a:lnTo>
                <a:lnTo>
                  <a:pt x="66635" y="135402"/>
                </a:lnTo>
                <a:lnTo>
                  <a:pt x="72884" y="138903"/>
                </a:lnTo>
                <a:lnTo>
                  <a:pt x="79712" y="140804"/>
                </a:lnTo>
                <a:lnTo>
                  <a:pt x="79644" y="180568"/>
                </a:lnTo>
                <a:lnTo>
                  <a:pt x="64428" y="188211"/>
                </a:lnTo>
                <a:lnTo>
                  <a:pt x="53711" y="200596"/>
                </a:lnTo>
                <a:lnTo>
                  <a:pt x="48522" y="216009"/>
                </a:lnTo>
                <a:lnTo>
                  <a:pt x="49665" y="230723"/>
                </a:lnTo>
                <a:lnTo>
                  <a:pt x="49755" y="231877"/>
                </a:lnTo>
                <a:lnTo>
                  <a:pt x="49859" y="232895"/>
                </a:lnTo>
                <a:lnTo>
                  <a:pt x="49980" y="233302"/>
                </a:lnTo>
                <a:lnTo>
                  <a:pt x="50061" y="233562"/>
                </a:lnTo>
                <a:lnTo>
                  <a:pt x="7024" y="257913"/>
                </a:lnTo>
                <a:lnTo>
                  <a:pt x="1561" y="260947"/>
                </a:lnTo>
                <a:lnTo>
                  <a:pt x="1779" y="260947"/>
                </a:lnTo>
                <a:lnTo>
                  <a:pt x="0" y="267280"/>
                </a:lnTo>
                <a:lnTo>
                  <a:pt x="5917" y="277461"/>
                </a:lnTo>
                <a:lnTo>
                  <a:pt x="12534" y="279243"/>
                </a:lnTo>
                <a:lnTo>
                  <a:pt x="61357" y="251714"/>
                </a:lnTo>
                <a:lnTo>
                  <a:pt x="164476" y="251714"/>
                </a:lnTo>
                <a:lnTo>
                  <a:pt x="140775" y="238319"/>
                </a:lnTo>
                <a:lnTo>
                  <a:pt x="82013" y="238319"/>
                </a:lnTo>
                <a:lnTo>
                  <a:pt x="74255" y="230723"/>
                </a:lnTo>
                <a:lnTo>
                  <a:pt x="74208" y="211978"/>
                </a:lnTo>
                <a:lnTo>
                  <a:pt x="81932" y="204381"/>
                </a:lnTo>
                <a:lnTo>
                  <a:pt x="130802" y="204381"/>
                </a:lnTo>
                <a:lnTo>
                  <a:pt x="129948" y="201599"/>
                </a:lnTo>
                <a:lnTo>
                  <a:pt x="101408" y="180036"/>
                </a:lnTo>
                <a:lnTo>
                  <a:pt x="101408" y="141301"/>
                </a:lnTo>
                <a:lnTo>
                  <a:pt x="117065" y="134320"/>
                </a:lnTo>
                <a:lnTo>
                  <a:pt x="128378" y="122418"/>
                </a:lnTo>
                <a:lnTo>
                  <a:pt x="130479" y="117035"/>
                </a:lnTo>
                <a:lnTo>
                  <a:pt x="82024" y="117035"/>
                </a:lnTo>
                <a:lnTo>
                  <a:pt x="74249" y="109433"/>
                </a:lnTo>
                <a:lnTo>
                  <a:pt x="74208" y="90694"/>
                </a:lnTo>
                <a:lnTo>
                  <a:pt x="74457" y="90405"/>
                </a:lnTo>
                <a:lnTo>
                  <a:pt x="81926" y="83097"/>
                </a:lnTo>
                <a:lnTo>
                  <a:pt x="140638" y="83097"/>
                </a:lnTo>
                <a:lnTo>
                  <a:pt x="164853" y="69420"/>
                </a:lnTo>
                <a:lnTo>
                  <a:pt x="121502" y="69420"/>
                </a:lnTo>
                <a:lnTo>
                  <a:pt x="106978" y="60402"/>
                </a:lnTo>
                <a:lnTo>
                  <a:pt x="90715" y="57646"/>
                </a:lnTo>
                <a:close/>
              </a:path>
              <a:path w="398779" h="379730">
                <a:moveTo>
                  <a:pt x="106704" y="260947"/>
                </a:moveTo>
                <a:lnTo>
                  <a:pt x="76662" y="260947"/>
                </a:lnTo>
                <a:lnTo>
                  <a:pt x="91384" y="263753"/>
                </a:lnTo>
                <a:lnTo>
                  <a:pt x="106704" y="260947"/>
                </a:lnTo>
                <a:close/>
              </a:path>
              <a:path w="398779" h="379730">
                <a:moveTo>
                  <a:pt x="336692" y="251940"/>
                </a:moveTo>
                <a:lnTo>
                  <a:pt x="277345" y="251940"/>
                </a:lnTo>
                <a:lnTo>
                  <a:pt x="291878" y="260947"/>
                </a:lnTo>
                <a:lnTo>
                  <a:pt x="308526" y="263753"/>
                </a:lnTo>
                <a:lnTo>
                  <a:pt x="308022" y="263753"/>
                </a:lnTo>
                <a:lnTo>
                  <a:pt x="324474" y="260257"/>
                </a:lnTo>
                <a:lnTo>
                  <a:pt x="336692" y="251940"/>
                </a:lnTo>
                <a:close/>
              </a:path>
              <a:path w="398779" h="379730">
                <a:moveTo>
                  <a:pt x="164476" y="251714"/>
                </a:moveTo>
                <a:lnTo>
                  <a:pt x="61357" y="251714"/>
                </a:lnTo>
                <a:lnTo>
                  <a:pt x="75799" y="260947"/>
                </a:lnTo>
                <a:lnTo>
                  <a:pt x="107169" y="260947"/>
                </a:lnTo>
                <a:lnTo>
                  <a:pt x="121484" y="251940"/>
                </a:lnTo>
                <a:lnTo>
                  <a:pt x="164877" y="251940"/>
                </a:lnTo>
                <a:lnTo>
                  <a:pt x="164476" y="251714"/>
                </a:lnTo>
                <a:close/>
              </a:path>
              <a:path w="398779" h="379730">
                <a:moveTo>
                  <a:pt x="199435" y="237047"/>
                </a:moveTo>
                <a:lnTo>
                  <a:pt x="189890" y="238089"/>
                </a:lnTo>
                <a:lnTo>
                  <a:pt x="180917" y="241119"/>
                </a:lnTo>
                <a:lnTo>
                  <a:pt x="172833" y="245988"/>
                </a:lnTo>
                <a:lnTo>
                  <a:pt x="165958" y="252551"/>
                </a:lnTo>
                <a:lnTo>
                  <a:pt x="232977" y="252551"/>
                </a:lnTo>
                <a:lnTo>
                  <a:pt x="226084" y="245988"/>
                </a:lnTo>
                <a:lnTo>
                  <a:pt x="217996" y="241119"/>
                </a:lnTo>
                <a:lnTo>
                  <a:pt x="209013" y="238089"/>
                </a:lnTo>
                <a:lnTo>
                  <a:pt x="199435" y="237047"/>
                </a:lnTo>
                <a:close/>
              </a:path>
              <a:path w="398779" h="379730">
                <a:moveTo>
                  <a:pt x="276224" y="68787"/>
                </a:moveTo>
                <a:lnTo>
                  <a:pt x="232941" y="68787"/>
                </a:lnTo>
                <a:lnTo>
                  <a:pt x="265890" y="87424"/>
                </a:lnTo>
                <a:lnTo>
                  <a:pt x="264133" y="104147"/>
                </a:lnTo>
                <a:lnTo>
                  <a:pt x="294393" y="140476"/>
                </a:lnTo>
                <a:lnTo>
                  <a:pt x="297509" y="141301"/>
                </a:lnTo>
                <a:lnTo>
                  <a:pt x="297445" y="180036"/>
                </a:lnTo>
                <a:lnTo>
                  <a:pt x="281844" y="186966"/>
                </a:lnTo>
                <a:lnTo>
                  <a:pt x="270516" y="198851"/>
                </a:lnTo>
                <a:lnTo>
                  <a:pt x="264569" y="214025"/>
                </a:lnTo>
                <a:lnTo>
                  <a:pt x="265045" y="230723"/>
                </a:lnTo>
                <a:lnTo>
                  <a:pt x="265049" y="230853"/>
                </a:lnTo>
                <a:lnTo>
                  <a:pt x="265292" y="231877"/>
                </a:lnTo>
                <a:lnTo>
                  <a:pt x="265569" y="232895"/>
                </a:lnTo>
                <a:lnTo>
                  <a:pt x="265615" y="233037"/>
                </a:lnTo>
                <a:lnTo>
                  <a:pt x="265700" y="233302"/>
                </a:lnTo>
                <a:lnTo>
                  <a:pt x="265784" y="233563"/>
                </a:lnTo>
                <a:lnTo>
                  <a:pt x="265873" y="233913"/>
                </a:lnTo>
                <a:lnTo>
                  <a:pt x="232882" y="252551"/>
                </a:lnTo>
                <a:lnTo>
                  <a:pt x="276264" y="252551"/>
                </a:lnTo>
                <a:lnTo>
                  <a:pt x="277345" y="251940"/>
                </a:lnTo>
                <a:lnTo>
                  <a:pt x="336692" y="251940"/>
                </a:lnTo>
                <a:lnTo>
                  <a:pt x="338594" y="250645"/>
                </a:lnTo>
                <a:lnTo>
                  <a:pt x="346572" y="238320"/>
                </a:lnTo>
                <a:lnTo>
                  <a:pt x="297694" y="238320"/>
                </a:lnTo>
                <a:lnTo>
                  <a:pt x="289930" y="230723"/>
                </a:lnTo>
                <a:lnTo>
                  <a:pt x="289930" y="211978"/>
                </a:lnTo>
                <a:lnTo>
                  <a:pt x="297694" y="204381"/>
                </a:lnTo>
                <a:lnTo>
                  <a:pt x="346983" y="204381"/>
                </a:lnTo>
                <a:lnTo>
                  <a:pt x="337270" y="190721"/>
                </a:lnTo>
                <a:lnTo>
                  <a:pt x="332172" y="185942"/>
                </a:lnTo>
                <a:lnTo>
                  <a:pt x="325957" y="182457"/>
                </a:lnTo>
                <a:lnTo>
                  <a:pt x="319170" y="180568"/>
                </a:lnTo>
                <a:lnTo>
                  <a:pt x="319170" y="140804"/>
                </a:lnTo>
                <a:lnTo>
                  <a:pt x="334229" y="133319"/>
                </a:lnTo>
                <a:lnTo>
                  <a:pt x="344889" y="121228"/>
                </a:lnTo>
                <a:lnTo>
                  <a:pt x="346367" y="117036"/>
                </a:lnTo>
                <a:lnTo>
                  <a:pt x="297694" y="117036"/>
                </a:lnTo>
                <a:lnTo>
                  <a:pt x="289930" y="109433"/>
                </a:lnTo>
                <a:lnTo>
                  <a:pt x="289930" y="90694"/>
                </a:lnTo>
                <a:lnTo>
                  <a:pt x="297694" y="83097"/>
                </a:lnTo>
                <a:lnTo>
                  <a:pt x="360820" y="83097"/>
                </a:lnTo>
                <a:lnTo>
                  <a:pt x="382180" y="71032"/>
                </a:lnTo>
                <a:lnTo>
                  <a:pt x="338820" y="71032"/>
                </a:lnTo>
                <a:lnTo>
                  <a:pt x="336515" y="69420"/>
                </a:lnTo>
                <a:lnTo>
                  <a:pt x="277345" y="69420"/>
                </a:lnTo>
                <a:lnTo>
                  <a:pt x="276224" y="68787"/>
                </a:lnTo>
                <a:close/>
              </a:path>
              <a:path w="398779" h="379730">
                <a:moveTo>
                  <a:pt x="130802" y="204381"/>
                </a:moveTo>
                <a:lnTo>
                  <a:pt x="101165" y="204381"/>
                </a:lnTo>
                <a:lnTo>
                  <a:pt x="108894" y="211978"/>
                </a:lnTo>
                <a:lnTo>
                  <a:pt x="108871" y="230723"/>
                </a:lnTo>
                <a:lnTo>
                  <a:pt x="101148" y="238319"/>
                </a:lnTo>
                <a:lnTo>
                  <a:pt x="140775" y="238319"/>
                </a:lnTo>
                <a:lnTo>
                  <a:pt x="132977" y="233913"/>
                </a:lnTo>
                <a:lnTo>
                  <a:pt x="134729" y="217165"/>
                </a:lnTo>
                <a:lnTo>
                  <a:pt x="130850" y="204536"/>
                </a:lnTo>
                <a:lnTo>
                  <a:pt x="130802" y="204381"/>
                </a:lnTo>
                <a:close/>
              </a:path>
              <a:path w="398779" h="379730">
                <a:moveTo>
                  <a:pt x="346983" y="204381"/>
                </a:moveTo>
                <a:lnTo>
                  <a:pt x="316852" y="204381"/>
                </a:lnTo>
                <a:lnTo>
                  <a:pt x="324616" y="211978"/>
                </a:lnTo>
                <a:lnTo>
                  <a:pt x="324616" y="230723"/>
                </a:lnTo>
                <a:lnTo>
                  <a:pt x="316852" y="238320"/>
                </a:lnTo>
                <a:lnTo>
                  <a:pt x="346572" y="238320"/>
                </a:lnTo>
                <a:lnTo>
                  <a:pt x="347797" y="236426"/>
                </a:lnTo>
                <a:lnTo>
                  <a:pt x="350617" y="220414"/>
                </a:lnTo>
                <a:lnTo>
                  <a:pt x="347094" y="204536"/>
                </a:lnTo>
                <a:lnTo>
                  <a:pt x="346983" y="204381"/>
                </a:lnTo>
                <a:close/>
              </a:path>
              <a:path w="398779" h="379730">
                <a:moveTo>
                  <a:pt x="140638" y="83097"/>
                </a:moveTo>
                <a:lnTo>
                  <a:pt x="101170" y="83097"/>
                </a:lnTo>
                <a:lnTo>
                  <a:pt x="108645" y="90405"/>
                </a:lnTo>
                <a:lnTo>
                  <a:pt x="108894" y="90694"/>
                </a:lnTo>
                <a:lnTo>
                  <a:pt x="108853" y="109433"/>
                </a:lnTo>
                <a:lnTo>
                  <a:pt x="101078" y="117035"/>
                </a:lnTo>
                <a:lnTo>
                  <a:pt x="130479" y="117035"/>
                </a:lnTo>
                <a:lnTo>
                  <a:pt x="134305" y="107234"/>
                </a:lnTo>
                <a:lnTo>
                  <a:pt x="133813" y="90694"/>
                </a:lnTo>
                <a:lnTo>
                  <a:pt x="133804" y="90405"/>
                </a:lnTo>
                <a:lnTo>
                  <a:pt x="133289" y="88409"/>
                </a:lnTo>
                <a:lnTo>
                  <a:pt x="132977" y="87424"/>
                </a:lnTo>
                <a:lnTo>
                  <a:pt x="140638" y="83097"/>
                </a:lnTo>
                <a:close/>
              </a:path>
              <a:path w="398779" h="379730">
                <a:moveTo>
                  <a:pt x="360820" y="83097"/>
                </a:moveTo>
                <a:lnTo>
                  <a:pt x="316852" y="83097"/>
                </a:lnTo>
                <a:lnTo>
                  <a:pt x="324616" y="90694"/>
                </a:lnTo>
                <a:lnTo>
                  <a:pt x="324598" y="109433"/>
                </a:lnTo>
                <a:lnTo>
                  <a:pt x="316817" y="117036"/>
                </a:lnTo>
                <a:lnTo>
                  <a:pt x="346367" y="117036"/>
                </a:lnTo>
                <a:lnTo>
                  <a:pt x="350211" y="106133"/>
                </a:lnTo>
                <a:lnTo>
                  <a:pt x="349316" y="90694"/>
                </a:lnTo>
                <a:lnTo>
                  <a:pt x="349254" y="89631"/>
                </a:lnTo>
                <a:lnTo>
                  <a:pt x="360820" y="83097"/>
                </a:lnTo>
                <a:close/>
              </a:path>
              <a:path w="398779" h="379730">
                <a:moveTo>
                  <a:pt x="232941" y="68787"/>
                </a:moveTo>
                <a:lnTo>
                  <a:pt x="165975" y="68787"/>
                </a:lnTo>
                <a:lnTo>
                  <a:pt x="179289" y="79429"/>
                </a:lnTo>
                <a:lnTo>
                  <a:pt x="195190" y="84086"/>
                </a:lnTo>
                <a:lnTo>
                  <a:pt x="231040" y="71032"/>
                </a:lnTo>
                <a:lnTo>
                  <a:pt x="232941" y="68787"/>
                </a:lnTo>
                <a:close/>
              </a:path>
              <a:path w="398779" h="379730">
                <a:moveTo>
                  <a:pt x="385541" y="44640"/>
                </a:moveTo>
                <a:lnTo>
                  <a:pt x="338820" y="71032"/>
                </a:lnTo>
                <a:lnTo>
                  <a:pt x="382180" y="71032"/>
                </a:lnTo>
                <a:lnTo>
                  <a:pt x="396380" y="63012"/>
                </a:lnTo>
                <a:lnTo>
                  <a:pt x="398155" y="56524"/>
                </a:lnTo>
                <a:lnTo>
                  <a:pt x="392172" y="46382"/>
                </a:lnTo>
                <a:lnTo>
                  <a:pt x="385541" y="44640"/>
                </a:lnTo>
                <a:close/>
              </a:path>
              <a:path w="398779" h="379730">
                <a:moveTo>
                  <a:pt x="207390" y="0"/>
                </a:moveTo>
                <a:lnTo>
                  <a:pt x="163260" y="18305"/>
                </a:lnTo>
                <a:lnTo>
                  <a:pt x="155841" y="39068"/>
                </a:lnTo>
                <a:lnTo>
                  <a:pt x="155898" y="44640"/>
                </a:lnTo>
                <a:lnTo>
                  <a:pt x="156818" y="49481"/>
                </a:lnTo>
                <a:lnTo>
                  <a:pt x="121502" y="69420"/>
                </a:lnTo>
                <a:lnTo>
                  <a:pt x="164853" y="69420"/>
                </a:lnTo>
                <a:lnTo>
                  <a:pt x="165975" y="68787"/>
                </a:lnTo>
                <a:lnTo>
                  <a:pt x="276224" y="68787"/>
                </a:lnTo>
                <a:lnTo>
                  <a:pt x="258678" y="58871"/>
                </a:lnTo>
                <a:lnTo>
                  <a:pt x="189862" y="58871"/>
                </a:lnTo>
                <a:lnTo>
                  <a:pt x="182092" y="51275"/>
                </a:lnTo>
                <a:lnTo>
                  <a:pt x="182092" y="32637"/>
                </a:lnTo>
                <a:lnTo>
                  <a:pt x="189862" y="24933"/>
                </a:lnTo>
                <a:lnTo>
                  <a:pt x="238396" y="24933"/>
                </a:lnTo>
                <a:lnTo>
                  <a:pt x="235200" y="17715"/>
                </a:lnTo>
                <a:lnTo>
                  <a:pt x="223355" y="6306"/>
                </a:lnTo>
                <a:lnTo>
                  <a:pt x="207390" y="0"/>
                </a:lnTo>
                <a:close/>
              </a:path>
              <a:path w="398779" h="379730">
                <a:moveTo>
                  <a:pt x="308758" y="57646"/>
                </a:moveTo>
                <a:lnTo>
                  <a:pt x="292419" y="60190"/>
                </a:lnTo>
                <a:lnTo>
                  <a:pt x="277825" y="68979"/>
                </a:lnTo>
                <a:lnTo>
                  <a:pt x="277345" y="69420"/>
                </a:lnTo>
                <a:lnTo>
                  <a:pt x="336515" y="69420"/>
                </a:lnTo>
                <a:lnTo>
                  <a:pt x="324879" y="61282"/>
                </a:lnTo>
                <a:lnTo>
                  <a:pt x="308758" y="57646"/>
                </a:lnTo>
                <a:close/>
              </a:path>
              <a:path w="398779" h="379730">
                <a:moveTo>
                  <a:pt x="238396" y="24933"/>
                </a:moveTo>
                <a:lnTo>
                  <a:pt x="209014" y="24933"/>
                </a:lnTo>
                <a:lnTo>
                  <a:pt x="216778" y="32637"/>
                </a:lnTo>
                <a:lnTo>
                  <a:pt x="216778" y="51275"/>
                </a:lnTo>
                <a:lnTo>
                  <a:pt x="209014" y="58871"/>
                </a:lnTo>
                <a:lnTo>
                  <a:pt x="258678" y="58871"/>
                </a:lnTo>
                <a:lnTo>
                  <a:pt x="242064" y="49481"/>
                </a:lnTo>
                <a:lnTo>
                  <a:pt x="241985" y="44340"/>
                </a:lnTo>
                <a:lnTo>
                  <a:pt x="241905" y="39068"/>
                </a:lnTo>
                <a:lnTo>
                  <a:pt x="241807" y="32638"/>
                </a:lnTo>
                <a:lnTo>
                  <a:pt x="238396" y="24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625586" y="1514855"/>
            <a:ext cx="168910" cy="373380"/>
          </a:xfrm>
          <a:custGeom>
            <a:avLst/>
            <a:gdLst/>
            <a:ahLst/>
            <a:cxnLst/>
            <a:rect l="l" t="t" r="r" b="b"/>
            <a:pathLst>
              <a:path w="168909" h="373380">
                <a:moveTo>
                  <a:pt x="115176" y="3886"/>
                </a:moveTo>
                <a:lnTo>
                  <a:pt x="111213" y="0"/>
                </a:lnTo>
                <a:lnTo>
                  <a:pt x="57124" y="0"/>
                </a:lnTo>
                <a:lnTo>
                  <a:pt x="53162" y="3886"/>
                </a:lnTo>
                <a:lnTo>
                  <a:pt x="53162" y="39027"/>
                </a:lnTo>
                <a:lnTo>
                  <a:pt x="115176" y="39027"/>
                </a:lnTo>
                <a:lnTo>
                  <a:pt x="115176" y="8674"/>
                </a:lnTo>
                <a:lnTo>
                  <a:pt x="115176" y="3886"/>
                </a:lnTo>
                <a:close/>
              </a:path>
              <a:path w="168909" h="373380">
                <a:moveTo>
                  <a:pt x="168338" y="333921"/>
                </a:moveTo>
                <a:lnTo>
                  <a:pt x="168325" y="285673"/>
                </a:lnTo>
                <a:lnTo>
                  <a:pt x="165976" y="278815"/>
                </a:lnTo>
                <a:lnTo>
                  <a:pt x="161620" y="273202"/>
                </a:lnTo>
                <a:lnTo>
                  <a:pt x="165976" y="267589"/>
                </a:lnTo>
                <a:lnTo>
                  <a:pt x="168325" y="260743"/>
                </a:lnTo>
                <a:lnTo>
                  <a:pt x="168325" y="242303"/>
                </a:lnTo>
                <a:lnTo>
                  <a:pt x="165976" y="235458"/>
                </a:lnTo>
                <a:lnTo>
                  <a:pt x="161620" y="229844"/>
                </a:lnTo>
                <a:lnTo>
                  <a:pt x="165976" y="224231"/>
                </a:lnTo>
                <a:lnTo>
                  <a:pt x="168325" y="217373"/>
                </a:lnTo>
                <a:lnTo>
                  <a:pt x="168325" y="198945"/>
                </a:lnTo>
                <a:lnTo>
                  <a:pt x="165976" y="192087"/>
                </a:lnTo>
                <a:lnTo>
                  <a:pt x="161620" y="186474"/>
                </a:lnTo>
                <a:lnTo>
                  <a:pt x="165976" y="180860"/>
                </a:lnTo>
                <a:lnTo>
                  <a:pt x="168325" y="174002"/>
                </a:lnTo>
                <a:lnTo>
                  <a:pt x="168313" y="147878"/>
                </a:lnTo>
                <a:lnTo>
                  <a:pt x="168148" y="147116"/>
                </a:lnTo>
                <a:lnTo>
                  <a:pt x="166712" y="141236"/>
                </a:lnTo>
                <a:lnTo>
                  <a:pt x="166662" y="141046"/>
                </a:lnTo>
                <a:lnTo>
                  <a:pt x="163525" y="134950"/>
                </a:lnTo>
                <a:lnTo>
                  <a:pt x="141757" y="94640"/>
                </a:lnTo>
                <a:lnTo>
                  <a:pt x="141757" y="170548"/>
                </a:lnTo>
                <a:lnTo>
                  <a:pt x="138785" y="173469"/>
                </a:lnTo>
                <a:lnTo>
                  <a:pt x="119608" y="173469"/>
                </a:lnTo>
                <a:lnTo>
                  <a:pt x="119608" y="199478"/>
                </a:lnTo>
                <a:lnTo>
                  <a:pt x="138785" y="199478"/>
                </a:lnTo>
                <a:lnTo>
                  <a:pt x="141757" y="202399"/>
                </a:lnTo>
                <a:lnTo>
                  <a:pt x="141757" y="213918"/>
                </a:lnTo>
                <a:lnTo>
                  <a:pt x="138785" y="216827"/>
                </a:lnTo>
                <a:lnTo>
                  <a:pt x="119608" y="216827"/>
                </a:lnTo>
                <a:lnTo>
                  <a:pt x="119608" y="242849"/>
                </a:lnTo>
                <a:lnTo>
                  <a:pt x="138785" y="242849"/>
                </a:lnTo>
                <a:lnTo>
                  <a:pt x="141757" y="245770"/>
                </a:lnTo>
                <a:lnTo>
                  <a:pt x="141757" y="257276"/>
                </a:lnTo>
                <a:lnTo>
                  <a:pt x="138785" y="260197"/>
                </a:lnTo>
                <a:lnTo>
                  <a:pt x="119608" y="260197"/>
                </a:lnTo>
                <a:lnTo>
                  <a:pt x="119608" y="286219"/>
                </a:lnTo>
                <a:lnTo>
                  <a:pt x="138785" y="286219"/>
                </a:lnTo>
                <a:lnTo>
                  <a:pt x="141757" y="289128"/>
                </a:lnTo>
                <a:lnTo>
                  <a:pt x="141757" y="341109"/>
                </a:lnTo>
                <a:lnTo>
                  <a:pt x="135801" y="346925"/>
                </a:lnTo>
                <a:lnTo>
                  <a:pt x="32524" y="346925"/>
                </a:lnTo>
                <a:lnTo>
                  <a:pt x="26581" y="341109"/>
                </a:lnTo>
                <a:lnTo>
                  <a:pt x="26581" y="289128"/>
                </a:lnTo>
                <a:lnTo>
                  <a:pt x="29552" y="286219"/>
                </a:lnTo>
                <a:lnTo>
                  <a:pt x="48729" y="286219"/>
                </a:lnTo>
                <a:lnTo>
                  <a:pt x="48729" y="260197"/>
                </a:lnTo>
                <a:lnTo>
                  <a:pt x="29552" y="260197"/>
                </a:lnTo>
                <a:lnTo>
                  <a:pt x="26581" y="257276"/>
                </a:lnTo>
                <a:lnTo>
                  <a:pt x="26581" y="245770"/>
                </a:lnTo>
                <a:lnTo>
                  <a:pt x="29552" y="242849"/>
                </a:lnTo>
                <a:lnTo>
                  <a:pt x="48729" y="242849"/>
                </a:lnTo>
                <a:lnTo>
                  <a:pt x="48729" y="216827"/>
                </a:lnTo>
                <a:lnTo>
                  <a:pt x="29552" y="216827"/>
                </a:lnTo>
                <a:lnTo>
                  <a:pt x="26581" y="213918"/>
                </a:lnTo>
                <a:lnTo>
                  <a:pt x="26581" y="202399"/>
                </a:lnTo>
                <a:lnTo>
                  <a:pt x="29552" y="199478"/>
                </a:lnTo>
                <a:lnTo>
                  <a:pt x="48729" y="199478"/>
                </a:lnTo>
                <a:lnTo>
                  <a:pt x="48729" y="173469"/>
                </a:lnTo>
                <a:lnTo>
                  <a:pt x="29552" y="173469"/>
                </a:lnTo>
                <a:lnTo>
                  <a:pt x="26581" y="170548"/>
                </a:lnTo>
                <a:lnTo>
                  <a:pt x="26568" y="152019"/>
                </a:lnTo>
                <a:lnTo>
                  <a:pt x="27165" y="149453"/>
                </a:lnTo>
                <a:lnTo>
                  <a:pt x="28308" y="147116"/>
                </a:lnTo>
                <a:lnTo>
                  <a:pt x="65595" y="78054"/>
                </a:lnTo>
                <a:lnTo>
                  <a:pt x="102743" y="78054"/>
                </a:lnTo>
                <a:lnTo>
                  <a:pt x="139890" y="146850"/>
                </a:lnTo>
                <a:lnTo>
                  <a:pt x="141109" y="149263"/>
                </a:lnTo>
                <a:lnTo>
                  <a:pt x="141744" y="152019"/>
                </a:lnTo>
                <a:lnTo>
                  <a:pt x="141757" y="170548"/>
                </a:lnTo>
                <a:lnTo>
                  <a:pt x="141757" y="94640"/>
                </a:lnTo>
                <a:lnTo>
                  <a:pt x="132803" y="78054"/>
                </a:lnTo>
                <a:lnTo>
                  <a:pt x="118757" y="52044"/>
                </a:lnTo>
                <a:lnTo>
                  <a:pt x="49580" y="52044"/>
                </a:lnTo>
                <a:lnTo>
                  <a:pt x="4673" y="135216"/>
                </a:lnTo>
                <a:lnTo>
                  <a:pt x="1701" y="141046"/>
                </a:lnTo>
                <a:lnTo>
                  <a:pt x="1600" y="141236"/>
                </a:lnTo>
                <a:lnTo>
                  <a:pt x="0" y="147878"/>
                </a:lnTo>
                <a:lnTo>
                  <a:pt x="0" y="174002"/>
                </a:lnTo>
                <a:lnTo>
                  <a:pt x="2349" y="180860"/>
                </a:lnTo>
                <a:lnTo>
                  <a:pt x="6705" y="186474"/>
                </a:lnTo>
                <a:lnTo>
                  <a:pt x="2349" y="192087"/>
                </a:lnTo>
                <a:lnTo>
                  <a:pt x="0" y="198945"/>
                </a:lnTo>
                <a:lnTo>
                  <a:pt x="0" y="217373"/>
                </a:lnTo>
                <a:lnTo>
                  <a:pt x="2349" y="224231"/>
                </a:lnTo>
                <a:lnTo>
                  <a:pt x="6705" y="229844"/>
                </a:lnTo>
                <a:lnTo>
                  <a:pt x="2349" y="235458"/>
                </a:lnTo>
                <a:lnTo>
                  <a:pt x="0" y="242303"/>
                </a:lnTo>
                <a:lnTo>
                  <a:pt x="0" y="260743"/>
                </a:lnTo>
                <a:lnTo>
                  <a:pt x="2349" y="267589"/>
                </a:lnTo>
                <a:lnTo>
                  <a:pt x="6705" y="273202"/>
                </a:lnTo>
                <a:lnTo>
                  <a:pt x="2349" y="278815"/>
                </a:lnTo>
                <a:lnTo>
                  <a:pt x="0" y="285673"/>
                </a:lnTo>
                <a:lnTo>
                  <a:pt x="0" y="333921"/>
                </a:lnTo>
                <a:lnTo>
                  <a:pt x="3136" y="349097"/>
                </a:lnTo>
                <a:lnTo>
                  <a:pt x="11684" y="361505"/>
                </a:lnTo>
                <a:lnTo>
                  <a:pt x="24358" y="369874"/>
                </a:lnTo>
                <a:lnTo>
                  <a:pt x="39865" y="372948"/>
                </a:lnTo>
                <a:lnTo>
                  <a:pt x="128460" y="372948"/>
                </a:lnTo>
                <a:lnTo>
                  <a:pt x="143979" y="369874"/>
                </a:lnTo>
                <a:lnTo>
                  <a:pt x="156641" y="361505"/>
                </a:lnTo>
                <a:lnTo>
                  <a:pt x="165188" y="349097"/>
                </a:lnTo>
                <a:lnTo>
                  <a:pt x="165633" y="346925"/>
                </a:lnTo>
                <a:lnTo>
                  <a:pt x="168338" y="333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666679" y="1638528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37515" y="0"/>
                </a:moveTo>
                <a:lnTo>
                  <a:pt x="0" y="0"/>
                </a:lnTo>
                <a:lnTo>
                  <a:pt x="0" y="25412"/>
                </a:lnTo>
                <a:lnTo>
                  <a:pt x="0" y="212115"/>
                </a:lnTo>
                <a:lnTo>
                  <a:pt x="0" y="229895"/>
                </a:lnTo>
                <a:lnTo>
                  <a:pt x="4267" y="229895"/>
                </a:lnTo>
                <a:lnTo>
                  <a:pt x="4267" y="237515"/>
                </a:lnTo>
                <a:lnTo>
                  <a:pt x="233248" y="237515"/>
                </a:lnTo>
                <a:lnTo>
                  <a:pt x="233248" y="229895"/>
                </a:lnTo>
                <a:lnTo>
                  <a:pt x="237515" y="229895"/>
                </a:lnTo>
                <a:lnTo>
                  <a:pt x="237515" y="212115"/>
                </a:lnTo>
                <a:lnTo>
                  <a:pt x="38163" y="212115"/>
                </a:lnTo>
                <a:lnTo>
                  <a:pt x="38163" y="25412"/>
                </a:lnTo>
                <a:lnTo>
                  <a:pt x="63614" y="25412"/>
                </a:lnTo>
                <a:lnTo>
                  <a:pt x="63614" y="211620"/>
                </a:lnTo>
                <a:lnTo>
                  <a:pt x="106032" y="211620"/>
                </a:lnTo>
                <a:lnTo>
                  <a:pt x="106032" y="25412"/>
                </a:lnTo>
                <a:lnTo>
                  <a:pt x="131483" y="25412"/>
                </a:lnTo>
                <a:lnTo>
                  <a:pt x="131483" y="211620"/>
                </a:lnTo>
                <a:lnTo>
                  <a:pt x="173901" y="211620"/>
                </a:lnTo>
                <a:lnTo>
                  <a:pt x="173901" y="25412"/>
                </a:lnTo>
                <a:lnTo>
                  <a:pt x="199339" y="25412"/>
                </a:lnTo>
                <a:lnTo>
                  <a:pt x="199339" y="211620"/>
                </a:lnTo>
                <a:lnTo>
                  <a:pt x="237515" y="211620"/>
                </a:lnTo>
                <a:lnTo>
                  <a:pt x="237515" y="25412"/>
                </a:lnTo>
                <a:lnTo>
                  <a:pt x="237515" y="24955"/>
                </a:lnTo>
                <a:lnTo>
                  <a:pt x="2375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05555" y="1649476"/>
            <a:ext cx="483870" cy="76200"/>
          </a:xfrm>
          <a:custGeom>
            <a:avLst/>
            <a:gdLst/>
            <a:ahLst/>
            <a:cxnLst/>
            <a:rect l="l" t="t" r="r" b="b"/>
            <a:pathLst>
              <a:path w="483870" h="76200">
                <a:moveTo>
                  <a:pt x="407670" y="0"/>
                </a:moveTo>
                <a:lnTo>
                  <a:pt x="407797" y="76200"/>
                </a:lnTo>
                <a:lnTo>
                  <a:pt x="470949" y="44465"/>
                </a:lnTo>
                <a:lnTo>
                  <a:pt x="420497" y="44465"/>
                </a:lnTo>
                <a:lnTo>
                  <a:pt x="420497" y="31765"/>
                </a:lnTo>
                <a:lnTo>
                  <a:pt x="471413" y="31765"/>
                </a:lnTo>
                <a:lnTo>
                  <a:pt x="407670" y="0"/>
                </a:lnTo>
                <a:close/>
              </a:path>
              <a:path w="483870" h="76200">
                <a:moveTo>
                  <a:pt x="407722" y="31765"/>
                </a:moveTo>
                <a:lnTo>
                  <a:pt x="0" y="32258"/>
                </a:lnTo>
                <a:lnTo>
                  <a:pt x="0" y="44958"/>
                </a:lnTo>
                <a:lnTo>
                  <a:pt x="407744" y="44465"/>
                </a:lnTo>
                <a:lnTo>
                  <a:pt x="407722" y="31765"/>
                </a:lnTo>
                <a:close/>
              </a:path>
              <a:path w="483870" h="76200">
                <a:moveTo>
                  <a:pt x="471413" y="31765"/>
                </a:moveTo>
                <a:lnTo>
                  <a:pt x="420497" y="31765"/>
                </a:lnTo>
                <a:lnTo>
                  <a:pt x="420497" y="44465"/>
                </a:lnTo>
                <a:lnTo>
                  <a:pt x="470949" y="44465"/>
                </a:lnTo>
                <a:lnTo>
                  <a:pt x="483870" y="37973"/>
                </a:lnTo>
                <a:lnTo>
                  <a:pt x="471413" y="317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44667" y="1649476"/>
            <a:ext cx="483870" cy="76200"/>
          </a:xfrm>
          <a:custGeom>
            <a:avLst/>
            <a:gdLst/>
            <a:ahLst/>
            <a:cxnLst/>
            <a:rect l="l" t="t" r="r" b="b"/>
            <a:pathLst>
              <a:path w="483870" h="76200">
                <a:moveTo>
                  <a:pt x="407670" y="0"/>
                </a:moveTo>
                <a:lnTo>
                  <a:pt x="407797" y="76200"/>
                </a:lnTo>
                <a:lnTo>
                  <a:pt x="470949" y="44465"/>
                </a:lnTo>
                <a:lnTo>
                  <a:pt x="420497" y="44465"/>
                </a:lnTo>
                <a:lnTo>
                  <a:pt x="420497" y="31765"/>
                </a:lnTo>
                <a:lnTo>
                  <a:pt x="471413" y="31765"/>
                </a:lnTo>
                <a:lnTo>
                  <a:pt x="407670" y="0"/>
                </a:lnTo>
                <a:close/>
              </a:path>
              <a:path w="483870" h="76200">
                <a:moveTo>
                  <a:pt x="407722" y="31765"/>
                </a:moveTo>
                <a:lnTo>
                  <a:pt x="0" y="32258"/>
                </a:lnTo>
                <a:lnTo>
                  <a:pt x="0" y="44958"/>
                </a:lnTo>
                <a:lnTo>
                  <a:pt x="407744" y="44465"/>
                </a:lnTo>
                <a:lnTo>
                  <a:pt x="407722" y="31765"/>
                </a:lnTo>
                <a:close/>
              </a:path>
              <a:path w="483870" h="76200">
                <a:moveTo>
                  <a:pt x="471413" y="31765"/>
                </a:moveTo>
                <a:lnTo>
                  <a:pt x="420497" y="31765"/>
                </a:lnTo>
                <a:lnTo>
                  <a:pt x="420497" y="44465"/>
                </a:lnTo>
                <a:lnTo>
                  <a:pt x="470949" y="44465"/>
                </a:lnTo>
                <a:lnTo>
                  <a:pt x="483870" y="37973"/>
                </a:lnTo>
                <a:lnTo>
                  <a:pt x="471413" y="317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74635" y="1649476"/>
            <a:ext cx="483870" cy="76200"/>
          </a:xfrm>
          <a:custGeom>
            <a:avLst/>
            <a:gdLst/>
            <a:ahLst/>
            <a:cxnLst/>
            <a:rect l="l" t="t" r="r" b="b"/>
            <a:pathLst>
              <a:path w="483870" h="76200">
                <a:moveTo>
                  <a:pt x="407670" y="0"/>
                </a:moveTo>
                <a:lnTo>
                  <a:pt x="407797" y="76200"/>
                </a:lnTo>
                <a:lnTo>
                  <a:pt x="470949" y="44465"/>
                </a:lnTo>
                <a:lnTo>
                  <a:pt x="420497" y="44465"/>
                </a:lnTo>
                <a:lnTo>
                  <a:pt x="420497" y="31765"/>
                </a:lnTo>
                <a:lnTo>
                  <a:pt x="471413" y="31765"/>
                </a:lnTo>
                <a:lnTo>
                  <a:pt x="407670" y="0"/>
                </a:lnTo>
                <a:close/>
              </a:path>
              <a:path w="483870" h="76200">
                <a:moveTo>
                  <a:pt x="407722" y="31765"/>
                </a:moveTo>
                <a:lnTo>
                  <a:pt x="0" y="32258"/>
                </a:lnTo>
                <a:lnTo>
                  <a:pt x="0" y="44958"/>
                </a:lnTo>
                <a:lnTo>
                  <a:pt x="407744" y="44465"/>
                </a:lnTo>
                <a:lnTo>
                  <a:pt x="407722" y="31765"/>
                </a:lnTo>
                <a:close/>
              </a:path>
              <a:path w="483870" h="76200">
                <a:moveTo>
                  <a:pt x="471413" y="31765"/>
                </a:moveTo>
                <a:lnTo>
                  <a:pt x="420497" y="31765"/>
                </a:lnTo>
                <a:lnTo>
                  <a:pt x="420497" y="44465"/>
                </a:lnTo>
                <a:lnTo>
                  <a:pt x="470949" y="44465"/>
                </a:lnTo>
                <a:lnTo>
                  <a:pt x="483870" y="37973"/>
                </a:lnTo>
                <a:lnTo>
                  <a:pt x="471413" y="317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477756" y="1649476"/>
            <a:ext cx="483870" cy="76200"/>
          </a:xfrm>
          <a:custGeom>
            <a:avLst/>
            <a:gdLst/>
            <a:ahLst/>
            <a:cxnLst/>
            <a:rect l="l" t="t" r="r" b="b"/>
            <a:pathLst>
              <a:path w="483870" h="76200">
                <a:moveTo>
                  <a:pt x="407670" y="0"/>
                </a:moveTo>
                <a:lnTo>
                  <a:pt x="407797" y="76200"/>
                </a:lnTo>
                <a:lnTo>
                  <a:pt x="470949" y="44465"/>
                </a:lnTo>
                <a:lnTo>
                  <a:pt x="420497" y="44465"/>
                </a:lnTo>
                <a:lnTo>
                  <a:pt x="420497" y="31765"/>
                </a:lnTo>
                <a:lnTo>
                  <a:pt x="471413" y="31765"/>
                </a:lnTo>
                <a:lnTo>
                  <a:pt x="407670" y="0"/>
                </a:lnTo>
                <a:close/>
              </a:path>
              <a:path w="483870" h="76200">
                <a:moveTo>
                  <a:pt x="407722" y="31765"/>
                </a:moveTo>
                <a:lnTo>
                  <a:pt x="0" y="32258"/>
                </a:lnTo>
                <a:lnTo>
                  <a:pt x="0" y="44958"/>
                </a:lnTo>
                <a:lnTo>
                  <a:pt x="407744" y="44465"/>
                </a:lnTo>
                <a:lnTo>
                  <a:pt x="407722" y="31765"/>
                </a:lnTo>
                <a:close/>
              </a:path>
              <a:path w="483870" h="76200">
                <a:moveTo>
                  <a:pt x="471413" y="31765"/>
                </a:moveTo>
                <a:lnTo>
                  <a:pt x="420497" y="31765"/>
                </a:lnTo>
                <a:lnTo>
                  <a:pt x="420497" y="44465"/>
                </a:lnTo>
                <a:lnTo>
                  <a:pt x="470949" y="44465"/>
                </a:lnTo>
                <a:lnTo>
                  <a:pt x="483870" y="37973"/>
                </a:lnTo>
                <a:lnTo>
                  <a:pt x="471413" y="317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3833676" y="4730992"/>
            <a:ext cx="2226945" cy="215265"/>
            <a:chOff x="3833676" y="4730992"/>
            <a:chExt cx="2226945" cy="215265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33676" y="4730992"/>
              <a:ext cx="214901" cy="21494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45356" y="4730992"/>
              <a:ext cx="214901" cy="214947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47892" y="4730992"/>
            <a:ext cx="214901" cy="21494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20244" y="4730992"/>
            <a:ext cx="214901" cy="21494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905292" y="4730992"/>
            <a:ext cx="214901" cy="214947"/>
          </a:xfrm>
          <a:prstGeom prst="rect">
            <a:avLst/>
          </a:prstGeom>
        </p:spPr>
      </p:pic>
      <p:pic>
        <p:nvPicPr>
          <p:cNvPr id="27" name="object 27" descr="A black and white outline of a machine  AI-generated content may be incorrect.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50967" y="1451918"/>
            <a:ext cx="385309" cy="422074"/>
          </a:xfrm>
          <a:prstGeom prst="rect">
            <a:avLst/>
          </a:prstGeom>
        </p:spPr>
      </p:pic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345427" y="1616823"/>
          <a:ext cx="11588115" cy="4472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035"/>
                <a:gridCol w="2213610"/>
                <a:gridCol w="2044064"/>
                <a:gridCol w="1948180"/>
                <a:gridCol w="2117090"/>
                <a:gridCol w="2015490"/>
              </a:tblGrid>
              <a:tr h="3136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D0217B"/>
                      </a:solidFill>
                      <a:prstDash val="sysDash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31850">
                <a:tc>
                  <a:txBody>
                    <a:bodyPr/>
                    <a:lstStyle/>
                    <a:p>
                      <a:pPr marL="91440" marR="2247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Value</a:t>
                      </a:r>
                      <a:r>
                        <a:rPr dirty="0" sz="12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chain stage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117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Feedstock</a:t>
                      </a:r>
                      <a:r>
                        <a:rPr dirty="0" sz="12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processing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(extraction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non-renewables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refining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produce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naphtha,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ethane,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etc.)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2069"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1911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Monomer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fabrication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(cracking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hydrocarbons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produce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monomers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such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ethylene)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2069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D0217B"/>
                      </a:solidFill>
                      <a:prstDash val="sysDash"/>
                    </a:lnR>
                    <a:lnT w="38100">
                      <a:solidFill>
                        <a:srgbClr val="D0217B"/>
                      </a:solidFill>
                      <a:prstDash val="sysDash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83820" marR="1701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Polymerization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(converting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monomers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polymers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such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as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polyethylene)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2069">
                    <a:lnL w="28575">
                      <a:solidFill>
                        <a:srgbClr val="D0217B"/>
                      </a:solidFill>
                      <a:prstDash val="sysDash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2641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Product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manufacturing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(fabrication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finished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plastic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products)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2069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1771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End-of-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life</a:t>
                      </a:r>
                      <a:r>
                        <a:rPr dirty="0" sz="12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disposal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(incineration,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landfill,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leakage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plastics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waste)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2069"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</a:tr>
              <a:tr h="1447165">
                <a:tc>
                  <a:txBody>
                    <a:bodyPr/>
                    <a:lstStyle/>
                    <a:p>
                      <a:pPr marL="91440" marR="1485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200" spc="-25" b="1">
                          <a:latin typeface="Arial"/>
                          <a:cs typeface="Arial"/>
                        </a:rPr>
                        <a:t>Key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electrifica-tion levers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implications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270510" marR="127635" indent="-17843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 MT"/>
                        <a:buChar char="•"/>
                        <a:tabLst>
                          <a:tab pos="270510" algn="l"/>
                        </a:tabLst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Petrochemical</a:t>
                      </a:r>
                      <a:r>
                        <a:rPr dirty="0" sz="12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feedstock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production</a:t>
                      </a:r>
                      <a:r>
                        <a:rPr dirty="0" sz="12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using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carbon-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free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electricity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70510" marR="133985" indent="-178435">
                        <a:lnSpc>
                          <a:spcPct val="100000"/>
                        </a:lnSpc>
                        <a:spcBef>
                          <a:spcPts val="655"/>
                        </a:spcBef>
                        <a:buFont typeface="Arial MT"/>
                        <a:buChar char="•"/>
                        <a:tabLst>
                          <a:tab pos="270510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Electrification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tech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commercially</a:t>
                      </a:r>
                      <a:r>
                        <a:rPr dirty="0" sz="12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available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but in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pilot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phase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large-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scale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furnaces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C5EDFF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185420" indent="-17843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 MT"/>
                        <a:buChar char="•"/>
                        <a:tabLst>
                          <a:tab pos="273685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Significant</a:t>
                      </a:r>
                      <a:r>
                        <a:rPr dirty="0" sz="12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emissions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abated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avoiding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burning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fossil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fuels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in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steam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cracking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3685" marR="391795" indent="-178435">
                        <a:lnSpc>
                          <a:spcPct val="100000"/>
                        </a:lnSpc>
                        <a:spcBef>
                          <a:spcPts val="660"/>
                        </a:spcBef>
                        <a:buFont typeface="Arial MT"/>
                        <a:buChar char="•"/>
                        <a:tabLst>
                          <a:tab pos="273685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FOAK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crackers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pilot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powered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renewables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D0217B"/>
                      </a:solidFill>
                      <a:prstDash val="sysDash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  <a:tc>
                  <a:txBody>
                    <a:bodyPr/>
                    <a:lstStyle/>
                    <a:p>
                      <a:pPr marL="262890" indent="-179070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 MT"/>
                        <a:buChar char="•"/>
                        <a:tabLst>
                          <a:tab pos="262890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Electric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heating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available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61620" marR="160655" indent="-177800">
                        <a:lnSpc>
                          <a:spcPct val="100000"/>
                        </a:lnSpc>
                        <a:spcBef>
                          <a:spcPts val="650"/>
                        </a:spcBef>
                        <a:buFont typeface="Arial MT"/>
                        <a:buChar char="•"/>
                        <a:tabLst>
                          <a:tab pos="261620" algn="l"/>
                          <a:tab pos="26289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Mature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technology,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given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lower temperatures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but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not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industry-standard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28575">
                      <a:solidFill>
                        <a:srgbClr val="D0217B"/>
                      </a:solidFill>
                      <a:prstDash val="sysDash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346075" marR="237490" indent="-177800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 MT"/>
                        <a:buChar char="•"/>
                        <a:tabLst>
                          <a:tab pos="346075" algn="l"/>
                          <a:tab pos="34734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Stage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already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largely electrified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346075" marR="90805" indent="-177800">
                        <a:lnSpc>
                          <a:spcPct val="100000"/>
                        </a:lnSpc>
                        <a:spcBef>
                          <a:spcPts val="655"/>
                        </a:spcBef>
                        <a:buChar char="•"/>
                        <a:tabLst>
                          <a:tab pos="346075" algn="l"/>
                          <a:tab pos="34734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All-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electric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machines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are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mature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should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use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low-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carbon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electricity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81940" indent="-17843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 MT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impact</a:t>
                      </a:r>
                      <a:r>
                        <a:rPr dirty="0" sz="12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electrification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1620" marR="150495" indent="-178435">
                        <a:lnSpc>
                          <a:spcPct val="100000"/>
                        </a:lnSpc>
                        <a:spcBef>
                          <a:spcPts val="655"/>
                        </a:spcBef>
                        <a:buFont typeface="Arial MT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Embedded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carbon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released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incineration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F7D1E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 marR="47117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Limiting factor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Retrofitting</a:t>
                      </a:r>
                      <a:r>
                        <a:rPr dirty="0" sz="12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cost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C5ED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High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temperatures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required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D0217B"/>
                      </a:solidFill>
                      <a:prstDash val="sysDash"/>
                    </a:lnR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Retrofitting</a:t>
                      </a:r>
                      <a:r>
                        <a:rPr dirty="0" sz="12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cost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28575">
                      <a:solidFill>
                        <a:srgbClr val="D0217B"/>
                      </a:solidFill>
                      <a:prstDash val="sysDash"/>
                    </a:lnL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Retrofitting</a:t>
                      </a:r>
                      <a:r>
                        <a:rPr dirty="0" sz="12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cost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46291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Emissions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inherent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to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combustion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F7D1E4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200" spc="-25" b="1">
                          <a:latin typeface="Arial"/>
                          <a:cs typeface="Arial"/>
                        </a:rPr>
                        <a:t>TRL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D0217B"/>
                      </a:solidFill>
                      <a:prstDash val="sysDash"/>
                    </a:lnR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D0217B"/>
                      </a:solidFill>
                      <a:prstDash val="sysDash"/>
                    </a:lnL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Retroffiting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cost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range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$$$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7625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C5ED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$$$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762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D0217B"/>
                      </a:solidFill>
                      <a:prstDash val="sysDash"/>
                    </a:lnR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$$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7625">
                    <a:lnL w="28575">
                      <a:solidFill>
                        <a:srgbClr val="D0217B"/>
                      </a:solidFill>
                      <a:prstDash val="sysDash"/>
                    </a:lnL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$$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7625"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50">
                          <a:latin typeface="Arial MT"/>
                          <a:cs typeface="Arial MT"/>
                        </a:rPr>
                        <a:t>$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7625"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F7D1E4"/>
                    </a:solidFill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 marL="91440" marR="28702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Abatement potential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~15%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826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C5ED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&gt;20%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D0217B"/>
                      </a:solidFill>
                      <a:prstDash val="sysDash"/>
                    </a:lnR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~10%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D0217B"/>
                      </a:solidFill>
                      <a:prstDash val="sysDash"/>
                    </a:lnL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~15%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8260"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0-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5%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8260"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C5C5C"/>
                      </a:solidFill>
                      <a:prstDash val="solid"/>
                    </a:lnT>
                    <a:lnB w="9525">
                      <a:solidFill>
                        <a:srgbClr val="5C5C5C"/>
                      </a:solidFill>
                      <a:prstDash val="solid"/>
                    </a:lnB>
                    <a:solidFill>
                      <a:srgbClr val="F7D1E4"/>
                    </a:solidFill>
                  </a:tcPr>
                </a:tc>
              </a:tr>
              <a:tr h="1155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C5C5C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D0217B"/>
                      </a:solidFill>
                      <a:prstDash val="sysDash"/>
                    </a:lnR>
                    <a:lnT w="9525">
                      <a:solidFill>
                        <a:srgbClr val="5C5C5C"/>
                      </a:solidFill>
                      <a:prstDash val="solid"/>
                    </a:lnT>
                    <a:lnB w="28575">
                      <a:solidFill>
                        <a:srgbClr val="D0217B"/>
                      </a:solidFill>
                      <a:prstDash val="sysDash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D0217B"/>
                      </a:solidFill>
                      <a:prstDash val="sysDash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C5C5C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5C5C5C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9" name="object 29"/>
          <p:cNvSpPr/>
          <p:nvPr/>
        </p:nvSpPr>
        <p:spPr>
          <a:xfrm>
            <a:off x="10641233" y="1536207"/>
            <a:ext cx="288925" cy="85090"/>
          </a:xfrm>
          <a:custGeom>
            <a:avLst/>
            <a:gdLst/>
            <a:ahLst/>
            <a:cxnLst/>
            <a:rect l="l" t="t" r="r" b="b"/>
            <a:pathLst>
              <a:path w="288925" h="85090">
                <a:moveTo>
                  <a:pt x="280784" y="50907"/>
                </a:moveTo>
                <a:lnTo>
                  <a:pt x="7634" y="50907"/>
                </a:lnTo>
                <a:lnTo>
                  <a:pt x="0" y="58543"/>
                </a:lnTo>
                <a:lnTo>
                  <a:pt x="0" y="84845"/>
                </a:lnTo>
                <a:lnTo>
                  <a:pt x="288419" y="84845"/>
                </a:lnTo>
                <a:lnTo>
                  <a:pt x="288419" y="58543"/>
                </a:lnTo>
                <a:lnTo>
                  <a:pt x="280784" y="50907"/>
                </a:lnTo>
                <a:close/>
              </a:path>
              <a:path w="288925" h="85090">
                <a:moveTo>
                  <a:pt x="169658" y="0"/>
                </a:moveTo>
                <a:lnTo>
                  <a:pt x="118760" y="0"/>
                </a:lnTo>
                <a:lnTo>
                  <a:pt x="89070" y="29695"/>
                </a:lnTo>
                <a:lnTo>
                  <a:pt x="89070" y="50907"/>
                </a:lnTo>
                <a:lnTo>
                  <a:pt x="114519" y="50907"/>
                </a:lnTo>
                <a:lnTo>
                  <a:pt x="114519" y="27150"/>
                </a:lnTo>
                <a:lnTo>
                  <a:pt x="116215" y="25453"/>
                </a:lnTo>
                <a:lnTo>
                  <a:pt x="198504" y="25453"/>
                </a:lnTo>
                <a:lnTo>
                  <a:pt x="197035" y="18076"/>
                </a:lnTo>
                <a:lnTo>
                  <a:pt x="190706" y="8643"/>
                </a:lnTo>
                <a:lnTo>
                  <a:pt x="181275" y="2313"/>
                </a:lnTo>
                <a:lnTo>
                  <a:pt x="169658" y="0"/>
                </a:lnTo>
                <a:close/>
              </a:path>
              <a:path w="288925" h="85090">
                <a:moveTo>
                  <a:pt x="198504" y="25453"/>
                </a:moveTo>
                <a:lnTo>
                  <a:pt x="172203" y="25453"/>
                </a:lnTo>
                <a:lnTo>
                  <a:pt x="173899" y="27150"/>
                </a:lnTo>
                <a:lnTo>
                  <a:pt x="173899" y="50907"/>
                </a:lnTo>
                <a:lnTo>
                  <a:pt x="199348" y="50907"/>
                </a:lnTo>
                <a:lnTo>
                  <a:pt x="199348" y="29696"/>
                </a:lnTo>
                <a:lnTo>
                  <a:pt x="198504" y="254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48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4171950" cy="635"/>
          </a:xfrm>
          <a:custGeom>
            <a:avLst/>
            <a:gdLst/>
            <a:ahLst/>
            <a:cxnLst/>
            <a:rect l="l" t="t" r="r" b="b"/>
            <a:pathLst>
              <a:path w="4171950" h="635">
                <a:moveTo>
                  <a:pt x="0" y="380"/>
                </a:moveTo>
                <a:lnTo>
                  <a:pt x="417144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23459" y="2053335"/>
            <a:ext cx="4171950" cy="635"/>
          </a:xfrm>
          <a:custGeom>
            <a:avLst/>
            <a:gdLst/>
            <a:ahLst/>
            <a:cxnLst/>
            <a:rect l="l" t="t" r="r" b="b"/>
            <a:pathLst>
              <a:path w="4171950" h="635">
                <a:moveTo>
                  <a:pt x="0" y="380"/>
                </a:moveTo>
                <a:lnTo>
                  <a:pt x="417144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56209" y="2671508"/>
            <a:ext cx="998219" cy="939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13970">
              <a:lnSpc>
                <a:spcPct val="100000"/>
              </a:lnSpc>
              <a:spcBef>
                <a:spcPts val="130"/>
              </a:spcBef>
            </a:pPr>
            <a:r>
              <a:rPr dirty="0" sz="1050" spc="-10" b="1">
                <a:latin typeface="Arial"/>
                <a:cs typeface="Arial"/>
              </a:rPr>
              <a:t>Fossil</a:t>
            </a:r>
            <a:endParaRPr sz="1050">
              <a:latin typeface="Arial"/>
              <a:cs typeface="Arial"/>
            </a:endParaRPr>
          </a:p>
          <a:p>
            <a:pPr algn="ctr" marR="13970">
              <a:lnSpc>
                <a:spcPct val="100000"/>
              </a:lnSpc>
              <a:spcBef>
                <a:spcPts val="40"/>
              </a:spcBef>
            </a:pPr>
            <a:r>
              <a:rPr dirty="0" sz="1050" spc="-10" b="1">
                <a:latin typeface="Arial"/>
                <a:cs typeface="Arial"/>
              </a:rPr>
              <a:t>hydrocarbons</a:t>
            </a:r>
            <a:endParaRPr sz="1050">
              <a:latin typeface="Arial"/>
              <a:cs typeface="Arial"/>
            </a:endParaRPr>
          </a:p>
          <a:p>
            <a:pPr algn="just" marL="18415" marR="5080" indent="-6350">
              <a:lnSpc>
                <a:spcPct val="105900"/>
              </a:lnSpc>
              <a:spcBef>
                <a:spcPts val="595"/>
              </a:spcBef>
            </a:pPr>
            <a:r>
              <a:rPr dirty="0" sz="1050">
                <a:latin typeface="Arial MT"/>
                <a:cs typeface="Arial MT"/>
              </a:rPr>
              <a:t>After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extraction, </a:t>
            </a:r>
            <a:r>
              <a:rPr dirty="0" sz="1050">
                <a:latin typeface="Arial MT"/>
                <a:cs typeface="Arial MT"/>
              </a:rPr>
              <a:t>separation,</a:t>
            </a:r>
            <a:r>
              <a:rPr dirty="0" sz="1050" spc="22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 </a:t>
            </a:r>
            <a:r>
              <a:rPr dirty="0" sz="1050" spc="-10">
                <a:latin typeface="Arial MT"/>
                <a:cs typeface="Arial MT"/>
              </a:rPr>
              <a:t>purification…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3992" y="2161799"/>
            <a:ext cx="415290" cy="345440"/>
          </a:xfrm>
          <a:custGeom>
            <a:avLst/>
            <a:gdLst/>
            <a:ahLst/>
            <a:cxnLst/>
            <a:rect l="l" t="t" r="r" b="b"/>
            <a:pathLst>
              <a:path w="415290" h="345439">
                <a:moveTo>
                  <a:pt x="414721" y="316717"/>
                </a:moveTo>
                <a:lnTo>
                  <a:pt x="0" y="316717"/>
                </a:lnTo>
                <a:lnTo>
                  <a:pt x="0" y="345000"/>
                </a:lnTo>
                <a:lnTo>
                  <a:pt x="414721" y="345000"/>
                </a:lnTo>
                <a:lnTo>
                  <a:pt x="414721" y="316717"/>
                </a:lnTo>
                <a:close/>
              </a:path>
              <a:path w="415290" h="345439">
                <a:moveTo>
                  <a:pt x="56554" y="217731"/>
                </a:moveTo>
                <a:lnTo>
                  <a:pt x="37701" y="217731"/>
                </a:lnTo>
                <a:lnTo>
                  <a:pt x="37701" y="316717"/>
                </a:lnTo>
                <a:lnTo>
                  <a:pt x="56554" y="316717"/>
                </a:lnTo>
                <a:lnTo>
                  <a:pt x="56554" y="217731"/>
                </a:lnTo>
                <a:close/>
              </a:path>
              <a:path w="415290" h="345439">
                <a:moveTo>
                  <a:pt x="94255" y="217731"/>
                </a:moveTo>
                <a:lnTo>
                  <a:pt x="75404" y="217731"/>
                </a:lnTo>
                <a:lnTo>
                  <a:pt x="75404" y="316717"/>
                </a:lnTo>
                <a:lnTo>
                  <a:pt x="94255" y="316717"/>
                </a:lnTo>
                <a:lnTo>
                  <a:pt x="94255" y="217731"/>
                </a:lnTo>
                <a:close/>
              </a:path>
              <a:path w="415290" h="345439">
                <a:moveTo>
                  <a:pt x="184546" y="161765"/>
                </a:moveTo>
                <a:lnTo>
                  <a:pt x="156093" y="161765"/>
                </a:lnTo>
                <a:lnTo>
                  <a:pt x="138781" y="316717"/>
                </a:lnTo>
                <a:lnTo>
                  <a:pt x="167234" y="316717"/>
                </a:lnTo>
                <a:lnTo>
                  <a:pt x="169339" y="297863"/>
                </a:lnTo>
                <a:lnTo>
                  <a:pt x="237298" y="297863"/>
                </a:lnTo>
                <a:lnTo>
                  <a:pt x="235187" y="279008"/>
                </a:lnTo>
                <a:lnTo>
                  <a:pt x="171450" y="279008"/>
                </a:lnTo>
                <a:lnTo>
                  <a:pt x="173555" y="260154"/>
                </a:lnTo>
                <a:lnTo>
                  <a:pt x="233077" y="260154"/>
                </a:lnTo>
                <a:lnTo>
                  <a:pt x="230967" y="241299"/>
                </a:lnTo>
                <a:lnTo>
                  <a:pt x="175660" y="241299"/>
                </a:lnTo>
                <a:lnTo>
                  <a:pt x="177790" y="222231"/>
                </a:lnTo>
                <a:lnTo>
                  <a:pt x="228833" y="222231"/>
                </a:lnTo>
                <a:lnTo>
                  <a:pt x="226723" y="203377"/>
                </a:lnTo>
                <a:lnTo>
                  <a:pt x="179901" y="203377"/>
                </a:lnTo>
                <a:lnTo>
                  <a:pt x="181981" y="184736"/>
                </a:lnTo>
                <a:lnTo>
                  <a:pt x="224637" y="184736"/>
                </a:lnTo>
                <a:lnTo>
                  <a:pt x="222527" y="165881"/>
                </a:lnTo>
                <a:lnTo>
                  <a:pt x="184086" y="165881"/>
                </a:lnTo>
                <a:lnTo>
                  <a:pt x="184546" y="161765"/>
                </a:lnTo>
                <a:close/>
              </a:path>
              <a:path w="415290" h="345439">
                <a:moveTo>
                  <a:pt x="237298" y="297863"/>
                </a:moveTo>
                <a:lnTo>
                  <a:pt x="208825" y="297863"/>
                </a:lnTo>
                <a:lnTo>
                  <a:pt x="210930" y="316717"/>
                </a:lnTo>
                <a:lnTo>
                  <a:pt x="239408" y="316717"/>
                </a:lnTo>
                <a:lnTo>
                  <a:pt x="237298" y="297863"/>
                </a:lnTo>
                <a:close/>
              </a:path>
              <a:path w="415290" h="345439">
                <a:moveTo>
                  <a:pt x="377019" y="264867"/>
                </a:moveTo>
                <a:lnTo>
                  <a:pt x="320467" y="264867"/>
                </a:lnTo>
                <a:lnTo>
                  <a:pt x="320467" y="316717"/>
                </a:lnTo>
                <a:lnTo>
                  <a:pt x="377019" y="316717"/>
                </a:lnTo>
                <a:lnTo>
                  <a:pt x="377019" y="264867"/>
                </a:lnTo>
                <a:close/>
              </a:path>
              <a:path w="415290" h="345439">
                <a:moveTo>
                  <a:pt x="233077" y="260154"/>
                </a:moveTo>
                <a:lnTo>
                  <a:pt x="204609" y="260154"/>
                </a:lnTo>
                <a:lnTo>
                  <a:pt x="206720" y="279008"/>
                </a:lnTo>
                <a:lnTo>
                  <a:pt x="235187" y="279008"/>
                </a:lnTo>
                <a:lnTo>
                  <a:pt x="233077" y="260154"/>
                </a:lnTo>
                <a:close/>
              </a:path>
              <a:path w="415290" h="345439">
                <a:moveTo>
                  <a:pt x="358219" y="145185"/>
                </a:moveTo>
                <a:lnTo>
                  <a:pt x="339361" y="145185"/>
                </a:lnTo>
                <a:lnTo>
                  <a:pt x="339361" y="264867"/>
                </a:lnTo>
                <a:lnTo>
                  <a:pt x="358219" y="264867"/>
                </a:lnTo>
                <a:lnTo>
                  <a:pt x="358219" y="145185"/>
                </a:lnTo>
                <a:close/>
              </a:path>
              <a:path w="415290" h="345439">
                <a:moveTo>
                  <a:pt x="228833" y="222231"/>
                </a:moveTo>
                <a:lnTo>
                  <a:pt x="200367" y="222231"/>
                </a:lnTo>
                <a:lnTo>
                  <a:pt x="202504" y="241299"/>
                </a:lnTo>
                <a:lnTo>
                  <a:pt x="230967" y="241299"/>
                </a:lnTo>
                <a:lnTo>
                  <a:pt x="228833" y="222231"/>
                </a:lnTo>
                <a:close/>
              </a:path>
              <a:path w="415290" h="345439">
                <a:moveTo>
                  <a:pt x="103681" y="142439"/>
                </a:moveTo>
                <a:lnTo>
                  <a:pt x="28276" y="142439"/>
                </a:lnTo>
                <a:lnTo>
                  <a:pt x="28276" y="217731"/>
                </a:lnTo>
                <a:lnTo>
                  <a:pt x="103681" y="217731"/>
                </a:lnTo>
                <a:lnTo>
                  <a:pt x="103681" y="183479"/>
                </a:lnTo>
                <a:lnTo>
                  <a:pt x="156093" y="161765"/>
                </a:lnTo>
                <a:lnTo>
                  <a:pt x="184546" y="161765"/>
                </a:lnTo>
                <a:lnTo>
                  <a:pt x="185539" y="152865"/>
                </a:lnTo>
                <a:lnTo>
                  <a:pt x="103681" y="152865"/>
                </a:lnTo>
                <a:lnTo>
                  <a:pt x="103681" y="142439"/>
                </a:lnTo>
                <a:close/>
              </a:path>
              <a:path w="415290" h="345439">
                <a:moveTo>
                  <a:pt x="224637" y="184736"/>
                </a:moveTo>
                <a:lnTo>
                  <a:pt x="196182" y="184736"/>
                </a:lnTo>
                <a:lnTo>
                  <a:pt x="198281" y="203377"/>
                </a:lnTo>
                <a:lnTo>
                  <a:pt x="226723" y="203377"/>
                </a:lnTo>
                <a:lnTo>
                  <a:pt x="224637" y="184736"/>
                </a:lnTo>
                <a:close/>
              </a:path>
              <a:path w="415290" h="345439">
                <a:moveTo>
                  <a:pt x="220402" y="146889"/>
                </a:moveTo>
                <a:lnTo>
                  <a:pt x="191953" y="146889"/>
                </a:lnTo>
                <a:lnTo>
                  <a:pt x="194071" y="165881"/>
                </a:lnTo>
                <a:lnTo>
                  <a:pt x="222527" y="165881"/>
                </a:lnTo>
                <a:lnTo>
                  <a:pt x="220442" y="147247"/>
                </a:lnTo>
                <a:lnTo>
                  <a:pt x="220402" y="146889"/>
                </a:lnTo>
                <a:close/>
              </a:path>
              <a:path w="415290" h="345439">
                <a:moveTo>
                  <a:pt x="321327" y="0"/>
                </a:moveTo>
                <a:lnTo>
                  <a:pt x="275601" y="18483"/>
                </a:lnTo>
                <a:lnTo>
                  <a:pt x="273283" y="23964"/>
                </a:lnTo>
                <a:lnTo>
                  <a:pt x="293560" y="74205"/>
                </a:lnTo>
                <a:lnTo>
                  <a:pt x="103681" y="152865"/>
                </a:lnTo>
                <a:lnTo>
                  <a:pt x="185539" y="152865"/>
                </a:lnTo>
                <a:lnTo>
                  <a:pt x="185907" y="149566"/>
                </a:lnTo>
                <a:lnTo>
                  <a:pt x="185927" y="149384"/>
                </a:lnTo>
                <a:lnTo>
                  <a:pt x="191953" y="146889"/>
                </a:lnTo>
                <a:lnTo>
                  <a:pt x="220402" y="146889"/>
                </a:lnTo>
                <a:lnTo>
                  <a:pt x="219143" y="135639"/>
                </a:lnTo>
                <a:lnTo>
                  <a:pt x="304091" y="100450"/>
                </a:lnTo>
                <a:lnTo>
                  <a:pt x="373359" y="100450"/>
                </a:lnTo>
                <a:lnTo>
                  <a:pt x="368354" y="59957"/>
                </a:lnTo>
                <a:lnTo>
                  <a:pt x="366469" y="55293"/>
                </a:lnTo>
                <a:lnTo>
                  <a:pt x="325870" y="1263"/>
                </a:lnTo>
                <a:lnTo>
                  <a:pt x="321327" y="0"/>
                </a:lnTo>
                <a:close/>
              </a:path>
              <a:path w="415290" h="345439">
                <a:moveTo>
                  <a:pt x="373359" y="100450"/>
                </a:moveTo>
                <a:lnTo>
                  <a:pt x="304091" y="100450"/>
                </a:lnTo>
                <a:lnTo>
                  <a:pt x="321057" y="142439"/>
                </a:lnTo>
                <a:lnTo>
                  <a:pt x="323018" y="147247"/>
                </a:lnTo>
                <a:lnTo>
                  <a:pt x="328497" y="149566"/>
                </a:lnTo>
                <a:lnTo>
                  <a:pt x="339361" y="145185"/>
                </a:lnTo>
                <a:lnTo>
                  <a:pt x="358219" y="145185"/>
                </a:lnTo>
                <a:lnTo>
                  <a:pt x="358219" y="137600"/>
                </a:lnTo>
                <a:lnTo>
                  <a:pt x="374261" y="131120"/>
                </a:lnTo>
                <a:lnTo>
                  <a:pt x="376649" y="127060"/>
                </a:lnTo>
                <a:lnTo>
                  <a:pt x="373359" y="100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13918" y="492378"/>
            <a:ext cx="1056703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Electrified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steam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cracking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(E-SC)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could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decarbonize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monomer </a:t>
            </a:r>
            <a:r>
              <a:rPr dirty="0" sz="2800" b="1">
                <a:latin typeface="Arial"/>
                <a:cs typeface="Arial"/>
              </a:rPr>
              <a:t>fabrication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but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limited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by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renewable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energy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availability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241" y="1563814"/>
            <a:ext cx="363855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~25%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of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emissions</a:t>
            </a:r>
            <a:r>
              <a:rPr dirty="0" sz="1350" spc="6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from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plastic</a:t>
            </a:r>
            <a:r>
              <a:rPr dirty="0" sz="1350" spc="14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production </a:t>
            </a:r>
            <a:r>
              <a:rPr dirty="0" sz="1350" b="1">
                <a:latin typeface="Arial"/>
                <a:cs typeface="Arial"/>
              </a:rPr>
              <a:t>come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from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steam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cracking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at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&gt;850ºC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08592" y="1545716"/>
            <a:ext cx="2551430" cy="4554855"/>
          </a:xfrm>
          <a:prstGeom prst="rect">
            <a:avLst/>
          </a:prstGeom>
          <a:solidFill>
            <a:srgbClr val="E3E8EE"/>
          </a:solidFill>
        </p:spPr>
        <p:txBody>
          <a:bodyPr wrap="square" lIns="0" tIns="146050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1150"/>
              </a:spcBef>
            </a:pPr>
            <a:r>
              <a:rPr dirty="0" sz="1350" spc="-10" b="1">
                <a:latin typeface="Arial"/>
                <a:cs typeface="Arial"/>
              </a:rPr>
              <a:t>Observations</a:t>
            </a:r>
            <a:endParaRPr sz="1350">
              <a:latin typeface="Arial"/>
              <a:cs typeface="Arial"/>
            </a:endParaRPr>
          </a:p>
          <a:p>
            <a:pPr marL="322580" marR="301625" indent="-180975">
              <a:lnSpc>
                <a:spcPct val="99300"/>
              </a:lnSpc>
              <a:spcBef>
                <a:spcPts val="635"/>
              </a:spcBef>
              <a:buChar char="•"/>
              <a:tabLst>
                <a:tab pos="322580" algn="l"/>
              </a:tabLst>
            </a:pPr>
            <a:r>
              <a:rPr dirty="0" sz="1050" spc="-10">
                <a:latin typeface="Arial MT"/>
                <a:cs typeface="Arial MT"/>
              </a:rPr>
              <a:t>E-</a:t>
            </a:r>
            <a:r>
              <a:rPr dirty="0" sz="1050">
                <a:latin typeface="Arial MT"/>
                <a:cs typeface="Arial MT"/>
              </a:rPr>
              <a:t>SC</a:t>
            </a:r>
            <a:r>
              <a:rPr dirty="0" sz="1050" spc="-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powered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by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renewables </a:t>
            </a:r>
            <a:r>
              <a:rPr dirty="0" sz="1050">
                <a:latin typeface="Arial MT"/>
                <a:cs typeface="Arial MT"/>
              </a:rPr>
              <a:t>could</a:t>
            </a:r>
            <a:r>
              <a:rPr dirty="0" sz="1050" spc="-5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decrease</a:t>
            </a:r>
            <a:r>
              <a:rPr dirty="0" sz="1050" spc="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CO</a:t>
            </a:r>
            <a:r>
              <a:rPr dirty="0" sz="1050">
                <a:latin typeface="Cambria Math"/>
                <a:cs typeface="Cambria Math"/>
              </a:rPr>
              <a:t>₂</a:t>
            </a:r>
            <a:r>
              <a:rPr dirty="0" sz="1050" spc="15">
                <a:latin typeface="Cambria Math"/>
                <a:cs typeface="Cambria Math"/>
              </a:rPr>
              <a:t> </a:t>
            </a:r>
            <a:r>
              <a:rPr dirty="0" sz="1050" spc="-10" b="1">
                <a:latin typeface="Arial"/>
                <a:cs typeface="Arial"/>
              </a:rPr>
              <a:t>emissions </a:t>
            </a:r>
            <a:r>
              <a:rPr dirty="0" sz="1050" b="1">
                <a:latin typeface="Arial"/>
                <a:cs typeface="Arial"/>
              </a:rPr>
              <a:t>from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ethylene</a:t>
            </a:r>
            <a:r>
              <a:rPr dirty="0" sz="1050" spc="5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production</a:t>
            </a:r>
            <a:r>
              <a:rPr dirty="0" sz="1050" spc="-80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by </a:t>
            </a:r>
            <a:r>
              <a:rPr dirty="0" sz="1050" spc="-20" b="1">
                <a:latin typeface="Arial"/>
                <a:cs typeface="Arial"/>
              </a:rPr>
              <a:t>18%*</a:t>
            </a:r>
            <a:endParaRPr sz="1050">
              <a:latin typeface="Arial"/>
              <a:cs typeface="Arial"/>
            </a:endParaRPr>
          </a:p>
          <a:p>
            <a:pPr algn="r" marL="180340" marR="375285" indent="-180340">
              <a:lnSpc>
                <a:spcPct val="100000"/>
              </a:lnSpc>
              <a:spcBef>
                <a:spcPts val="610"/>
              </a:spcBef>
              <a:buChar char="•"/>
              <a:tabLst>
                <a:tab pos="180340" algn="l"/>
              </a:tabLst>
            </a:pP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share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renewables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-25">
                <a:latin typeface="Arial MT"/>
                <a:cs typeface="Arial MT"/>
              </a:rPr>
              <a:t> net</a:t>
            </a:r>
            <a:endParaRPr sz="1050">
              <a:latin typeface="Arial MT"/>
              <a:cs typeface="Arial MT"/>
            </a:endParaRPr>
          </a:p>
          <a:p>
            <a:pPr algn="r" marR="348615">
              <a:lnSpc>
                <a:spcPts val="1245"/>
              </a:lnSpc>
              <a:spcBef>
                <a:spcPts val="40"/>
              </a:spcBef>
            </a:pPr>
            <a:r>
              <a:rPr dirty="0" sz="1050">
                <a:latin typeface="Arial MT"/>
                <a:cs typeface="Arial MT"/>
              </a:rPr>
              <a:t>U.S.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electricity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generation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is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set</a:t>
            </a:r>
            <a:endParaRPr sz="1050">
              <a:latin typeface="Arial MT"/>
              <a:cs typeface="Arial MT"/>
            </a:endParaRPr>
          </a:p>
          <a:p>
            <a:pPr marL="322580">
              <a:lnSpc>
                <a:spcPts val="1245"/>
              </a:lnSpc>
            </a:pP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grow</a:t>
            </a:r>
            <a:r>
              <a:rPr dirty="0" sz="1050" spc="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from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24%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in</a:t>
            </a:r>
            <a:r>
              <a:rPr dirty="0" sz="1050" spc="-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2024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-25">
                <a:latin typeface="Arial MT"/>
                <a:cs typeface="Arial MT"/>
              </a:rPr>
              <a:t>to</a:t>
            </a:r>
            <a:endParaRPr sz="1050">
              <a:latin typeface="Arial MT"/>
              <a:cs typeface="Arial MT"/>
            </a:endParaRPr>
          </a:p>
          <a:p>
            <a:pPr marL="322580" marR="284480">
              <a:lnSpc>
                <a:spcPct val="99200"/>
              </a:lnSpc>
              <a:spcBef>
                <a:spcPts val="45"/>
              </a:spcBef>
            </a:pPr>
            <a:r>
              <a:rPr dirty="0" sz="1050" b="1">
                <a:latin typeface="Arial"/>
                <a:cs typeface="Arial"/>
              </a:rPr>
              <a:t>~70%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in 2050.</a:t>
            </a:r>
            <a:r>
              <a:rPr dirty="0" sz="1050" spc="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As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E-</a:t>
            </a:r>
            <a:r>
              <a:rPr dirty="0" sz="1050">
                <a:latin typeface="Arial MT"/>
                <a:cs typeface="Arial MT"/>
              </a:rPr>
              <a:t>SC</a:t>
            </a:r>
            <a:r>
              <a:rPr dirty="0" sz="1050" spc="-5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remains </a:t>
            </a:r>
            <a:r>
              <a:rPr dirty="0" sz="1050">
                <a:latin typeface="Arial MT"/>
                <a:cs typeface="Arial MT"/>
              </a:rPr>
              <a:t>energy</a:t>
            </a:r>
            <a:r>
              <a:rPr dirty="0" sz="1050" spc="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intensive,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renewable </a:t>
            </a:r>
            <a:r>
              <a:rPr dirty="0" sz="1050">
                <a:latin typeface="Arial MT"/>
                <a:cs typeface="Arial MT"/>
              </a:rPr>
              <a:t>generation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will be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key for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at-</a:t>
            </a:r>
            <a:r>
              <a:rPr dirty="0" sz="1050">
                <a:latin typeface="Arial MT"/>
                <a:cs typeface="Arial MT"/>
              </a:rPr>
              <a:t>scale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production</a:t>
            </a:r>
            <a:endParaRPr sz="1050">
              <a:latin typeface="Arial MT"/>
              <a:cs typeface="Arial MT"/>
            </a:endParaRPr>
          </a:p>
          <a:p>
            <a:pPr marL="322580" marR="441959" indent="-180975">
              <a:lnSpc>
                <a:spcPct val="101099"/>
              </a:lnSpc>
              <a:spcBef>
                <a:spcPts val="605"/>
              </a:spcBef>
              <a:buChar char="•"/>
              <a:tabLst>
                <a:tab pos="322580" algn="l"/>
              </a:tabLst>
            </a:pPr>
            <a:r>
              <a:rPr dirty="0" sz="1050">
                <a:latin typeface="Arial MT"/>
                <a:cs typeface="Arial MT"/>
              </a:rPr>
              <a:t>Production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facilities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can </a:t>
            </a:r>
            <a:r>
              <a:rPr dirty="0" sz="1050">
                <a:latin typeface="Arial MT"/>
                <a:cs typeface="Arial MT"/>
              </a:rPr>
              <a:t>implement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 spc="-10" b="1">
                <a:latin typeface="Arial"/>
                <a:cs typeface="Arial"/>
              </a:rPr>
              <a:t>on-</a:t>
            </a:r>
            <a:r>
              <a:rPr dirty="0" sz="1050" b="1">
                <a:latin typeface="Arial"/>
                <a:cs typeface="Arial"/>
              </a:rPr>
              <a:t>site</a:t>
            </a:r>
            <a:r>
              <a:rPr dirty="0" sz="1050" spc="-10" b="1">
                <a:latin typeface="Arial"/>
                <a:cs typeface="Arial"/>
              </a:rPr>
              <a:t> renewable </a:t>
            </a:r>
            <a:r>
              <a:rPr dirty="0" sz="1050" b="1">
                <a:latin typeface="Arial"/>
                <a:cs typeface="Arial"/>
              </a:rPr>
              <a:t>power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generatio</a:t>
            </a:r>
            <a:r>
              <a:rPr dirty="0" sz="1050">
                <a:latin typeface="Arial MT"/>
                <a:cs typeface="Arial MT"/>
              </a:rPr>
              <a:t>n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ensure </a:t>
            </a:r>
            <a:r>
              <a:rPr dirty="0" sz="1050">
                <a:latin typeface="Arial MT"/>
                <a:cs typeface="Arial MT"/>
              </a:rPr>
              <a:t>source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energy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1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on-site</a:t>
            </a:r>
            <a:endParaRPr sz="1050">
              <a:latin typeface="Arial MT"/>
              <a:cs typeface="Arial MT"/>
            </a:endParaRPr>
          </a:p>
          <a:p>
            <a:pPr marL="322580">
              <a:lnSpc>
                <a:spcPts val="1225"/>
              </a:lnSpc>
            </a:pPr>
            <a:r>
              <a:rPr dirty="0" sz="1050" spc="-10">
                <a:latin typeface="Arial MT"/>
                <a:cs typeface="Arial MT"/>
              </a:rPr>
              <a:t>E-</a:t>
            </a:r>
            <a:r>
              <a:rPr dirty="0" sz="1050" spc="-25">
                <a:latin typeface="Arial MT"/>
                <a:cs typeface="Arial MT"/>
              </a:rPr>
              <a:t>SC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7559" y="2573273"/>
            <a:ext cx="532765" cy="76200"/>
          </a:xfrm>
          <a:custGeom>
            <a:avLst/>
            <a:gdLst/>
            <a:ahLst/>
            <a:cxnLst/>
            <a:rect l="l" t="t" r="r" b="b"/>
            <a:pathLst>
              <a:path w="532764" h="76200">
                <a:moveTo>
                  <a:pt x="456069" y="0"/>
                </a:moveTo>
                <a:lnTo>
                  <a:pt x="456122" y="31763"/>
                </a:lnTo>
                <a:lnTo>
                  <a:pt x="456196" y="76200"/>
                </a:lnTo>
                <a:lnTo>
                  <a:pt x="519458" y="44463"/>
                </a:lnTo>
                <a:lnTo>
                  <a:pt x="468896" y="44463"/>
                </a:lnTo>
                <a:lnTo>
                  <a:pt x="468896" y="31763"/>
                </a:lnTo>
                <a:lnTo>
                  <a:pt x="519916" y="31763"/>
                </a:lnTo>
                <a:lnTo>
                  <a:pt x="456069" y="0"/>
                </a:lnTo>
                <a:close/>
              </a:path>
              <a:path w="532764" h="76200">
                <a:moveTo>
                  <a:pt x="456122" y="31763"/>
                </a:moveTo>
                <a:lnTo>
                  <a:pt x="0" y="32258"/>
                </a:lnTo>
                <a:lnTo>
                  <a:pt x="25" y="44958"/>
                </a:lnTo>
                <a:lnTo>
                  <a:pt x="456143" y="44463"/>
                </a:lnTo>
                <a:lnTo>
                  <a:pt x="456122" y="31763"/>
                </a:lnTo>
                <a:close/>
              </a:path>
              <a:path w="532764" h="76200">
                <a:moveTo>
                  <a:pt x="519916" y="31763"/>
                </a:moveTo>
                <a:lnTo>
                  <a:pt x="468896" y="31763"/>
                </a:lnTo>
                <a:lnTo>
                  <a:pt x="468896" y="44463"/>
                </a:lnTo>
                <a:lnTo>
                  <a:pt x="519458" y="44463"/>
                </a:lnTo>
                <a:lnTo>
                  <a:pt x="532396" y="37973"/>
                </a:lnTo>
                <a:lnTo>
                  <a:pt x="519916" y="3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760220" y="2144776"/>
            <a:ext cx="1225550" cy="1024890"/>
          </a:xfrm>
          <a:prstGeom prst="rect">
            <a:avLst/>
          </a:prstGeom>
          <a:ln w="28575">
            <a:solidFill>
              <a:srgbClr val="009BDB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05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</a:pPr>
            <a:r>
              <a:rPr dirty="0" sz="1050" b="1">
                <a:latin typeface="Arial"/>
                <a:cs typeface="Arial"/>
              </a:rPr>
              <a:t>Steam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cracking*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47189" y="2299665"/>
            <a:ext cx="406400" cy="358775"/>
          </a:xfrm>
          <a:custGeom>
            <a:avLst/>
            <a:gdLst/>
            <a:ahLst/>
            <a:cxnLst/>
            <a:rect l="l" t="t" r="r" b="b"/>
            <a:pathLst>
              <a:path w="406400" h="358775">
                <a:moveTo>
                  <a:pt x="228841" y="272592"/>
                </a:moveTo>
                <a:lnTo>
                  <a:pt x="208292" y="241592"/>
                </a:lnTo>
                <a:lnTo>
                  <a:pt x="208292" y="140055"/>
                </a:lnTo>
                <a:lnTo>
                  <a:pt x="197739" y="140055"/>
                </a:lnTo>
                <a:lnTo>
                  <a:pt x="197739" y="241592"/>
                </a:lnTo>
                <a:lnTo>
                  <a:pt x="188099" y="245668"/>
                </a:lnTo>
                <a:lnTo>
                  <a:pt x="181025" y="252882"/>
                </a:lnTo>
                <a:lnTo>
                  <a:pt x="177177" y="262216"/>
                </a:lnTo>
                <a:lnTo>
                  <a:pt x="177203" y="272681"/>
                </a:lnTo>
                <a:lnTo>
                  <a:pt x="181279" y="282321"/>
                </a:lnTo>
                <a:lnTo>
                  <a:pt x="188493" y="289394"/>
                </a:lnTo>
                <a:lnTo>
                  <a:pt x="197827" y="293243"/>
                </a:lnTo>
                <a:lnTo>
                  <a:pt x="208292" y="293217"/>
                </a:lnTo>
                <a:lnTo>
                  <a:pt x="217919" y="289140"/>
                </a:lnTo>
                <a:lnTo>
                  <a:pt x="224993" y="281927"/>
                </a:lnTo>
                <a:lnTo>
                  <a:pt x="228841" y="272592"/>
                </a:lnTo>
                <a:close/>
              </a:path>
              <a:path w="406400" h="358775">
                <a:moveTo>
                  <a:pt x="405968" y="335978"/>
                </a:moveTo>
                <a:lnTo>
                  <a:pt x="405091" y="332740"/>
                </a:lnTo>
                <a:lnTo>
                  <a:pt x="390626" y="307581"/>
                </a:lnTo>
                <a:lnTo>
                  <a:pt x="270192" y="97967"/>
                </a:lnTo>
                <a:lnTo>
                  <a:pt x="242874" y="50431"/>
                </a:lnTo>
                <a:lnTo>
                  <a:pt x="242874" y="263182"/>
                </a:lnTo>
                <a:lnTo>
                  <a:pt x="242074" y="276288"/>
                </a:lnTo>
                <a:lnTo>
                  <a:pt x="237375" y="288175"/>
                </a:lnTo>
                <a:lnTo>
                  <a:pt x="229387" y="297764"/>
                </a:lnTo>
                <a:lnTo>
                  <a:pt x="218846" y="304444"/>
                </a:lnTo>
                <a:lnTo>
                  <a:pt x="206451" y="307581"/>
                </a:lnTo>
                <a:lnTo>
                  <a:pt x="202920" y="307581"/>
                </a:lnTo>
                <a:lnTo>
                  <a:pt x="187591" y="304444"/>
                </a:lnTo>
                <a:lnTo>
                  <a:pt x="187337" y="304444"/>
                </a:lnTo>
                <a:lnTo>
                  <a:pt x="174421" y="295706"/>
                </a:lnTo>
                <a:lnTo>
                  <a:pt x="165798" y="282854"/>
                </a:lnTo>
                <a:lnTo>
                  <a:pt x="162661" y="267144"/>
                </a:lnTo>
                <a:lnTo>
                  <a:pt x="164134" y="256413"/>
                </a:lnTo>
                <a:lnTo>
                  <a:pt x="168325" y="246621"/>
                </a:lnTo>
                <a:lnTo>
                  <a:pt x="174917" y="238252"/>
                </a:lnTo>
                <a:lnTo>
                  <a:pt x="183642" y="231825"/>
                </a:lnTo>
                <a:lnTo>
                  <a:pt x="183642" y="118186"/>
                </a:lnTo>
                <a:lnTo>
                  <a:pt x="184785" y="110617"/>
                </a:lnTo>
                <a:lnTo>
                  <a:pt x="188607" y="104279"/>
                </a:lnTo>
                <a:lnTo>
                  <a:pt x="194513" y="99860"/>
                </a:lnTo>
                <a:lnTo>
                  <a:pt x="201942" y="97967"/>
                </a:lnTo>
                <a:lnTo>
                  <a:pt x="209511" y="99110"/>
                </a:lnTo>
                <a:lnTo>
                  <a:pt x="215836" y="102933"/>
                </a:lnTo>
                <a:lnTo>
                  <a:pt x="220256" y="108851"/>
                </a:lnTo>
                <a:lnTo>
                  <a:pt x="222148" y="116268"/>
                </a:lnTo>
                <a:lnTo>
                  <a:pt x="222148" y="232067"/>
                </a:lnTo>
                <a:lnTo>
                  <a:pt x="232486" y="240144"/>
                </a:lnTo>
                <a:lnTo>
                  <a:pt x="239534" y="250825"/>
                </a:lnTo>
                <a:lnTo>
                  <a:pt x="242874" y="263182"/>
                </a:lnTo>
                <a:lnTo>
                  <a:pt x="242874" y="50431"/>
                </a:lnTo>
                <a:lnTo>
                  <a:pt x="219265" y="9347"/>
                </a:lnTo>
                <a:lnTo>
                  <a:pt x="214337" y="3708"/>
                </a:lnTo>
                <a:lnTo>
                  <a:pt x="207848" y="520"/>
                </a:lnTo>
                <a:lnTo>
                  <a:pt x="200647" y="0"/>
                </a:lnTo>
                <a:lnTo>
                  <a:pt x="193535" y="2362"/>
                </a:lnTo>
                <a:lnTo>
                  <a:pt x="190639" y="4025"/>
                </a:lnTo>
                <a:lnTo>
                  <a:pt x="188226" y="6438"/>
                </a:lnTo>
                <a:lnTo>
                  <a:pt x="2387" y="329869"/>
                </a:lnTo>
                <a:lnTo>
                  <a:pt x="0" y="336969"/>
                </a:lnTo>
                <a:lnTo>
                  <a:pt x="508" y="344182"/>
                </a:lnTo>
                <a:lnTo>
                  <a:pt x="3670" y="350672"/>
                </a:lnTo>
                <a:lnTo>
                  <a:pt x="9283" y="355625"/>
                </a:lnTo>
                <a:lnTo>
                  <a:pt x="12153" y="357276"/>
                </a:lnTo>
                <a:lnTo>
                  <a:pt x="15405" y="358152"/>
                </a:lnTo>
                <a:lnTo>
                  <a:pt x="387134" y="358152"/>
                </a:lnTo>
                <a:lnTo>
                  <a:pt x="394474" y="356666"/>
                </a:lnTo>
                <a:lnTo>
                  <a:pt x="400456" y="352615"/>
                </a:lnTo>
                <a:lnTo>
                  <a:pt x="404495" y="346621"/>
                </a:lnTo>
                <a:lnTo>
                  <a:pt x="405968" y="339280"/>
                </a:lnTo>
                <a:lnTo>
                  <a:pt x="405968" y="335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668526" y="3251073"/>
            <a:ext cx="1399540" cy="5289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ctr" marL="12700" marR="5080" indent="-3810">
              <a:lnSpc>
                <a:spcPct val="105800"/>
              </a:lnSpc>
              <a:spcBef>
                <a:spcPts val="55"/>
              </a:spcBef>
            </a:pPr>
            <a:r>
              <a:rPr dirty="0" sz="1050">
                <a:latin typeface="Arial MT"/>
                <a:cs typeface="Arial MT"/>
              </a:rPr>
              <a:t>…hydrocarbons</a:t>
            </a:r>
            <a:r>
              <a:rPr dirty="0" sz="1050" spc="28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are </a:t>
            </a:r>
            <a:r>
              <a:rPr dirty="0" sz="1050">
                <a:latin typeface="Arial MT"/>
                <a:cs typeface="Arial MT"/>
              </a:rPr>
              <a:t>then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broken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down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into </a:t>
            </a:r>
            <a:r>
              <a:rPr dirty="0" sz="1050" spc="-10">
                <a:latin typeface="Arial MT"/>
                <a:cs typeface="Arial MT"/>
              </a:rPr>
              <a:t>monomers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92246" y="2748470"/>
            <a:ext cx="1014094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 b="1">
                <a:latin typeface="Arial"/>
                <a:cs typeface="Arial"/>
              </a:rPr>
              <a:t>Polymerization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68358" y="2125573"/>
            <a:ext cx="433070" cy="421640"/>
          </a:xfrm>
          <a:custGeom>
            <a:avLst/>
            <a:gdLst/>
            <a:ahLst/>
            <a:cxnLst/>
            <a:rect l="l" t="t" r="r" b="b"/>
            <a:pathLst>
              <a:path w="433070" h="421639">
                <a:moveTo>
                  <a:pt x="179214" y="279932"/>
                </a:moveTo>
                <a:lnTo>
                  <a:pt x="132090" y="279932"/>
                </a:lnTo>
                <a:lnTo>
                  <a:pt x="170455" y="302086"/>
                </a:lnTo>
                <a:lnTo>
                  <a:pt x="170564" y="319927"/>
                </a:lnTo>
                <a:lnTo>
                  <a:pt x="177037" y="335935"/>
                </a:lnTo>
                <a:lnTo>
                  <a:pt x="188863" y="348523"/>
                </a:lnTo>
                <a:lnTo>
                  <a:pt x="204996" y="356104"/>
                </a:lnTo>
                <a:lnTo>
                  <a:pt x="204996" y="416015"/>
                </a:lnTo>
                <a:lnTo>
                  <a:pt x="210274" y="421291"/>
                </a:lnTo>
                <a:lnTo>
                  <a:pt x="223288" y="421291"/>
                </a:lnTo>
                <a:lnTo>
                  <a:pt x="228560" y="416015"/>
                </a:lnTo>
                <a:lnTo>
                  <a:pt x="228560" y="356104"/>
                </a:lnTo>
                <a:lnTo>
                  <a:pt x="244707" y="348523"/>
                </a:lnTo>
                <a:lnTo>
                  <a:pt x="256525" y="335935"/>
                </a:lnTo>
                <a:lnTo>
                  <a:pt x="259178" y="329375"/>
                </a:lnTo>
                <a:lnTo>
                  <a:pt x="216778" y="329375"/>
                </a:lnTo>
                <a:lnTo>
                  <a:pt x="209442" y="327893"/>
                </a:lnTo>
                <a:lnTo>
                  <a:pt x="203450" y="323853"/>
                </a:lnTo>
                <a:lnTo>
                  <a:pt x="199409" y="317860"/>
                </a:lnTo>
                <a:lnTo>
                  <a:pt x="197927" y="310521"/>
                </a:lnTo>
                <a:lnTo>
                  <a:pt x="199409" y="303181"/>
                </a:lnTo>
                <a:lnTo>
                  <a:pt x="203450" y="297188"/>
                </a:lnTo>
                <a:lnTo>
                  <a:pt x="209442" y="293148"/>
                </a:lnTo>
                <a:lnTo>
                  <a:pt x="216778" y="291666"/>
                </a:lnTo>
                <a:lnTo>
                  <a:pt x="281151" y="291666"/>
                </a:lnTo>
                <a:lnTo>
                  <a:pt x="300287" y="280611"/>
                </a:lnTo>
                <a:lnTo>
                  <a:pt x="180389" y="280611"/>
                </a:lnTo>
                <a:lnTo>
                  <a:pt x="179214" y="279932"/>
                </a:lnTo>
                <a:close/>
              </a:path>
              <a:path w="433070" h="421639">
                <a:moveTo>
                  <a:pt x="281151" y="291666"/>
                </a:moveTo>
                <a:lnTo>
                  <a:pt x="216778" y="291666"/>
                </a:lnTo>
                <a:lnTo>
                  <a:pt x="224116" y="293148"/>
                </a:lnTo>
                <a:lnTo>
                  <a:pt x="230108" y="297188"/>
                </a:lnTo>
                <a:lnTo>
                  <a:pt x="234147" y="303181"/>
                </a:lnTo>
                <a:lnTo>
                  <a:pt x="235578" y="310269"/>
                </a:lnTo>
                <a:lnTo>
                  <a:pt x="235629" y="310521"/>
                </a:lnTo>
                <a:lnTo>
                  <a:pt x="234147" y="317860"/>
                </a:lnTo>
                <a:lnTo>
                  <a:pt x="230108" y="323853"/>
                </a:lnTo>
                <a:lnTo>
                  <a:pt x="224116" y="327893"/>
                </a:lnTo>
                <a:lnTo>
                  <a:pt x="216778" y="329375"/>
                </a:lnTo>
                <a:lnTo>
                  <a:pt x="259178" y="329375"/>
                </a:lnTo>
                <a:lnTo>
                  <a:pt x="262998" y="319927"/>
                </a:lnTo>
                <a:lnTo>
                  <a:pt x="263113" y="302086"/>
                </a:lnTo>
                <a:lnTo>
                  <a:pt x="281151" y="291666"/>
                </a:lnTo>
                <a:close/>
              </a:path>
              <a:path w="433070" h="421639">
                <a:moveTo>
                  <a:pt x="98603" y="64051"/>
                </a:moveTo>
                <a:lnTo>
                  <a:pt x="98407" y="64051"/>
                </a:lnTo>
                <a:lnTo>
                  <a:pt x="80849" y="67845"/>
                </a:lnTo>
                <a:lnTo>
                  <a:pt x="65486" y="78510"/>
                </a:lnTo>
                <a:lnTo>
                  <a:pt x="55467" y="94299"/>
                </a:lnTo>
                <a:lnTo>
                  <a:pt x="52385" y="112089"/>
                </a:lnTo>
                <a:lnTo>
                  <a:pt x="56199" y="129738"/>
                </a:lnTo>
                <a:lnTo>
                  <a:pt x="66862" y="145104"/>
                </a:lnTo>
                <a:lnTo>
                  <a:pt x="72430" y="150446"/>
                </a:lnTo>
                <a:lnTo>
                  <a:pt x="79222" y="154336"/>
                </a:lnTo>
                <a:lnTo>
                  <a:pt x="86643" y="156448"/>
                </a:lnTo>
                <a:lnTo>
                  <a:pt x="86570" y="200630"/>
                </a:lnTo>
                <a:lnTo>
                  <a:pt x="70030" y="209123"/>
                </a:lnTo>
                <a:lnTo>
                  <a:pt x="58381" y="222884"/>
                </a:lnTo>
                <a:lnTo>
                  <a:pt x="52742" y="240009"/>
                </a:lnTo>
                <a:lnTo>
                  <a:pt x="53995" y="256502"/>
                </a:lnTo>
                <a:lnTo>
                  <a:pt x="54081" y="257640"/>
                </a:lnTo>
                <a:lnTo>
                  <a:pt x="54157" y="258633"/>
                </a:lnTo>
                <a:lnTo>
                  <a:pt x="54239" y="258928"/>
                </a:lnTo>
                <a:lnTo>
                  <a:pt x="54343" y="259276"/>
                </a:lnTo>
                <a:lnTo>
                  <a:pt x="54415" y="259513"/>
                </a:lnTo>
                <a:lnTo>
                  <a:pt x="7635" y="286569"/>
                </a:lnTo>
                <a:lnTo>
                  <a:pt x="3047" y="289173"/>
                </a:lnTo>
                <a:lnTo>
                  <a:pt x="1970" y="289807"/>
                </a:lnTo>
                <a:lnTo>
                  <a:pt x="0" y="296977"/>
                </a:lnTo>
                <a:lnTo>
                  <a:pt x="6431" y="308289"/>
                </a:lnTo>
                <a:lnTo>
                  <a:pt x="13624" y="310269"/>
                </a:lnTo>
                <a:lnTo>
                  <a:pt x="66693" y="279681"/>
                </a:lnTo>
                <a:lnTo>
                  <a:pt x="178779" y="279681"/>
                </a:lnTo>
                <a:lnTo>
                  <a:pt x="153028" y="264805"/>
                </a:lnTo>
                <a:lnTo>
                  <a:pt x="99523" y="264805"/>
                </a:lnTo>
                <a:lnTo>
                  <a:pt x="92713" y="263384"/>
                </a:lnTo>
                <a:lnTo>
                  <a:pt x="92341" y="263384"/>
                </a:lnTo>
                <a:lnTo>
                  <a:pt x="86251" y="259276"/>
                </a:lnTo>
                <a:lnTo>
                  <a:pt x="85979" y="258928"/>
                </a:lnTo>
                <a:lnTo>
                  <a:pt x="82174" y="253283"/>
                </a:lnTo>
                <a:lnTo>
                  <a:pt x="80670" y="245944"/>
                </a:lnTo>
                <a:lnTo>
                  <a:pt x="80863" y="244903"/>
                </a:lnTo>
                <a:lnTo>
                  <a:pt x="82134" y="238604"/>
                </a:lnTo>
                <a:lnTo>
                  <a:pt x="82652" y="237805"/>
                </a:lnTo>
                <a:lnTo>
                  <a:pt x="86153" y="232611"/>
                </a:lnTo>
                <a:lnTo>
                  <a:pt x="92109" y="228571"/>
                </a:lnTo>
                <a:lnTo>
                  <a:pt x="91956" y="228571"/>
                </a:lnTo>
                <a:lnTo>
                  <a:pt x="99294" y="227089"/>
                </a:lnTo>
                <a:lnTo>
                  <a:pt x="142176" y="227089"/>
                </a:lnTo>
                <a:lnTo>
                  <a:pt x="141247" y="223998"/>
                </a:lnTo>
                <a:lnTo>
                  <a:pt x="111338" y="200297"/>
                </a:lnTo>
                <a:lnTo>
                  <a:pt x="110226" y="200039"/>
                </a:lnTo>
                <a:lnTo>
                  <a:pt x="110226" y="157001"/>
                </a:lnTo>
                <a:lnTo>
                  <a:pt x="127244" y="149244"/>
                </a:lnTo>
                <a:lnTo>
                  <a:pt x="139541" y="136020"/>
                </a:lnTo>
                <a:lnTo>
                  <a:pt x="141825" y="130039"/>
                </a:lnTo>
                <a:lnTo>
                  <a:pt x="99761" y="130039"/>
                </a:lnTo>
                <a:lnTo>
                  <a:pt x="92413" y="128557"/>
                </a:lnTo>
                <a:lnTo>
                  <a:pt x="92249" y="128557"/>
                </a:lnTo>
                <a:lnTo>
                  <a:pt x="86249" y="124515"/>
                </a:lnTo>
                <a:lnTo>
                  <a:pt x="82170" y="118521"/>
                </a:lnTo>
                <a:lnTo>
                  <a:pt x="82034" y="117925"/>
                </a:lnTo>
                <a:lnTo>
                  <a:pt x="80666" y="111184"/>
                </a:lnTo>
                <a:lnTo>
                  <a:pt x="82132" y="103845"/>
                </a:lnTo>
                <a:lnTo>
                  <a:pt x="86148" y="97852"/>
                </a:lnTo>
                <a:lnTo>
                  <a:pt x="87167" y="97138"/>
                </a:lnTo>
                <a:lnTo>
                  <a:pt x="92100" y="93812"/>
                </a:lnTo>
                <a:lnTo>
                  <a:pt x="91925" y="93812"/>
                </a:lnTo>
                <a:lnTo>
                  <a:pt x="99263" y="92330"/>
                </a:lnTo>
                <a:lnTo>
                  <a:pt x="152868" y="92330"/>
                </a:lnTo>
                <a:lnTo>
                  <a:pt x="179189" y="77133"/>
                </a:lnTo>
                <a:lnTo>
                  <a:pt x="132068" y="77133"/>
                </a:lnTo>
                <a:lnTo>
                  <a:pt x="116281" y="67113"/>
                </a:lnTo>
                <a:lnTo>
                  <a:pt x="98603" y="64051"/>
                </a:lnTo>
                <a:close/>
              </a:path>
              <a:path w="433070" h="421639">
                <a:moveTo>
                  <a:pt x="178779" y="279681"/>
                </a:moveTo>
                <a:lnTo>
                  <a:pt x="66693" y="279681"/>
                </a:lnTo>
                <a:lnTo>
                  <a:pt x="82186" y="289807"/>
                </a:lnTo>
                <a:lnTo>
                  <a:pt x="82644" y="289807"/>
                </a:lnTo>
                <a:lnTo>
                  <a:pt x="99794" y="293148"/>
                </a:lnTo>
                <a:lnTo>
                  <a:pt x="98849" y="293148"/>
                </a:lnTo>
                <a:lnTo>
                  <a:pt x="116695" y="289807"/>
                </a:lnTo>
                <a:lnTo>
                  <a:pt x="132048" y="279932"/>
                </a:lnTo>
                <a:lnTo>
                  <a:pt x="179214" y="279932"/>
                </a:lnTo>
                <a:lnTo>
                  <a:pt x="178779" y="279681"/>
                </a:lnTo>
                <a:close/>
              </a:path>
              <a:path w="433070" h="421639">
                <a:moveTo>
                  <a:pt x="365969" y="279932"/>
                </a:moveTo>
                <a:lnTo>
                  <a:pt x="301462" y="279932"/>
                </a:lnTo>
                <a:lnTo>
                  <a:pt x="317259" y="289940"/>
                </a:lnTo>
                <a:lnTo>
                  <a:pt x="335879" y="293148"/>
                </a:lnTo>
                <a:lnTo>
                  <a:pt x="334391" y="293148"/>
                </a:lnTo>
                <a:lnTo>
                  <a:pt x="352689" y="289173"/>
                </a:lnTo>
                <a:lnTo>
                  <a:pt x="365969" y="279932"/>
                </a:lnTo>
                <a:close/>
              </a:path>
              <a:path w="433070" h="421639">
                <a:moveTo>
                  <a:pt x="216778" y="263384"/>
                </a:moveTo>
                <a:lnTo>
                  <a:pt x="206402" y="264543"/>
                </a:lnTo>
                <a:lnTo>
                  <a:pt x="196649" y="267909"/>
                </a:lnTo>
                <a:lnTo>
                  <a:pt x="187862" y="273319"/>
                </a:lnTo>
                <a:lnTo>
                  <a:pt x="180389" y="280611"/>
                </a:lnTo>
                <a:lnTo>
                  <a:pt x="253236" y="280611"/>
                </a:lnTo>
                <a:lnTo>
                  <a:pt x="245744" y="273319"/>
                </a:lnTo>
                <a:lnTo>
                  <a:pt x="236952" y="267909"/>
                </a:lnTo>
                <a:lnTo>
                  <a:pt x="227188" y="264543"/>
                </a:lnTo>
                <a:lnTo>
                  <a:pt x="216778" y="263384"/>
                </a:lnTo>
                <a:close/>
              </a:path>
              <a:path w="433070" h="421639">
                <a:moveTo>
                  <a:pt x="300244" y="76429"/>
                </a:moveTo>
                <a:lnTo>
                  <a:pt x="253197" y="76429"/>
                </a:lnTo>
                <a:lnTo>
                  <a:pt x="289012" y="97138"/>
                </a:lnTo>
                <a:lnTo>
                  <a:pt x="287102" y="115718"/>
                </a:lnTo>
                <a:lnTo>
                  <a:pt x="319993" y="156083"/>
                </a:lnTo>
                <a:lnTo>
                  <a:pt x="323380" y="157001"/>
                </a:lnTo>
                <a:lnTo>
                  <a:pt x="323310" y="200039"/>
                </a:lnTo>
                <a:lnTo>
                  <a:pt x="306352" y="207739"/>
                </a:lnTo>
                <a:lnTo>
                  <a:pt x="294039" y="220944"/>
                </a:lnTo>
                <a:lnTo>
                  <a:pt x="287575" y="237805"/>
                </a:lnTo>
                <a:lnTo>
                  <a:pt x="288007" y="253283"/>
                </a:lnTo>
                <a:lnTo>
                  <a:pt x="288896" y="259513"/>
                </a:lnTo>
                <a:lnTo>
                  <a:pt x="288993" y="259902"/>
                </a:lnTo>
                <a:lnTo>
                  <a:pt x="253132" y="280611"/>
                </a:lnTo>
                <a:lnTo>
                  <a:pt x="300287" y="280611"/>
                </a:lnTo>
                <a:lnTo>
                  <a:pt x="301462" y="279932"/>
                </a:lnTo>
                <a:lnTo>
                  <a:pt x="365969" y="279932"/>
                </a:lnTo>
                <a:lnTo>
                  <a:pt x="368037" y="278493"/>
                </a:lnTo>
                <a:lnTo>
                  <a:pt x="376704" y="264805"/>
                </a:lnTo>
                <a:lnTo>
                  <a:pt x="334027" y="264805"/>
                </a:lnTo>
                <a:lnTo>
                  <a:pt x="326989" y="263384"/>
                </a:lnTo>
                <a:lnTo>
                  <a:pt x="326755" y="263384"/>
                </a:lnTo>
                <a:lnTo>
                  <a:pt x="320663" y="259276"/>
                </a:lnTo>
                <a:lnTo>
                  <a:pt x="316623" y="253283"/>
                </a:lnTo>
                <a:lnTo>
                  <a:pt x="315142" y="245944"/>
                </a:lnTo>
                <a:lnTo>
                  <a:pt x="316623" y="238604"/>
                </a:lnTo>
                <a:lnTo>
                  <a:pt x="320663" y="232611"/>
                </a:lnTo>
                <a:lnTo>
                  <a:pt x="326655" y="228571"/>
                </a:lnTo>
                <a:lnTo>
                  <a:pt x="333993" y="227089"/>
                </a:lnTo>
                <a:lnTo>
                  <a:pt x="377156" y="227089"/>
                </a:lnTo>
                <a:lnTo>
                  <a:pt x="366598" y="211911"/>
                </a:lnTo>
                <a:lnTo>
                  <a:pt x="361056" y="206601"/>
                </a:lnTo>
                <a:lnTo>
                  <a:pt x="354301" y="202729"/>
                </a:lnTo>
                <a:lnTo>
                  <a:pt x="346924" y="200630"/>
                </a:lnTo>
                <a:lnTo>
                  <a:pt x="346924" y="156448"/>
                </a:lnTo>
                <a:lnTo>
                  <a:pt x="363292" y="148131"/>
                </a:lnTo>
                <a:lnTo>
                  <a:pt x="374879" y="134698"/>
                </a:lnTo>
                <a:lnTo>
                  <a:pt x="376486" y="130039"/>
                </a:lnTo>
                <a:lnTo>
                  <a:pt x="333993" y="130039"/>
                </a:lnTo>
                <a:lnTo>
                  <a:pt x="326655" y="128557"/>
                </a:lnTo>
                <a:lnTo>
                  <a:pt x="320663" y="124515"/>
                </a:lnTo>
                <a:lnTo>
                  <a:pt x="316623" y="118521"/>
                </a:lnTo>
                <a:lnTo>
                  <a:pt x="315142" y="111184"/>
                </a:lnTo>
                <a:lnTo>
                  <a:pt x="316623" y="103845"/>
                </a:lnTo>
                <a:lnTo>
                  <a:pt x="320663" y="97852"/>
                </a:lnTo>
                <a:lnTo>
                  <a:pt x="326655" y="93812"/>
                </a:lnTo>
                <a:lnTo>
                  <a:pt x="333993" y="92330"/>
                </a:lnTo>
                <a:lnTo>
                  <a:pt x="392196" y="92330"/>
                </a:lnTo>
                <a:lnTo>
                  <a:pt x="415414" y="78924"/>
                </a:lnTo>
                <a:lnTo>
                  <a:pt x="368282" y="78924"/>
                </a:lnTo>
                <a:lnTo>
                  <a:pt x="365777" y="77133"/>
                </a:lnTo>
                <a:lnTo>
                  <a:pt x="301462" y="77133"/>
                </a:lnTo>
                <a:lnTo>
                  <a:pt x="300244" y="76429"/>
                </a:lnTo>
                <a:close/>
              </a:path>
              <a:path w="433070" h="421639">
                <a:moveTo>
                  <a:pt x="142176" y="227089"/>
                </a:moveTo>
                <a:lnTo>
                  <a:pt x="99730" y="227089"/>
                </a:lnTo>
                <a:lnTo>
                  <a:pt x="107065" y="228571"/>
                </a:lnTo>
                <a:lnTo>
                  <a:pt x="106913" y="228571"/>
                </a:lnTo>
                <a:lnTo>
                  <a:pt x="118354" y="245944"/>
                </a:lnTo>
                <a:lnTo>
                  <a:pt x="116870" y="253283"/>
                </a:lnTo>
                <a:lnTo>
                  <a:pt x="113283" y="258633"/>
                </a:lnTo>
                <a:lnTo>
                  <a:pt x="112824" y="259276"/>
                </a:lnTo>
                <a:lnTo>
                  <a:pt x="106764" y="263384"/>
                </a:lnTo>
                <a:lnTo>
                  <a:pt x="106462" y="263384"/>
                </a:lnTo>
                <a:lnTo>
                  <a:pt x="99360" y="264805"/>
                </a:lnTo>
                <a:lnTo>
                  <a:pt x="153028" y="264805"/>
                </a:lnTo>
                <a:lnTo>
                  <a:pt x="144541" y="259902"/>
                </a:lnTo>
                <a:lnTo>
                  <a:pt x="146445" y="241294"/>
                </a:lnTo>
                <a:lnTo>
                  <a:pt x="142228" y="227262"/>
                </a:lnTo>
                <a:lnTo>
                  <a:pt x="142176" y="227089"/>
                </a:lnTo>
                <a:close/>
              </a:path>
              <a:path w="433070" h="421639">
                <a:moveTo>
                  <a:pt x="377156" y="227089"/>
                </a:moveTo>
                <a:lnTo>
                  <a:pt x="333993" y="227089"/>
                </a:lnTo>
                <a:lnTo>
                  <a:pt x="341331" y="228571"/>
                </a:lnTo>
                <a:lnTo>
                  <a:pt x="347323" y="232611"/>
                </a:lnTo>
                <a:lnTo>
                  <a:pt x="351362" y="238604"/>
                </a:lnTo>
                <a:lnTo>
                  <a:pt x="352844" y="245944"/>
                </a:lnTo>
                <a:lnTo>
                  <a:pt x="351362" y="253283"/>
                </a:lnTo>
                <a:lnTo>
                  <a:pt x="347323" y="259276"/>
                </a:lnTo>
                <a:lnTo>
                  <a:pt x="341231" y="263384"/>
                </a:lnTo>
                <a:lnTo>
                  <a:pt x="340997" y="263384"/>
                </a:lnTo>
                <a:lnTo>
                  <a:pt x="333959" y="264805"/>
                </a:lnTo>
                <a:lnTo>
                  <a:pt x="376704" y="264805"/>
                </a:lnTo>
                <a:lnTo>
                  <a:pt x="378041" y="262694"/>
                </a:lnTo>
                <a:lnTo>
                  <a:pt x="381105" y="244903"/>
                </a:lnTo>
                <a:lnTo>
                  <a:pt x="377276" y="227262"/>
                </a:lnTo>
                <a:lnTo>
                  <a:pt x="377156" y="227089"/>
                </a:lnTo>
                <a:close/>
              </a:path>
              <a:path w="433070" h="421639">
                <a:moveTo>
                  <a:pt x="152868" y="92330"/>
                </a:moveTo>
                <a:lnTo>
                  <a:pt x="99761" y="92330"/>
                </a:lnTo>
                <a:lnTo>
                  <a:pt x="107096" y="93812"/>
                </a:lnTo>
                <a:lnTo>
                  <a:pt x="106922" y="93812"/>
                </a:lnTo>
                <a:lnTo>
                  <a:pt x="111855" y="97138"/>
                </a:lnTo>
                <a:lnTo>
                  <a:pt x="112874" y="97852"/>
                </a:lnTo>
                <a:lnTo>
                  <a:pt x="116891" y="103845"/>
                </a:lnTo>
                <a:lnTo>
                  <a:pt x="118353" y="111184"/>
                </a:lnTo>
                <a:lnTo>
                  <a:pt x="116992" y="117925"/>
                </a:lnTo>
                <a:lnTo>
                  <a:pt x="116849" y="118521"/>
                </a:lnTo>
                <a:lnTo>
                  <a:pt x="112769" y="124515"/>
                </a:lnTo>
                <a:lnTo>
                  <a:pt x="106774" y="128557"/>
                </a:lnTo>
                <a:lnTo>
                  <a:pt x="106603" y="128557"/>
                </a:lnTo>
                <a:lnTo>
                  <a:pt x="99263" y="130039"/>
                </a:lnTo>
                <a:lnTo>
                  <a:pt x="141825" y="130039"/>
                </a:lnTo>
                <a:lnTo>
                  <a:pt x="145984" y="119148"/>
                </a:lnTo>
                <a:lnTo>
                  <a:pt x="145538" y="103845"/>
                </a:lnTo>
                <a:lnTo>
                  <a:pt x="145439" y="100450"/>
                </a:lnTo>
                <a:lnTo>
                  <a:pt x="144880" y="98231"/>
                </a:lnTo>
                <a:lnTo>
                  <a:pt x="144541" y="97138"/>
                </a:lnTo>
                <a:lnTo>
                  <a:pt x="152868" y="92330"/>
                </a:lnTo>
                <a:close/>
              </a:path>
              <a:path w="433070" h="421639">
                <a:moveTo>
                  <a:pt x="392196" y="92330"/>
                </a:moveTo>
                <a:lnTo>
                  <a:pt x="333993" y="92330"/>
                </a:lnTo>
                <a:lnTo>
                  <a:pt x="341331" y="93812"/>
                </a:lnTo>
                <a:lnTo>
                  <a:pt x="347323" y="97852"/>
                </a:lnTo>
                <a:lnTo>
                  <a:pt x="351362" y="103845"/>
                </a:lnTo>
                <a:lnTo>
                  <a:pt x="352843" y="111184"/>
                </a:lnTo>
                <a:lnTo>
                  <a:pt x="351475" y="117925"/>
                </a:lnTo>
                <a:lnTo>
                  <a:pt x="351351" y="118521"/>
                </a:lnTo>
                <a:lnTo>
                  <a:pt x="347291" y="124515"/>
                </a:lnTo>
                <a:lnTo>
                  <a:pt x="341214" y="128557"/>
                </a:lnTo>
                <a:lnTo>
                  <a:pt x="333868" y="130039"/>
                </a:lnTo>
                <a:lnTo>
                  <a:pt x="376486" y="130039"/>
                </a:lnTo>
                <a:lnTo>
                  <a:pt x="380664" y="117925"/>
                </a:lnTo>
                <a:lnTo>
                  <a:pt x="379673" y="100450"/>
                </a:lnTo>
                <a:lnTo>
                  <a:pt x="379624" y="99589"/>
                </a:lnTo>
                <a:lnTo>
                  <a:pt x="392196" y="92330"/>
                </a:lnTo>
                <a:close/>
              </a:path>
              <a:path w="433070" h="421639">
                <a:moveTo>
                  <a:pt x="253197" y="76429"/>
                </a:moveTo>
                <a:lnTo>
                  <a:pt x="180408" y="76429"/>
                </a:lnTo>
                <a:lnTo>
                  <a:pt x="194880" y="88254"/>
                </a:lnTo>
                <a:lnTo>
                  <a:pt x="212163" y="93428"/>
                </a:lnTo>
                <a:lnTo>
                  <a:pt x="230126" y="91742"/>
                </a:lnTo>
                <a:lnTo>
                  <a:pt x="246637" y="82984"/>
                </a:lnTo>
                <a:lnTo>
                  <a:pt x="249038" y="81024"/>
                </a:lnTo>
                <a:lnTo>
                  <a:pt x="251130" y="78924"/>
                </a:lnTo>
                <a:lnTo>
                  <a:pt x="253197" y="76429"/>
                </a:lnTo>
                <a:close/>
              </a:path>
              <a:path w="433070" h="421639">
                <a:moveTo>
                  <a:pt x="419067" y="49599"/>
                </a:moveTo>
                <a:lnTo>
                  <a:pt x="368282" y="78924"/>
                </a:lnTo>
                <a:lnTo>
                  <a:pt x="415414" y="78924"/>
                </a:lnTo>
                <a:lnTo>
                  <a:pt x="430849" y="70013"/>
                </a:lnTo>
                <a:lnTo>
                  <a:pt x="432778" y="62804"/>
                </a:lnTo>
                <a:lnTo>
                  <a:pt x="426274" y="51535"/>
                </a:lnTo>
                <a:lnTo>
                  <a:pt x="419067" y="49599"/>
                </a:lnTo>
                <a:close/>
              </a:path>
              <a:path w="433070" h="421639">
                <a:moveTo>
                  <a:pt x="225424" y="0"/>
                </a:moveTo>
                <a:lnTo>
                  <a:pt x="177457" y="20338"/>
                </a:lnTo>
                <a:lnTo>
                  <a:pt x="169392" y="43409"/>
                </a:lnTo>
                <a:lnTo>
                  <a:pt x="169454" y="49599"/>
                </a:lnTo>
                <a:lnTo>
                  <a:pt x="170454" y="54979"/>
                </a:lnTo>
                <a:lnTo>
                  <a:pt x="132068" y="77133"/>
                </a:lnTo>
                <a:lnTo>
                  <a:pt x="179189" y="77133"/>
                </a:lnTo>
                <a:lnTo>
                  <a:pt x="180408" y="76429"/>
                </a:lnTo>
                <a:lnTo>
                  <a:pt x="300244" y="76429"/>
                </a:lnTo>
                <a:lnTo>
                  <a:pt x="281172" y="65412"/>
                </a:lnTo>
                <a:lnTo>
                  <a:pt x="216777" y="65412"/>
                </a:lnTo>
                <a:lnTo>
                  <a:pt x="210037" y="64051"/>
                </a:lnTo>
                <a:lnTo>
                  <a:pt x="209620" y="64051"/>
                </a:lnTo>
                <a:lnTo>
                  <a:pt x="203450" y="59890"/>
                </a:lnTo>
                <a:lnTo>
                  <a:pt x="199409" y="53897"/>
                </a:lnTo>
                <a:lnTo>
                  <a:pt x="197927" y="46558"/>
                </a:lnTo>
                <a:lnTo>
                  <a:pt x="199409" y="39218"/>
                </a:lnTo>
                <a:lnTo>
                  <a:pt x="203450" y="33225"/>
                </a:lnTo>
                <a:lnTo>
                  <a:pt x="209442" y="29185"/>
                </a:lnTo>
                <a:lnTo>
                  <a:pt x="216777" y="27703"/>
                </a:lnTo>
                <a:lnTo>
                  <a:pt x="259126" y="27703"/>
                </a:lnTo>
                <a:lnTo>
                  <a:pt x="255652" y="19684"/>
                </a:lnTo>
                <a:lnTo>
                  <a:pt x="242778" y="7006"/>
                </a:lnTo>
                <a:lnTo>
                  <a:pt x="225424" y="0"/>
                </a:lnTo>
                <a:close/>
              </a:path>
              <a:path w="433070" h="421639">
                <a:moveTo>
                  <a:pt x="335607" y="64051"/>
                </a:moveTo>
                <a:lnTo>
                  <a:pt x="317847" y="66877"/>
                </a:lnTo>
                <a:lnTo>
                  <a:pt x="301984" y="76643"/>
                </a:lnTo>
                <a:lnTo>
                  <a:pt x="301462" y="77133"/>
                </a:lnTo>
                <a:lnTo>
                  <a:pt x="365777" y="77133"/>
                </a:lnTo>
                <a:lnTo>
                  <a:pt x="353129" y="68090"/>
                </a:lnTo>
                <a:lnTo>
                  <a:pt x="335607" y="64051"/>
                </a:lnTo>
                <a:close/>
              </a:path>
              <a:path w="433070" h="421639">
                <a:moveTo>
                  <a:pt x="259126" y="27703"/>
                </a:moveTo>
                <a:lnTo>
                  <a:pt x="216777" y="27703"/>
                </a:lnTo>
                <a:lnTo>
                  <a:pt x="224115" y="29185"/>
                </a:lnTo>
                <a:lnTo>
                  <a:pt x="230107" y="33225"/>
                </a:lnTo>
                <a:lnTo>
                  <a:pt x="234147" y="39218"/>
                </a:lnTo>
                <a:lnTo>
                  <a:pt x="235628" y="46558"/>
                </a:lnTo>
                <a:lnTo>
                  <a:pt x="234147" y="53897"/>
                </a:lnTo>
                <a:lnTo>
                  <a:pt x="230107" y="59890"/>
                </a:lnTo>
                <a:lnTo>
                  <a:pt x="223937" y="64051"/>
                </a:lnTo>
                <a:lnTo>
                  <a:pt x="223521" y="64051"/>
                </a:lnTo>
                <a:lnTo>
                  <a:pt x="216777" y="65412"/>
                </a:lnTo>
                <a:lnTo>
                  <a:pt x="281172" y="65412"/>
                </a:lnTo>
                <a:lnTo>
                  <a:pt x="263113" y="54979"/>
                </a:lnTo>
                <a:lnTo>
                  <a:pt x="262988" y="46558"/>
                </a:lnTo>
                <a:lnTo>
                  <a:pt x="262878" y="39218"/>
                </a:lnTo>
                <a:lnTo>
                  <a:pt x="262834" y="36264"/>
                </a:lnTo>
                <a:lnTo>
                  <a:pt x="259126" y="27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347592" y="3081718"/>
            <a:ext cx="1235075" cy="85915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700" marR="5080">
              <a:lnSpc>
                <a:spcPct val="104400"/>
              </a:lnSpc>
              <a:spcBef>
                <a:spcPts val="75"/>
              </a:spcBef>
            </a:pPr>
            <a:r>
              <a:rPr dirty="0" sz="1050">
                <a:latin typeface="Arial MT"/>
                <a:cs typeface="Arial MT"/>
              </a:rPr>
              <a:t>Monomers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are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then </a:t>
            </a:r>
            <a:r>
              <a:rPr dirty="0" sz="1050">
                <a:latin typeface="Arial MT"/>
                <a:cs typeface="Arial MT"/>
              </a:rPr>
              <a:t>chemically</a:t>
            </a:r>
            <a:r>
              <a:rPr dirty="0" sz="1050" spc="2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bonded </a:t>
            </a:r>
            <a:r>
              <a:rPr dirty="0" sz="1050">
                <a:latin typeface="Arial MT"/>
                <a:cs typeface="Arial MT"/>
              </a:rPr>
              <a:t>into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long-</a:t>
            </a:r>
            <a:r>
              <a:rPr dirty="0" sz="1050" spc="-10">
                <a:latin typeface="Arial MT"/>
                <a:cs typeface="Arial MT"/>
              </a:rPr>
              <a:t>chain </a:t>
            </a:r>
            <a:r>
              <a:rPr dirty="0" sz="1050">
                <a:latin typeface="Arial MT"/>
                <a:cs typeface="Arial MT"/>
              </a:rPr>
              <a:t>polymers,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base </a:t>
            </a:r>
            <a:r>
              <a:rPr dirty="0" sz="1050">
                <a:latin typeface="Arial MT"/>
                <a:cs typeface="Arial MT"/>
              </a:rPr>
              <a:t>material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plastics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49523" y="2582417"/>
            <a:ext cx="532765" cy="76200"/>
          </a:xfrm>
          <a:custGeom>
            <a:avLst/>
            <a:gdLst/>
            <a:ahLst/>
            <a:cxnLst/>
            <a:rect l="l" t="t" r="r" b="b"/>
            <a:pathLst>
              <a:path w="532764" h="76200">
                <a:moveTo>
                  <a:pt x="456056" y="0"/>
                </a:moveTo>
                <a:lnTo>
                  <a:pt x="456109" y="31763"/>
                </a:lnTo>
                <a:lnTo>
                  <a:pt x="456184" y="76200"/>
                </a:lnTo>
                <a:lnTo>
                  <a:pt x="519445" y="44463"/>
                </a:lnTo>
                <a:lnTo>
                  <a:pt x="468884" y="44463"/>
                </a:lnTo>
                <a:lnTo>
                  <a:pt x="468884" y="31763"/>
                </a:lnTo>
                <a:lnTo>
                  <a:pt x="519903" y="31763"/>
                </a:lnTo>
                <a:lnTo>
                  <a:pt x="456056" y="0"/>
                </a:lnTo>
                <a:close/>
              </a:path>
              <a:path w="532764" h="76200">
                <a:moveTo>
                  <a:pt x="456109" y="31763"/>
                </a:moveTo>
                <a:lnTo>
                  <a:pt x="0" y="32258"/>
                </a:lnTo>
                <a:lnTo>
                  <a:pt x="0" y="44958"/>
                </a:lnTo>
                <a:lnTo>
                  <a:pt x="456131" y="44463"/>
                </a:lnTo>
                <a:lnTo>
                  <a:pt x="456109" y="31763"/>
                </a:lnTo>
                <a:close/>
              </a:path>
              <a:path w="532764" h="76200">
                <a:moveTo>
                  <a:pt x="519903" y="31763"/>
                </a:moveTo>
                <a:lnTo>
                  <a:pt x="468884" y="31763"/>
                </a:lnTo>
                <a:lnTo>
                  <a:pt x="468884" y="44463"/>
                </a:lnTo>
                <a:lnTo>
                  <a:pt x="519445" y="44463"/>
                </a:lnTo>
                <a:lnTo>
                  <a:pt x="532384" y="37973"/>
                </a:lnTo>
                <a:lnTo>
                  <a:pt x="519903" y="3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9747" y="4586859"/>
            <a:ext cx="1919605" cy="0"/>
          </a:xfrm>
          <a:custGeom>
            <a:avLst/>
            <a:gdLst/>
            <a:ahLst/>
            <a:cxnLst/>
            <a:rect l="l" t="t" r="r" b="b"/>
            <a:pathLst>
              <a:path w="1919605" h="0">
                <a:moveTo>
                  <a:pt x="0" y="0"/>
                </a:moveTo>
                <a:lnTo>
                  <a:pt x="191947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61937" y="4333875"/>
            <a:ext cx="1824989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Conventional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steam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cracking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63545" y="4349877"/>
            <a:ext cx="171894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Electrified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steam</a:t>
            </a:r>
            <a:r>
              <a:rPr dirty="0" sz="1050" spc="18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cracking</a:t>
            </a:r>
            <a:r>
              <a:rPr dirty="0" baseline="27777" sz="1050" spc="-15">
                <a:latin typeface="Arial MT"/>
                <a:cs typeface="Arial MT"/>
              </a:rPr>
              <a:t>1</a:t>
            </a:r>
            <a:endParaRPr baseline="27777" sz="105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28600" y="3855211"/>
            <a:ext cx="4371340" cy="2245360"/>
            <a:chOff x="228600" y="3855211"/>
            <a:chExt cx="4371340" cy="2245360"/>
          </a:xfrm>
        </p:grpSpPr>
        <p:pic>
          <p:nvPicPr>
            <p:cNvPr id="23" name="object 23" descr="A diagram of a gas pipeline  AI-generated content may be incorrec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4673726"/>
              <a:ext cx="1993392" cy="142684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2182" y="4697514"/>
              <a:ext cx="2118106" cy="137312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116836" y="3855211"/>
              <a:ext cx="465455" cy="1786255"/>
            </a:xfrm>
            <a:custGeom>
              <a:avLst/>
              <a:gdLst/>
              <a:ahLst/>
              <a:cxnLst/>
              <a:rect l="l" t="t" r="r" b="b"/>
              <a:pathLst>
                <a:path w="465455" h="1786254">
                  <a:moveTo>
                    <a:pt x="465455" y="1748980"/>
                  </a:moveTo>
                  <a:lnTo>
                    <a:pt x="449300" y="1740052"/>
                  </a:lnTo>
                  <a:lnTo>
                    <a:pt x="390906" y="1707769"/>
                  </a:lnTo>
                  <a:lnTo>
                    <a:pt x="389610" y="1740027"/>
                  </a:lnTo>
                  <a:lnTo>
                    <a:pt x="238633" y="1739569"/>
                  </a:lnTo>
                  <a:lnTo>
                    <a:pt x="238633" y="0"/>
                  </a:lnTo>
                  <a:lnTo>
                    <a:pt x="234950" y="0"/>
                  </a:lnTo>
                  <a:lnTo>
                    <a:pt x="225933" y="0"/>
                  </a:lnTo>
                  <a:lnTo>
                    <a:pt x="222250" y="0"/>
                  </a:lnTo>
                  <a:lnTo>
                    <a:pt x="222250" y="1741500"/>
                  </a:lnTo>
                  <a:lnTo>
                    <a:pt x="76022" y="1741652"/>
                  </a:lnTo>
                  <a:lnTo>
                    <a:pt x="75565" y="1709674"/>
                  </a:lnTo>
                  <a:lnTo>
                    <a:pt x="0" y="1748980"/>
                  </a:lnTo>
                  <a:lnTo>
                    <a:pt x="76708" y="1785924"/>
                  </a:lnTo>
                  <a:lnTo>
                    <a:pt x="76225" y="1754365"/>
                  </a:lnTo>
                  <a:lnTo>
                    <a:pt x="63500" y="1754365"/>
                  </a:lnTo>
                  <a:lnTo>
                    <a:pt x="76212" y="1754352"/>
                  </a:lnTo>
                  <a:lnTo>
                    <a:pt x="238633" y="1754162"/>
                  </a:lnTo>
                  <a:lnTo>
                    <a:pt x="238633" y="1752269"/>
                  </a:lnTo>
                  <a:lnTo>
                    <a:pt x="389102" y="1752714"/>
                  </a:lnTo>
                  <a:lnTo>
                    <a:pt x="402082" y="1752752"/>
                  </a:lnTo>
                  <a:lnTo>
                    <a:pt x="389102" y="1752752"/>
                  </a:lnTo>
                  <a:lnTo>
                    <a:pt x="387858" y="1783956"/>
                  </a:lnTo>
                  <a:lnTo>
                    <a:pt x="457085" y="1752752"/>
                  </a:lnTo>
                  <a:lnTo>
                    <a:pt x="465455" y="1748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473451" y="4577714"/>
              <a:ext cx="2126615" cy="0"/>
            </a:xfrm>
            <a:custGeom>
              <a:avLst/>
              <a:gdLst/>
              <a:ahLst/>
              <a:cxnLst/>
              <a:rect l="l" t="t" r="r" b="b"/>
              <a:pathLst>
                <a:path w="2126615" h="0">
                  <a:moveTo>
                    <a:pt x="0" y="0"/>
                  </a:moveTo>
                  <a:lnTo>
                    <a:pt x="212610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5586793" y="2688780"/>
            <a:ext cx="2039620" cy="3512820"/>
            <a:chOff x="5586793" y="2688780"/>
            <a:chExt cx="2039620" cy="3512820"/>
          </a:xfrm>
        </p:grpSpPr>
        <p:sp>
          <p:nvSpPr>
            <p:cNvPr id="28" name="object 28"/>
            <p:cNvSpPr/>
            <p:nvPr/>
          </p:nvSpPr>
          <p:spPr>
            <a:xfrm>
              <a:off x="5596128" y="2771355"/>
              <a:ext cx="1207135" cy="3173730"/>
            </a:xfrm>
            <a:custGeom>
              <a:avLst/>
              <a:gdLst/>
              <a:ahLst/>
              <a:cxnLst/>
              <a:rect l="l" t="t" r="r" b="b"/>
              <a:pathLst>
                <a:path w="1207134" h="3173729">
                  <a:moveTo>
                    <a:pt x="1042416" y="2999956"/>
                  </a:moveTo>
                  <a:lnTo>
                    <a:pt x="0" y="2999956"/>
                  </a:lnTo>
                  <a:lnTo>
                    <a:pt x="0" y="3173730"/>
                  </a:lnTo>
                  <a:lnTo>
                    <a:pt x="1042416" y="3173730"/>
                  </a:lnTo>
                  <a:lnTo>
                    <a:pt x="1042416" y="2999956"/>
                  </a:lnTo>
                  <a:close/>
                </a:path>
                <a:path w="1207134" h="3173729">
                  <a:moveTo>
                    <a:pt x="1042416" y="2496947"/>
                  </a:moveTo>
                  <a:lnTo>
                    <a:pt x="0" y="2496947"/>
                  </a:lnTo>
                  <a:lnTo>
                    <a:pt x="0" y="2670721"/>
                  </a:lnTo>
                  <a:lnTo>
                    <a:pt x="1042416" y="2670721"/>
                  </a:lnTo>
                  <a:lnTo>
                    <a:pt x="1042416" y="2496947"/>
                  </a:lnTo>
                  <a:close/>
                </a:path>
                <a:path w="1207134" h="3173729">
                  <a:moveTo>
                    <a:pt x="1042416" y="1993887"/>
                  </a:moveTo>
                  <a:lnTo>
                    <a:pt x="0" y="1993887"/>
                  </a:lnTo>
                  <a:lnTo>
                    <a:pt x="0" y="2176818"/>
                  </a:lnTo>
                  <a:lnTo>
                    <a:pt x="1042416" y="2176818"/>
                  </a:lnTo>
                  <a:lnTo>
                    <a:pt x="1042416" y="1993887"/>
                  </a:lnTo>
                  <a:close/>
                </a:path>
                <a:path w="1207134" h="3173729">
                  <a:moveTo>
                    <a:pt x="1051547" y="1499997"/>
                  </a:moveTo>
                  <a:lnTo>
                    <a:pt x="0" y="1499997"/>
                  </a:lnTo>
                  <a:lnTo>
                    <a:pt x="0" y="1673771"/>
                  </a:lnTo>
                  <a:lnTo>
                    <a:pt x="1051547" y="1673771"/>
                  </a:lnTo>
                  <a:lnTo>
                    <a:pt x="1051547" y="1499997"/>
                  </a:lnTo>
                  <a:close/>
                </a:path>
                <a:path w="1207134" h="3173729">
                  <a:moveTo>
                    <a:pt x="1115568" y="996950"/>
                  </a:moveTo>
                  <a:lnTo>
                    <a:pt x="0" y="996950"/>
                  </a:lnTo>
                  <a:lnTo>
                    <a:pt x="0" y="1170724"/>
                  </a:lnTo>
                  <a:lnTo>
                    <a:pt x="1115568" y="1170724"/>
                  </a:lnTo>
                  <a:lnTo>
                    <a:pt x="1115568" y="996950"/>
                  </a:lnTo>
                  <a:close/>
                </a:path>
                <a:path w="1207134" h="3173729">
                  <a:moveTo>
                    <a:pt x="1115568" y="0"/>
                  </a:moveTo>
                  <a:lnTo>
                    <a:pt x="0" y="0"/>
                  </a:lnTo>
                  <a:lnTo>
                    <a:pt x="0" y="173774"/>
                  </a:lnTo>
                  <a:lnTo>
                    <a:pt x="1115568" y="173774"/>
                  </a:lnTo>
                  <a:lnTo>
                    <a:pt x="1115568" y="0"/>
                  </a:lnTo>
                  <a:close/>
                </a:path>
                <a:path w="1207134" h="3173729">
                  <a:moveTo>
                    <a:pt x="1207008" y="493890"/>
                  </a:moveTo>
                  <a:lnTo>
                    <a:pt x="0" y="493890"/>
                  </a:lnTo>
                  <a:lnTo>
                    <a:pt x="0" y="676821"/>
                  </a:lnTo>
                  <a:lnTo>
                    <a:pt x="1207008" y="676821"/>
                  </a:lnTo>
                  <a:lnTo>
                    <a:pt x="1207008" y="493890"/>
                  </a:lnTo>
                  <a:close/>
                </a:path>
              </a:pathLst>
            </a:custGeom>
            <a:solidFill>
              <a:srgbClr val="002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596128" y="2945078"/>
              <a:ext cx="2030095" cy="3183255"/>
            </a:xfrm>
            <a:custGeom>
              <a:avLst/>
              <a:gdLst/>
              <a:ahLst/>
              <a:cxnLst/>
              <a:rect l="l" t="t" r="r" b="b"/>
              <a:pathLst>
                <a:path w="2030095" h="3183254">
                  <a:moveTo>
                    <a:pt x="914400" y="3000006"/>
                  </a:moveTo>
                  <a:lnTo>
                    <a:pt x="0" y="3000006"/>
                  </a:lnTo>
                  <a:lnTo>
                    <a:pt x="0" y="3182937"/>
                  </a:lnTo>
                  <a:lnTo>
                    <a:pt x="914400" y="3182937"/>
                  </a:lnTo>
                  <a:lnTo>
                    <a:pt x="914400" y="3000006"/>
                  </a:lnTo>
                  <a:close/>
                </a:path>
                <a:path w="2030095" h="3183254">
                  <a:moveTo>
                    <a:pt x="914400" y="2496959"/>
                  </a:moveTo>
                  <a:lnTo>
                    <a:pt x="0" y="2496959"/>
                  </a:lnTo>
                  <a:lnTo>
                    <a:pt x="0" y="2679890"/>
                  </a:lnTo>
                  <a:lnTo>
                    <a:pt x="914400" y="2679890"/>
                  </a:lnTo>
                  <a:lnTo>
                    <a:pt x="914400" y="2496959"/>
                  </a:lnTo>
                  <a:close/>
                </a:path>
                <a:path w="2030095" h="3183254">
                  <a:moveTo>
                    <a:pt x="914400" y="2003069"/>
                  </a:moveTo>
                  <a:lnTo>
                    <a:pt x="0" y="2003069"/>
                  </a:lnTo>
                  <a:lnTo>
                    <a:pt x="0" y="2176830"/>
                  </a:lnTo>
                  <a:lnTo>
                    <a:pt x="914400" y="2176830"/>
                  </a:lnTo>
                  <a:lnTo>
                    <a:pt x="914400" y="2003069"/>
                  </a:lnTo>
                  <a:close/>
                </a:path>
                <a:path w="2030095" h="3183254">
                  <a:moveTo>
                    <a:pt x="1024128" y="1499997"/>
                  </a:moveTo>
                  <a:lnTo>
                    <a:pt x="0" y="1499997"/>
                  </a:lnTo>
                  <a:lnTo>
                    <a:pt x="0" y="1682927"/>
                  </a:lnTo>
                  <a:lnTo>
                    <a:pt x="1024128" y="1682927"/>
                  </a:lnTo>
                  <a:lnTo>
                    <a:pt x="1024128" y="1499997"/>
                  </a:lnTo>
                  <a:close/>
                </a:path>
                <a:path w="2030095" h="3183254">
                  <a:moveTo>
                    <a:pt x="1408176" y="0"/>
                  </a:moveTo>
                  <a:lnTo>
                    <a:pt x="0" y="0"/>
                  </a:lnTo>
                  <a:lnTo>
                    <a:pt x="0" y="182930"/>
                  </a:lnTo>
                  <a:lnTo>
                    <a:pt x="1408176" y="182930"/>
                  </a:lnTo>
                  <a:lnTo>
                    <a:pt x="1408176" y="0"/>
                  </a:lnTo>
                  <a:close/>
                </a:path>
                <a:path w="2030095" h="3183254">
                  <a:moveTo>
                    <a:pt x="1417320" y="996962"/>
                  </a:moveTo>
                  <a:lnTo>
                    <a:pt x="0" y="996962"/>
                  </a:lnTo>
                  <a:lnTo>
                    <a:pt x="0" y="1179880"/>
                  </a:lnTo>
                  <a:lnTo>
                    <a:pt x="1417320" y="1179880"/>
                  </a:lnTo>
                  <a:lnTo>
                    <a:pt x="1417320" y="996962"/>
                  </a:lnTo>
                  <a:close/>
                </a:path>
                <a:path w="2030095" h="3183254">
                  <a:moveTo>
                    <a:pt x="2029968" y="503059"/>
                  </a:moveTo>
                  <a:lnTo>
                    <a:pt x="0" y="503059"/>
                  </a:lnTo>
                  <a:lnTo>
                    <a:pt x="0" y="676833"/>
                  </a:lnTo>
                  <a:lnTo>
                    <a:pt x="2029968" y="676833"/>
                  </a:lnTo>
                  <a:lnTo>
                    <a:pt x="2029968" y="503059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591555" y="2693542"/>
              <a:ext cx="0" cy="3503295"/>
            </a:xfrm>
            <a:custGeom>
              <a:avLst/>
              <a:gdLst/>
              <a:ahLst/>
              <a:cxnLst/>
              <a:rect l="l" t="t" r="r" b="b"/>
              <a:pathLst>
                <a:path w="0" h="3503295">
                  <a:moveTo>
                    <a:pt x="0" y="0"/>
                  </a:moveTo>
                  <a:lnTo>
                    <a:pt x="0" y="350306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6742176" y="2766187"/>
            <a:ext cx="20701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3.4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36791" y="3266503"/>
            <a:ext cx="20701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3.7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45605" y="3767835"/>
            <a:ext cx="20637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3.5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68389" y="4769040"/>
            <a:ext cx="20701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3.2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68389" y="5270372"/>
            <a:ext cx="20701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3.2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68389" y="5770714"/>
            <a:ext cx="20701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3.2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38847" y="2944558"/>
            <a:ext cx="20637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4.4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62544" y="3445319"/>
            <a:ext cx="20637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6.3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51802" y="3946652"/>
            <a:ext cx="20637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4.4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55816" y="4243463"/>
            <a:ext cx="235585" cy="38354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305"/>
              </a:spcBef>
            </a:pPr>
            <a:r>
              <a:rPr dirty="0" sz="1000" spc="-25">
                <a:latin typeface="Arial MT"/>
                <a:cs typeface="Arial MT"/>
              </a:rPr>
              <a:t>3.3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000" spc="-25">
                <a:latin typeface="Arial MT"/>
                <a:cs typeface="Arial MT"/>
              </a:rPr>
              <a:t>3.2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49897" y="4948428"/>
            <a:ext cx="20637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2.8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49897" y="5448782"/>
            <a:ext cx="20637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2.8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49897" y="5950127"/>
            <a:ext cx="20637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2.8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22215" y="2860674"/>
            <a:ext cx="50101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Arial MT"/>
                <a:cs typeface="Arial MT"/>
              </a:rPr>
              <a:t>U.S.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mix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41290" y="3361118"/>
            <a:ext cx="28321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0">
                <a:latin typeface="Arial MT"/>
                <a:cs typeface="Arial MT"/>
              </a:rPr>
              <a:t>Coal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855336" y="3862451"/>
            <a:ext cx="67437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latin typeface="Arial MT"/>
                <a:cs typeface="Arial MT"/>
              </a:rPr>
              <a:t>Natural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gas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41240" y="4362894"/>
            <a:ext cx="68453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10">
                <a:latin typeface="Arial MT"/>
                <a:cs typeface="Arial MT"/>
              </a:rPr>
              <a:t>Geothermal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18760" y="4863528"/>
            <a:ext cx="71056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10">
                <a:latin typeface="Arial MT"/>
                <a:cs typeface="Arial MT"/>
              </a:rPr>
              <a:t>Hydropower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06365" y="5364543"/>
            <a:ext cx="32512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10">
                <a:latin typeface="Arial MT"/>
                <a:cs typeface="Arial MT"/>
              </a:rPr>
              <a:t>Solar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12969" y="5865317"/>
            <a:ext cx="31623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0">
                <a:latin typeface="Arial MT"/>
                <a:cs typeface="Arial MT"/>
              </a:rPr>
              <a:t>Wind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818888" y="2140165"/>
            <a:ext cx="182880" cy="128270"/>
          </a:xfrm>
          <a:custGeom>
            <a:avLst/>
            <a:gdLst/>
            <a:ahLst/>
            <a:cxnLst/>
            <a:rect l="l" t="t" r="r" b="b"/>
            <a:pathLst>
              <a:path w="182879" h="128269">
                <a:moveTo>
                  <a:pt x="182879" y="0"/>
                </a:moveTo>
                <a:lnTo>
                  <a:pt x="0" y="0"/>
                </a:lnTo>
                <a:lnTo>
                  <a:pt x="0" y="128054"/>
                </a:lnTo>
                <a:lnTo>
                  <a:pt x="182879" y="128054"/>
                </a:lnTo>
                <a:lnTo>
                  <a:pt x="182879" y="0"/>
                </a:lnTo>
                <a:close/>
              </a:path>
            </a:pathLst>
          </a:custGeom>
          <a:solidFill>
            <a:srgbClr val="0021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775704" y="2140165"/>
            <a:ext cx="173990" cy="128270"/>
          </a:xfrm>
          <a:custGeom>
            <a:avLst/>
            <a:gdLst/>
            <a:ahLst/>
            <a:cxnLst/>
            <a:rect l="l" t="t" r="r" b="b"/>
            <a:pathLst>
              <a:path w="173990" h="128269">
                <a:moveTo>
                  <a:pt x="173735" y="0"/>
                </a:moveTo>
                <a:lnTo>
                  <a:pt x="0" y="0"/>
                </a:lnTo>
                <a:lnTo>
                  <a:pt x="0" y="128054"/>
                </a:lnTo>
                <a:lnTo>
                  <a:pt x="173735" y="128054"/>
                </a:lnTo>
                <a:lnTo>
                  <a:pt x="173735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4862067" y="1563814"/>
            <a:ext cx="3997960" cy="73977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50800" marR="431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CO</a:t>
            </a:r>
            <a:r>
              <a:rPr dirty="0" baseline="-18518" sz="1350" b="1">
                <a:latin typeface="Arial"/>
                <a:cs typeface="Arial"/>
              </a:rPr>
              <a:t>2</a:t>
            </a:r>
            <a:r>
              <a:rPr dirty="0" baseline="-18518" sz="1350" spc="3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emissions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of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steam</a:t>
            </a:r>
            <a:r>
              <a:rPr dirty="0" sz="1350" spc="15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cracking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E-SC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spc="-25" b="1">
                <a:latin typeface="Arial"/>
                <a:cs typeface="Arial"/>
              </a:rPr>
              <a:t>by </a:t>
            </a:r>
            <a:r>
              <a:rPr dirty="0" sz="1350" b="1">
                <a:latin typeface="Arial"/>
                <a:cs typeface="Arial"/>
              </a:rPr>
              <a:t>electricity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generation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method</a:t>
            </a:r>
            <a:r>
              <a:rPr dirty="0" sz="1350" spc="18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(KgCO</a:t>
            </a:r>
            <a:r>
              <a:rPr dirty="0" sz="1200">
                <a:latin typeface="Cambria Math"/>
                <a:cs typeface="Cambria Math"/>
              </a:rPr>
              <a:t>₂</a:t>
            </a:r>
            <a:r>
              <a:rPr dirty="0" sz="1200" spc="120">
                <a:latin typeface="Cambria Math"/>
                <a:cs typeface="Cambria Math"/>
              </a:rPr>
              <a:t> </a:t>
            </a:r>
            <a:r>
              <a:rPr dirty="0" sz="1200" spc="-10" b="1">
                <a:latin typeface="Arial"/>
                <a:cs typeface="Arial"/>
              </a:rPr>
              <a:t>kgC</a:t>
            </a:r>
            <a:r>
              <a:rPr dirty="0" sz="1200" spc="-10">
                <a:latin typeface="Cambria Math"/>
                <a:cs typeface="Cambria Math"/>
              </a:rPr>
              <a:t>₂</a:t>
            </a:r>
            <a:r>
              <a:rPr dirty="0" sz="1200" spc="-10" b="1">
                <a:latin typeface="Arial"/>
                <a:cs typeface="Arial"/>
              </a:rPr>
              <a:t>H</a:t>
            </a:r>
            <a:r>
              <a:rPr dirty="0" sz="1200" spc="-10">
                <a:latin typeface="Cambria Math"/>
                <a:cs typeface="Cambria Math"/>
              </a:rPr>
              <a:t>₄</a:t>
            </a:r>
            <a:r>
              <a:rPr dirty="0" sz="1200" spc="-10" b="1">
                <a:latin typeface="Arial"/>
                <a:cs typeface="Arial"/>
              </a:rPr>
              <a:t>¹)</a:t>
            </a:r>
            <a:endParaRPr sz="1200">
              <a:latin typeface="Arial"/>
              <a:cs typeface="Arial"/>
            </a:endParaRPr>
          </a:p>
          <a:p>
            <a:pPr marL="190500">
              <a:lnSpc>
                <a:spcPct val="100000"/>
              </a:lnSpc>
              <a:spcBef>
                <a:spcPts val="1125"/>
              </a:spcBef>
              <a:tabLst>
                <a:tab pos="2145030" algn="l"/>
              </a:tabLst>
            </a:pPr>
            <a:r>
              <a:rPr dirty="0" sz="1000" spc="-10">
                <a:latin typeface="Arial MT"/>
                <a:cs typeface="Arial MT"/>
              </a:rPr>
              <a:t>Conventional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steam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cracking</a:t>
            </a:r>
            <a:r>
              <a:rPr dirty="0" sz="1000">
                <a:latin typeface="Arial MT"/>
                <a:cs typeface="Arial MT"/>
              </a:rPr>
              <a:t>	Electrified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steam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cracking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981443" y="4788027"/>
            <a:ext cx="247015" cy="1344930"/>
          </a:xfrm>
          <a:custGeom>
            <a:avLst/>
            <a:gdLst/>
            <a:ahLst/>
            <a:cxnLst/>
            <a:rect l="l" t="t" r="r" b="b"/>
            <a:pathLst>
              <a:path w="247015" h="1344929">
                <a:moveTo>
                  <a:pt x="0" y="0"/>
                </a:moveTo>
                <a:lnTo>
                  <a:pt x="48059" y="1625"/>
                </a:lnTo>
                <a:lnTo>
                  <a:pt x="87296" y="6048"/>
                </a:lnTo>
                <a:lnTo>
                  <a:pt x="113746" y="12590"/>
                </a:lnTo>
                <a:lnTo>
                  <a:pt x="123444" y="20574"/>
                </a:lnTo>
                <a:lnTo>
                  <a:pt x="123444" y="651764"/>
                </a:lnTo>
                <a:lnTo>
                  <a:pt x="133141" y="659747"/>
                </a:lnTo>
                <a:lnTo>
                  <a:pt x="159591" y="666289"/>
                </a:lnTo>
                <a:lnTo>
                  <a:pt x="198828" y="670712"/>
                </a:lnTo>
                <a:lnTo>
                  <a:pt x="246887" y="672338"/>
                </a:lnTo>
                <a:lnTo>
                  <a:pt x="198828" y="673945"/>
                </a:lnTo>
                <a:lnTo>
                  <a:pt x="159591" y="678338"/>
                </a:lnTo>
                <a:lnTo>
                  <a:pt x="133141" y="684875"/>
                </a:lnTo>
                <a:lnTo>
                  <a:pt x="123444" y="692912"/>
                </a:lnTo>
                <a:lnTo>
                  <a:pt x="123444" y="1323975"/>
                </a:lnTo>
                <a:lnTo>
                  <a:pt x="113746" y="1331986"/>
                </a:lnTo>
                <a:lnTo>
                  <a:pt x="87296" y="1338530"/>
                </a:lnTo>
                <a:lnTo>
                  <a:pt x="48059" y="1342943"/>
                </a:lnTo>
                <a:lnTo>
                  <a:pt x="0" y="134456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7534275" y="4931981"/>
            <a:ext cx="106299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 indent="180975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Preferred </a:t>
            </a:r>
            <a:r>
              <a:rPr dirty="0" sz="1200">
                <a:latin typeface="Arial MT"/>
                <a:cs typeface="Arial MT"/>
              </a:rPr>
              <a:t>energy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sources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539228" y="5455754"/>
            <a:ext cx="1216660" cy="549275"/>
          </a:xfrm>
          <a:prstGeom prst="rect">
            <a:avLst/>
          </a:prstGeom>
          <a:solidFill>
            <a:srgbClr val="DEDEDE"/>
          </a:solidFill>
          <a:ln w="9525">
            <a:solidFill>
              <a:srgbClr val="000000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algn="ctr" marL="80645" marR="61594" indent="-5715">
              <a:lnSpc>
                <a:spcPct val="99200"/>
              </a:lnSpc>
              <a:spcBef>
                <a:spcPts val="385"/>
              </a:spcBef>
            </a:pPr>
            <a:r>
              <a:rPr dirty="0" sz="1000" spc="-10" b="1" i="1">
                <a:latin typeface="Arial"/>
                <a:cs typeface="Arial"/>
              </a:rPr>
              <a:t>Illustrative </a:t>
            </a:r>
            <a:r>
              <a:rPr dirty="0" sz="1000" b="1" i="1">
                <a:latin typeface="Arial"/>
                <a:cs typeface="Arial"/>
              </a:rPr>
              <a:t>(</a:t>
            </a:r>
            <a:r>
              <a:rPr dirty="0" sz="1000" i="1">
                <a:latin typeface="Arial"/>
                <a:cs typeface="Arial"/>
              </a:rPr>
              <a:t>directional</a:t>
            </a:r>
            <a:r>
              <a:rPr dirty="0" sz="1000" spc="-6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metrics </a:t>
            </a:r>
            <a:r>
              <a:rPr dirty="0" sz="1000" i="1">
                <a:latin typeface="Arial"/>
                <a:cs typeface="Arial"/>
              </a:rPr>
              <a:t>for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ethylene)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0" y="45719"/>
            <a:ext cx="5897880" cy="429895"/>
            <a:chOff x="0" y="45719"/>
            <a:chExt cx="5897880" cy="429895"/>
          </a:xfrm>
        </p:grpSpPr>
        <p:sp>
          <p:nvSpPr>
            <p:cNvPr id="58" name="object 58"/>
            <p:cNvSpPr/>
            <p:nvPr/>
          </p:nvSpPr>
          <p:spPr>
            <a:xfrm>
              <a:off x="2953511" y="54863"/>
              <a:ext cx="2944495" cy="421005"/>
            </a:xfrm>
            <a:custGeom>
              <a:avLst/>
              <a:gdLst/>
              <a:ahLst/>
              <a:cxnLst/>
              <a:rect l="l" t="t" r="r" b="b"/>
              <a:pathLst>
                <a:path w="2944495" h="421005">
                  <a:moveTo>
                    <a:pt x="2734055" y="0"/>
                  </a:moveTo>
                  <a:lnTo>
                    <a:pt x="0" y="0"/>
                  </a:lnTo>
                  <a:lnTo>
                    <a:pt x="0" y="420750"/>
                  </a:lnTo>
                  <a:lnTo>
                    <a:pt x="2734055" y="420750"/>
                  </a:lnTo>
                  <a:lnTo>
                    <a:pt x="2944367" y="210438"/>
                  </a:lnTo>
                  <a:lnTo>
                    <a:pt x="2734055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$PPTXTitle"/>
          <p:cNvSpPr txBox="1">
            <a:spLocks noGrp="1"/>
          </p:cNvSpPr>
          <p:nvPr>
            <p:ph type="title"/>
          </p:nvPr>
        </p:nvSpPr>
        <p:spPr>
          <a:xfrm>
            <a:off x="315544" y="128206"/>
            <a:ext cx="509841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72895" algn="l"/>
                <a:tab pos="3024505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Electrify</a:t>
            </a:r>
            <a:r>
              <a:rPr dirty="0" sz="1550"/>
              <a:t>	Monomer</a:t>
            </a:r>
            <a:r>
              <a:rPr dirty="0" sz="1550" spc="170"/>
              <a:t> </a:t>
            </a:r>
            <a:r>
              <a:rPr dirty="0" sz="1550" spc="-10"/>
              <a:t>Fabrication</a:t>
            </a:r>
            <a:endParaRPr sz="1550"/>
          </a:p>
        </p:txBody>
      </p:sp>
      <p:sp>
        <p:nvSpPr>
          <p:cNvPr id="62" name="object 62"/>
          <p:cNvSpPr txBox="1"/>
          <p:nvPr/>
        </p:nvSpPr>
        <p:spPr>
          <a:xfrm>
            <a:off x="350367" y="6273330"/>
            <a:ext cx="9047480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0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baseline="22222" sz="75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Still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the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pilot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demonstration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phase.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35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Electrified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steam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cracking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for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carbon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neutral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ethylene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production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process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(Gu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2022);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Annual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Energy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Outlook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2025</a:t>
            </a:r>
            <a:r>
              <a:rPr dirty="0" sz="800" spc="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(U.S.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Energy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Information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Administration,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6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Aligning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the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value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chain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to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decarbonize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plastics</a:t>
            </a:r>
            <a:r>
              <a:rPr dirty="0" sz="800" spc="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(McKinsey,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Electric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Cracking</a:t>
            </a:r>
            <a:r>
              <a:rPr dirty="0" sz="800" spc="-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(Coolbrook);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Piloting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RotoDynamic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Technology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(Coolbrook).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50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Una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Oljaca,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Paula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Sánchez,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Gernot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Share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with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49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1040701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spc="-10" b="1">
                <a:latin typeface="Arial"/>
                <a:cs typeface="Arial"/>
              </a:rPr>
              <a:t>Coolbrook’s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RotoDynamic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Reactor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(RDR)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demonstrates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E-</a:t>
            </a:r>
            <a:r>
              <a:rPr dirty="0" sz="2800" spc="-25" b="1">
                <a:latin typeface="Arial"/>
                <a:cs typeface="Arial"/>
              </a:rPr>
              <a:t>SC </a:t>
            </a:r>
            <a:r>
              <a:rPr dirty="0" sz="2800" b="1">
                <a:latin typeface="Arial"/>
                <a:cs typeface="Arial"/>
              </a:rPr>
              <a:t>potential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short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medium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term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19"/>
            <a:ext cx="5861685" cy="429895"/>
            <a:chOff x="0" y="45719"/>
            <a:chExt cx="5861685" cy="429895"/>
          </a:xfrm>
        </p:grpSpPr>
        <p:sp>
          <p:nvSpPr>
            <p:cNvPr id="6" name="object 6"/>
            <p:cNvSpPr/>
            <p:nvPr/>
          </p:nvSpPr>
          <p:spPr>
            <a:xfrm>
              <a:off x="2935223" y="45719"/>
              <a:ext cx="2926080" cy="421005"/>
            </a:xfrm>
            <a:custGeom>
              <a:avLst/>
              <a:gdLst/>
              <a:ahLst/>
              <a:cxnLst/>
              <a:rect l="l" t="t" r="r" b="b"/>
              <a:pathLst>
                <a:path w="2926079" h="421005">
                  <a:moveTo>
                    <a:pt x="2715767" y="0"/>
                  </a:moveTo>
                  <a:lnTo>
                    <a:pt x="0" y="0"/>
                  </a:lnTo>
                  <a:lnTo>
                    <a:pt x="0" y="420750"/>
                  </a:lnTo>
                  <a:lnTo>
                    <a:pt x="2715767" y="420750"/>
                  </a:lnTo>
                  <a:lnTo>
                    <a:pt x="2926079" y="210438"/>
                  </a:lnTo>
                  <a:lnTo>
                    <a:pt x="2715767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517398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72895" algn="l"/>
                <a:tab pos="2914015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Electrify</a:t>
            </a:r>
            <a:r>
              <a:rPr dirty="0" sz="1550"/>
              <a:t>	Case</a:t>
            </a:r>
            <a:r>
              <a:rPr dirty="0" sz="1550" spc="90"/>
              <a:t> </a:t>
            </a:r>
            <a:r>
              <a:rPr dirty="0" sz="1550"/>
              <a:t>Study:</a:t>
            </a:r>
            <a:r>
              <a:rPr dirty="0" sz="1550" spc="145"/>
              <a:t> </a:t>
            </a:r>
            <a:r>
              <a:rPr dirty="0" sz="1550" spc="-10"/>
              <a:t>Coolbrook</a:t>
            </a:r>
            <a:endParaRPr sz="1550"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564760" y="1543050"/>
          <a:ext cx="7386320" cy="4594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090"/>
                <a:gridCol w="5828030"/>
              </a:tblGrid>
              <a:tr h="683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4615" marR="622300">
                        <a:lnSpc>
                          <a:spcPct val="103000"/>
                        </a:lnSpc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Overview</a:t>
                      </a:r>
                      <a:r>
                        <a:rPr dirty="0" sz="1050" spc="1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0" b="1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mission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marR="499745" indent="-178435">
                        <a:lnSpc>
                          <a:spcPct val="105900"/>
                        </a:lnSpc>
                        <a:spcBef>
                          <a:spcPts val="690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spc="10">
                          <a:latin typeface="Arial MT"/>
                          <a:cs typeface="Arial MT"/>
                        </a:rPr>
                        <a:t>Industrial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decarbonization technology company commercializing electrified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high-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temperature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heat.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Mission: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Replace</a:t>
                      </a:r>
                      <a:r>
                        <a:rPr dirty="0" sz="1050" spc="1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fossil-fuel</a:t>
                      </a:r>
                      <a:r>
                        <a:rPr dirty="0" sz="10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combustion</a:t>
                      </a:r>
                      <a:r>
                        <a:rPr dirty="0" sz="1050" spc="1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50" spc="1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50" spc="1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most</a:t>
                      </a:r>
                      <a:r>
                        <a:rPr dirty="0" sz="1050" spc="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carbon-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intensive</a:t>
                      </a:r>
                      <a:r>
                        <a:rPr dirty="0" sz="105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industrial</a:t>
                      </a:r>
                      <a:r>
                        <a:rPr dirty="0" sz="1050" spc="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processes</a:t>
                      </a:r>
                      <a:r>
                        <a:rPr dirty="0" sz="1050" spc="1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steam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cracking,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cement,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iron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steel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8763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83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Core</a:t>
                      </a:r>
                      <a:r>
                        <a:rPr dirty="0" sz="1050" spc="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differentiation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5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technology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marR="389890" indent="-178435">
                        <a:lnSpc>
                          <a:spcPct val="105800"/>
                        </a:lnSpc>
                        <a:spcBef>
                          <a:spcPts val="700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RDR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uses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high-velocity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rotor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blades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convert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electricity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into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process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heat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above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1,700°C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milliseconds;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100%</a:t>
                      </a:r>
                      <a:r>
                        <a:rPr dirty="0" sz="1050" spc="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scope</a:t>
                      </a:r>
                      <a:r>
                        <a:rPr dirty="0" sz="1050" spc="1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5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emissions</a:t>
                      </a:r>
                      <a:r>
                        <a:rPr dirty="0" sz="1050" spc="1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reduction</a:t>
                      </a:r>
                      <a:r>
                        <a:rPr dirty="0" sz="1050" spc="20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vs.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conventional</a:t>
                      </a:r>
                      <a:r>
                        <a:rPr dirty="0" sz="1050" spc="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fired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crackers,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plus</a:t>
                      </a:r>
                      <a:r>
                        <a:rPr dirty="0" sz="1050" spc="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~20%</a:t>
                      </a:r>
                      <a:r>
                        <a:rPr dirty="0" sz="1050" spc="1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higher</a:t>
                      </a:r>
                      <a:r>
                        <a:rPr dirty="0" sz="1050" spc="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ethylene</a:t>
                      </a:r>
                      <a:r>
                        <a:rPr dirty="0" sz="1050" spc="1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yields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less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coke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formation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8890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997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1050" spc="1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0" b="1">
                          <a:latin typeface="Arial"/>
                          <a:cs typeface="Arial"/>
                        </a:rPr>
                        <a:t>model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770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Technology</a:t>
                      </a:r>
                      <a:r>
                        <a:rPr dirty="0" sz="1050" spc="1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licensing</a:t>
                      </a:r>
                      <a:r>
                        <a:rPr dirty="0" sz="1050" spc="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050" spc="1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equipment</a:t>
                      </a:r>
                      <a:r>
                        <a:rPr dirty="0" sz="1050" spc="11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supply</a:t>
                      </a:r>
                      <a:r>
                        <a:rPr dirty="0" sz="1050" spc="1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petrochemical,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cement,</a:t>
                      </a:r>
                      <a:r>
                        <a:rPr dirty="0" sz="105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steel</a:t>
                      </a:r>
                      <a:r>
                        <a:rPr dirty="0" sz="1050" spc="1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producers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 marR="455930" indent="-178435">
                        <a:lnSpc>
                          <a:spcPct val="103099"/>
                        </a:lnSpc>
                        <a:spcBef>
                          <a:spcPts val="215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Co-development</a:t>
                      </a:r>
                      <a:r>
                        <a:rPr dirty="0" sz="1050" spc="1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partnerships</a:t>
                      </a:r>
                      <a:r>
                        <a:rPr dirty="0" sz="1050" spc="2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anchor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customers</a:t>
                      </a:r>
                      <a:r>
                        <a:rPr dirty="0" sz="105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(SABIC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steam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cracking,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Cemex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cement)</a:t>
                      </a:r>
                      <a:r>
                        <a:rPr dirty="0" sz="105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de-risk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first-of-a-kind</a:t>
                      </a:r>
                      <a:r>
                        <a:rPr dirty="0" sz="10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deployments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254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Revenue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RDR/RDH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unit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sales,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licensing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fees,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aftermarket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service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9779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03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Market</a:t>
                      </a:r>
                      <a:r>
                        <a:rPr dirty="0" sz="10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opportunity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marR="300990" indent="-178435">
                        <a:lnSpc>
                          <a:spcPct val="103000"/>
                        </a:lnSpc>
                        <a:spcBef>
                          <a:spcPts val="465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Steam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cracking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alone: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~300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million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tons</a:t>
                      </a:r>
                      <a:r>
                        <a:rPr dirty="0" sz="10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sz="1050">
                          <a:latin typeface="Cambria Math"/>
                          <a:cs typeface="Cambria Math"/>
                        </a:rPr>
                        <a:t>₂</a:t>
                      </a:r>
                      <a:r>
                        <a:rPr dirty="0" sz="1050" spc="18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per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year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globally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&gt;$200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million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in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additional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annual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profit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per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million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metric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tons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ethylene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yield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uplift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254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Broader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addressable</a:t>
                      </a:r>
                      <a:r>
                        <a:rPr dirty="0" sz="1050" spc="1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market:</a:t>
                      </a:r>
                      <a:r>
                        <a:rPr dirty="0" sz="1050" spc="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high-temperature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industrial</a:t>
                      </a:r>
                      <a:r>
                        <a:rPr dirty="0" sz="1050" spc="1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heat</a:t>
                      </a:r>
                      <a:r>
                        <a:rPr dirty="0" sz="1050" spc="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across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chemicals,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cement,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steel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5905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03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Market</a:t>
                      </a:r>
                      <a:r>
                        <a:rPr dirty="0" sz="10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competition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515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Joint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electric-cracker</a:t>
                      </a:r>
                      <a:r>
                        <a:rPr dirty="0" sz="1050" spc="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pilots</a:t>
                      </a:r>
                      <a:r>
                        <a:rPr dirty="0" sz="1050" spc="2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050" spc="2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BASF-SABIC-Linde</a:t>
                      </a:r>
                      <a:r>
                        <a:rPr dirty="0" sz="1050" spc="2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Shell-Dow</a:t>
                      </a:r>
                      <a:r>
                        <a:rPr dirty="0" sz="1050" spc="1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(resistive-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heating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designs);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Technip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Energies'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electrified</a:t>
                      </a:r>
                      <a:r>
                        <a:rPr dirty="0" sz="1050" spc="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furnace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concepts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 marR="293370" indent="-178435">
                        <a:lnSpc>
                          <a:spcPct val="108700"/>
                        </a:lnSpc>
                        <a:spcBef>
                          <a:spcPts val="145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Coolbrook's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rotodynamic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approach</a:t>
                      </a:r>
                      <a:r>
                        <a:rPr dirty="0" sz="105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differentiates</a:t>
                      </a:r>
                      <a:r>
                        <a:rPr dirty="0" sz="105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05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temperature</a:t>
                      </a:r>
                      <a:r>
                        <a:rPr dirty="0" sz="1050" spc="2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ceiling,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footprint,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yield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65404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Challenges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3525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 indent="-226695">
                        <a:lnSpc>
                          <a:spcPct val="100000"/>
                        </a:lnSpc>
                        <a:spcBef>
                          <a:spcPts val="755"/>
                        </a:spcBef>
                        <a:buAutoNum type="arabicPeriod"/>
                        <a:tabLst>
                          <a:tab pos="285115" algn="l"/>
                        </a:tabLst>
                      </a:pPr>
                      <a:r>
                        <a:rPr dirty="0" sz="1050" spc="10">
                          <a:latin typeface="Arial MT"/>
                          <a:cs typeface="Arial MT"/>
                        </a:rPr>
                        <a:t>Scaling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0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pilot</a:t>
                      </a:r>
                      <a:r>
                        <a:rPr dirty="0" sz="105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commercial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demonstration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(2026: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still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in large-scale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validation)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85115" indent="-226695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rabicPeriod"/>
                        <a:tabLst>
                          <a:tab pos="285115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Access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abundant,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low-cost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renewable</a:t>
                      </a:r>
                      <a:r>
                        <a:rPr dirty="0" sz="105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electricity</a:t>
                      </a:r>
                      <a:r>
                        <a:rPr dirty="0" sz="1050" spc="1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at</a:t>
                      </a:r>
                      <a:r>
                        <a:rPr dirty="0" sz="1050" spc="2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petrochemical-site</a:t>
                      </a:r>
                      <a:r>
                        <a:rPr dirty="0" sz="1050" spc="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scale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85115" indent="-226695">
                        <a:lnSpc>
                          <a:spcPct val="100000"/>
                        </a:lnSpc>
                        <a:spcBef>
                          <a:spcPts val="254"/>
                        </a:spcBef>
                        <a:buAutoNum type="arabicPeriod"/>
                        <a:tabLst>
                          <a:tab pos="285115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Customer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willingness</a:t>
                      </a:r>
                      <a:r>
                        <a:rPr dirty="0" sz="1050" spc="2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commit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before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policy/carbon-pricing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certainty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958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18566" y="1543050"/>
          <a:ext cx="4039235" cy="1464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325"/>
                <a:gridCol w="2759710"/>
              </a:tblGrid>
              <a:tr h="778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1440" marR="382270">
                        <a:lnSpc>
                          <a:spcPct val="103000"/>
                        </a:lnSpc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050" spc="1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0" b="1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050" spc="-20" b="1">
                          <a:latin typeface="Arial"/>
                          <a:cs typeface="Arial"/>
                        </a:rPr>
                        <a:t>year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marR="57785">
                        <a:lnSpc>
                          <a:spcPct val="104900"/>
                        </a:lnSpc>
                        <a:spcBef>
                          <a:spcPts val="41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Founded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2008,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0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dual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headquarters</a:t>
                      </a:r>
                      <a:r>
                        <a:rPr dirty="0" sz="105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Espoo,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Finland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(corporate),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Geleen,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Netherlands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(pilot</a:t>
                      </a:r>
                      <a:r>
                        <a:rPr dirty="0" sz="10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R&amp;D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at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Brightlands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Chemelot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Campus)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5270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86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Funding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marR="341630">
                        <a:lnSpc>
                          <a:spcPct val="103099"/>
                        </a:lnSpc>
                        <a:spcBef>
                          <a:spcPts val="74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~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$59M</a:t>
                      </a:r>
                      <a:r>
                        <a:rPr dirty="0" sz="105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raised</a:t>
                      </a:r>
                      <a:r>
                        <a:rPr dirty="0" sz="1050" spc="1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across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multiple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rounds;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backers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include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Cemex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Ventures,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Norrsken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VC,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Plug</a:t>
                      </a:r>
                      <a:r>
                        <a:rPr dirty="0" sz="10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Play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946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343598" y="3055302"/>
            <a:ext cx="240665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RotoDynamic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Reactor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schematic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3377" y="6402603"/>
            <a:ext cx="7868920" cy="3848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0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sz="800">
                <a:latin typeface="Arial MT"/>
                <a:cs typeface="Arial MT"/>
              </a:rPr>
              <a:t>Cambridge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University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 b="1">
                <a:latin typeface="Arial"/>
                <a:cs typeface="Arial"/>
              </a:rPr>
              <a:t>spin-</a:t>
            </a:r>
            <a:r>
              <a:rPr dirty="0" sz="800" b="1">
                <a:latin typeface="Arial"/>
                <a:cs typeface="Arial"/>
              </a:rPr>
              <a:t>out</a:t>
            </a:r>
            <a:r>
              <a:rPr dirty="0" sz="800" spc="-45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(backed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15+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years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research).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35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Electric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Cracking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(Coolbrook);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Piloting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RotoDynamic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Technology</a:t>
            </a:r>
            <a:r>
              <a:rPr dirty="0" sz="800" spc="-5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(Coolbrook);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Coolbrook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2026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Company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Profile: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Valuation,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Funding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&amp;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Investors</a:t>
            </a:r>
            <a:r>
              <a:rPr dirty="0" sz="800" spc="-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(PitchBook,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Una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Oljaca,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Gernot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Share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with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0040" y="3301682"/>
            <a:ext cx="3661791" cy="28263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63959" y="307339"/>
            <a:ext cx="41719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5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48260" marR="5080">
              <a:lnSpc>
                <a:spcPts val="3320"/>
              </a:lnSpc>
              <a:spcBef>
                <a:spcPts val="250"/>
              </a:spcBef>
            </a:pPr>
            <a:r>
              <a:rPr dirty="0"/>
              <a:t>Decarbonizing</a:t>
            </a:r>
            <a:r>
              <a:rPr dirty="0" spc="-45"/>
              <a:t> </a:t>
            </a:r>
            <a:r>
              <a:rPr dirty="0"/>
              <a:t>plastics</a:t>
            </a:r>
            <a:r>
              <a:rPr dirty="0" spc="-35"/>
              <a:t> </a:t>
            </a:r>
            <a:r>
              <a:rPr dirty="0"/>
              <a:t>could</a:t>
            </a:r>
            <a:r>
              <a:rPr dirty="0" spc="-105"/>
              <a:t> </a:t>
            </a:r>
            <a:r>
              <a:rPr dirty="0"/>
              <a:t>help</a:t>
            </a:r>
            <a:r>
              <a:rPr dirty="0" spc="-110"/>
              <a:t> </a:t>
            </a:r>
            <a:r>
              <a:rPr dirty="0"/>
              <a:t>uphold</a:t>
            </a:r>
            <a:r>
              <a:rPr dirty="0" spc="-40"/>
              <a:t> </a:t>
            </a:r>
            <a:r>
              <a:rPr dirty="0"/>
              <a:t>development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 spc="-10"/>
              <a:t>quality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life,</a:t>
            </a:r>
            <a:r>
              <a:rPr dirty="0" spc="-75"/>
              <a:t> </a:t>
            </a:r>
            <a:r>
              <a:rPr dirty="0"/>
              <a:t>while</a:t>
            </a:r>
            <a:r>
              <a:rPr dirty="0" spc="-70"/>
              <a:t> </a:t>
            </a:r>
            <a:r>
              <a:rPr dirty="0"/>
              <a:t>reducing</a:t>
            </a:r>
            <a:r>
              <a:rPr dirty="0" spc="-80"/>
              <a:t> </a:t>
            </a:r>
            <a:r>
              <a:rPr dirty="0"/>
              <a:t>negative</a:t>
            </a:r>
            <a:r>
              <a:rPr dirty="0" spc="-65"/>
              <a:t> </a:t>
            </a:r>
            <a:r>
              <a:rPr dirty="0"/>
              <a:t>externalities</a:t>
            </a:r>
            <a:r>
              <a:rPr dirty="0" spc="-70"/>
              <a:t> </a:t>
            </a:r>
            <a:r>
              <a:rPr dirty="0"/>
              <a:t>from </a:t>
            </a:r>
            <a:r>
              <a:rPr dirty="0" spc="-10"/>
              <a:t>overconsumption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641466" y="2213076"/>
            <a:ext cx="6246495" cy="2854325"/>
            <a:chOff x="5641466" y="2213076"/>
            <a:chExt cx="6246495" cy="2854325"/>
          </a:xfrm>
        </p:grpSpPr>
        <p:sp>
          <p:nvSpPr>
            <p:cNvPr id="6" name="object 6"/>
            <p:cNvSpPr/>
            <p:nvPr/>
          </p:nvSpPr>
          <p:spPr>
            <a:xfrm>
              <a:off x="5650991" y="2222601"/>
              <a:ext cx="6227445" cy="1125220"/>
            </a:xfrm>
            <a:custGeom>
              <a:avLst/>
              <a:gdLst/>
              <a:ahLst/>
              <a:cxnLst/>
              <a:rect l="l" t="t" r="r" b="b"/>
              <a:pathLst>
                <a:path w="6227445" h="1125220">
                  <a:moveTo>
                    <a:pt x="6227064" y="0"/>
                  </a:moveTo>
                  <a:lnTo>
                    <a:pt x="0" y="0"/>
                  </a:lnTo>
                  <a:lnTo>
                    <a:pt x="0" y="1124991"/>
                  </a:lnTo>
                  <a:lnTo>
                    <a:pt x="6227064" y="1124991"/>
                  </a:lnTo>
                  <a:lnTo>
                    <a:pt x="6227064" y="0"/>
                  </a:lnTo>
                  <a:close/>
                </a:path>
              </a:pathLst>
            </a:custGeom>
            <a:solidFill>
              <a:srgbClr val="F7D1E4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650991" y="2222601"/>
              <a:ext cx="6227445" cy="1125220"/>
            </a:xfrm>
            <a:custGeom>
              <a:avLst/>
              <a:gdLst/>
              <a:ahLst/>
              <a:cxnLst/>
              <a:rect l="l" t="t" r="r" b="b"/>
              <a:pathLst>
                <a:path w="6227445" h="1125220">
                  <a:moveTo>
                    <a:pt x="0" y="1124991"/>
                  </a:moveTo>
                  <a:lnTo>
                    <a:pt x="6227064" y="1124991"/>
                  </a:lnTo>
                  <a:lnTo>
                    <a:pt x="6227064" y="0"/>
                  </a:lnTo>
                  <a:lnTo>
                    <a:pt x="0" y="0"/>
                  </a:lnTo>
                  <a:lnTo>
                    <a:pt x="0" y="1124991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660135" y="2222499"/>
              <a:ext cx="1325880" cy="2844800"/>
            </a:xfrm>
            <a:custGeom>
              <a:avLst/>
              <a:gdLst/>
              <a:ahLst/>
              <a:cxnLst/>
              <a:rect l="l" t="t" r="r" b="b"/>
              <a:pathLst>
                <a:path w="1325879" h="2844800">
                  <a:moveTo>
                    <a:pt x="0" y="0"/>
                  </a:moveTo>
                  <a:lnTo>
                    <a:pt x="0" y="887857"/>
                  </a:lnTo>
                  <a:lnTo>
                    <a:pt x="46366" y="893923"/>
                  </a:lnTo>
                  <a:lnTo>
                    <a:pt x="91684" y="904245"/>
                  </a:lnTo>
                  <a:lnTo>
                    <a:pt x="135724" y="918720"/>
                  </a:lnTo>
                  <a:lnTo>
                    <a:pt x="178260" y="937244"/>
                  </a:lnTo>
                  <a:lnTo>
                    <a:pt x="219063" y="959714"/>
                  </a:lnTo>
                  <a:lnTo>
                    <a:pt x="257907" y="986029"/>
                  </a:lnTo>
                  <a:lnTo>
                    <a:pt x="294562" y="1016086"/>
                  </a:lnTo>
                  <a:lnTo>
                    <a:pt x="328802" y="1049782"/>
                  </a:lnTo>
                  <a:lnTo>
                    <a:pt x="361871" y="1088977"/>
                  </a:lnTo>
                  <a:lnTo>
                    <a:pt x="390898" y="1130843"/>
                  </a:lnTo>
                  <a:lnTo>
                    <a:pt x="415769" y="1175096"/>
                  </a:lnTo>
                  <a:lnTo>
                    <a:pt x="436372" y="1221454"/>
                  </a:lnTo>
                  <a:lnTo>
                    <a:pt x="452593" y="1269633"/>
                  </a:lnTo>
                  <a:lnTo>
                    <a:pt x="464319" y="1319351"/>
                  </a:lnTo>
                  <a:lnTo>
                    <a:pt x="471438" y="1370325"/>
                  </a:lnTo>
                  <a:lnTo>
                    <a:pt x="473837" y="1422273"/>
                  </a:lnTo>
                  <a:lnTo>
                    <a:pt x="471438" y="1474225"/>
                  </a:lnTo>
                  <a:lnTo>
                    <a:pt x="464319" y="1525212"/>
                  </a:lnTo>
                  <a:lnTo>
                    <a:pt x="452593" y="1574946"/>
                  </a:lnTo>
                  <a:lnTo>
                    <a:pt x="436372" y="1623139"/>
                  </a:lnTo>
                  <a:lnTo>
                    <a:pt x="415769" y="1669505"/>
                  </a:lnTo>
                  <a:lnTo>
                    <a:pt x="390898" y="1713755"/>
                  </a:lnTo>
                  <a:lnTo>
                    <a:pt x="361871" y="1755604"/>
                  </a:lnTo>
                  <a:lnTo>
                    <a:pt x="328802" y="1794764"/>
                  </a:lnTo>
                  <a:lnTo>
                    <a:pt x="294562" y="1828464"/>
                  </a:lnTo>
                  <a:lnTo>
                    <a:pt x="257907" y="1858533"/>
                  </a:lnTo>
                  <a:lnTo>
                    <a:pt x="219063" y="1884864"/>
                  </a:lnTo>
                  <a:lnTo>
                    <a:pt x="178260" y="1907349"/>
                  </a:lnTo>
                  <a:lnTo>
                    <a:pt x="135724" y="1925881"/>
                  </a:lnTo>
                  <a:lnTo>
                    <a:pt x="91684" y="1940353"/>
                  </a:lnTo>
                  <a:lnTo>
                    <a:pt x="46366" y="1950658"/>
                  </a:lnTo>
                  <a:lnTo>
                    <a:pt x="0" y="1956689"/>
                  </a:lnTo>
                  <a:lnTo>
                    <a:pt x="0" y="2844546"/>
                  </a:lnTo>
                  <a:lnTo>
                    <a:pt x="46610" y="2842262"/>
                  </a:lnTo>
                  <a:lnTo>
                    <a:pt x="92813" y="2838350"/>
                  </a:lnTo>
                  <a:lnTo>
                    <a:pt x="138581" y="2832835"/>
                  </a:lnTo>
                  <a:lnTo>
                    <a:pt x="183888" y="2825746"/>
                  </a:lnTo>
                  <a:lnTo>
                    <a:pt x="228709" y="2817109"/>
                  </a:lnTo>
                  <a:lnTo>
                    <a:pt x="273017" y="2806953"/>
                  </a:lnTo>
                  <a:lnTo>
                    <a:pt x="316786" y="2795306"/>
                  </a:lnTo>
                  <a:lnTo>
                    <a:pt x="359991" y="2782194"/>
                  </a:lnTo>
                  <a:lnTo>
                    <a:pt x="402604" y="2767645"/>
                  </a:lnTo>
                  <a:lnTo>
                    <a:pt x="444599" y="2751687"/>
                  </a:lnTo>
                  <a:lnTo>
                    <a:pt x="485952" y="2734348"/>
                  </a:lnTo>
                  <a:lnTo>
                    <a:pt x="526635" y="2715654"/>
                  </a:lnTo>
                  <a:lnTo>
                    <a:pt x="566622" y="2695633"/>
                  </a:lnTo>
                  <a:lnTo>
                    <a:pt x="605888" y="2674314"/>
                  </a:lnTo>
                  <a:lnTo>
                    <a:pt x="644406" y="2651723"/>
                  </a:lnTo>
                  <a:lnTo>
                    <a:pt x="682150" y="2627888"/>
                  </a:lnTo>
                  <a:lnTo>
                    <a:pt x="719094" y="2602836"/>
                  </a:lnTo>
                  <a:lnTo>
                    <a:pt x="755212" y="2576596"/>
                  </a:lnTo>
                  <a:lnTo>
                    <a:pt x="790478" y="2549194"/>
                  </a:lnTo>
                  <a:lnTo>
                    <a:pt x="824865" y="2520659"/>
                  </a:lnTo>
                  <a:lnTo>
                    <a:pt x="858348" y="2491017"/>
                  </a:lnTo>
                  <a:lnTo>
                    <a:pt x="890900" y="2460296"/>
                  </a:lnTo>
                  <a:lnTo>
                    <a:pt x="922495" y="2428525"/>
                  </a:lnTo>
                  <a:lnTo>
                    <a:pt x="953108" y="2395730"/>
                  </a:lnTo>
                  <a:lnTo>
                    <a:pt x="982712" y="2361938"/>
                  </a:lnTo>
                  <a:lnTo>
                    <a:pt x="1011281" y="2327178"/>
                  </a:lnTo>
                  <a:lnTo>
                    <a:pt x="1038788" y="2291477"/>
                  </a:lnTo>
                  <a:lnTo>
                    <a:pt x="1065208" y="2254863"/>
                  </a:lnTo>
                  <a:lnTo>
                    <a:pt x="1090515" y="2217363"/>
                  </a:lnTo>
                  <a:lnTo>
                    <a:pt x="1114682" y="2179004"/>
                  </a:lnTo>
                  <a:lnTo>
                    <a:pt x="1137684" y="2139815"/>
                  </a:lnTo>
                  <a:lnTo>
                    <a:pt x="1159494" y="2099823"/>
                  </a:lnTo>
                  <a:lnTo>
                    <a:pt x="1180086" y="2059054"/>
                  </a:lnTo>
                  <a:lnTo>
                    <a:pt x="1199435" y="2017538"/>
                  </a:lnTo>
                  <a:lnTo>
                    <a:pt x="1217513" y="1975301"/>
                  </a:lnTo>
                  <a:lnTo>
                    <a:pt x="1234295" y="1932370"/>
                  </a:lnTo>
                  <a:lnTo>
                    <a:pt x="1249754" y="1888775"/>
                  </a:lnTo>
                  <a:lnTo>
                    <a:pt x="1263866" y="1844541"/>
                  </a:lnTo>
                  <a:lnTo>
                    <a:pt x="1276602" y="1799697"/>
                  </a:lnTo>
                  <a:lnTo>
                    <a:pt x="1287938" y="1754270"/>
                  </a:lnTo>
                  <a:lnTo>
                    <a:pt x="1297848" y="1708287"/>
                  </a:lnTo>
                  <a:lnTo>
                    <a:pt x="1306304" y="1661777"/>
                  </a:lnTo>
                  <a:lnTo>
                    <a:pt x="1313282" y="1614766"/>
                  </a:lnTo>
                  <a:lnTo>
                    <a:pt x="1318754" y="1567283"/>
                  </a:lnTo>
                  <a:lnTo>
                    <a:pt x="1322695" y="1519355"/>
                  </a:lnTo>
                  <a:lnTo>
                    <a:pt x="1325079" y="1471009"/>
                  </a:lnTo>
                  <a:lnTo>
                    <a:pt x="1325880" y="1422273"/>
                  </a:lnTo>
                  <a:lnTo>
                    <a:pt x="1325079" y="1373537"/>
                  </a:lnTo>
                  <a:lnTo>
                    <a:pt x="1322695" y="1325191"/>
                  </a:lnTo>
                  <a:lnTo>
                    <a:pt x="1318754" y="1277263"/>
                  </a:lnTo>
                  <a:lnTo>
                    <a:pt x="1313282" y="1229781"/>
                  </a:lnTo>
                  <a:lnTo>
                    <a:pt x="1306304" y="1182772"/>
                  </a:lnTo>
                  <a:lnTo>
                    <a:pt x="1297848" y="1136263"/>
                  </a:lnTo>
                  <a:lnTo>
                    <a:pt x="1287938" y="1090283"/>
                  </a:lnTo>
                  <a:lnTo>
                    <a:pt x="1276602" y="1044857"/>
                  </a:lnTo>
                  <a:lnTo>
                    <a:pt x="1263866" y="1000015"/>
                  </a:lnTo>
                  <a:lnTo>
                    <a:pt x="1249754" y="955784"/>
                  </a:lnTo>
                  <a:lnTo>
                    <a:pt x="1234295" y="912191"/>
                  </a:lnTo>
                  <a:lnTo>
                    <a:pt x="1217513" y="869263"/>
                  </a:lnTo>
                  <a:lnTo>
                    <a:pt x="1199435" y="827028"/>
                  </a:lnTo>
                  <a:lnTo>
                    <a:pt x="1180086" y="785515"/>
                  </a:lnTo>
                  <a:lnTo>
                    <a:pt x="1159494" y="744749"/>
                  </a:lnTo>
                  <a:lnTo>
                    <a:pt x="1137684" y="704759"/>
                  </a:lnTo>
                  <a:lnTo>
                    <a:pt x="1114682" y="665572"/>
                  </a:lnTo>
                  <a:lnTo>
                    <a:pt x="1090515" y="627216"/>
                  </a:lnTo>
                  <a:lnTo>
                    <a:pt x="1065208" y="589719"/>
                  </a:lnTo>
                  <a:lnTo>
                    <a:pt x="1038788" y="553107"/>
                  </a:lnTo>
                  <a:lnTo>
                    <a:pt x="1011281" y="517409"/>
                  </a:lnTo>
                  <a:lnTo>
                    <a:pt x="982712" y="482651"/>
                  </a:lnTo>
                  <a:lnTo>
                    <a:pt x="953108" y="448862"/>
                  </a:lnTo>
                  <a:lnTo>
                    <a:pt x="922495" y="416069"/>
                  </a:lnTo>
                  <a:lnTo>
                    <a:pt x="890900" y="384299"/>
                  </a:lnTo>
                  <a:lnTo>
                    <a:pt x="858348" y="353580"/>
                  </a:lnTo>
                  <a:lnTo>
                    <a:pt x="824865" y="323940"/>
                  </a:lnTo>
                  <a:lnTo>
                    <a:pt x="790478" y="295406"/>
                  </a:lnTo>
                  <a:lnTo>
                    <a:pt x="755212" y="268005"/>
                  </a:lnTo>
                  <a:lnTo>
                    <a:pt x="719094" y="241765"/>
                  </a:lnTo>
                  <a:lnTo>
                    <a:pt x="682150" y="216714"/>
                  </a:lnTo>
                  <a:lnTo>
                    <a:pt x="644406" y="192879"/>
                  </a:lnTo>
                  <a:lnTo>
                    <a:pt x="605888" y="170287"/>
                  </a:lnTo>
                  <a:lnTo>
                    <a:pt x="566622" y="148967"/>
                  </a:lnTo>
                  <a:lnTo>
                    <a:pt x="526635" y="128945"/>
                  </a:lnTo>
                  <a:lnTo>
                    <a:pt x="485952" y="110250"/>
                  </a:lnTo>
                  <a:lnTo>
                    <a:pt x="444599" y="92908"/>
                  </a:lnTo>
                  <a:lnTo>
                    <a:pt x="402604" y="76947"/>
                  </a:lnTo>
                  <a:lnTo>
                    <a:pt x="359991" y="62396"/>
                  </a:lnTo>
                  <a:lnTo>
                    <a:pt x="316786" y="49280"/>
                  </a:lnTo>
                  <a:lnTo>
                    <a:pt x="273017" y="37629"/>
                  </a:lnTo>
                  <a:lnTo>
                    <a:pt x="228709" y="27468"/>
                  </a:lnTo>
                  <a:lnTo>
                    <a:pt x="183888" y="18827"/>
                  </a:lnTo>
                  <a:lnTo>
                    <a:pt x="138581" y="11731"/>
                  </a:lnTo>
                  <a:lnTo>
                    <a:pt x="92813" y="6210"/>
                  </a:lnTo>
                  <a:lnTo>
                    <a:pt x="46610" y="2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185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4224528" y="2222500"/>
            <a:ext cx="1325880" cy="2844800"/>
            <a:chOff x="4224528" y="2222500"/>
            <a:chExt cx="1325880" cy="2844800"/>
          </a:xfrm>
        </p:grpSpPr>
        <p:sp>
          <p:nvSpPr>
            <p:cNvPr id="10" name="object 10"/>
            <p:cNvSpPr/>
            <p:nvPr/>
          </p:nvSpPr>
          <p:spPr>
            <a:xfrm>
              <a:off x="4224528" y="2222500"/>
              <a:ext cx="1325880" cy="2844800"/>
            </a:xfrm>
            <a:custGeom>
              <a:avLst/>
              <a:gdLst/>
              <a:ahLst/>
              <a:cxnLst/>
              <a:rect l="l" t="t" r="r" b="b"/>
              <a:pathLst>
                <a:path w="1325879" h="2844800">
                  <a:moveTo>
                    <a:pt x="1325880" y="0"/>
                  </a:moveTo>
                  <a:lnTo>
                    <a:pt x="1279269" y="2290"/>
                  </a:lnTo>
                  <a:lnTo>
                    <a:pt x="1233066" y="6210"/>
                  </a:lnTo>
                  <a:lnTo>
                    <a:pt x="1187298" y="11731"/>
                  </a:lnTo>
                  <a:lnTo>
                    <a:pt x="1141991" y="18827"/>
                  </a:lnTo>
                  <a:lnTo>
                    <a:pt x="1097170" y="27468"/>
                  </a:lnTo>
                  <a:lnTo>
                    <a:pt x="1052862" y="37629"/>
                  </a:lnTo>
                  <a:lnTo>
                    <a:pt x="1009093" y="49280"/>
                  </a:lnTo>
                  <a:lnTo>
                    <a:pt x="965888" y="62396"/>
                  </a:lnTo>
                  <a:lnTo>
                    <a:pt x="923275" y="76947"/>
                  </a:lnTo>
                  <a:lnTo>
                    <a:pt x="881280" y="92908"/>
                  </a:lnTo>
                  <a:lnTo>
                    <a:pt x="839927" y="110250"/>
                  </a:lnTo>
                  <a:lnTo>
                    <a:pt x="799244" y="128945"/>
                  </a:lnTo>
                  <a:lnTo>
                    <a:pt x="759257" y="148967"/>
                  </a:lnTo>
                  <a:lnTo>
                    <a:pt x="719991" y="170287"/>
                  </a:lnTo>
                  <a:lnTo>
                    <a:pt x="681473" y="192879"/>
                  </a:lnTo>
                  <a:lnTo>
                    <a:pt x="643729" y="216714"/>
                  </a:lnTo>
                  <a:lnTo>
                    <a:pt x="606785" y="241765"/>
                  </a:lnTo>
                  <a:lnTo>
                    <a:pt x="570667" y="268005"/>
                  </a:lnTo>
                  <a:lnTo>
                    <a:pt x="535401" y="295406"/>
                  </a:lnTo>
                  <a:lnTo>
                    <a:pt x="501014" y="323940"/>
                  </a:lnTo>
                  <a:lnTo>
                    <a:pt x="467531" y="353580"/>
                  </a:lnTo>
                  <a:lnTo>
                    <a:pt x="434979" y="384299"/>
                  </a:lnTo>
                  <a:lnTo>
                    <a:pt x="403384" y="416069"/>
                  </a:lnTo>
                  <a:lnTo>
                    <a:pt x="372771" y="448862"/>
                  </a:lnTo>
                  <a:lnTo>
                    <a:pt x="343167" y="482651"/>
                  </a:lnTo>
                  <a:lnTo>
                    <a:pt x="314598" y="517409"/>
                  </a:lnTo>
                  <a:lnTo>
                    <a:pt x="287091" y="553107"/>
                  </a:lnTo>
                  <a:lnTo>
                    <a:pt x="260671" y="589719"/>
                  </a:lnTo>
                  <a:lnTo>
                    <a:pt x="235364" y="627216"/>
                  </a:lnTo>
                  <a:lnTo>
                    <a:pt x="211197" y="665572"/>
                  </a:lnTo>
                  <a:lnTo>
                    <a:pt x="188195" y="704759"/>
                  </a:lnTo>
                  <a:lnTo>
                    <a:pt x="166385" y="744749"/>
                  </a:lnTo>
                  <a:lnTo>
                    <a:pt x="145793" y="785515"/>
                  </a:lnTo>
                  <a:lnTo>
                    <a:pt x="126444" y="827028"/>
                  </a:lnTo>
                  <a:lnTo>
                    <a:pt x="108366" y="869263"/>
                  </a:lnTo>
                  <a:lnTo>
                    <a:pt x="91584" y="912191"/>
                  </a:lnTo>
                  <a:lnTo>
                    <a:pt x="76125" y="955784"/>
                  </a:lnTo>
                  <a:lnTo>
                    <a:pt x="62013" y="1000015"/>
                  </a:lnTo>
                  <a:lnTo>
                    <a:pt x="49277" y="1044857"/>
                  </a:lnTo>
                  <a:lnTo>
                    <a:pt x="37941" y="1090283"/>
                  </a:lnTo>
                  <a:lnTo>
                    <a:pt x="28031" y="1136263"/>
                  </a:lnTo>
                  <a:lnTo>
                    <a:pt x="19575" y="1182772"/>
                  </a:lnTo>
                  <a:lnTo>
                    <a:pt x="12597" y="1229781"/>
                  </a:lnTo>
                  <a:lnTo>
                    <a:pt x="7125" y="1277263"/>
                  </a:lnTo>
                  <a:lnTo>
                    <a:pt x="3184" y="1325191"/>
                  </a:lnTo>
                  <a:lnTo>
                    <a:pt x="800" y="1373537"/>
                  </a:lnTo>
                  <a:lnTo>
                    <a:pt x="0" y="1422273"/>
                  </a:lnTo>
                  <a:lnTo>
                    <a:pt x="800" y="1471016"/>
                  </a:lnTo>
                  <a:lnTo>
                    <a:pt x="3184" y="1519370"/>
                  </a:lnTo>
                  <a:lnTo>
                    <a:pt x="7125" y="1567304"/>
                  </a:lnTo>
                  <a:lnTo>
                    <a:pt x="12597" y="1614794"/>
                  </a:lnTo>
                  <a:lnTo>
                    <a:pt x="19575" y="1661809"/>
                  </a:lnTo>
                  <a:lnTo>
                    <a:pt x="28031" y="1708324"/>
                  </a:lnTo>
                  <a:lnTo>
                    <a:pt x="37941" y="1754311"/>
                  </a:lnTo>
                  <a:lnTo>
                    <a:pt x="49277" y="1799741"/>
                  </a:lnTo>
                  <a:lnTo>
                    <a:pt x="62013" y="1844589"/>
                  </a:lnTo>
                  <a:lnTo>
                    <a:pt x="76125" y="1888825"/>
                  </a:lnTo>
                  <a:lnTo>
                    <a:pt x="91584" y="1932423"/>
                  </a:lnTo>
                  <a:lnTo>
                    <a:pt x="108366" y="1975355"/>
                  </a:lnTo>
                  <a:lnTo>
                    <a:pt x="126444" y="2017593"/>
                  </a:lnTo>
                  <a:lnTo>
                    <a:pt x="145793" y="2059110"/>
                  </a:lnTo>
                  <a:lnTo>
                    <a:pt x="166385" y="2099879"/>
                  </a:lnTo>
                  <a:lnTo>
                    <a:pt x="188195" y="2139872"/>
                  </a:lnTo>
                  <a:lnTo>
                    <a:pt x="211197" y="2179061"/>
                  </a:lnTo>
                  <a:lnTo>
                    <a:pt x="235364" y="2217419"/>
                  </a:lnTo>
                  <a:lnTo>
                    <a:pt x="260671" y="2254918"/>
                  </a:lnTo>
                  <a:lnTo>
                    <a:pt x="287091" y="2291531"/>
                  </a:lnTo>
                  <a:lnTo>
                    <a:pt x="314598" y="2327230"/>
                  </a:lnTo>
                  <a:lnTo>
                    <a:pt x="343167" y="2361989"/>
                  </a:lnTo>
                  <a:lnTo>
                    <a:pt x="372771" y="2395778"/>
                  </a:lnTo>
                  <a:lnTo>
                    <a:pt x="403384" y="2428571"/>
                  </a:lnTo>
                  <a:lnTo>
                    <a:pt x="434979" y="2460341"/>
                  </a:lnTo>
                  <a:lnTo>
                    <a:pt x="467531" y="2491059"/>
                  </a:lnTo>
                  <a:lnTo>
                    <a:pt x="501014" y="2520698"/>
                  </a:lnTo>
                  <a:lnTo>
                    <a:pt x="535401" y="2549231"/>
                  </a:lnTo>
                  <a:lnTo>
                    <a:pt x="570667" y="2576630"/>
                  </a:lnTo>
                  <a:lnTo>
                    <a:pt x="606785" y="2602868"/>
                  </a:lnTo>
                  <a:lnTo>
                    <a:pt x="643729" y="2627917"/>
                  </a:lnTo>
                  <a:lnTo>
                    <a:pt x="681473" y="2651749"/>
                  </a:lnTo>
                  <a:lnTo>
                    <a:pt x="719991" y="2674337"/>
                  </a:lnTo>
                  <a:lnTo>
                    <a:pt x="759257" y="2695654"/>
                  </a:lnTo>
                  <a:lnTo>
                    <a:pt x="799244" y="2715672"/>
                  </a:lnTo>
                  <a:lnTo>
                    <a:pt x="839927" y="2734364"/>
                  </a:lnTo>
                  <a:lnTo>
                    <a:pt x="881280" y="2751701"/>
                  </a:lnTo>
                  <a:lnTo>
                    <a:pt x="923275" y="2767657"/>
                  </a:lnTo>
                  <a:lnTo>
                    <a:pt x="965888" y="2782203"/>
                  </a:lnTo>
                  <a:lnTo>
                    <a:pt x="1009093" y="2795313"/>
                  </a:lnTo>
                  <a:lnTo>
                    <a:pt x="1052862" y="2806959"/>
                  </a:lnTo>
                  <a:lnTo>
                    <a:pt x="1097170" y="2817113"/>
                  </a:lnTo>
                  <a:lnTo>
                    <a:pt x="1141991" y="2825748"/>
                  </a:lnTo>
                  <a:lnTo>
                    <a:pt x="1187298" y="2832836"/>
                  </a:lnTo>
                  <a:lnTo>
                    <a:pt x="1233066" y="2838350"/>
                  </a:lnTo>
                  <a:lnTo>
                    <a:pt x="1279269" y="2842263"/>
                  </a:lnTo>
                  <a:lnTo>
                    <a:pt x="1325880" y="2844546"/>
                  </a:lnTo>
                  <a:lnTo>
                    <a:pt x="1325880" y="1956689"/>
                  </a:lnTo>
                  <a:lnTo>
                    <a:pt x="1279513" y="1950658"/>
                  </a:lnTo>
                  <a:lnTo>
                    <a:pt x="1234195" y="1940353"/>
                  </a:lnTo>
                  <a:lnTo>
                    <a:pt x="1190155" y="1925881"/>
                  </a:lnTo>
                  <a:lnTo>
                    <a:pt x="1147619" y="1907349"/>
                  </a:lnTo>
                  <a:lnTo>
                    <a:pt x="1106816" y="1884864"/>
                  </a:lnTo>
                  <a:lnTo>
                    <a:pt x="1067972" y="1858533"/>
                  </a:lnTo>
                  <a:lnTo>
                    <a:pt x="1031317" y="1828464"/>
                  </a:lnTo>
                  <a:lnTo>
                    <a:pt x="997076" y="1794764"/>
                  </a:lnTo>
                  <a:lnTo>
                    <a:pt x="964008" y="1755609"/>
                  </a:lnTo>
                  <a:lnTo>
                    <a:pt x="934981" y="1713773"/>
                  </a:lnTo>
                  <a:lnTo>
                    <a:pt x="910110" y="1669538"/>
                  </a:lnTo>
                  <a:lnTo>
                    <a:pt x="889508" y="1623187"/>
                  </a:lnTo>
                  <a:lnTo>
                    <a:pt x="873286" y="1575001"/>
                  </a:lnTo>
                  <a:lnTo>
                    <a:pt x="861560" y="1525266"/>
                  </a:lnTo>
                  <a:lnTo>
                    <a:pt x="854441" y="1474262"/>
                  </a:lnTo>
                  <a:lnTo>
                    <a:pt x="852043" y="1422273"/>
                  </a:lnTo>
                  <a:lnTo>
                    <a:pt x="854441" y="1370320"/>
                  </a:lnTo>
                  <a:lnTo>
                    <a:pt x="861560" y="1319335"/>
                  </a:lnTo>
                  <a:lnTo>
                    <a:pt x="873286" y="1269606"/>
                  </a:lnTo>
                  <a:lnTo>
                    <a:pt x="889508" y="1221422"/>
                  </a:lnTo>
                  <a:lnTo>
                    <a:pt x="910110" y="1175071"/>
                  </a:lnTo>
                  <a:lnTo>
                    <a:pt x="934981" y="1130843"/>
                  </a:lnTo>
                  <a:lnTo>
                    <a:pt x="964008" y="1089026"/>
                  </a:lnTo>
                  <a:lnTo>
                    <a:pt x="997076" y="1049909"/>
                  </a:lnTo>
                  <a:lnTo>
                    <a:pt x="1031317" y="1016171"/>
                  </a:lnTo>
                  <a:lnTo>
                    <a:pt x="1067972" y="986085"/>
                  </a:lnTo>
                  <a:lnTo>
                    <a:pt x="1106816" y="959752"/>
                  </a:lnTo>
                  <a:lnTo>
                    <a:pt x="1147619" y="937275"/>
                  </a:lnTo>
                  <a:lnTo>
                    <a:pt x="1190155" y="918757"/>
                  </a:lnTo>
                  <a:lnTo>
                    <a:pt x="1234195" y="904301"/>
                  </a:lnTo>
                  <a:lnTo>
                    <a:pt x="1279513" y="894009"/>
                  </a:lnTo>
                  <a:lnTo>
                    <a:pt x="1325880" y="887984"/>
                  </a:lnTo>
                  <a:lnTo>
                    <a:pt x="1325880" y="0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39905" y="3391985"/>
              <a:ext cx="434975" cy="432434"/>
            </a:xfrm>
            <a:custGeom>
              <a:avLst/>
              <a:gdLst/>
              <a:ahLst/>
              <a:cxnLst/>
              <a:rect l="l" t="t" r="r" b="b"/>
              <a:pathLst>
                <a:path w="434975" h="432435">
                  <a:moveTo>
                    <a:pt x="434444" y="186770"/>
                  </a:moveTo>
                  <a:lnTo>
                    <a:pt x="247863" y="186552"/>
                  </a:lnTo>
                  <a:lnTo>
                    <a:pt x="255218" y="69"/>
                  </a:lnTo>
                  <a:lnTo>
                    <a:pt x="196260" y="0"/>
                  </a:lnTo>
                  <a:lnTo>
                    <a:pt x="188906" y="186483"/>
                  </a:lnTo>
                  <a:lnTo>
                    <a:pt x="2323" y="186265"/>
                  </a:lnTo>
                  <a:lnTo>
                    <a:pt x="0" y="245192"/>
                  </a:lnTo>
                  <a:lnTo>
                    <a:pt x="186581" y="245409"/>
                  </a:lnTo>
                  <a:lnTo>
                    <a:pt x="179225" y="431892"/>
                  </a:lnTo>
                  <a:lnTo>
                    <a:pt x="238183" y="431960"/>
                  </a:lnTo>
                  <a:lnTo>
                    <a:pt x="245538" y="245478"/>
                  </a:lnTo>
                  <a:lnTo>
                    <a:pt x="432120" y="245695"/>
                  </a:lnTo>
                  <a:lnTo>
                    <a:pt x="434444" y="186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48144" y="3352742"/>
            <a:ext cx="3362960" cy="947419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810385">
              <a:lnSpc>
                <a:spcPct val="100000"/>
              </a:lnSpc>
              <a:spcBef>
                <a:spcPts val="780"/>
              </a:spcBef>
            </a:pPr>
            <a:r>
              <a:rPr dirty="0" sz="1350" b="1">
                <a:latin typeface="Arial"/>
                <a:cs typeface="Arial"/>
              </a:rPr>
              <a:t>Critical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healthcare</a:t>
            </a:r>
            <a:endParaRPr sz="1350">
              <a:latin typeface="Arial"/>
              <a:cs typeface="Arial"/>
            </a:endParaRPr>
          </a:p>
          <a:p>
            <a:pPr algn="r" marR="10160">
              <a:lnSpc>
                <a:spcPct val="100000"/>
              </a:lnSpc>
              <a:spcBef>
                <a:spcPts val="625"/>
              </a:spcBef>
            </a:pPr>
            <a:r>
              <a:rPr dirty="0" sz="1200">
                <a:latin typeface="Arial MT"/>
                <a:cs typeface="Arial MT"/>
              </a:rPr>
              <a:t>Sterile,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single-</a:t>
            </a:r>
            <a:r>
              <a:rPr dirty="0" sz="1200">
                <a:latin typeface="Arial MT"/>
                <a:cs typeface="Arial MT"/>
              </a:rPr>
              <a:t>use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medical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lower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infection</a:t>
            </a:r>
            <a:endParaRPr sz="1200">
              <a:latin typeface="Arial MT"/>
              <a:cs typeface="Arial MT"/>
            </a:endParaRPr>
          </a:p>
          <a:p>
            <a:pPr algn="r" marR="5715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rates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make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scalable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care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possible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low-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resource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settings.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1340" y="4373060"/>
            <a:ext cx="3608704" cy="113030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594485">
              <a:lnSpc>
                <a:spcPct val="100000"/>
              </a:lnSpc>
              <a:spcBef>
                <a:spcPts val="780"/>
              </a:spcBef>
            </a:pPr>
            <a:r>
              <a:rPr dirty="0" sz="1350" b="1">
                <a:latin typeface="Arial"/>
                <a:cs typeface="Arial"/>
              </a:rPr>
              <a:t>Economic</a:t>
            </a:r>
            <a:r>
              <a:rPr dirty="0" sz="1350" spc="16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development</a:t>
            </a:r>
            <a:endParaRPr sz="1350">
              <a:latin typeface="Arial"/>
              <a:cs typeface="Arial"/>
            </a:endParaRPr>
          </a:p>
          <a:p>
            <a:pPr algn="r" marL="12700" marR="5080" indent="403225">
              <a:lnSpc>
                <a:spcPct val="100000"/>
              </a:lnSpc>
              <a:spcBef>
                <a:spcPts val="625"/>
              </a:spcBef>
            </a:pP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have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democratized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everyday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goods</a:t>
            </a:r>
            <a:r>
              <a:rPr dirty="0" sz="1200" spc="-25">
                <a:latin typeface="Arial MT"/>
                <a:cs typeface="Arial MT"/>
              </a:rPr>
              <a:t> by </a:t>
            </a:r>
            <a:r>
              <a:rPr dirty="0" sz="1200">
                <a:latin typeface="Arial MT"/>
                <a:cs typeface="Arial MT"/>
              </a:rPr>
              <a:t>driving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down </a:t>
            </a:r>
            <a:r>
              <a:rPr dirty="0" sz="1200" spc="-10">
                <a:latin typeface="Arial MT"/>
                <a:cs typeface="Arial MT"/>
              </a:rPr>
              <a:t>material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costs.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Low- and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middle-income </a:t>
            </a:r>
            <a:r>
              <a:rPr dirty="0" sz="1200">
                <a:latin typeface="Arial MT"/>
                <a:cs typeface="Arial MT"/>
              </a:rPr>
              <a:t>consumers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now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afford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products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that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were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once</a:t>
            </a:r>
            <a:endParaRPr sz="1200">
              <a:latin typeface="Arial MT"/>
              <a:cs typeface="Arial MT"/>
            </a:endParaRPr>
          </a:p>
          <a:p>
            <a:pPr algn="r" marR="158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out of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reach.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10730" y="2314674"/>
            <a:ext cx="4689475" cy="946785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350" b="1">
                <a:latin typeface="Arial"/>
                <a:cs typeface="Arial"/>
              </a:rPr>
              <a:t>Climate</a:t>
            </a:r>
            <a:r>
              <a:rPr dirty="0" sz="1350" spc="2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&amp;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environmental</a:t>
            </a:r>
            <a:r>
              <a:rPr dirty="0" sz="1350" spc="14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degradation</a:t>
            </a: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20"/>
              </a:spcBef>
            </a:pPr>
            <a:r>
              <a:rPr dirty="0" sz="1200">
                <a:latin typeface="Arial MT"/>
                <a:cs typeface="Arial MT"/>
              </a:rPr>
              <a:t>Growing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GHG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emissions </a:t>
            </a:r>
            <a:r>
              <a:rPr dirty="0" sz="1200" spc="-20">
                <a:latin typeface="Arial MT"/>
                <a:cs typeface="Arial MT"/>
              </a:rPr>
              <a:t>(2.5%-</a:t>
            </a:r>
            <a:r>
              <a:rPr dirty="0" sz="1200">
                <a:latin typeface="Arial MT"/>
                <a:cs typeface="Arial MT"/>
              </a:rPr>
              <a:t>4%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annually)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contribute to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 </a:t>
            </a:r>
            <a:r>
              <a:rPr dirty="0" sz="1200" spc="-10">
                <a:latin typeface="Arial MT"/>
                <a:cs typeface="Arial MT"/>
              </a:rPr>
              <a:t>warming </a:t>
            </a:r>
            <a:r>
              <a:rPr dirty="0" sz="1200">
                <a:latin typeface="Arial MT"/>
                <a:cs typeface="Arial MT"/>
              </a:rPr>
              <a:t>climate.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Insufficient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waste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management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leads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pollution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other </a:t>
            </a:r>
            <a:r>
              <a:rPr dirty="0" sz="1200">
                <a:latin typeface="Arial MT"/>
                <a:cs typeface="Arial MT"/>
              </a:rPr>
              <a:t>environmental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costs.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42736" y="1639887"/>
            <a:ext cx="5833110" cy="5060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20"/>
              </a:spcBef>
            </a:pPr>
            <a:r>
              <a:rPr dirty="0" sz="1550" b="1">
                <a:latin typeface="Arial"/>
                <a:cs typeface="Arial"/>
              </a:rPr>
              <a:t>…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while</a:t>
            </a:r>
            <a:r>
              <a:rPr dirty="0" sz="1550" spc="14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overconsumption</a:t>
            </a:r>
            <a:r>
              <a:rPr dirty="0" sz="1550" spc="250" b="1">
                <a:latin typeface="Arial"/>
                <a:cs typeface="Arial"/>
              </a:rPr>
              <a:t> </a:t>
            </a:r>
            <a:r>
              <a:rPr dirty="0" sz="1550">
                <a:latin typeface="Arial MT"/>
                <a:cs typeface="Arial MT"/>
              </a:rPr>
              <a:t>has</a:t>
            </a:r>
            <a:r>
              <a:rPr dirty="0" sz="1550" spc="175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created</a:t>
            </a:r>
            <a:r>
              <a:rPr dirty="0" sz="1550" spc="145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multidimensional</a:t>
            </a:r>
            <a:r>
              <a:rPr dirty="0" sz="1550" spc="180">
                <a:latin typeface="Arial MT"/>
                <a:cs typeface="Arial MT"/>
              </a:rPr>
              <a:t> </a:t>
            </a:r>
            <a:r>
              <a:rPr dirty="0" sz="1550" spc="-10">
                <a:latin typeface="Arial MT"/>
                <a:cs typeface="Arial MT"/>
              </a:rPr>
              <a:t>costs; </a:t>
            </a:r>
            <a:r>
              <a:rPr dirty="0" sz="1550">
                <a:latin typeface="Arial MT"/>
                <a:cs typeface="Arial MT"/>
              </a:rPr>
              <a:t>this</a:t>
            </a:r>
            <a:r>
              <a:rPr dirty="0" sz="1550" spc="125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deck</a:t>
            </a:r>
            <a:r>
              <a:rPr dirty="0" sz="1550" spc="55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focuses</a:t>
            </a:r>
            <a:r>
              <a:rPr dirty="0" sz="1550" spc="125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on</a:t>
            </a:r>
            <a:r>
              <a:rPr dirty="0" sz="1550" spc="110">
                <a:latin typeface="Arial MT"/>
                <a:cs typeface="Arial MT"/>
              </a:rPr>
              <a:t> </a:t>
            </a:r>
            <a:r>
              <a:rPr dirty="0" sz="1550" spc="-10">
                <a:latin typeface="Arial MT"/>
                <a:cs typeface="Arial MT"/>
              </a:rPr>
              <a:t>decarbonization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523" y="1644586"/>
            <a:ext cx="4587875" cy="5060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20"/>
              </a:spcBef>
            </a:pPr>
            <a:r>
              <a:rPr dirty="0" sz="1550" b="1">
                <a:latin typeface="Arial"/>
                <a:cs typeface="Arial"/>
              </a:rPr>
              <a:t>Plastics</a:t>
            </a:r>
            <a:r>
              <a:rPr dirty="0" sz="1550" spc="12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have</a:t>
            </a:r>
            <a:r>
              <a:rPr dirty="0" sz="1550" spc="22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enabled</a:t>
            </a:r>
            <a:r>
              <a:rPr dirty="0" sz="1550" spc="20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human</a:t>
            </a:r>
            <a:r>
              <a:rPr dirty="0" sz="1550" spc="204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development</a:t>
            </a:r>
            <a:r>
              <a:rPr dirty="0" sz="1550" spc="110" b="1">
                <a:latin typeface="Arial"/>
                <a:cs typeface="Arial"/>
              </a:rPr>
              <a:t> </a:t>
            </a:r>
            <a:r>
              <a:rPr dirty="0" sz="1550" spc="-25" b="1">
                <a:latin typeface="Arial"/>
                <a:cs typeface="Arial"/>
              </a:rPr>
              <a:t>and </a:t>
            </a:r>
            <a:r>
              <a:rPr dirty="0" sz="1550" b="1">
                <a:latin typeface="Arial"/>
                <a:cs typeface="Arial"/>
              </a:rPr>
              <a:t>economic</a:t>
            </a:r>
            <a:r>
              <a:rPr dirty="0" sz="1550" spc="19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growth</a:t>
            </a:r>
            <a:r>
              <a:rPr dirty="0" sz="1550" spc="190" b="1">
                <a:latin typeface="Arial"/>
                <a:cs typeface="Arial"/>
              </a:rPr>
              <a:t> </a:t>
            </a:r>
            <a:r>
              <a:rPr dirty="0" sz="1550" spc="-50" b="1">
                <a:latin typeface="Arial"/>
                <a:cs typeface="Arial"/>
              </a:rPr>
              <a:t>…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13651" y="3352742"/>
            <a:ext cx="4333875" cy="947419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80"/>
              </a:spcBef>
            </a:pPr>
            <a:r>
              <a:rPr dirty="0" sz="1350" b="1">
                <a:latin typeface="Arial"/>
                <a:cs typeface="Arial"/>
              </a:rPr>
              <a:t>Social</a:t>
            </a:r>
            <a:r>
              <a:rPr dirty="0" sz="1350" spc="1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&amp;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health</a:t>
            </a:r>
            <a:r>
              <a:rPr dirty="0" sz="1350" spc="65" b="1">
                <a:latin typeface="Arial"/>
                <a:cs typeface="Arial"/>
              </a:rPr>
              <a:t> </a:t>
            </a:r>
            <a:r>
              <a:rPr dirty="0" sz="1350" spc="-20" b="1">
                <a:latin typeface="Arial"/>
                <a:cs typeface="Arial"/>
              </a:rPr>
              <a:t>harms</a:t>
            </a:r>
            <a:endParaRPr sz="135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625"/>
              </a:spcBef>
            </a:pPr>
            <a:r>
              <a:rPr dirty="0" sz="1200">
                <a:latin typeface="Arial MT"/>
                <a:cs typeface="Arial MT"/>
              </a:rPr>
              <a:t>Pollution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burdens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fall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disproportionately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low-income,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frontline </a:t>
            </a:r>
            <a:r>
              <a:rPr dirty="0" sz="1200">
                <a:latin typeface="Arial MT"/>
                <a:cs typeface="Arial MT"/>
              </a:rPr>
              <a:t>communities.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Microplastics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have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been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detected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human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blood, </a:t>
            </a:r>
            <a:r>
              <a:rPr dirty="0" sz="1200">
                <a:latin typeface="Arial MT"/>
                <a:cs typeface="Arial MT"/>
              </a:rPr>
              <a:t>lungs,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placentas.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012" y="2314674"/>
            <a:ext cx="3565525" cy="946785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 indent="2367915">
              <a:lnSpc>
                <a:spcPct val="100000"/>
              </a:lnSpc>
              <a:spcBef>
                <a:spcPts val="780"/>
              </a:spcBef>
            </a:pPr>
            <a:r>
              <a:rPr dirty="0" sz="1350" b="1">
                <a:latin typeface="Arial"/>
                <a:cs typeface="Arial"/>
              </a:rPr>
              <a:t>Food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security</a:t>
            </a:r>
            <a:endParaRPr sz="1350">
              <a:latin typeface="Arial"/>
              <a:cs typeface="Arial"/>
            </a:endParaRPr>
          </a:p>
          <a:p>
            <a:pPr algn="r" marL="182880" marR="5080" indent="-170815">
              <a:lnSpc>
                <a:spcPct val="100000"/>
              </a:lnSpc>
              <a:spcBef>
                <a:spcPts val="620"/>
              </a:spcBef>
            </a:pPr>
            <a:r>
              <a:rPr dirty="0" sz="1200">
                <a:latin typeface="Arial MT"/>
                <a:cs typeface="Arial MT"/>
              </a:rPr>
              <a:t>Packaging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extends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shelf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life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reduces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spoilage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in </a:t>
            </a:r>
            <a:r>
              <a:rPr dirty="0" sz="1200">
                <a:latin typeface="Arial MT"/>
                <a:cs typeface="Arial MT"/>
              </a:rPr>
              <a:t>transit.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This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enables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affordable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food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distribution</a:t>
            </a:r>
            <a:r>
              <a:rPr dirty="0" sz="1200" spc="-25">
                <a:latin typeface="Arial MT"/>
                <a:cs typeface="Arial MT"/>
              </a:rPr>
              <a:t> to</a:t>
            </a:r>
            <a:endParaRPr sz="1200">
              <a:latin typeface="Arial MT"/>
              <a:cs typeface="Arial MT"/>
            </a:endParaRPr>
          </a:p>
          <a:p>
            <a:pPr algn="r" marR="2032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remote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 </a:t>
            </a:r>
            <a:r>
              <a:rPr dirty="0" sz="1200" spc="-10">
                <a:latin typeface="Arial MT"/>
                <a:cs typeface="Arial MT"/>
              </a:rPr>
              <a:t>low-</a:t>
            </a:r>
            <a:r>
              <a:rPr dirty="0" sz="1200">
                <a:latin typeface="Arial MT"/>
                <a:cs typeface="Arial MT"/>
              </a:rPr>
              <a:t>income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regions.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615" y="5688990"/>
            <a:ext cx="11521440" cy="521334"/>
          </a:xfrm>
          <a:prstGeom prst="rect">
            <a:avLst/>
          </a:prstGeom>
          <a:solidFill>
            <a:srgbClr val="C5EDFF"/>
          </a:solidFill>
        </p:spPr>
        <p:txBody>
          <a:bodyPr wrap="square" lIns="0" tIns="52705" rIns="0" bIns="0" rtlCol="0" vert="horz">
            <a:spAutoFit/>
          </a:bodyPr>
          <a:lstStyle/>
          <a:p>
            <a:pPr marL="92075" marR="154940">
              <a:lnSpc>
                <a:spcPct val="102400"/>
              </a:lnSpc>
              <a:spcBef>
                <a:spcPts val="415"/>
              </a:spcBef>
            </a:pPr>
            <a:r>
              <a:rPr dirty="0" sz="1350" b="1">
                <a:latin typeface="Arial"/>
                <a:cs typeface="Arial"/>
              </a:rPr>
              <a:t>The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opportunity:</a:t>
            </a:r>
            <a:r>
              <a:rPr dirty="0" sz="1350" spc="175" b="1">
                <a:latin typeface="Arial"/>
                <a:cs typeface="Arial"/>
              </a:rPr>
              <a:t> </a:t>
            </a:r>
            <a:r>
              <a:rPr dirty="0" sz="1350">
                <a:latin typeface="Arial MT"/>
                <a:cs typeface="Arial MT"/>
              </a:rPr>
              <a:t>Reposition</a:t>
            </a:r>
            <a:r>
              <a:rPr dirty="0" sz="1350" spc="120">
                <a:latin typeface="Arial MT"/>
                <a:cs typeface="Arial MT"/>
              </a:rPr>
              <a:t> </a:t>
            </a:r>
            <a:r>
              <a:rPr dirty="0" sz="1350">
                <a:latin typeface="Arial MT"/>
                <a:cs typeface="Arial MT"/>
              </a:rPr>
              <a:t>plastics</a:t>
            </a:r>
            <a:r>
              <a:rPr dirty="0" sz="1350" spc="130">
                <a:latin typeface="Arial MT"/>
                <a:cs typeface="Arial MT"/>
              </a:rPr>
              <a:t> </a:t>
            </a:r>
            <a:r>
              <a:rPr dirty="0" sz="1350">
                <a:latin typeface="Arial MT"/>
                <a:cs typeface="Arial MT"/>
              </a:rPr>
              <a:t>from</a:t>
            </a:r>
            <a:r>
              <a:rPr dirty="0" sz="1350" spc="95">
                <a:latin typeface="Arial MT"/>
                <a:cs typeface="Arial MT"/>
              </a:rPr>
              <a:t> </a:t>
            </a:r>
            <a:r>
              <a:rPr dirty="0" sz="1350">
                <a:latin typeface="Arial MT"/>
                <a:cs typeface="Arial MT"/>
              </a:rPr>
              <a:t>single-use</a:t>
            </a:r>
            <a:r>
              <a:rPr dirty="0" sz="1350" spc="204">
                <a:latin typeface="Arial MT"/>
                <a:cs typeface="Arial MT"/>
              </a:rPr>
              <a:t> </a:t>
            </a:r>
            <a:r>
              <a:rPr dirty="0" sz="1350">
                <a:latin typeface="Arial MT"/>
                <a:cs typeface="Arial MT"/>
              </a:rPr>
              <a:t>applications</a:t>
            </a:r>
            <a:r>
              <a:rPr dirty="0" sz="1350" spc="125">
                <a:latin typeface="Arial MT"/>
                <a:cs typeface="Arial MT"/>
              </a:rPr>
              <a:t> </a:t>
            </a:r>
            <a:r>
              <a:rPr dirty="0" sz="1350">
                <a:latin typeface="Arial MT"/>
                <a:cs typeface="Arial MT"/>
              </a:rPr>
              <a:t>to</a:t>
            </a:r>
            <a:r>
              <a:rPr dirty="0" sz="1350" spc="114">
                <a:latin typeface="Arial MT"/>
                <a:cs typeface="Arial MT"/>
              </a:rPr>
              <a:t> </a:t>
            </a:r>
            <a:r>
              <a:rPr dirty="0" sz="1350">
                <a:latin typeface="Arial MT"/>
                <a:cs typeface="Arial MT"/>
              </a:rPr>
              <a:t>high-quality</a:t>
            </a:r>
            <a:r>
              <a:rPr dirty="0" sz="1350" spc="125">
                <a:latin typeface="Arial MT"/>
                <a:cs typeface="Arial MT"/>
              </a:rPr>
              <a:t> </a:t>
            </a:r>
            <a:r>
              <a:rPr dirty="0" sz="1350">
                <a:latin typeface="Arial MT"/>
                <a:cs typeface="Arial MT"/>
              </a:rPr>
              <a:t>materials</a:t>
            </a:r>
            <a:r>
              <a:rPr dirty="0" sz="1350" spc="120">
                <a:latin typeface="Arial MT"/>
                <a:cs typeface="Arial MT"/>
              </a:rPr>
              <a:t> </a:t>
            </a:r>
            <a:r>
              <a:rPr dirty="0" sz="1350">
                <a:latin typeface="Arial MT"/>
                <a:cs typeface="Arial MT"/>
              </a:rPr>
              <a:t>with</a:t>
            </a:r>
            <a:r>
              <a:rPr dirty="0" sz="1350" spc="120">
                <a:latin typeface="Arial MT"/>
                <a:cs typeface="Arial MT"/>
              </a:rPr>
              <a:t> </a:t>
            </a:r>
            <a:r>
              <a:rPr dirty="0" sz="1350">
                <a:latin typeface="Arial MT"/>
                <a:cs typeface="Arial MT"/>
              </a:rPr>
              <a:t>an</a:t>
            </a:r>
            <a:r>
              <a:rPr dirty="0" sz="1350" spc="114">
                <a:latin typeface="Arial MT"/>
                <a:cs typeface="Arial MT"/>
              </a:rPr>
              <a:t> </a:t>
            </a:r>
            <a:r>
              <a:rPr dirty="0" sz="1350">
                <a:latin typeface="Arial MT"/>
                <a:cs typeface="Arial MT"/>
              </a:rPr>
              <a:t>extended</a:t>
            </a:r>
            <a:r>
              <a:rPr dirty="0" sz="1350" spc="114">
                <a:latin typeface="Arial MT"/>
                <a:cs typeface="Arial MT"/>
              </a:rPr>
              <a:t> </a:t>
            </a:r>
            <a:r>
              <a:rPr dirty="0" sz="1350">
                <a:latin typeface="Arial MT"/>
                <a:cs typeface="Arial MT"/>
              </a:rPr>
              <a:t>lifetime,</a:t>
            </a:r>
            <a:r>
              <a:rPr dirty="0" sz="1350" spc="145">
                <a:latin typeface="Arial MT"/>
                <a:cs typeface="Arial MT"/>
              </a:rPr>
              <a:t> </a:t>
            </a:r>
            <a:r>
              <a:rPr dirty="0" sz="1350">
                <a:latin typeface="Arial MT"/>
                <a:cs typeface="Arial MT"/>
              </a:rPr>
              <a:t>supported</a:t>
            </a:r>
            <a:r>
              <a:rPr dirty="0" sz="1350" spc="114">
                <a:latin typeface="Arial MT"/>
                <a:cs typeface="Arial MT"/>
              </a:rPr>
              <a:t> </a:t>
            </a:r>
            <a:r>
              <a:rPr dirty="0" sz="1350">
                <a:latin typeface="Arial MT"/>
                <a:cs typeface="Arial MT"/>
              </a:rPr>
              <a:t>by</a:t>
            </a:r>
            <a:r>
              <a:rPr dirty="0" sz="1350" spc="120">
                <a:latin typeface="Arial MT"/>
                <a:cs typeface="Arial MT"/>
              </a:rPr>
              <a:t> </a:t>
            </a:r>
            <a:r>
              <a:rPr dirty="0" sz="1350">
                <a:latin typeface="Arial MT"/>
                <a:cs typeface="Arial MT"/>
              </a:rPr>
              <a:t>system-</a:t>
            </a:r>
            <a:r>
              <a:rPr dirty="0" sz="1350" spc="-10">
                <a:latin typeface="Arial MT"/>
                <a:cs typeface="Arial MT"/>
              </a:rPr>
              <a:t>level </a:t>
            </a:r>
            <a:r>
              <a:rPr dirty="0" sz="1350">
                <a:latin typeface="Arial MT"/>
                <a:cs typeface="Arial MT"/>
              </a:rPr>
              <a:t>post-use</a:t>
            </a:r>
            <a:r>
              <a:rPr dirty="0" sz="1350" spc="170">
                <a:latin typeface="Arial MT"/>
                <a:cs typeface="Arial MT"/>
              </a:rPr>
              <a:t> </a:t>
            </a:r>
            <a:r>
              <a:rPr dirty="0" sz="1350" spc="-10">
                <a:latin typeface="Arial MT"/>
                <a:cs typeface="Arial MT"/>
              </a:rPr>
              <a:t>infrastructure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2478" y="6361305"/>
            <a:ext cx="7366000" cy="266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5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Strategies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to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reduce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the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global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carbon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footprint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of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plastics</a:t>
            </a:r>
            <a:r>
              <a:rPr dirty="0" sz="800" spc="3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(Zheng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&amp;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Suh,</a:t>
            </a:r>
            <a:r>
              <a:rPr dirty="0" sz="800" spc="6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2019).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Behrndt,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Gernot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Share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with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46416" y="3580504"/>
            <a:ext cx="466090" cy="74295"/>
          </a:xfrm>
          <a:custGeom>
            <a:avLst/>
            <a:gdLst/>
            <a:ahLst/>
            <a:cxnLst/>
            <a:rect l="l" t="t" r="r" b="b"/>
            <a:pathLst>
              <a:path w="466090" h="74295">
                <a:moveTo>
                  <a:pt x="428702" y="0"/>
                </a:moveTo>
                <a:lnTo>
                  <a:pt x="36816" y="0"/>
                </a:lnTo>
                <a:lnTo>
                  <a:pt x="22485" y="2893"/>
                </a:lnTo>
                <a:lnTo>
                  <a:pt x="10783" y="10785"/>
                </a:lnTo>
                <a:lnTo>
                  <a:pt x="2893" y="22488"/>
                </a:lnTo>
                <a:lnTo>
                  <a:pt x="0" y="36819"/>
                </a:lnTo>
                <a:lnTo>
                  <a:pt x="0" y="37097"/>
                </a:lnTo>
                <a:lnTo>
                  <a:pt x="2893" y="51428"/>
                </a:lnTo>
                <a:lnTo>
                  <a:pt x="10783" y="63131"/>
                </a:lnTo>
                <a:lnTo>
                  <a:pt x="22485" y="71023"/>
                </a:lnTo>
                <a:lnTo>
                  <a:pt x="36816" y="73916"/>
                </a:lnTo>
                <a:lnTo>
                  <a:pt x="428702" y="73916"/>
                </a:lnTo>
                <a:lnTo>
                  <a:pt x="443029" y="71023"/>
                </a:lnTo>
                <a:lnTo>
                  <a:pt x="454730" y="63131"/>
                </a:lnTo>
                <a:lnTo>
                  <a:pt x="462619" y="51428"/>
                </a:lnTo>
                <a:lnTo>
                  <a:pt x="465512" y="37097"/>
                </a:lnTo>
                <a:lnTo>
                  <a:pt x="465512" y="36819"/>
                </a:lnTo>
                <a:lnTo>
                  <a:pt x="462619" y="22488"/>
                </a:lnTo>
                <a:lnTo>
                  <a:pt x="454729" y="10785"/>
                </a:lnTo>
                <a:lnTo>
                  <a:pt x="443029" y="2893"/>
                </a:lnTo>
                <a:lnTo>
                  <a:pt x="428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110730" y="4372709"/>
            <a:ext cx="4794885" cy="946785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350" b="1">
                <a:latin typeface="Arial"/>
                <a:cs typeface="Arial"/>
              </a:rPr>
              <a:t>Economic</a:t>
            </a:r>
            <a:r>
              <a:rPr dirty="0" sz="1350" spc="18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burden</a:t>
            </a: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20"/>
              </a:spcBef>
            </a:pPr>
            <a:r>
              <a:rPr dirty="0" sz="1200">
                <a:latin typeface="Arial MT"/>
                <a:cs typeface="Arial MT"/>
              </a:rPr>
              <a:t>Externalized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costs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cleanup,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healthcare,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lost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ecosystem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services </a:t>
            </a:r>
            <a:r>
              <a:rPr dirty="0" sz="1200">
                <a:latin typeface="Arial MT"/>
                <a:cs typeface="Arial MT"/>
              </a:rPr>
              <a:t>total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billions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dollars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annually.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Emerging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economies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that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import</a:t>
            </a:r>
            <a:r>
              <a:rPr dirty="0" sz="1200" spc="5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waste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bear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disproportionate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share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cost.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978133" y="2096769"/>
            <a:ext cx="922019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b="1">
                <a:latin typeface="Arial"/>
                <a:cs typeface="Arial"/>
              </a:rPr>
              <a:t>Focus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of</a:t>
            </a:r>
            <a:r>
              <a:rPr dirty="0" sz="800" spc="-5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this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deck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50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1075499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spc="-10" b="1">
                <a:latin typeface="Arial"/>
                <a:cs typeface="Arial"/>
              </a:rPr>
              <a:t>BASF-Sabic-</a:t>
            </a:r>
            <a:r>
              <a:rPr dirty="0" sz="2800" b="1">
                <a:latin typeface="Arial"/>
                <a:cs typeface="Arial"/>
              </a:rPr>
              <a:t>Linde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E-</a:t>
            </a:r>
            <a:r>
              <a:rPr dirty="0" sz="2800" b="1">
                <a:latin typeface="Arial"/>
                <a:cs typeface="Arial"/>
              </a:rPr>
              <a:t>SC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demonstration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plant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built,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operating,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able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abate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90%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emissions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19"/>
            <a:ext cx="9189720" cy="429895"/>
            <a:chOff x="0" y="45719"/>
            <a:chExt cx="9189720" cy="429895"/>
          </a:xfrm>
        </p:grpSpPr>
        <p:sp>
          <p:nvSpPr>
            <p:cNvPr id="6" name="object 6"/>
            <p:cNvSpPr/>
            <p:nvPr/>
          </p:nvSpPr>
          <p:spPr>
            <a:xfrm>
              <a:off x="5568696" y="54863"/>
              <a:ext cx="3621404" cy="421005"/>
            </a:xfrm>
            <a:custGeom>
              <a:avLst/>
              <a:gdLst/>
              <a:ahLst/>
              <a:cxnLst/>
              <a:rect l="l" t="t" r="r" b="b"/>
              <a:pathLst>
                <a:path w="3621404" h="421005">
                  <a:moveTo>
                    <a:pt x="3410711" y="0"/>
                  </a:moveTo>
                  <a:lnTo>
                    <a:pt x="0" y="0"/>
                  </a:lnTo>
                  <a:lnTo>
                    <a:pt x="0" y="420750"/>
                  </a:lnTo>
                  <a:lnTo>
                    <a:pt x="3410711" y="420750"/>
                  </a:lnTo>
                  <a:lnTo>
                    <a:pt x="3621024" y="210438"/>
                  </a:lnTo>
                  <a:lnTo>
                    <a:pt x="3410711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53511" y="54863"/>
              <a:ext cx="2825750" cy="421005"/>
            </a:xfrm>
            <a:custGeom>
              <a:avLst/>
              <a:gdLst/>
              <a:ahLst/>
              <a:cxnLst/>
              <a:rect l="l" t="t" r="r" b="b"/>
              <a:pathLst>
                <a:path w="2825750" h="421005">
                  <a:moveTo>
                    <a:pt x="2615184" y="0"/>
                  </a:moveTo>
                  <a:lnTo>
                    <a:pt x="0" y="0"/>
                  </a:lnTo>
                  <a:lnTo>
                    <a:pt x="0" y="420750"/>
                  </a:lnTo>
                  <a:lnTo>
                    <a:pt x="2615184" y="420750"/>
                  </a:lnTo>
                  <a:lnTo>
                    <a:pt x="2825496" y="210438"/>
                  </a:lnTo>
                  <a:lnTo>
                    <a:pt x="2615184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315544" y="128206"/>
            <a:ext cx="852932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72895" algn="l"/>
                <a:tab pos="2966085" algn="l"/>
                <a:tab pos="5513705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Electrify</a:t>
            </a:r>
            <a:r>
              <a:rPr dirty="0" sz="1550"/>
              <a:t>	Monomer</a:t>
            </a:r>
            <a:r>
              <a:rPr dirty="0" sz="1550" spc="170"/>
              <a:t> </a:t>
            </a:r>
            <a:r>
              <a:rPr dirty="0" sz="1550" spc="-10"/>
              <a:t>Fabrication</a:t>
            </a:r>
            <a:r>
              <a:rPr dirty="0" sz="1550"/>
              <a:t>	Case</a:t>
            </a:r>
            <a:r>
              <a:rPr dirty="0" sz="1550" spc="170"/>
              <a:t> </a:t>
            </a:r>
            <a:r>
              <a:rPr dirty="0" sz="1550"/>
              <a:t>Study:</a:t>
            </a:r>
            <a:r>
              <a:rPr dirty="0" sz="1550" spc="270"/>
              <a:t> </a:t>
            </a:r>
            <a:r>
              <a:rPr dirty="0" sz="1550"/>
              <a:t>BASF-Sabic-</a:t>
            </a:r>
            <a:r>
              <a:rPr dirty="0" sz="1550" spc="-10"/>
              <a:t>Linde</a:t>
            </a:r>
            <a:endParaRPr sz="1550"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2128" y="1042682"/>
            <a:ext cx="1307592" cy="475602"/>
          </a:xfrm>
          <a:prstGeom prst="rect">
            <a:avLst/>
          </a:prstGeom>
        </p:spPr>
      </p:pic>
      <p:pic>
        <p:nvPicPr>
          <p:cNvPr id="12" name="object 12" descr="SABIC Logo, symbol, meaning, history, PNG, brand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2600" y="859764"/>
            <a:ext cx="1069848" cy="603656"/>
          </a:xfrm>
          <a:prstGeom prst="rect">
            <a:avLst/>
          </a:prstGeom>
        </p:spPr>
      </p:pic>
      <p:pic>
        <p:nvPicPr>
          <p:cNvPr id="13" name="object 13" descr="Linde Logo, symbol, meaning, history, PNG, brand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25328" y="804875"/>
            <a:ext cx="1234440" cy="69512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91401" y="6391569"/>
            <a:ext cx="7162165" cy="266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5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sz="800">
                <a:latin typeface="Arial MT"/>
                <a:cs typeface="Arial MT"/>
              </a:rPr>
              <a:t>BASF estimates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that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electrifying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furnaces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could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cut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about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750,000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metric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tons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40">
                <a:latin typeface="Arial MT"/>
                <a:cs typeface="Arial MT"/>
              </a:rPr>
              <a:t>CO</a:t>
            </a:r>
            <a:r>
              <a:rPr dirty="0" sz="550" spc="-40">
                <a:latin typeface="Arial MT"/>
                <a:cs typeface="Arial MT"/>
              </a:rPr>
              <a:t>2</a:t>
            </a:r>
            <a:r>
              <a:rPr dirty="0" sz="55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per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year.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News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(2024);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BASF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(Industry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Decarbonization,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Electrified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steam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cracking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for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a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carbon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neutral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ethylene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production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process</a:t>
            </a:r>
            <a:r>
              <a:rPr dirty="0" sz="800" spc="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(Gu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2022).</a:t>
            </a:r>
            <a:endParaRPr sz="800">
              <a:latin typeface="Arial MT"/>
              <a:cs typeface="Arial MT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005832" y="1528444"/>
          <a:ext cx="6935470" cy="4553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1785"/>
                <a:gridCol w="5276849"/>
              </a:tblGrid>
              <a:tr h="466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Description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570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Pilot-scale</a:t>
                      </a:r>
                      <a:r>
                        <a:rPr dirty="0" sz="1050" spc="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e-steam</a:t>
                      </a:r>
                      <a:r>
                        <a:rPr dirty="0" sz="1050" spc="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cracking</a:t>
                      </a:r>
                      <a:r>
                        <a:rPr dirty="0" sz="1050" spc="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furnace</a:t>
                      </a:r>
                      <a:r>
                        <a:rPr dirty="0" sz="1050" spc="2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050" spc="2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050" spc="2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existing</a:t>
                      </a:r>
                      <a:r>
                        <a:rPr dirty="0" sz="1050" spc="11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BASF</a:t>
                      </a:r>
                      <a:r>
                        <a:rPr dirty="0" sz="1050" spc="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steam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62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cracker</a:t>
                      </a:r>
                      <a:r>
                        <a:rPr dirty="0" sz="1050" spc="1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at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Ludwigshafen,</a:t>
                      </a:r>
                      <a:r>
                        <a:rPr dirty="0" sz="105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Germany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7239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Technological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overview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580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Process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: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Electrified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steam-cracking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furnace(s)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–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two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parallel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heating</a:t>
                      </a:r>
                      <a:r>
                        <a:rPr dirty="0" sz="1050" spc="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concepts: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(1)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direct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resistive</a:t>
                      </a:r>
                      <a:r>
                        <a:rPr dirty="0" sz="10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heating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(electric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current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through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cracking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coils),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(2)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indirect/radiative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heating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(heating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elements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around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coils)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spc="10" b="1">
                          <a:latin typeface="Arial"/>
                          <a:cs typeface="Arial"/>
                        </a:rPr>
                        <a:t>Feedstock/throughput:</a:t>
                      </a:r>
                      <a:r>
                        <a:rPr dirty="0" sz="1050" spc="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~4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tons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hydrocarbon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feed per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hour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collectively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Electric</a:t>
                      </a:r>
                      <a:r>
                        <a:rPr dirty="0" sz="105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power</a:t>
                      </a:r>
                      <a:r>
                        <a:rPr dirty="0" sz="1050" spc="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input/load:</a:t>
                      </a:r>
                      <a:r>
                        <a:rPr dirty="0" sz="1050" spc="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6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MW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electrical</a:t>
                      </a:r>
                      <a:r>
                        <a:rPr dirty="0" sz="10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input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furnaces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7366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67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Efficiency</a:t>
                      </a:r>
                      <a:r>
                        <a:rPr dirty="0" sz="1050" spc="1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metrics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585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spc="10" b="1">
                          <a:latin typeface="Arial"/>
                          <a:cs typeface="Arial"/>
                        </a:rPr>
                        <a:t>Target</a:t>
                      </a:r>
                      <a:r>
                        <a:rPr dirty="0" sz="105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reduction</a:t>
                      </a:r>
                      <a:r>
                        <a:rPr dirty="0" sz="1050" spc="1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5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5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least</a:t>
                      </a:r>
                      <a:r>
                        <a:rPr dirty="0" sz="1050" spc="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90%</a:t>
                      </a:r>
                      <a:r>
                        <a:rPr dirty="0" sz="105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CO</a:t>
                      </a:r>
                      <a:r>
                        <a:rPr dirty="0" sz="1050" spc="10">
                          <a:latin typeface="Cambria Math"/>
                          <a:cs typeface="Cambria Math"/>
                        </a:rPr>
                        <a:t>₂</a:t>
                      </a:r>
                      <a:r>
                        <a:rPr dirty="0" sz="1050" spc="12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emissions</a:t>
                      </a:r>
                      <a:r>
                        <a:rPr dirty="0" sz="1050" spc="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(versus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conventional</a:t>
                      </a:r>
                      <a:r>
                        <a:rPr dirty="0" sz="10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steam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cracking)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when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powered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renewable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electricity*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7429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4259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Key</a:t>
                      </a:r>
                      <a:r>
                        <a:rPr dirty="0" sz="105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success</a:t>
                      </a:r>
                      <a:r>
                        <a:rPr dirty="0" sz="1050" spc="1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drivers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4732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Two</a:t>
                      </a:r>
                      <a:r>
                        <a:rPr dirty="0" sz="1050" spc="1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heating</a:t>
                      </a:r>
                      <a:r>
                        <a:rPr dirty="0" sz="105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modes</a:t>
                      </a:r>
                      <a:r>
                        <a:rPr dirty="0" sz="1050" spc="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tested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compare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flexibility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material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behavior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Fully</a:t>
                      </a:r>
                      <a:r>
                        <a:rPr dirty="0" sz="1050" spc="1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050" spc="1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into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existing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BASF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steam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cracker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utilities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6350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4323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Funding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4795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Undisclosed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private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funding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Received</a:t>
                      </a:r>
                      <a:r>
                        <a:rPr dirty="0" sz="105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€14.8</a:t>
                      </a:r>
                      <a:r>
                        <a:rPr dirty="0" sz="1050" spc="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million</a:t>
                      </a:r>
                      <a:r>
                        <a:rPr dirty="0" sz="1050" spc="1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50" spc="1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050" spc="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funding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Unit</a:t>
                      </a:r>
                      <a:r>
                        <a:rPr dirty="0" sz="10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economics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marR="142240" indent="-177800">
                        <a:lnSpc>
                          <a:spcPct val="105900"/>
                        </a:lnSpc>
                        <a:spcBef>
                          <a:spcPts val="490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Cost</a:t>
                      </a:r>
                      <a:r>
                        <a:rPr dirty="0" sz="1050" spc="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competitive</a:t>
                      </a:r>
                      <a:r>
                        <a:rPr dirty="0" sz="1050" spc="1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50" spc="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principle:</a:t>
                      </a:r>
                      <a:r>
                        <a:rPr dirty="0" sz="1050" spc="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Published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TEA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(Gu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et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al.,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2022)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puts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electrified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steam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cracking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at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~$790</a:t>
                      </a:r>
                      <a:r>
                        <a:rPr dirty="0" sz="1050" spc="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050" spc="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ton</a:t>
                      </a:r>
                      <a:r>
                        <a:rPr dirty="0" sz="1050" spc="1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5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ethylene</a:t>
                      </a:r>
                      <a:r>
                        <a:rPr dirty="0" sz="1050" spc="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vs.</a:t>
                      </a:r>
                      <a:r>
                        <a:rPr dirty="0" sz="105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~$832</a:t>
                      </a:r>
                      <a:r>
                        <a:rPr dirty="0" sz="1050" spc="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050" spc="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ton</a:t>
                      </a:r>
                      <a:r>
                        <a:rPr dirty="0" sz="1050" spc="1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for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conventional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0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process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itself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not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inherently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more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expensive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 indent="-1778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 MT"/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Economics</a:t>
                      </a:r>
                      <a:r>
                        <a:rPr dirty="0" sz="1050" spc="1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hinge</a:t>
                      </a:r>
                      <a:r>
                        <a:rPr dirty="0" sz="1050" spc="1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50" spc="1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power</a:t>
                      </a:r>
                      <a:r>
                        <a:rPr dirty="0" sz="1050" spc="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prices,</a:t>
                      </a:r>
                      <a:r>
                        <a:rPr dirty="0" sz="10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50" spc="11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technology:</a:t>
                      </a:r>
                      <a:r>
                        <a:rPr dirty="0" sz="1050" spc="1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Commercial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viability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is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driven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industrial</a:t>
                      </a:r>
                      <a:r>
                        <a:rPr dirty="0" sz="1050" spc="1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electricity-to-gas</a:t>
                      </a:r>
                      <a:r>
                        <a:rPr dirty="0" sz="1050" spc="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price</a:t>
                      </a:r>
                      <a:r>
                        <a:rPr dirty="0" sz="1050" spc="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spread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not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CapEx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implying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2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$0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$170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per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ton</a:t>
                      </a:r>
                      <a:r>
                        <a:rPr dirty="0" sz="105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ethylene</a:t>
                      </a:r>
                      <a:r>
                        <a:rPr dirty="0" sz="105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green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premium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(~$0</a:t>
                      </a:r>
                      <a:r>
                        <a:rPr dirty="0" sz="105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$100</a:t>
                      </a:r>
                      <a:r>
                        <a:rPr dirty="0" sz="105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per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ton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sz="1050" spc="-25">
                          <a:latin typeface="Cambria Math"/>
                          <a:cs typeface="Cambria Math"/>
                        </a:rPr>
                        <a:t>₂</a:t>
                      </a:r>
                      <a:endParaRPr sz="1050">
                        <a:latin typeface="Cambria Math"/>
                        <a:cs typeface="Cambria Math"/>
                      </a:endParaRPr>
                    </a:p>
                    <a:p>
                      <a:pPr marL="2362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abated)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depending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geography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grid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mix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6223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Timeline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marR="140335" indent="-177800">
                        <a:lnSpc>
                          <a:spcPct val="103000"/>
                        </a:lnSpc>
                        <a:spcBef>
                          <a:spcPts val="580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Construction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started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2022.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transformers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were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installed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end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of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2023,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commissioning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early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2024.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commercial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deployment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2026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7366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34873" y="1537080"/>
          <a:ext cx="4425950" cy="550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705"/>
                <a:gridCol w="3280410"/>
              </a:tblGrid>
              <a:tr h="2755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Ownership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BASF-Sabic-Linde</a:t>
                      </a:r>
                      <a:r>
                        <a:rPr dirty="0" sz="1050" spc="3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Partnership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6032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Location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Ludwigshafen,</a:t>
                      </a:r>
                      <a:r>
                        <a:rPr dirty="0" sz="1050" spc="1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Germany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(BASF</a:t>
                      </a:r>
                      <a:r>
                        <a:rPr dirty="0" sz="1050" spc="1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Verbund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site)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6032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443483" y="2492375"/>
            <a:ext cx="4439285" cy="0"/>
          </a:xfrm>
          <a:custGeom>
            <a:avLst/>
            <a:gdLst/>
            <a:ahLst/>
            <a:cxnLst/>
            <a:rect l="l" t="t" r="r" b="b"/>
            <a:pathLst>
              <a:path w="4439285" h="0">
                <a:moveTo>
                  <a:pt x="0" y="0"/>
                </a:moveTo>
                <a:lnTo>
                  <a:pt x="443903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53326" y="2152179"/>
            <a:ext cx="4340860" cy="91503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dirty="0" sz="1200" spc="-10" b="1">
                <a:latin typeface="Arial"/>
                <a:cs typeface="Arial"/>
              </a:rPr>
              <a:t>E-</a:t>
            </a:r>
            <a:r>
              <a:rPr dirty="0" sz="1200" b="1">
                <a:latin typeface="Arial"/>
                <a:cs typeface="Arial"/>
              </a:rPr>
              <a:t>SC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process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overview,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proven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reduce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90% of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emissions</a:t>
            </a:r>
            <a:endParaRPr sz="1200">
              <a:latin typeface="Arial"/>
              <a:cs typeface="Arial"/>
            </a:endParaRPr>
          </a:p>
          <a:p>
            <a:pPr algn="ctr" marL="1703070" marR="1729105" indent="-8255">
              <a:lnSpc>
                <a:spcPct val="100000"/>
              </a:lnSpc>
              <a:spcBef>
                <a:spcPts val="620"/>
              </a:spcBef>
            </a:pPr>
            <a:r>
              <a:rPr dirty="0" sz="1200" spc="-10" i="1">
                <a:latin typeface="Arial"/>
                <a:cs typeface="Arial"/>
              </a:rPr>
              <a:t>Feedstock </a:t>
            </a:r>
            <a:r>
              <a:rPr dirty="0" sz="1200" i="1">
                <a:latin typeface="Arial"/>
                <a:cs typeface="Arial"/>
              </a:rPr>
              <a:t>(naphtha</a:t>
            </a:r>
            <a:r>
              <a:rPr dirty="0" sz="1200" spc="-65" i="1">
                <a:latin typeface="Arial"/>
                <a:cs typeface="Arial"/>
              </a:rPr>
              <a:t> </a:t>
            </a:r>
            <a:r>
              <a:rPr dirty="0" sz="1200" spc="-25" i="1">
                <a:latin typeface="Arial"/>
                <a:cs typeface="Arial"/>
              </a:rPr>
              <a:t>and </a:t>
            </a:r>
            <a:r>
              <a:rPr dirty="0" sz="1200" spc="-10" i="1">
                <a:latin typeface="Arial"/>
                <a:cs typeface="Arial"/>
              </a:rPr>
              <a:t>ethane)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26792" y="3068573"/>
            <a:ext cx="76200" cy="398145"/>
          </a:xfrm>
          <a:custGeom>
            <a:avLst/>
            <a:gdLst/>
            <a:ahLst/>
            <a:cxnLst/>
            <a:rect l="l" t="t" r="r" b="b"/>
            <a:pathLst>
              <a:path w="76200" h="398145">
                <a:moveTo>
                  <a:pt x="0" y="321437"/>
                </a:moveTo>
                <a:lnTo>
                  <a:pt x="38100" y="397637"/>
                </a:lnTo>
                <a:lnTo>
                  <a:pt x="63500" y="346837"/>
                </a:lnTo>
                <a:lnTo>
                  <a:pt x="31750" y="346837"/>
                </a:lnTo>
                <a:lnTo>
                  <a:pt x="31750" y="342603"/>
                </a:lnTo>
                <a:lnTo>
                  <a:pt x="0" y="321437"/>
                </a:lnTo>
                <a:close/>
              </a:path>
              <a:path w="76200" h="398145">
                <a:moveTo>
                  <a:pt x="31750" y="342603"/>
                </a:moveTo>
                <a:lnTo>
                  <a:pt x="31750" y="346837"/>
                </a:lnTo>
                <a:lnTo>
                  <a:pt x="38100" y="346837"/>
                </a:lnTo>
                <a:lnTo>
                  <a:pt x="31750" y="342603"/>
                </a:lnTo>
                <a:close/>
              </a:path>
              <a:path w="76200" h="398145">
                <a:moveTo>
                  <a:pt x="44450" y="0"/>
                </a:moveTo>
                <a:lnTo>
                  <a:pt x="31750" y="0"/>
                </a:lnTo>
                <a:lnTo>
                  <a:pt x="31750" y="342603"/>
                </a:lnTo>
                <a:lnTo>
                  <a:pt x="38100" y="346837"/>
                </a:lnTo>
                <a:lnTo>
                  <a:pt x="44450" y="342603"/>
                </a:lnTo>
                <a:lnTo>
                  <a:pt x="44450" y="0"/>
                </a:lnTo>
                <a:close/>
              </a:path>
              <a:path w="76200" h="398145">
                <a:moveTo>
                  <a:pt x="44450" y="342603"/>
                </a:moveTo>
                <a:lnTo>
                  <a:pt x="38100" y="346837"/>
                </a:lnTo>
                <a:lnTo>
                  <a:pt x="44450" y="346837"/>
                </a:lnTo>
                <a:lnTo>
                  <a:pt x="44450" y="342603"/>
                </a:lnTo>
                <a:close/>
              </a:path>
              <a:path w="76200" h="398145">
                <a:moveTo>
                  <a:pt x="76200" y="321437"/>
                </a:moveTo>
                <a:lnTo>
                  <a:pt x="44450" y="342603"/>
                </a:lnTo>
                <a:lnTo>
                  <a:pt x="44450" y="346837"/>
                </a:lnTo>
                <a:lnTo>
                  <a:pt x="63500" y="346837"/>
                </a:lnTo>
                <a:lnTo>
                  <a:pt x="76200" y="321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1837753" y="3548595"/>
            <a:ext cx="1546225" cy="1811655"/>
            <a:chOff x="1837753" y="3548595"/>
            <a:chExt cx="1546225" cy="1811655"/>
          </a:xfrm>
        </p:grpSpPr>
        <p:sp>
          <p:nvSpPr>
            <p:cNvPr id="21" name="object 21"/>
            <p:cNvSpPr/>
            <p:nvPr/>
          </p:nvSpPr>
          <p:spPr>
            <a:xfrm>
              <a:off x="1842516" y="3964939"/>
              <a:ext cx="1536700" cy="1390650"/>
            </a:xfrm>
            <a:custGeom>
              <a:avLst/>
              <a:gdLst/>
              <a:ahLst/>
              <a:cxnLst/>
              <a:rect l="l" t="t" r="r" b="b"/>
              <a:pathLst>
                <a:path w="1536700" h="1390650">
                  <a:moveTo>
                    <a:pt x="1536192" y="0"/>
                  </a:moveTo>
                  <a:lnTo>
                    <a:pt x="0" y="0"/>
                  </a:lnTo>
                  <a:lnTo>
                    <a:pt x="0" y="1390269"/>
                  </a:lnTo>
                  <a:lnTo>
                    <a:pt x="1536192" y="1390269"/>
                  </a:lnTo>
                  <a:lnTo>
                    <a:pt x="1536192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842516" y="3964939"/>
              <a:ext cx="1536700" cy="1390650"/>
            </a:xfrm>
            <a:custGeom>
              <a:avLst/>
              <a:gdLst/>
              <a:ahLst/>
              <a:cxnLst/>
              <a:rect l="l" t="t" r="r" b="b"/>
              <a:pathLst>
                <a:path w="1536700" h="1390650">
                  <a:moveTo>
                    <a:pt x="0" y="1390269"/>
                  </a:moveTo>
                  <a:lnTo>
                    <a:pt x="1536192" y="1390269"/>
                  </a:lnTo>
                  <a:lnTo>
                    <a:pt x="1536192" y="0"/>
                  </a:lnTo>
                  <a:lnTo>
                    <a:pt x="0" y="0"/>
                  </a:lnTo>
                  <a:lnTo>
                    <a:pt x="0" y="1390269"/>
                  </a:lnTo>
                  <a:close/>
                </a:path>
              </a:pathLst>
            </a:custGeom>
            <a:ln w="9525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491740" y="3553358"/>
              <a:ext cx="137160" cy="412115"/>
            </a:xfrm>
            <a:custGeom>
              <a:avLst/>
              <a:gdLst/>
              <a:ahLst/>
              <a:cxnLst/>
              <a:rect l="l" t="t" r="r" b="b"/>
              <a:pathLst>
                <a:path w="137160" h="412114">
                  <a:moveTo>
                    <a:pt x="137160" y="0"/>
                  </a:moveTo>
                  <a:lnTo>
                    <a:pt x="0" y="0"/>
                  </a:lnTo>
                  <a:lnTo>
                    <a:pt x="0" y="411581"/>
                  </a:lnTo>
                  <a:lnTo>
                    <a:pt x="137160" y="411581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491740" y="3553358"/>
              <a:ext cx="137160" cy="412115"/>
            </a:xfrm>
            <a:custGeom>
              <a:avLst/>
              <a:gdLst/>
              <a:ahLst/>
              <a:cxnLst/>
              <a:rect l="l" t="t" r="r" b="b"/>
              <a:pathLst>
                <a:path w="137160" h="412114">
                  <a:moveTo>
                    <a:pt x="0" y="411581"/>
                  </a:moveTo>
                  <a:lnTo>
                    <a:pt x="137160" y="411581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11581"/>
                  </a:lnTo>
                  <a:close/>
                </a:path>
              </a:pathLst>
            </a:custGeom>
            <a:ln w="9525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957731" y="4974446"/>
              <a:ext cx="172085" cy="267970"/>
            </a:xfrm>
            <a:custGeom>
              <a:avLst/>
              <a:gdLst/>
              <a:ahLst/>
              <a:cxnLst/>
              <a:rect l="l" t="t" r="r" b="b"/>
              <a:pathLst>
                <a:path w="172085" h="267970">
                  <a:moveTo>
                    <a:pt x="71408" y="0"/>
                  </a:moveTo>
                  <a:lnTo>
                    <a:pt x="71371" y="59381"/>
                  </a:lnTo>
                  <a:lnTo>
                    <a:pt x="41312" y="98929"/>
                  </a:lnTo>
                  <a:lnTo>
                    <a:pt x="28479" y="111291"/>
                  </a:lnTo>
                  <a:lnTo>
                    <a:pt x="18193" y="123156"/>
                  </a:lnTo>
                  <a:lnTo>
                    <a:pt x="10701" y="133797"/>
                  </a:lnTo>
                  <a:lnTo>
                    <a:pt x="6250" y="142483"/>
                  </a:lnTo>
                  <a:lnTo>
                    <a:pt x="0" y="178415"/>
                  </a:lnTo>
                  <a:lnTo>
                    <a:pt x="6213" y="210381"/>
                  </a:lnTo>
                  <a:lnTo>
                    <a:pt x="19604" y="235230"/>
                  </a:lnTo>
                  <a:lnTo>
                    <a:pt x="34884" y="249813"/>
                  </a:lnTo>
                  <a:lnTo>
                    <a:pt x="29077" y="230671"/>
                  </a:lnTo>
                  <a:lnTo>
                    <a:pt x="27433" y="206337"/>
                  </a:lnTo>
                  <a:lnTo>
                    <a:pt x="33898" y="178853"/>
                  </a:lnTo>
                  <a:lnTo>
                    <a:pt x="52416" y="150261"/>
                  </a:lnTo>
                  <a:lnTo>
                    <a:pt x="51201" y="157017"/>
                  </a:lnTo>
                  <a:lnTo>
                    <a:pt x="50151" y="173982"/>
                  </a:lnTo>
                  <a:lnTo>
                    <a:pt x="53155" y="196197"/>
                  </a:lnTo>
                  <a:lnTo>
                    <a:pt x="64103" y="218703"/>
                  </a:lnTo>
                  <a:lnTo>
                    <a:pt x="76558" y="238147"/>
                  </a:lnTo>
                  <a:lnTo>
                    <a:pt x="82876" y="253624"/>
                  </a:lnTo>
                  <a:lnTo>
                    <a:pt x="85141" y="263852"/>
                  </a:lnTo>
                  <a:lnTo>
                    <a:pt x="85433" y="267546"/>
                  </a:lnTo>
                  <a:lnTo>
                    <a:pt x="110045" y="263643"/>
                  </a:lnTo>
                  <a:lnTo>
                    <a:pt x="151052" y="234603"/>
                  </a:lnTo>
                  <a:lnTo>
                    <a:pt x="170159" y="193421"/>
                  </a:lnTo>
                  <a:lnTo>
                    <a:pt x="171994" y="173788"/>
                  </a:lnTo>
                  <a:lnTo>
                    <a:pt x="169337" y="154446"/>
                  </a:lnTo>
                  <a:lnTo>
                    <a:pt x="161694" y="137817"/>
                  </a:lnTo>
                  <a:lnTo>
                    <a:pt x="160973" y="154300"/>
                  </a:lnTo>
                  <a:lnTo>
                    <a:pt x="152636" y="167721"/>
                  </a:lnTo>
                  <a:lnTo>
                    <a:pt x="139260" y="175134"/>
                  </a:lnTo>
                  <a:lnTo>
                    <a:pt x="123418" y="173593"/>
                  </a:lnTo>
                  <a:lnTo>
                    <a:pt x="112045" y="165835"/>
                  </a:lnTo>
                  <a:lnTo>
                    <a:pt x="105631" y="153994"/>
                  </a:lnTo>
                  <a:lnTo>
                    <a:pt x="104969" y="139819"/>
                  </a:lnTo>
                  <a:lnTo>
                    <a:pt x="110853" y="125062"/>
                  </a:lnTo>
                  <a:lnTo>
                    <a:pt x="123262" y="91652"/>
                  </a:lnTo>
                  <a:lnTo>
                    <a:pt x="119400" y="55648"/>
                  </a:lnTo>
                  <a:lnTo>
                    <a:pt x="101403" y="23084"/>
                  </a:lnTo>
                  <a:lnTo>
                    <a:pt x="71408" y="0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139696" y="4316983"/>
              <a:ext cx="960119" cy="283845"/>
            </a:xfrm>
            <a:custGeom>
              <a:avLst/>
              <a:gdLst/>
              <a:ahLst/>
              <a:cxnLst/>
              <a:rect l="l" t="t" r="r" b="b"/>
              <a:pathLst>
                <a:path w="960119" h="283845">
                  <a:moveTo>
                    <a:pt x="912876" y="0"/>
                  </a:moveTo>
                  <a:lnTo>
                    <a:pt x="47243" y="0"/>
                  </a:lnTo>
                  <a:lnTo>
                    <a:pt x="28878" y="3722"/>
                  </a:lnTo>
                  <a:lnTo>
                    <a:pt x="13858" y="13874"/>
                  </a:lnTo>
                  <a:lnTo>
                    <a:pt x="3720" y="28932"/>
                  </a:lnTo>
                  <a:lnTo>
                    <a:pt x="0" y="47371"/>
                  </a:lnTo>
                  <a:lnTo>
                    <a:pt x="0" y="236347"/>
                  </a:lnTo>
                  <a:lnTo>
                    <a:pt x="3720" y="254712"/>
                  </a:lnTo>
                  <a:lnTo>
                    <a:pt x="13858" y="269732"/>
                  </a:lnTo>
                  <a:lnTo>
                    <a:pt x="28878" y="279870"/>
                  </a:lnTo>
                  <a:lnTo>
                    <a:pt x="47243" y="283591"/>
                  </a:lnTo>
                  <a:lnTo>
                    <a:pt x="912876" y="283591"/>
                  </a:lnTo>
                  <a:lnTo>
                    <a:pt x="931241" y="279870"/>
                  </a:lnTo>
                  <a:lnTo>
                    <a:pt x="946261" y="269732"/>
                  </a:lnTo>
                  <a:lnTo>
                    <a:pt x="956399" y="254712"/>
                  </a:lnTo>
                  <a:lnTo>
                    <a:pt x="960120" y="236347"/>
                  </a:lnTo>
                  <a:lnTo>
                    <a:pt x="960120" y="47371"/>
                  </a:lnTo>
                  <a:lnTo>
                    <a:pt x="956399" y="28932"/>
                  </a:lnTo>
                  <a:lnTo>
                    <a:pt x="946261" y="13874"/>
                  </a:lnTo>
                  <a:lnTo>
                    <a:pt x="931241" y="3722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1847278" y="4350511"/>
            <a:ext cx="1527175" cy="5492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397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SC</a:t>
            </a:r>
            <a:endParaRPr sz="1200">
              <a:latin typeface="Arial"/>
              <a:cs typeface="Arial"/>
            </a:endParaRPr>
          </a:p>
          <a:p>
            <a:pPr marL="445134">
              <a:lnSpc>
                <a:spcPct val="100000"/>
              </a:lnSpc>
              <a:spcBef>
                <a:spcPts val="1210"/>
              </a:spcBef>
            </a:pPr>
            <a:r>
              <a:rPr dirty="0" sz="1200" spc="-10" b="1" i="1">
                <a:solidFill>
                  <a:srgbClr val="FF7E00"/>
                </a:solidFill>
                <a:latin typeface="Arial"/>
                <a:cs typeface="Arial"/>
              </a:rPr>
              <a:t>800-850ºC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04795" y="5939104"/>
            <a:ext cx="495934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 i="1">
                <a:latin typeface="Arial"/>
                <a:cs typeface="Arial"/>
              </a:rPr>
              <a:t>Olefins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486977" y="2798445"/>
            <a:ext cx="2305050" cy="3121025"/>
            <a:chOff x="2486977" y="2798445"/>
            <a:chExt cx="2305050" cy="3121025"/>
          </a:xfrm>
        </p:grpSpPr>
        <p:sp>
          <p:nvSpPr>
            <p:cNvPr id="30" name="object 30"/>
            <p:cNvSpPr/>
            <p:nvPr/>
          </p:nvSpPr>
          <p:spPr>
            <a:xfrm>
              <a:off x="2517647" y="5611241"/>
              <a:ext cx="76200" cy="308610"/>
            </a:xfrm>
            <a:custGeom>
              <a:avLst/>
              <a:gdLst/>
              <a:ahLst/>
              <a:cxnLst/>
              <a:rect l="l" t="t" r="r" b="b"/>
              <a:pathLst>
                <a:path w="76200" h="308610">
                  <a:moveTo>
                    <a:pt x="0" y="231813"/>
                  </a:moveTo>
                  <a:lnTo>
                    <a:pt x="38100" y="308013"/>
                  </a:lnTo>
                  <a:lnTo>
                    <a:pt x="63500" y="257213"/>
                  </a:lnTo>
                  <a:lnTo>
                    <a:pt x="31750" y="257213"/>
                  </a:lnTo>
                  <a:lnTo>
                    <a:pt x="31750" y="252979"/>
                  </a:lnTo>
                  <a:lnTo>
                    <a:pt x="0" y="231813"/>
                  </a:lnTo>
                  <a:close/>
                </a:path>
                <a:path w="76200" h="308610">
                  <a:moveTo>
                    <a:pt x="31750" y="252979"/>
                  </a:moveTo>
                  <a:lnTo>
                    <a:pt x="31750" y="257213"/>
                  </a:lnTo>
                  <a:lnTo>
                    <a:pt x="38100" y="257213"/>
                  </a:lnTo>
                  <a:lnTo>
                    <a:pt x="31750" y="252979"/>
                  </a:lnTo>
                  <a:close/>
                </a:path>
                <a:path w="76200" h="308610">
                  <a:moveTo>
                    <a:pt x="44450" y="0"/>
                  </a:moveTo>
                  <a:lnTo>
                    <a:pt x="31750" y="0"/>
                  </a:lnTo>
                  <a:lnTo>
                    <a:pt x="31750" y="252979"/>
                  </a:lnTo>
                  <a:lnTo>
                    <a:pt x="38100" y="257213"/>
                  </a:lnTo>
                  <a:lnTo>
                    <a:pt x="44450" y="252979"/>
                  </a:lnTo>
                  <a:lnTo>
                    <a:pt x="44450" y="0"/>
                  </a:lnTo>
                  <a:close/>
                </a:path>
                <a:path w="76200" h="308610">
                  <a:moveTo>
                    <a:pt x="44450" y="252979"/>
                  </a:moveTo>
                  <a:lnTo>
                    <a:pt x="38100" y="257213"/>
                  </a:lnTo>
                  <a:lnTo>
                    <a:pt x="44450" y="257213"/>
                  </a:lnTo>
                  <a:lnTo>
                    <a:pt x="44450" y="252979"/>
                  </a:lnTo>
                  <a:close/>
                </a:path>
                <a:path w="76200" h="308610">
                  <a:moveTo>
                    <a:pt x="76200" y="231813"/>
                  </a:moveTo>
                  <a:lnTo>
                    <a:pt x="44450" y="252979"/>
                  </a:lnTo>
                  <a:lnTo>
                    <a:pt x="44450" y="257213"/>
                  </a:lnTo>
                  <a:lnTo>
                    <a:pt x="63500" y="257213"/>
                  </a:lnTo>
                  <a:lnTo>
                    <a:pt x="76200" y="2318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491739" y="5346001"/>
              <a:ext cx="137160" cy="402590"/>
            </a:xfrm>
            <a:custGeom>
              <a:avLst/>
              <a:gdLst/>
              <a:ahLst/>
              <a:cxnLst/>
              <a:rect l="l" t="t" r="r" b="b"/>
              <a:pathLst>
                <a:path w="137160" h="402589">
                  <a:moveTo>
                    <a:pt x="137160" y="0"/>
                  </a:moveTo>
                  <a:lnTo>
                    <a:pt x="0" y="0"/>
                  </a:lnTo>
                  <a:lnTo>
                    <a:pt x="0" y="402437"/>
                  </a:lnTo>
                  <a:lnTo>
                    <a:pt x="137160" y="40243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491739" y="5346001"/>
              <a:ext cx="137160" cy="402590"/>
            </a:xfrm>
            <a:custGeom>
              <a:avLst/>
              <a:gdLst/>
              <a:ahLst/>
              <a:cxnLst/>
              <a:rect l="l" t="t" r="r" b="b"/>
              <a:pathLst>
                <a:path w="137160" h="402589">
                  <a:moveTo>
                    <a:pt x="0" y="402437"/>
                  </a:moveTo>
                  <a:lnTo>
                    <a:pt x="137160" y="402437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02437"/>
                  </a:lnTo>
                  <a:close/>
                </a:path>
              </a:pathLst>
            </a:custGeom>
            <a:ln w="9524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115944" y="2807970"/>
              <a:ext cx="1666875" cy="1079500"/>
            </a:xfrm>
            <a:custGeom>
              <a:avLst/>
              <a:gdLst/>
              <a:ahLst/>
              <a:cxnLst/>
              <a:rect l="l" t="t" r="r" b="b"/>
              <a:pathLst>
                <a:path w="1666875" h="1079500">
                  <a:moveTo>
                    <a:pt x="1666367" y="0"/>
                  </a:moveTo>
                  <a:lnTo>
                    <a:pt x="413639" y="0"/>
                  </a:lnTo>
                  <a:lnTo>
                    <a:pt x="413639" y="629538"/>
                  </a:lnTo>
                  <a:lnTo>
                    <a:pt x="0" y="648715"/>
                  </a:lnTo>
                  <a:lnTo>
                    <a:pt x="413639" y="899286"/>
                  </a:lnTo>
                  <a:lnTo>
                    <a:pt x="413639" y="1079245"/>
                  </a:lnTo>
                  <a:lnTo>
                    <a:pt x="1666367" y="1079245"/>
                  </a:lnTo>
                  <a:lnTo>
                    <a:pt x="1666367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115944" y="2807970"/>
              <a:ext cx="1666875" cy="1079500"/>
            </a:xfrm>
            <a:custGeom>
              <a:avLst/>
              <a:gdLst/>
              <a:ahLst/>
              <a:cxnLst/>
              <a:rect l="l" t="t" r="r" b="b"/>
              <a:pathLst>
                <a:path w="1666875" h="1079500">
                  <a:moveTo>
                    <a:pt x="413639" y="0"/>
                  </a:moveTo>
                  <a:lnTo>
                    <a:pt x="622427" y="0"/>
                  </a:lnTo>
                  <a:lnTo>
                    <a:pt x="935608" y="0"/>
                  </a:lnTo>
                  <a:lnTo>
                    <a:pt x="1666367" y="0"/>
                  </a:lnTo>
                  <a:lnTo>
                    <a:pt x="1666367" y="629538"/>
                  </a:lnTo>
                  <a:lnTo>
                    <a:pt x="1666367" y="899286"/>
                  </a:lnTo>
                  <a:lnTo>
                    <a:pt x="1666367" y="1079245"/>
                  </a:lnTo>
                  <a:lnTo>
                    <a:pt x="935608" y="1079245"/>
                  </a:lnTo>
                  <a:lnTo>
                    <a:pt x="622427" y="1079245"/>
                  </a:lnTo>
                  <a:lnTo>
                    <a:pt x="413639" y="1079245"/>
                  </a:lnTo>
                  <a:lnTo>
                    <a:pt x="413639" y="899286"/>
                  </a:lnTo>
                  <a:lnTo>
                    <a:pt x="0" y="648715"/>
                  </a:lnTo>
                  <a:lnTo>
                    <a:pt x="413639" y="629538"/>
                  </a:lnTo>
                  <a:lnTo>
                    <a:pt x="413639" y="0"/>
                  </a:lnTo>
                  <a:close/>
                </a:path>
              </a:pathLst>
            </a:custGeom>
            <a:ln w="1905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3593465" y="3003232"/>
            <a:ext cx="1096645" cy="69405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70"/>
              </a:spcBef>
            </a:pP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E-SC</a:t>
            </a:r>
            <a:r>
              <a:rPr dirty="0" sz="1050" spc="1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does</a:t>
            </a:r>
            <a:r>
              <a:rPr dirty="0" sz="1050" spc="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 MT"/>
                <a:cs typeface="Arial MT"/>
              </a:rPr>
              <a:t>not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burn</a:t>
            </a:r>
            <a:r>
              <a:rPr dirty="0" sz="1050" spc="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fossil</a:t>
            </a:r>
            <a:r>
              <a:rPr dirty="0" sz="1050" spc="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fuels</a:t>
            </a:r>
            <a:r>
              <a:rPr dirty="0" sz="1050" spc="5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dirty="0" sz="1050" spc="1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generate</a:t>
            </a:r>
            <a:r>
              <a:rPr dirty="0" sz="1050" spc="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Arial MT"/>
                <a:cs typeface="Arial MT"/>
              </a:rPr>
              <a:t>heat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dirty="0" sz="105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crack 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naphtha.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47090" y="2862452"/>
            <a:ext cx="1401445" cy="1884680"/>
            <a:chOff x="347090" y="2862452"/>
            <a:chExt cx="1401445" cy="1884680"/>
          </a:xfrm>
        </p:grpSpPr>
        <p:sp>
          <p:nvSpPr>
            <p:cNvPr id="37" name="object 37"/>
            <p:cNvSpPr/>
            <p:nvPr/>
          </p:nvSpPr>
          <p:spPr>
            <a:xfrm>
              <a:off x="356615" y="2871977"/>
              <a:ext cx="1382395" cy="1865630"/>
            </a:xfrm>
            <a:custGeom>
              <a:avLst/>
              <a:gdLst/>
              <a:ahLst/>
              <a:cxnLst/>
              <a:rect l="l" t="t" r="r" b="b"/>
              <a:pathLst>
                <a:path w="1382395" h="1865629">
                  <a:moveTo>
                    <a:pt x="1261872" y="0"/>
                  </a:moveTo>
                  <a:lnTo>
                    <a:pt x="0" y="0"/>
                  </a:lnTo>
                  <a:lnTo>
                    <a:pt x="0" y="1362710"/>
                  </a:lnTo>
                  <a:lnTo>
                    <a:pt x="736092" y="1362710"/>
                  </a:lnTo>
                  <a:lnTo>
                    <a:pt x="1382141" y="1865249"/>
                  </a:lnTo>
                  <a:lnTo>
                    <a:pt x="1051560" y="1362710"/>
                  </a:lnTo>
                  <a:lnTo>
                    <a:pt x="1261872" y="1362710"/>
                  </a:lnTo>
                  <a:lnTo>
                    <a:pt x="1261872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56615" y="2871977"/>
              <a:ext cx="1382395" cy="1865630"/>
            </a:xfrm>
            <a:custGeom>
              <a:avLst/>
              <a:gdLst/>
              <a:ahLst/>
              <a:cxnLst/>
              <a:rect l="l" t="t" r="r" b="b"/>
              <a:pathLst>
                <a:path w="1382395" h="1865629">
                  <a:moveTo>
                    <a:pt x="0" y="0"/>
                  </a:moveTo>
                  <a:lnTo>
                    <a:pt x="736092" y="0"/>
                  </a:lnTo>
                  <a:lnTo>
                    <a:pt x="1051560" y="0"/>
                  </a:lnTo>
                  <a:lnTo>
                    <a:pt x="1261872" y="0"/>
                  </a:lnTo>
                  <a:lnTo>
                    <a:pt x="1261872" y="794893"/>
                  </a:lnTo>
                  <a:lnTo>
                    <a:pt x="1261872" y="1135634"/>
                  </a:lnTo>
                  <a:lnTo>
                    <a:pt x="1261872" y="1362710"/>
                  </a:lnTo>
                  <a:lnTo>
                    <a:pt x="1051560" y="1362710"/>
                  </a:lnTo>
                  <a:lnTo>
                    <a:pt x="1382141" y="1865249"/>
                  </a:lnTo>
                  <a:lnTo>
                    <a:pt x="736092" y="1362710"/>
                  </a:lnTo>
                  <a:lnTo>
                    <a:pt x="0" y="1362710"/>
                  </a:lnTo>
                  <a:lnTo>
                    <a:pt x="0" y="1135634"/>
                  </a:lnTo>
                  <a:lnTo>
                    <a:pt x="0" y="79489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419595" y="3043618"/>
            <a:ext cx="1140460" cy="1033144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65"/>
              </a:spcBef>
            </a:pP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Two</a:t>
            </a:r>
            <a:r>
              <a:rPr dirty="0" sz="1050" spc="1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electric</a:t>
            </a:r>
            <a:r>
              <a:rPr dirty="0" sz="1050" spc="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Arial MT"/>
                <a:cs typeface="Arial MT"/>
              </a:rPr>
              <a:t>ways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dirty="0" sz="105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deliver</a:t>
            </a:r>
            <a:r>
              <a:rPr dirty="0" sz="1050" spc="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heat: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direct</a:t>
            </a:r>
            <a:r>
              <a:rPr dirty="0" sz="1050" spc="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(electric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current</a:t>
            </a:r>
            <a:r>
              <a:rPr dirty="0" sz="1050" spc="1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through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tubes)</a:t>
            </a:r>
            <a:r>
              <a:rPr dirty="0" sz="1050" spc="1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1050" spc="5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indirect</a:t>
            </a:r>
            <a:r>
              <a:rPr dirty="0" sz="1050" spc="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(radiation)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795904" y="4353305"/>
            <a:ext cx="1986914" cy="1554480"/>
            <a:chOff x="2795904" y="4353305"/>
            <a:chExt cx="1986914" cy="1554480"/>
          </a:xfrm>
        </p:grpSpPr>
        <p:sp>
          <p:nvSpPr>
            <p:cNvPr id="41" name="object 41"/>
            <p:cNvSpPr/>
            <p:nvPr/>
          </p:nvSpPr>
          <p:spPr>
            <a:xfrm>
              <a:off x="2805429" y="4362830"/>
              <a:ext cx="1967864" cy="1535430"/>
            </a:xfrm>
            <a:custGeom>
              <a:avLst/>
              <a:gdLst/>
              <a:ahLst/>
              <a:cxnLst/>
              <a:rect l="l" t="t" r="r" b="b"/>
              <a:pathLst>
                <a:path w="1967864" h="1535429">
                  <a:moveTo>
                    <a:pt x="1967737" y="0"/>
                  </a:moveTo>
                  <a:lnTo>
                    <a:pt x="724154" y="0"/>
                  </a:lnTo>
                  <a:lnTo>
                    <a:pt x="724154" y="837565"/>
                  </a:lnTo>
                  <a:lnTo>
                    <a:pt x="0" y="1535404"/>
                  </a:lnTo>
                  <a:lnTo>
                    <a:pt x="724154" y="1196594"/>
                  </a:lnTo>
                  <a:lnTo>
                    <a:pt x="724154" y="1435912"/>
                  </a:lnTo>
                  <a:lnTo>
                    <a:pt x="1967737" y="1435912"/>
                  </a:lnTo>
                  <a:lnTo>
                    <a:pt x="1967737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805429" y="4362830"/>
              <a:ext cx="1967864" cy="1535430"/>
            </a:xfrm>
            <a:custGeom>
              <a:avLst/>
              <a:gdLst/>
              <a:ahLst/>
              <a:cxnLst/>
              <a:rect l="l" t="t" r="r" b="b"/>
              <a:pathLst>
                <a:path w="1967864" h="1535429">
                  <a:moveTo>
                    <a:pt x="724154" y="0"/>
                  </a:moveTo>
                  <a:lnTo>
                    <a:pt x="931418" y="0"/>
                  </a:lnTo>
                  <a:lnTo>
                    <a:pt x="1242314" y="0"/>
                  </a:lnTo>
                  <a:lnTo>
                    <a:pt x="1967737" y="0"/>
                  </a:lnTo>
                  <a:lnTo>
                    <a:pt x="1967737" y="837565"/>
                  </a:lnTo>
                  <a:lnTo>
                    <a:pt x="1967737" y="1196594"/>
                  </a:lnTo>
                  <a:lnTo>
                    <a:pt x="1967737" y="1435912"/>
                  </a:lnTo>
                  <a:lnTo>
                    <a:pt x="1242314" y="1435912"/>
                  </a:lnTo>
                  <a:lnTo>
                    <a:pt x="931418" y="1435912"/>
                  </a:lnTo>
                  <a:lnTo>
                    <a:pt x="724154" y="1435912"/>
                  </a:lnTo>
                  <a:lnTo>
                    <a:pt x="724154" y="1196594"/>
                  </a:lnTo>
                  <a:lnTo>
                    <a:pt x="0" y="1535404"/>
                  </a:lnTo>
                  <a:lnTo>
                    <a:pt x="724154" y="837565"/>
                  </a:lnTo>
                  <a:lnTo>
                    <a:pt x="724154" y="0"/>
                  </a:lnTo>
                  <a:close/>
                </a:path>
              </a:pathLst>
            </a:custGeom>
            <a:ln w="1905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3587241" y="4489259"/>
            <a:ext cx="937260" cy="119824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70"/>
              </a:spcBef>
            </a:pP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Delivering</a:t>
            </a:r>
            <a:r>
              <a:rPr dirty="0" sz="1050" spc="1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same</a:t>
            </a:r>
            <a:r>
              <a:rPr dirty="0" sz="1050" spc="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product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dirty="0" sz="1050" spc="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dirty="0" sz="1050" spc="1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Arial MT"/>
                <a:cs typeface="Arial MT"/>
              </a:rPr>
              <a:t>same 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chemistry, changing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exclusively</a:t>
            </a:r>
            <a:r>
              <a:rPr dirty="0" sz="1050" spc="2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heat</a:t>
            </a:r>
            <a:r>
              <a:rPr dirty="0" sz="105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source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6801" y="6639186"/>
            <a:ext cx="7464425" cy="13843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Paula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Sánchez,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Gernot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Share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with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51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1129919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Electrifying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monomer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production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currently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bottlenecked</a:t>
            </a:r>
            <a:r>
              <a:rPr dirty="0" sz="2800" spc="-1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by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heat intensity,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power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infrastructure,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cost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parity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19"/>
            <a:ext cx="4636135" cy="429895"/>
            <a:chOff x="0" y="45719"/>
            <a:chExt cx="4636135" cy="429895"/>
          </a:xfrm>
        </p:grpSpPr>
        <p:sp>
          <p:nvSpPr>
            <p:cNvPr id="6" name="object 6"/>
            <p:cNvSpPr/>
            <p:nvPr/>
          </p:nvSpPr>
          <p:spPr>
            <a:xfrm>
              <a:off x="2926079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4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8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388747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72895" algn="l"/>
                <a:tab pos="294767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10"/>
              <a:t>Electrify</a:t>
            </a:r>
            <a:r>
              <a:rPr dirty="0" sz="1550"/>
              <a:t>	</a:t>
            </a:r>
            <a:r>
              <a:rPr dirty="0" sz="1550" spc="-10"/>
              <a:t>Summary</a:t>
            </a:r>
            <a:endParaRPr sz="1550"/>
          </a:p>
        </p:txBody>
      </p:sp>
      <p:grpSp>
        <p:nvGrpSpPr>
          <p:cNvPr id="10" name="object 10"/>
          <p:cNvGrpSpPr/>
          <p:nvPr/>
        </p:nvGrpSpPr>
        <p:grpSpPr>
          <a:xfrm>
            <a:off x="1956816" y="1527403"/>
            <a:ext cx="2377440" cy="4463415"/>
            <a:chOff x="1956816" y="1527403"/>
            <a:chExt cx="2377440" cy="4463415"/>
          </a:xfrm>
        </p:grpSpPr>
        <p:sp>
          <p:nvSpPr>
            <p:cNvPr id="11" name="object 11"/>
            <p:cNvSpPr/>
            <p:nvPr/>
          </p:nvSpPr>
          <p:spPr>
            <a:xfrm>
              <a:off x="1956816" y="2140203"/>
              <a:ext cx="2368550" cy="3850640"/>
            </a:xfrm>
            <a:custGeom>
              <a:avLst/>
              <a:gdLst/>
              <a:ahLst/>
              <a:cxnLst/>
              <a:rect l="l" t="t" r="r" b="b"/>
              <a:pathLst>
                <a:path w="2368550" h="3850640">
                  <a:moveTo>
                    <a:pt x="0" y="3850614"/>
                  </a:moveTo>
                  <a:lnTo>
                    <a:pt x="2368296" y="3850614"/>
                  </a:lnTo>
                  <a:lnTo>
                    <a:pt x="2368296" y="0"/>
                  </a:lnTo>
                  <a:lnTo>
                    <a:pt x="0" y="0"/>
                  </a:lnTo>
                  <a:lnTo>
                    <a:pt x="0" y="3850614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65960" y="1527403"/>
              <a:ext cx="2368550" cy="613410"/>
            </a:xfrm>
            <a:custGeom>
              <a:avLst/>
              <a:gdLst/>
              <a:ahLst/>
              <a:cxnLst/>
              <a:rect l="l" t="t" r="r" b="b"/>
              <a:pathLst>
                <a:path w="2368550" h="613410">
                  <a:moveTo>
                    <a:pt x="2368295" y="0"/>
                  </a:moveTo>
                  <a:lnTo>
                    <a:pt x="0" y="0"/>
                  </a:lnTo>
                  <a:lnTo>
                    <a:pt x="0" y="612800"/>
                  </a:lnTo>
                  <a:lnTo>
                    <a:pt x="2368295" y="612800"/>
                  </a:lnTo>
                  <a:lnTo>
                    <a:pt x="2368295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036826" y="1550606"/>
            <a:ext cx="2233930" cy="4457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High-temperature</a:t>
            </a:r>
            <a:r>
              <a:rPr dirty="0" sz="1350" spc="3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electrification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75099" y="1527403"/>
            <a:ext cx="4765040" cy="4463415"/>
            <a:chOff x="2075099" y="1527403"/>
            <a:chExt cx="4765040" cy="446341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5099" y="1803433"/>
              <a:ext cx="101874" cy="22552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453127" y="1884146"/>
              <a:ext cx="2368550" cy="4107179"/>
            </a:xfrm>
            <a:custGeom>
              <a:avLst/>
              <a:gdLst/>
              <a:ahLst/>
              <a:cxnLst/>
              <a:rect l="l" t="t" r="r" b="b"/>
              <a:pathLst>
                <a:path w="2368550" h="4107179">
                  <a:moveTo>
                    <a:pt x="2368296" y="0"/>
                  </a:moveTo>
                  <a:lnTo>
                    <a:pt x="0" y="0"/>
                  </a:lnTo>
                  <a:lnTo>
                    <a:pt x="0" y="4106672"/>
                  </a:lnTo>
                  <a:lnTo>
                    <a:pt x="2368296" y="4106672"/>
                  </a:lnTo>
                  <a:lnTo>
                    <a:pt x="2368296" y="0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471415" y="1527403"/>
              <a:ext cx="2368550" cy="613410"/>
            </a:xfrm>
            <a:custGeom>
              <a:avLst/>
              <a:gdLst/>
              <a:ahLst/>
              <a:cxnLst/>
              <a:rect l="l" t="t" r="r" b="b"/>
              <a:pathLst>
                <a:path w="2368550" h="613410">
                  <a:moveTo>
                    <a:pt x="2368295" y="0"/>
                  </a:moveTo>
                  <a:lnTo>
                    <a:pt x="0" y="0"/>
                  </a:lnTo>
                  <a:lnTo>
                    <a:pt x="0" y="612800"/>
                  </a:lnTo>
                  <a:lnTo>
                    <a:pt x="2368295" y="612800"/>
                  </a:lnTo>
                  <a:lnTo>
                    <a:pt x="2368295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4640707" y="1557210"/>
            <a:ext cx="2030730" cy="4457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dirty="0" sz="1350" spc="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grid</a:t>
            </a:r>
            <a:r>
              <a:rPr dirty="0" sz="135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350" spc="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renewable</a:t>
            </a:r>
            <a:endParaRPr sz="135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40"/>
              </a:spcBef>
            </a:pP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integration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47512" y="1527403"/>
            <a:ext cx="4798060" cy="4463415"/>
            <a:chOff x="4547512" y="1527403"/>
            <a:chExt cx="4798060" cy="446341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7512" y="1798410"/>
              <a:ext cx="167961" cy="2353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967728" y="2140203"/>
              <a:ext cx="2377440" cy="3850640"/>
            </a:xfrm>
            <a:custGeom>
              <a:avLst/>
              <a:gdLst/>
              <a:ahLst/>
              <a:cxnLst/>
              <a:rect l="l" t="t" r="r" b="b"/>
              <a:pathLst>
                <a:path w="2377440" h="3850640">
                  <a:moveTo>
                    <a:pt x="0" y="3850614"/>
                  </a:moveTo>
                  <a:lnTo>
                    <a:pt x="2377439" y="3850614"/>
                  </a:lnTo>
                  <a:lnTo>
                    <a:pt x="2377439" y="0"/>
                  </a:lnTo>
                  <a:lnTo>
                    <a:pt x="0" y="0"/>
                  </a:lnTo>
                  <a:lnTo>
                    <a:pt x="0" y="3850614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958584" y="1527403"/>
              <a:ext cx="2386965" cy="613410"/>
            </a:xfrm>
            <a:custGeom>
              <a:avLst/>
              <a:gdLst/>
              <a:ahLst/>
              <a:cxnLst/>
              <a:rect l="l" t="t" r="r" b="b"/>
              <a:pathLst>
                <a:path w="2386965" h="613410">
                  <a:moveTo>
                    <a:pt x="2386583" y="0"/>
                  </a:moveTo>
                  <a:lnTo>
                    <a:pt x="0" y="0"/>
                  </a:lnTo>
                  <a:lnTo>
                    <a:pt x="0" y="612800"/>
                  </a:lnTo>
                  <a:lnTo>
                    <a:pt x="2386583" y="612800"/>
                  </a:lnTo>
                  <a:lnTo>
                    <a:pt x="2386583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7434580" y="1557210"/>
            <a:ext cx="1449705" cy="4457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Economic</a:t>
            </a:r>
            <a:r>
              <a:rPr dirty="0" sz="1350" spc="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5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r>
              <a:rPr dirty="0" sz="1350" spc="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discipline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080593" y="1536547"/>
            <a:ext cx="4770120" cy="4454525"/>
            <a:chOff x="7080593" y="1536547"/>
            <a:chExt cx="4770120" cy="445452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0593" y="1797834"/>
              <a:ext cx="185870" cy="20929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464039" y="2140204"/>
              <a:ext cx="2377440" cy="3850640"/>
            </a:xfrm>
            <a:custGeom>
              <a:avLst/>
              <a:gdLst/>
              <a:ahLst/>
              <a:cxnLst/>
              <a:rect l="l" t="t" r="r" b="b"/>
              <a:pathLst>
                <a:path w="2377440" h="3850640">
                  <a:moveTo>
                    <a:pt x="0" y="3850614"/>
                  </a:moveTo>
                  <a:lnTo>
                    <a:pt x="2377440" y="3850614"/>
                  </a:lnTo>
                  <a:lnTo>
                    <a:pt x="2377440" y="0"/>
                  </a:lnTo>
                  <a:lnTo>
                    <a:pt x="0" y="0"/>
                  </a:lnTo>
                  <a:lnTo>
                    <a:pt x="0" y="3850614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464039" y="1536547"/>
              <a:ext cx="2386965" cy="603885"/>
            </a:xfrm>
            <a:custGeom>
              <a:avLst/>
              <a:gdLst/>
              <a:ahLst/>
              <a:cxnLst/>
              <a:rect l="l" t="t" r="r" b="b"/>
              <a:pathLst>
                <a:path w="2386965" h="603885">
                  <a:moveTo>
                    <a:pt x="2386583" y="0"/>
                  </a:moveTo>
                  <a:lnTo>
                    <a:pt x="0" y="0"/>
                  </a:lnTo>
                  <a:lnTo>
                    <a:pt x="0" y="603656"/>
                  </a:lnTo>
                  <a:lnTo>
                    <a:pt x="2386583" y="603656"/>
                  </a:lnTo>
                  <a:lnTo>
                    <a:pt x="2386583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9558908" y="1559115"/>
            <a:ext cx="2219325" cy="4457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r>
              <a:rPr dirty="0" sz="1350" spc="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350" spc="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value-</a:t>
            </a:r>
            <a:r>
              <a:rPr dirty="0" sz="1350" spc="-20" b="1">
                <a:solidFill>
                  <a:srgbClr val="FFFFFF"/>
                </a:solidFill>
                <a:latin typeface="Arial"/>
                <a:cs typeface="Arial"/>
              </a:rPr>
              <a:t>chain</a:t>
            </a:r>
            <a:endParaRPr sz="135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40"/>
              </a:spcBef>
            </a:pP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readiness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70593" y="1833660"/>
            <a:ext cx="238005" cy="176856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971548" y="2260345"/>
            <a:ext cx="2295525" cy="146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88900" indent="-17208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spc="-10" b="1">
                <a:latin typeface="Arial"/>
                <a:cs typeface="Arial"/>
              </a:rPr>
              <a:t>Technology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readiness: </a:t>
            </a:r>
            <a:r>
              <a:rPr dirty="0" sz="1200">
                <a:latin typeface="Arial MT"/>
                <a:cs typeface="Arial MT"/>
              </a:rPr>
              <a:t>Options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being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deployed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in </a:t>
            </a:r>
            <a:r>
              <a:rPr dirty="0" sz="1200">
                <a:latin typeface="Arial MT"/>
                <a:cs typeface="Arial MT"/>
              </a:rPr>
              <a:t>early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stages</a:t>
            </a:r>
            <a:endParaRPr sz="1200">
              <a:latin typeface="Arial MT"/>
              <a:cs typeface="Arial MT"/>
            </a:endParaRPr>
          </a:p>
          <a:p>
            <a:pPr marL="184150" marR="222250" indent="-172085">
              <a:lnSpc>
                <a:spcPct val="100000"/>
              </a:lnSpc>
              <a:spcBef>
                <a:spcPts val="65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Engineering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gap: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spc="-10">
                <a:latin typeface="Arial MT"/>
                <a:cs typeface="Arial MT"/>
              </a:rPr>
              <a:t>Adapting </a:t>
            </a:r>
            <a:r>
              <a:rPr dirty="0" sz="1200">
                <a:latin typeface="Arial MT"/>
                <a:cs typeface="Arial MT"/>
              </a:rPr>
              <a:t>electric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heating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non-trivial</a:t>
            </a:r>
            <a:endParaRPr sz="12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1200" b="1">
                <a:latin typeface="Arial"/>
                <a:cs typeface="Arial"/>
              </a:rPr>
              <a:t>Reliability: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24/7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operation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with</a:t>
            </a:r>
            <a:endParaRPr sz="1200">
              <a:latin typeface="Arial MT"/>
              <a:cs typeface="Arial MT"/>
            </a:endParaRPr>
          </a:p>
          <a:p>
            <a:pPr marL="18415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&gt;99%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uptime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69129" y="2231389"/>
            <a:ext cx="2211070" cy="20161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27940" indent="-17208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Power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demand: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>
                <a:latin typeface="Arial MT"/>
                <a:cs typeface="Arial MT"/>
              </a:rPr>
              <a:t>E-</a:t>
            </a:r>
            <a:r>
              <a:rPr dirty="0" sz="1200" spc="-25">
                <a:latin typeface="Arial MT"/>
                <a:cs typeface="Arial MT"/>
              </a:rPr>
              <a:t>SC </a:t>
            </a:r>
            <a:r>
              <a:rPr dirty="0" sz="1200" spc="-10">
                <a:latin typeface="Arial MT"/>
                <a:cs typeface="Arial MT"/>
              </a:rPr>
              <a:t>(electrified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steam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cracking) </a:t>
            </a:r>
            <a:r>
              <a:rPr dirty="0" sz="1200">
                <a:latin typeface="Arial MT"/>
                <a:cs typeface="Arial MT"/>
              </a:rPr>
              <a:t>requires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100 to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150 MW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cont. </a:t>
            </a:r>
            <a:r>
              <a:rPr dirty="0" sz="1200" spc="-10">
                <a:latin typeface="Arial MT"/>
                <a:cs typeface="Arial MT"/>
              </a:rPr>
              <a:t>power</a:t>
            </a:r>
            <a:endParaRPr sz="1200">
              <a:latin typeface="Arial MT"/>
              <a:cs typeface="Arial MT"/>
            </a:endParaRPr>
          </a:p>
          <a:p>
            <a:pPr marL="184150" marR="187325" indent="-172085">
              <a:lnSpc>
                <a:spcPct val="100000"/>
              </a:lnSpc>
              <a:spcBef>
                <a:spcPts val="65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Grid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readiness: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10">
                <a:latin typeface="Arial MT"/>
                <a:cs typeface="Arial MT"/>
              </a:rPr>
              <a:t>Legacy petrochemical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hubs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near </a:t>
            </a:r>
            <a:r>
              <a:rPr dirty="0" sz="1200">
                <a:latin typeface="Arial MT"/>
                <a:cs typeface="Arial MT"/>
              </a:rPr>
              <a:t>feedstock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gas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supplies</a:t>
            </a:r>
            <a:endParaRPr sz="1200">
              <a:latin typeface="Arial MT"/>
              <a:cs typeface="Arial MT"/>
            </a:endParaRPr>
          </a:p>
          <a:p>
            <a:pPr marL="184150" marR="5080" indent="-17208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Renewables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integration: </a:t>
            </a:r>
            <a:r>
              <a:rPr dirty="0" sz="1200">
                <a:latin typeface="Arial MT"/>
                <a:cs typeface="Arial MT"/>
              </a:rPr>
              <a:t>Electricity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must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low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carbon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abate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emissions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86905" y="2280602"/>
            <a:ext cx="2251075" cy="12014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CapEx: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FOAK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E-SC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will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likely </a:t>
            </a:r>
            <a:r>
              <a:rPr dirty="0" sz="1200">
                <a:latin typeface="Arial MT"/>
                <a:cs typeface="Arial MT"/>
              </a:rPr>
              <a:t>carry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&gt;20%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 40%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premium</a:t>
            </a:r>
            <a:endParaRPr sz="1200">
              <a:latin typeface="Arial MT"/>
              <a:cs typeface="Arial MT"/>
            </a:endParaRPr>
          </a:p>
          <a:p>
            <a:pPr marL="184150" marR="173355" indent="-17145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OpEx: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Studies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indicate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a </a:t>
            </a:r>
            <a:r>
              <a:rPr dirty="0" sz="1200" spc="-10">
                <a:latin typeface="Arial MT"/>
                <a:cs typeface="Arial MT"/>
              </a:rPr>
              <a:t>break-</a:t>
            </a:r>
            <a:r>
              <a:rPr dirty="0" sz="1200">
                <a:latin typeface="Arial MT"/>
                <a:cs typeface="Arial MT"/>
              </a:rPr>
              <a:t>even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point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electric </a:t>
            </a:r>
            <a:r>
              <a:rPr dirty="0" sz="1200">
                <a:latin typeface="Arial MT"/>
                <a:cs typeface="Arial MT"/>
              </a:rPr>
              <a:t>furnaces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when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power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price </a:t>
            </a:r>
            <a:r>
              <a:rPr dirty="0" sz="1200">
                <a:latin typeface="Arial MT"/>
                <a:cs typeface="Arial MT"/>
              </a:rPr>
              <a:t>falls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≈ $40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0">
                <a:latin typeface="Arial MT"/>
                <a:cs typeface="Arial MT"/>
              </a:rPr>
              <a:t> $41/MWh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98583" y="2231389"/>
            <a:ext cx="2239645" cy="15767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6350" indent="-17208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TRL: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10">
                <a:latin typeface="Arial MT"/>
                <a:cs typeface="Arial MT"/>
              </a:rPr>
              <a:t>E-</a:t>
            </a:r>
            <a:r>
              <a:rPr dirty="0" sz="1200">
                <a:latin typeface="Arial MT"/>
                <a:cs typeface="Arial MT"/>
              </a:rPr>
              <a:t>SC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pilot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phase,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net-zero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alternatives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have </a:t>
            </a:r>
            <a:r>
              <a:rPr dirty="0" sz="1200">
                <a:latin typeface="Arial MT"/>
                <a:cs typeface="Arial MT"/>
              </a:rPr>
              <a:t>been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proven by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industry leaders</a:t>
            </a:r>
            <a:endParaRPr sz="1200">
              <a:latin typeface="Arial MT"/>
              <a:cs typeface="Arial MT"/>
            </a:endParaRPr>
          </a:p>
          <a:p>
            <a:pPr marL="184150" marR="5080" indent="-172085">
              <a:lnSpc>
                <a:spcPct val="100000"/>
              </a:lnSpc>
              <a:spcBef>
                <a:spcPts val="65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Adoption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barriers: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>
                <a:latin typeface="Arial MT"/>
                <a:cs typeface="Arial MT"/>
              </a:rPr>
              <a:t>Industry conservatism,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safety,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lack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performance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guarantees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for </a:t>
            </a:r>
            <a:r>
              <a:rPr dirty="0" sz="1200">
                <a:latin typeface="Arial MT"/>
                <a:cs typeface="Arial MT"/>
              </a:rPr>
              <a:t>new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heating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systems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9099" y="1868170"/>
            <a:ext cx="1026160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 spc="-10" b="1">
                <a:latin typeface="Arial"/>
                <a:cs typeface="Arial"/>
              </a:rPr>
              <a:t>Bottlenecks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43483" y="2126488"/>
            <a:ext cx="11427460" cy="0"/>
          </a:xfrm>
          <a:custGeom>
            <a:avLst/>
            <a:gdLst/>
            <a:ahLst/>
            <a:cxnLst/>
            <a:rect l="l" t="t" r="r" b="b"/>
            <a:pathLst>
              <a:path w="11427460" h="0">
                <a:moveTo>
                  <a:pt x="0" y="0"/>
                </a:moveTo>
                <a:lnTo>
                  <a:pt x="1142720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971548" y="4348035"/>
            <a:ext cx="2232025" cy="15773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414655" indent="-17208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R&amp;D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electric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steam-</a:t>
            </a:r>
            <a:r>
              <a:rPr dirty="0" sz="1200" b="1">
                <a:latin typeface="Arial"/>
                <a:cs typeface="Arial"/>
              </a:rPr>
              <a:t>cracking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furnaces: </a:t>
            </a:r>
            <a:r>
              <a:rPr dirty="0" sz="1200">
                <a:latin typeface="Arial MT"/>
                <a:cs typeface="Arial MT"/>
              </a:rPr>
              <a:t>Government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grants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and </a:t>
            </a:r>
            <a:r>
              <a:rPr dirty="0" sz="1200">
                <a:latin typeface="Arial MT"/>
                <a:cs typeface="Arial MT"/>
              </a:rPr>
              <a:t>industry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consortia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can </a:t>
            </a:r>
            <a:r>
              <a:rPr dirty="0" sz="1200">
                <a:latin typeface="Arial MT"/>
                <a:cs typeface="Arial MT"/>
              </a:rPr>
              <a:t>accelerate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FOAK</a:t>
            </a:r>
            <a:endParaRPr sz="1200">
              <a:latin typeface="Arial MT"/>
              <a:cs typeface="Arial MT"/>
            </a:endParaRPr>
          </a:p>
          <a:p>
            <a:pPr algn="just" marL="184150" marR="5080" indent="-17208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Electric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heating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investment: </a:t>
            </a:r>
            <a:r>
              <a:rPr dirty="0" sz="1200">
                <a:latin typeface="Arial MT"/>
                <a:cs typeface="Arial MT"/>
              </a:rPr>
              <a:t>Early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investment in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lower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heat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0">
                <a:latin typeface="Arial MT"/>
                <a:cs typeface="Arial MT"/>
              </a:rPr>
              <a:t> validate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performance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82084" y="4348035"/>
            <a:ext cx="2294255" cy="1393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149225" indent="-17145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Grid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upgrades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firm </a:t>
            </a:r>
            <a:r>
              <a:rPr dirty="0" sz="1200" b="1">
                <a:latin typeface="Arial"/>
                <a:cs typeface="Arial"/>
              </a:rPr>
              <a:t>power: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10">
                <a:latin typeface="Arial MT"/>
                <a:cs typeface="Arial MT"/>
              </a:rPr>
              <a:t>Private-public </a:t>
            </a:r>
            <a:r>
              <a:rPr dirty="0" sz="1200">
                <a:latin typeface="Arial MT"/>
                <a:cs typeface="Arial MT"/>
              </a:rPr>
              <a:t>coordination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ensure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power </a:t>
            </a:r>
            <a:r>
              <a:rPr dirty="0" sz="1200" spc="-10">
                <a:latin typeface="Arial MT"/>
                <a:cs typeface="Arial MT"/>
              </a:rPr>
              <a:t>capacity</a:t>
            </a:r>
            <a:endParaRPr sz="1200">
              <a:latin typeface="Arial MT"/>
              <a:cs typeface="Arial MT"/>
            </a:endParaRPr>
          </a:p>
          <a:p>
            <a:pPr marL="184150" marR="5080" indent="-17145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Industrial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heat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storage: </a:t>
            </a:r>
            <a:r>
              <a:rPr dirty="0" sz="1200">
                <a:latin typeface="Arial MT"/>
                <a:cs typeface="Arial MT"/>
              </a:rPr>
              <a:t>Buffering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intermittency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and </a:t>
            </a:r>
            <a:r>
              <a:rPr dirty="0" sz="1200" spc="-10">
                <a:latin typeface="Arial MT"/>
                <a:cs typeface="Arial MT"/>
              </a:rPr>
              <a:t>allowing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carbon-</a:t>
            </a:r>
            <a:r>
              <a:rPr dirty="0" sz="1200">
                <a:latin typeface="Arial MT"/>
                <a:cs typeface="Arial MT"/>
              </a:rPr>
              <a:t>free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energy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70521" y="4348035"/>
            <a:ext cx="2241550" cy="1393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Phased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retrofits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ROI-</a:t>
            </a:r>
            <a:r>
              <a:rPr dirty="0" sz="1200" b="1">
                <a:latin typeface="Arial"/>
                <a:cs typeface="Arial"/>
              </a:rPr>
              <a:t>driven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decisions: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Upgrade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of </a:t>
            </a:r>
            <a:r>
              <a:rPr dirty="0" sz="1200">
                <a:latin typeface="Arial MT"/>
                <a:cs typeface="Arial MT"/>
              </a:rPr>
              <a:t>existing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assets,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phasing engineering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construction</a:t>
            </a:r>
            <a:endParaRPr sz="1200">
              <a:latin typeface="Arial MT"/>
              <a:cs typeface="Arial MT"/>
            </a:endParaRPr>
          </a:p>
          <a:p>
            <a:pPr marL="184150" marR="26034" indent="-17145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Incentives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risk-</a:t>
            </a:r>
            <a:r>
              <a:rPr dirty="0" sz="1200" spc="-10" b="1">
                <a:latin typeface="Arial"/>
                <a:cs typeface="Arial"/>
              </a:rPr>
              <a:t>sharing: </a:t>
            </a:r>
            <a:r>
              <a:rPr dirty="0" sz="1200">
                <a:latin typeface="Arial MT"/>
                <a:cs typeface="Arial MT"/>
              </a:rPr>
              <a:t>Carbon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pricing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regimes</a:t>
            </a:r>
            <a:r>
              <a:rPr dirty="0" sz="1200" spc="-25">
                <a:latin typeface="Arial MT"/>
                <a:cs typeface="Arial MT"/>
              </a:rPr>
              <a:t> and </a:t>
            </a:r>
            <a:r>
              <a:rPr dirty="0" sz="1200">
                <a:latin typeface="Arial MT"/>
                <a:cs typeface="Arial MT"/>
              </a:rPr>
              <a:t>green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premiums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66198" y="4348035"/>
            <a:ext cx="2366645" cy="1210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Definition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shared </a:t>
            </a:r>
            <a:r>
              <a:rPr dirty="0" sz="1200" b="1">
                <a:latin typeface="Arial"/>
                <a:cs typeface="Arial"/>
              </a:rPr>
              <a:t>standards</a:t>
            </a:r>
            <a:r>
              <a:rPr dirty="0" sz="1200">
                <a:latin typeface="Arial MT"/>
                <a:cs typeface="Arial MT"/>
              </a:rPr>
              <a:t>;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alliances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promote TRL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market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adoption</a:t>
            </a:r>
            <a:endParaRPr sz="1200">
              <a:latin typeface="Arial MT"/>
              <a:cs typeface="Arial MT"/>
            </a:endParaRPr>
          </a:p>
          <a:p>
            <a:pPr marL="184150" marR="74930" indent="-171450">
              <a:lnSpc>
                <a:spcPct val="100000"/>
              </a:lnSpc>
              <a:spcBef>
                <a:spcPts val="655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 b="1">
                <a:latin typeface="Arial"/>
                <a:cs typeface="Arial"/>
              </a:rPr>
              <a:t>Upstream-downstream </a:t>
            </a:r>
            <a:r>
              <a:rPr dirty="0" sz="1200" b="1">
                <a:latin typeface="Arial"/>
                <a:cs typeface="Arial"/>
              </a:rPr>
              <a:t>integration: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20">
                <a:latin typeface="Arial MT"/>
                <a:cs typeface="Arial MT"/>
              </a:rPr>
              <a:t>Tying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together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the </a:t>
            </a:r>
            <a:r>
              <a:rPr dirty="0" sz="1200">
                <a:latin typeface="Arial MT"/>
                <a:cs typeface="Arial MT"/>
              </a:rPr>
              <a:t>value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chain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transition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7829" y="4021010"/>
            <a:ext cx="825500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10" b="1">
                <a:latin typeface="Arial"/>
                <a:cs typeface="Arial"/>
              </a:rPr>
              <a:t>Solutions</a:t>
            </a:r>
            <a:endParaRPr sz="13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34340" y="4275835"/>
            <a:ext cx="11427460" cy="0"/>
          </a:xfrm>
          <a:custGeom>
            <a:avLst/>
            <a:gdLst/>
            <a:ahLst/>
            <a:cxnLst/>
            <a:rect l="l" t="t" r="r" b="b"/>
            <a:pathLst>
              <a:path w="11427460" h="0">
                <a:moveTo>
                  <a:pt x="0" y="0"/>
                </a:moveTo>
                <a:lnTo>
                  <a:pt x="1142720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16801" y="6639186"/>
            <a:ext cx="7464425" cy="13843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Paula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Sánchez,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Gernot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Share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with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52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1120140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Carbon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capture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can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be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applied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feedstock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production,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monomer </a:t>
            </a:r>
            <a:r>
              <a:rPr dirty="0" sz="2800" b="1">
                <a:latin typeface="Arial"/>
                <a:cs typeface="Arial"/>
              </a:rPr>
              <a:t>fabrication,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end-of-</a:t>
            </a:r>
            <a:r>
              <a:rPr dirty="0" sz="2800" b="1">
                <a:latin typeface="Arial"/>
                <a:cs typeface="Arial"/>
              </a:rPr>
              <a:t>life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treatment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with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utilization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586" y="1543050"/>
          <a:ext cx="11624310" cy="4213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6540"/>
                <a:gridCol w="4251325"/>
                <a:gridCol w="2870200"/>
                <a:gridCol w="2870200"/>
              </a:tblGrid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430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Carbon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Capture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Utilization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(CCU)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Carbon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Capture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(CC)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A29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664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Value</a:t>
                      </a:r>
                      <a:r>
                        <a:rPr dirty="0" sz="105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chain</a:t>
                      </a:r>
                      <a:r>
                        <a:rPr dirty="0" sz="1050" spc="-20" b="1">
                          <a:latin typeface="Arial"/>
                          <a:cs typeface="Arial"/>
                        </a:rPr>
                        <a:t> stage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139573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Feedstock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production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1023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Monomer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fabrication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97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705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EOL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disposal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</a:tr>
              <a:tr h="871855">
                <a:tc>
                  <a:txBody>
                    <a:bodyPr/>
                    <a:lstStyle/>
                    <a:p>
                      <a:pPr marL="91440" marR="227329">
                        <a:lnSpc>
                          <a:spcPct val="103099"/>
                        </a:lnSpc>
                        <a:spcBef>
                          <a:spcPts val="310"/>
                        </a:spcBef>
                      </a:pPr>
                      <a:r>
                        <a:rPr dirty="0" sz="1050" spc="-10" b="1">
                          <a:latin typeface="Arial"/>
                          <a:cs typeface="Arial"/>
                        </a:rPr>
                        <a:t>Application</a:t>
                      </a:r>
                      <a:r>
                        <a:rPr dirty="0" sz="105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 b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reduction</a:t>
                      </a:r>
                      <a:r>
                        <a:rPr dirty="0" sz="105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potential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 marR="326390" indent="-177800">
                        <a:lnSpc>
                          <a:spcPct val="103099"/>
                        </a:lnSpc>
                        <a:spcBef>
                          <a:spcPts val="380"/>
                        </a:spcBef>
                        <a:buChar char="•"/>
                        <a:tabLst>
                          <a:tab pos="27051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Conversion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baseline="-15873" sz="1050">
                          <a:latin typeface="Arial MT"/>
                          <a:cs typeface="Arial MT"/>
                        </a:rPr>
                        <a:t>2</a:t>
                      </a:r>
                      <a:r>
                        <a:rPr dirty="0" baseline="-15873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precursors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and/or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monomers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through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chemical</a:t>
                      </a:r>
                      <a:r>
                        <a:rPr dirty="0" sz="105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biological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pathways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70510" marR="180975" indent="-177800">
                        <a:lnSpc>
                          <a:spcPct val="103099"/>
                        </a:lnSpc>
                        <a:spcBef>
                          <a:spcPts val="650"/>
                        </a:spcBef>
                        <a:buChar char="•"/>
                        <a:tabLst>
                          <a:tab pos="27051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Reduction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varies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pathway,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energy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inputs,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product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grade,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regional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economics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DFF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868044" indent="-178435">
                        <a:lnSpc>
                          <a:spcPct val="103099"/>
                        </a:lnSpc>
                        <a:spcBef>
                          <a:spcPts val="380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Retrofit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steam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crackers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with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carbon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capture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systems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  <a:tc>
                  <a:txBody>
                    <a:bodyPr/>
                    <a:lstStyle/>
                    <a:p>
                      <a:pPr marL="276225" marR="322580" indent="-177800">
                        <a:lnSpc>
                          <a:spcPct val="103099"/>
                        </a:lnSpc>
                        <a:spcBef>
                          <a:spcPts val="380"/>
                        </a:spcBef>
                        <a:buChar char="•"/>
                        <a:tabLst>
                          <a:tab pos="276225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Retrofit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WtE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incinerators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carbon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capture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systems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91440" marR="414655">
                        <a:lnSpc>
                          <a:spcPct val="103000"/>
                        </a:lnSpc>
                        <a:spcBef>
                          <a:spcPts val="32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Cost</a:t>
                      </a:r>
                      <a:r>
                        <a:rPr dirty="0" sz="105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–</a:t>
                      </a:r>
                      <a:r>
                        <a:rPr dirty="0" sz="105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$/ton</a:t>
                      </a:r>
                      <a:r>
                        <a:rPr dirty="0" sz="105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sz="1050" spc="-25">
                          <a:latin typeface="Cambria Math"/>
                          <a:cs typeface="Cambria Math"/>
                        </a:rPr>
                        <a:t>₂</a:t>
                      </a:r>
                      <a:r>
                        <a:rPr dirty="0" sz="1050" spc="-1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avoided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 indent="-169545">
                        <a:lnSpc>
                          <a:spcPct val="100000"/>
                        </a:lnSpc>
                        <a:spcBef>
                          <a:spcPts val="430"/>
                        </a:spcBef>
                        <a:buChar char="•"/>
                        <a:tabLst>
                          <a:tab pos="262255" algn="l"/>
                        </a:tabLst>
                      </a:pPr>
                      <a:r>
                        <a:rPr dirty="0" sz="1050">
                          <a:solidFill>
                            <a:srgbClr val="151515"/>
                          </a:solidFill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baseline="-15873" sz="1050">
                          <a:solidFill>
                            <a:srgbClr val="151515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r>
                        <a:rPr dirty="0" sz="1050">
                          <a:solidFill>
                            <a:srgbClr val="151515"/>
                          </a:solidFill>
                          <a:latin typeface="Arial MT"/>
                          <a:cs typeface="Arial MT"/>
                        </a:rPr>
                        <a:t>-methanol:</a:t>
                      </a:r>
                      <a:r>
                        <a:rPr dirty="0" sz="1050" spc="100">
                          <a:solidFill>
                            <a:srgbClr val="15151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~$120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$300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62255" indent="-169545">
                        <a:lnSpc>
                          <a:spcPct val="100000"/>
                        </a:lnSpc>
                        <a:spcBef>
                          <a:spcPts val="690"/>
                        </a:spcBef>
                        <a:buChar char="•"/>
                        <a:tabLst>
                          <a:tab pos="262255" algn="l"/>
                        </a:tabLst>
                      </a:pPr>
                      <a:r>
                        <a:rPr dirty="0" sz="1050">
                          <a:solidFill>
                            <a:srgbClr val="151515"/>
                          </a:solidFill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baseline="-15873" sz="1050">
                          <a:solidFill>
                            <a:srgbClr val="151515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r>
                        <a:rPr dirty="0" sz="1050">
                          <a:solidFill>
                            <a:srgbClr val="151515"/>
                          </a:solidFill>
                          <a:latin typeface="Arial MT"/>
                          <a:cs typeface="Arial MT"/>
                        </a:rPr>
                        <a:t>-ethylene:</a:t>
                      </a:r>
                      <a:r>
                        <a:rPr dirty="0" sz="1050" spc="100">
                          <a:solidFill>
                            <a:srgbClr val="15151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~$300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$1,880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62255" indent="-169545">
                        <a:lnSpc>
                          <a:spcPct val="100000"/>
                        </a:lnSpc>
                        <a:spcBef>
                          <a:spcPts val="615"/>
                        </a:spcBef>
                        <a:buChar char="•"/>
                        <a:tabLst>
                          <a:tab pos="262255" algn="l"/>
                        </a:tabLst>
                      </a:pPr>
                      <a:r>
                        <a:rPr dirty="0" sz="1050">
                          <a:solidFill>
                            <a:srgbClr val="151515"/>
                          </a:solidFill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baseline="-15873" sz="1050">
                          <a:solidFill>
                            <a:srgbClr val="151515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r>
                        <a:rPr dirty="0" sz="1050">
                          <a:solidFill>
                            <a:srgbClr val="151515"/>
                          </a:solidFill>
                          <a:latin typeface="Arial MT"/>
                          <a:cs typeface="Arial MT"/>
                        </a:rPr>
                        <a:t>-to-formic</a:t>
                      </a:r>
                      <a:r>
                        <a:rPr dirty="0" sz="1050" spc="160">
                          <a:solidFill>
                            <a:srgbClr val="15151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solidFill>
                            <a:srgbClr val="151515"/>
                          </a:solidFill>
                          <a:latin typeface="Arial MT"/>
                          <a:cs typeface="Arial MT"/>
                        </a:rPr>
                        <a:t>acid:</a:t>
                      </a:r>
                      <a:r>
                        <a:rPr dirty="0" sz="1050" spc="95">
                          <a:solidFill>
                            <a:srgbClr val="15151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Highly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variable,</a:t>
                      </a:r>
                      <a:r>
                        <a:rPr dirty="0" sz="1050" spc="1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lab-scale</a:t>
                      </a:r>
                      <a:r>
                        <a:rPr dirty="0" sz="1050" spc="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only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73685" indent="-177800">
                        <a:lnSpc>
                          <a:spcPct val="100000"/>
                        </a:lnSpc>
                        <a:buChar char="•"/>
                        <a:tabLst>
                          <a:tab pos="273685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~$56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$108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per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ton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baseline="-15873" sz="1050">
                          <a:latin typeface="Arial MT"/>
                          <a:cs typeface="Arial MT"/>
                        </a:rPr>
                        <a:t>2</a:t>
                      </a:r>
                      <a:r>
                        <a:rPr dirty="0" baseline="-15873" sz="1050" spc="82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saved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4541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  <a:tc>
                  <a:txBody>
                    <a:bodyPr/>
                    <a:lstStyle/>
                    <a:p>
                      <a:pPr marL="276225" marR="344170" indent="-177800">
                        <a:lnSpc>
                          <a:spcPct val="105900"/>
                        </a:lnSpc>
                        <a:spcBef>
                          <a:spcPts val="955"/>
                        </a:spcBef>
                        <a:buChar char="•"/>
                        <a:tabLst>
                          <a:tab pos="276225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Up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$288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per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ton</a:t>
                      </a:r>
                      <a:r>
                        <a:rPr dirty="0" sz="105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CO2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saved,</a:t>
                      </a:r>
                      <a:r>
                        <a:rPr dirty="0" sz="10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but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economics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can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be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improved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through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power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heat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integration</a:t>
                      </a:r>
                      <a:r>
                        <a:rPr dirty="0" baseline="27777" sz="1050" spc="-15">
                          <a:latin typeface="Arial MT"/>
                          <a:cs typeface="Arial MT"/>
                        </a:rPr>
                        <a:t>1</a:t>
                      </a:r>
                      <a:endParaRPr baseline="27777" sz="1050">
                        <a:latin typeface="Arial MT"/>
                        <a:cs typeface="Arial MT"/>
                      </a:endParaRPr>
                    </a:p>
                  </a:txBody>
                  <a:tcPr marL="0" marR="0" marB="0" marT="12128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050" spc="-25" b="1">
                          <a:latin typeface="Arial"/>
                          <a:cs typeface="Arial"/>
                        </a:rPr>
                        <a:t>TRL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628650">
                        <a:lnSpc>
                          <a:spcPct val="103099"/>
                        </a:lnSpc>
                        <a:spcBef>
                          <a:spcPts val="113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TRL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varies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some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pathways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already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reaching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commercialization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while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other</a:t>
                      </a:r>
                      <a:r>
                        <a:rPr dirty="0" sz="105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pathways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being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developed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4351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Most</a:t>
                      </a:r>
                      <a:r>
                        <a:rPr dirty="0" sz="10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plants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feasibility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study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phase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7937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026794">
                        <a:lnSpc>
                          <a:spcPct val="103099"/>
                        </a:lnSpc>
                        <a:spcBef>
                          <a:spcPts val="113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Most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plants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development/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pilot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phase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4351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</a:tr>
              <a:tr h="1082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Key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 challenges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177800">
                        <a:lnSpc>
                          <a:spcPct val="100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27051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Stoichiometric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limits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polymer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(up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~50%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CO2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weight)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70510" marR="104775" indent="-177800">
                        <a:lnSpc>
                          <a:spcPct val="102899"/>
                        </a:lnSpc>
                        <a:spcBef>
                          <a:spcPts val="650"/>
                        </a:spcBef>
                        <a:buChar char="•"/>
                        <a:tabLst>
                          <a:tab pos="27051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High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energy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requirements;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abundant,</a:t>
                      </a:r>
                      <a:r>
                        <a:rPr dirty="0" sz="10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low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carbon</a:t>
                      </a:r>
                      <a:r>
                        <a:rPr dirty="0" sz="105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electricity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necessary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significantly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reduce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footprint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(ideally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&lt;6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baseline="-15873" sz="1050" spc="-30">
                          <a:latin typeface="Arial MT"/>
                          <a:cs typeface="Arial MT"/>
                        </a:rPr>
                        <a:t>2e</a:t>
                      </a:r>
                      <a:r>
                        <a:rPr dirty="0" baseline="-15873" sz="1050" spc="7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per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kWh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50">
                          <a:latin typeface="Arial MT"/>
                          <a:cs typeface="Arial MT"/>
                        </a:rPr>
                        <a:t>)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70510" indent="-177800">
                        <a:lnSpc>
                          <a:spcPct val="100000"/>
                        </a:lnSpc>
                        <a:spcBef>
                          <a:spcPts val="690"/>
                        </a:spcBef>
                        <a:buChar char="•"/>
                        <a:tabLst>
                          <a:tab pos="27051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Most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pathways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not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yet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at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parity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EDFF"/>
                    </a:solidFill>
                  </a:tcPr>
                </a:tc>
                <a:tc>
                  <a:txBody>
                    <a:bodyPr/>
                    <a:lstStyle/>
                    <a:p>
                      <a:pPr marL="273685" indent="-177800">
                        <a:lnSpc>
                          <a:spcPct val="100000"/>
                        </a:lnSpc>
                        <a:spcBef>
                          <a:spcPts val="750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Energy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penalty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retrofitting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CC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lowers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economic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feasibility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capture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73685" marR="106045" indent="-178435">
                        <a:lnSpc>
                          <a:spcPct val="105800"/>
                        </a:lnSpc>
                        <a:spcBef>
                          <a:spcPts val="615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Small</a:t>
                      </a:r>
                      <a:r>
                        <a:rPr dirty="0" sz="105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waste-to-energy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(WtE)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plant</a:t>
                      </a:r>
                      <a:r>
                        <a:rPr dirty="0" sz="1050" spc="1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sizes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limit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economics</a:t>
                      </a:r>
                      <a:r>
                        <a:rPr dirty="0" sz="1050" spc="1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when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compared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0">
                          <a:latin typeface="Arial MT"/>
                          <a:cs typeface="Arial MT"/>
                        </a:rPr>
                        <a:t>with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alternative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power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generation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9525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76225" marR="160020" indent="-177800">
                        <a:lnSpc>
                          <a:spcPct val="103000"/>
                        </a:lnSpc>
                        <a:buChar char="•"/>
                        <a:tabLst>
                          <a:tab pos="276225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Energy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penalty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retrofitting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CC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lowers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economic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feasibility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capture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F0ED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 descr="A black and white outline of a machine  AI-generated content may be incorrect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4496" y="1975650"/>
            <a:ext cx="374903" cy="3658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85755" y="2015834"/>
            <a:ext cx="253813" cy="31302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033877" y="1981236"/>
            <a:ext cx="431800" cy="359410"/>
          </a:xfrm>
          <a:custGeom>
            <a:avLst/>
            <a:gdLst/>
            <a:ahLst/>
            <a:cxnLst/>
            <a:rect l="l" t="t" r="r" b="b"/>
            <a:pathLst>
              <a:path w="431800" h="359410">
                <a:moveTo>
                  <a:pt x="431310" y="329389"/>
                </a:moveTo>
                <a:lnTo>
                  <a:pt x="0" y="329389"/>
                </a:lnTo>
                <a:lnTo>
                  <a:pt x="0" y="358803"/>
                </a:lnTo>
                <a:lnTo>
                  <a:pt x="431310" y="358803"/>
                </a:lnTo>
                <a:lnTo>
                  <a:pt x="431310" y="329389"/>
                </a:lnTo>
                <a:close/>
              </a:path>
              <a:path w="431800" h="359410">
                <a:moveTo>
                  <a:pt x="58816" y="226443"/>
                </a:moveTo>
                <a:lnTo>
                  <a:pt x="39209" y="226443"/>
                </a:lnTo>
                <a:lnTo>
                  <a:pt x="39209" y="329389"/>
                </a:lnTo>
                <a:lnTo>
                  <a:pt x="58816" y="329389"/>
                </a:lnTo>
                <a:lnTo>
                  <a:pt x="58816" y="226443"/>
                </a:lnTo>
                <a:close/>
              </a:path>
              <a:path w="431800" h="359410">
                <a:moveTo>
                  <a:pt x="98026" y="226443"/>
                </a:moveTo>
                <a:lnTo>
                  <a:pt x="78421" y="226443"/>
                </a:lnTo>
                <a:lnTo>
                  <a:pt x="78421" y="329389"/>
                </a:lnTo>
                <a:lnTo>
                  <a:pt x="98026" y="329389"/>
                </a:lnTo>
                <a:lnTo>
                  <a:pt x="98026" y="226443"/>
                </a:lnTo>
                <a:close/>
              </a:path>
              <a:path w="431800" h="359410">
                <a:moveTo>
                  <a:pt x="191928" y="168237"/>
                </a:moveTo>
                <a:lnTo>
                  <a:pt x="162336" y="168237"/>
                </a:lnTo>
                <a:lnTo>
                  <a:pt x="144333" y="329389"/>
                </a:lnTo>
                <a:lnTo>
                  <a:pt x="173923" y="329389"/>
                </a:lnTo>
                <a:lnTo>
                  <a:pt x="176112" y="309780"/>
                </a:lnTo>
                <a:lnTo>
                  <a:pt x="246789" y="309780"/>
                </a:lnTo>
                <a:lnTo>
                  <a:pt x="244595" y="290172"/>
                </a:lnTo>
                <a:lnTo>
                  <a:pt x="178308" y="290172"/>
                </a:lnTo>
                <a:lnTo>
                  <a:pt x="180497" y="270563"/>
                </a:lnTo>
                <a:lnTo>
                  <a:pt x="242401" y="270563"/>
                </a:lnTo>
                <a:lnTo>
                  <a:pt x="240206" y="250954"/>
                </a:lnTo>
                <a:lnTo>
                  <a:pt x="182686" y="250954"/>
                </a:lnTo>
                <a:lnTo>
                  <a:pt x="184902" y="231123"/>
                </a:lnTo>
                <a:lnTo>
                  <a:pt x="237987" y="231123"/>
                </a:lnTo>
                <a:lnTo>
                  <a:pt x="235792" y="211514"/>
                </a:lnTo>
                <a:lnTo>
                  <a:pt x="187097" y="211514"/>
                </a:lnTo>
                <a:lnTo>
                  <a:pt x="189261" y="192127"/>
                </a:lnTo>
                <a:lnTo>
                  <a:pt x="233623" y="192127"/>
                </a:lnTo>
                <a:lnTo>
                  <a:pt x="231428" y="172518"/>
                </a:lnTo>
                <a:lnTo>
                  <a:pt x="191450" y="172518"/>
                </a:lnTo>
                <a:lnTo>
                  <a:pt x="191928" y="168237"/>
                </a:lnTo>
                <a:close/>
              </a:path>
              <a:path w="431800" h="359410">
                <a:moveTo>
                  <a:pt x="246789" y="309780"/>
                </a:moveTo>
                <a:lnTo>
                  <a:pt x="217178" y="309780"/>
                </a:lnTo>
                <a:lnTo>
                  <a:pt x="219367" y="329389"/>
                </a:lnTo>
                <a:lnTo>
                  <a:pt x="248984" y="329389"/>
                </a:lnTo>
                <a:lnTo>
                  <a:pt x="246789" y="309780"/>
                </a:lnTo>
                <a:close/>
              </a:path>
              <a:path w="431800" h="359410">
                <a:moveTo>
                  <a:pt x="392100" y="275465"/>
                </a:moveTo>
                <a:lnTo>
                  <a:pt x="333285" y="275465"/>
                </a:lnTo>
                <a:lnTo>
                  <a:pt x="333285" y="329389"/>
                </a:lnTo>
                <a:lnTo>
                  <a:pt x="392100" y="329389"/>
                </a:lnTo>
                <a:lnTo>
                  <a:pt x="392100" y="275465"/>
                </a:lnTo>
                <a:close/>
              </a:path>
              <a:path w="431800" h="359410">
                <a:moveTo>
                  <a:pt x="242401" y="270563"/>
                </a:moveTo>
                <a:lnTo>
                  <a:pt x="212793" y="270563"/>
                </a:lnTo>
                <a:lnTo>
                  <a:pt x="214989" y="290172"/>
                </a:lnTo>
                <a:lnTo>
                  <a:pt x="244595" y="290172"/>
                </a:lnTo>
                <a:lnTo>
                  <a:pt x="242401" y="270563"/>
                </a:lnTo>
                <a:close/>
              </a:path>
              <a:path w="431800" h="359410">
                <a:moveTo>
                  <a:pt x="372547" y="150994"/>
                </a:moveTo>
                <a:lnTo>
                  <a:pt x="352936" y="150994"/>
                </a:lnTo>
                <a:lnTo>
                  <a:pt x="352936" y="275465"/>
                </a:lnTo>
                <a:lnTo>
                  <a:pt x="372547" y="275465"/>
                </a:lnTo>
                <a:lnTo>
                  <a:pt x="372547" y="150994"/>
                </a:lnTo>
                <a:close/>
              </a:path>
              <a:path w="431800" h="359410">
                <a:moveTo>
                  <a:pt x="237987" y="231123"/>
                </a:moveTo>
                <a:lnTo>
                  <a:pt x="208382" y="231123"/>
                </a:lnTo>
                <a:lnTo>
                  <a:pt x="210604" y="250954"/>
                </a:lnTo>
                <a:lnTo>
                  <a:pt x="240206" y="250954"/>
                </a:lnTo>
                <a:lnTo>
                  <a:pt x="237987" y="231123"/>
                </a:lnTo>
                <a:close/>
              </a:path>
              <a:path w="431800" h="359410">
                <a:moveTo>
                  <a:pt x="107828" y="148007"/>
                </a:moveTo>
                <a:lnTo>
                  <a:pt x="29407" y="148007"/>
                </a:lnTo>
                <a:lnTo>
                  <a:pt x="29407" y="226443"/>
                </a:lnTo>
                <a:lnTo>
                  <a:pt x="107828" y="226443"/>
                </a:lnTo>
                <a:lnTo>
                  <a:pt x="107828" y="190820"/>
                </a:lnTo>
                <a:lnTo>
                  <a:pt x="162336" y="168237"/>
                </a:lnTo>
                <a:lnTo>
                  <a:pt x="191928" y="168237"/>
                </a:lnTo>
                <a:lnTo>
                  <a:pt x="192960" y="158982"/>
                </a:lnTo>
                <a:lnTo>
                  <a:pt x="107828" y="158982"/>
                </a:lnTo>
                <a:lnTo>
                  <a:pt x="107828" y="148007"/>
                </a:lnTo>
                <a:close/>
              </a:path>
              <a:path w="431800" h="359410">
                <a:moveTo>
                  <a:pt x="233623" y="192127"/>
                </a:moveTo>
                <a:lnTo>
                  <a:pt x="204030" y="192127"/>
                </a:lnTo>
                <a:lnTo>
                  <a:pt x="206212" y="211514"/>
                </a:lnTo>
                <a:lnTo>
                  <a:pt x="235792" y="211514"/>
                </a:lnTo>
                <a:lnTo>
                  <a:pt x="233623" y="192127"/>
                </a:lnTo>
                <a:close/>
              </a:path>
              <a:path w="431800" h="359410">
                <a:moveTo>
                  <a:pt x="229218" y="152766"/>
                </a:moveTo>
                <a:lnTo>
                  <a:pt x="199632" y="152766"/>
                </a:lnTo>
                <a:lnTo>
                  <a:pt x="201834" y="172518"/>
                </a:lnTo>
                <a:lnTo>
                  <a:pt x="231428" y="172518"/>
                </a:lnTo>
                <a:lnTo>
                  <a:pt x="229259" y="153138"/>
                </a:lnTo>
                <a:lnTo>
                  <a:pt x="229218" y="152766"/>
                </a:lnTo>
                <a:close/>
              </a:path>
              <a:path w="431800" h="359410">
                <a:moveTo>
                  <a:pt x="334180" y="0"/>
                </a:moveTo>
                <a:lnTo>
                  <a:pt x="286625" y="19223"/>
                </a:lnTo>
                <a:lnTo>
                  <a:pt x="284214" y="24922"/>
                </a:lnTo>
                <a:lnTo>
                  <a:pt x="305302" y="77173"/>
                </a:lnTo>
                <a:lnTo>
                  <a:pt x="107828" y="158982"/>
                </a:lnTo>
                <a:lnTo>
                  <a:pt x="192960" y="158982"/>
                </a:lnTo>
                <a:lnTo>
                  <a:pt x="193343" y="155550"/>
                </a:lnTo>
                <a:lnTo>
                  <a:pt x="193365" y="155361"/>
                </a:lnTo>
                <a:lnTo>
                  <a:pt x="199632" y="152766"/>
                </a:lnTo>
                <a:lnTo>
                  <a:pt x="229218" y="152766"/>
                </a:lnTo>
                <a:lnTo>
                  <a:pt x="227908" y="141066"/>
                </a:lnTo>
                <a:lnTo>
                  <a:pt x="316255" y="104469"/>
                </a:lnTo>
                <a:lnTo>
                  <a:pt x="388294" y="104469"/>
                </a:lnTo>
                <a:lnTo>
                  <a:pt x="383088" y="62356"/>
                </a:lnTo>
                <a:lnTo>
                  <a:pt x="381128" y="57506"/>
                </a:lnTo>
                <a:lnTo>
                  <a:pt x="338905" y="1313"/>
                </a:lnTo>
                <a:lnTo>
                  <a:pt x="334180" y="0"/>
                </a:lnTo>
                <a:close/>
              </a:path>
              <a:path w="431800" h="359410">
                <a:moveTo>
                  <a:pt x="388294" y="104469"/>
                </a:moveTo>
                <a:lnTo>
                  <a:pt x="316255" y="104469"/>
                </a:lnTo>
                <a:lnTo>
                  <a:pt x="333847" y="148007"/>
                </a:lnTo>
                <a:lnTo>
                  <a:pt x="335938" y="153138"/>
                </a:lnTo>
                <a:lnTo>
                  <a:pt x="341637" y="155550"/>
                </a:lnTo>
                <a:lnTo>
                  <a:pt x="352936" y="150994"/>
                </a:lnTo>
                <a:lnTo>
                  <a:pt x="372547" y="150994"/>
                </a:lnTo>
                <a:lnTo>
                  <a:pt x="372547" y="143105"/>
                </a:lnTo>
                <a:lnTo>
                  <a:pt x="389231" y="136366"/>
                </a:lnTo>
                <a:lnTo>
                  <a:pt x="391714" y="132144"/>
                </a:lnTo>
                <a:lnTo>
                  <a:pt x="388294" y="104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4144" y="4262120"/>
            <a:ext cx="219455" cy="21958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43419" y="4291961"/>
            <a:ext cx="214901" cy="21494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14052" y="4291961"/>
            <a:ext cx="214901" cy="21494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97078" y="5912929"/>
            <a:ext cx="9130665" cy="7505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0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sz="800">
                <a:latin typeface="Arial MT"/>
                <a:cs typeface="Arial MT"/>
              </a:rPr>
              <a:t>Based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on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MEA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capture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60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MWe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plant;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LCA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reduction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for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CCU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based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on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GWP-</a:t>
            </a:r>
            <a:r>
              <a:rPr dirty="0" sz="800" spc="-20">
                <a:latin typeface="Arial MT"/>
                <a:cs typeface="Arial MT"/>
              </a:rPr>
              <a:t>100.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35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How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plastics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industry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can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go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green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and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at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what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cost</a:t>
            </a:r>
            <a:r>
              <a:rPr dirty="0" sz="800" spc="-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(ING,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Putting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CO2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to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use</a:t>
            </a:r>
            <a:r>
              <a:rPr dirty="0" sz="800" spc="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(IEA,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2019);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Integration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of</a:t>
            </a:r>
            <a:r>
              <a:rPr dirty="0" u="sng" sz="800" spc="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CCUS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in</a:t>
            </a:r>
            <a:r>
              <a:rPr dirty="0" u="sng" sz="800" spc="-6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WtE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plants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(Acampora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u="sng" sz="800" spc="-16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Can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Plastics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Industry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become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a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carbon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capture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leader</a:t>
            </a:r>
            <a:r>
              <a:rPr dirty="0" sz="800" spc="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(IDTechEx,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2022);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Life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cycle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assessment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of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polyols from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polyurethane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production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using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CO2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as feedstock</a:t>
            </a:r>
            <a:r>
              <a:rPr dirty="0" sz="800" spc="5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(von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der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Assen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2014);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Achieving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net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zero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greenhouse</a:t>
            </a:r>
            <a:endParaRPr sz="800">
              <a:latin typeface="Arial MT"/>
              <a:cs typeface="Arial MT"/>
            </a:endParaRPr>
          </a:p>
          <a:p>
            <a:pPr marL="38100" marR="34290">
              <a:lnSpc>
                <a:spcPct val="97600"/>
              </a:lnSpc>
              <a:spcBef>
                <a:spcPts val="75"/>
              </a:spcBef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gas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emissions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plastics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by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a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circular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carbon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economy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(Meys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2021);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Designing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the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Ethylene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Factory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for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Products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of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CO2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Reduction</a:t>
            </a:r>
            <a:r>
              <a:rPr dirty="0" sz="800" spc="3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(Pinto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2025);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u="sng" sz="800" spc="-17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Economic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Feasibility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tool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for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CO2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Utilization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(NREL);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Challenges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and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Opportunities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of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CO2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utilization</a:t>
            </a:r>
            <a:r>
              <a:rPr dirty="0" sz="800" spc="3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(Pappjin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et.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2020);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 spc="-17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Co2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based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polyurethane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foam</a:t>
            </a:r>
            <a:r>
              <a:rPr dirty="0" sz="800" spc="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(Karulf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CO2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Utilization,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Current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challenges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and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perspectives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in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Co2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-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based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polymers</a:t>
            </a:r>
            <a:r>
              <a:rPr dirty="0" sz="800" spc="-4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(Liu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2023).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45719"/>
            <a:ext cx="3200400" cy="429895"/>
            <a:chOff x="0" y="45719"/>
            <a:chExt cx="3200400" cy="429895"/>
          </a:xfrm>
        </p:grpSpPr>
        <p:sp>
          <p:nvSpPr>
            <p:cNvPr id="14" name="object 14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227520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8783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20"/>
              <a:t>CCUS</a:t>
            </a:r>
            <a:endParaRPr sz="1550"/>
          </a:p>
        </p:txBody>
      </p:sp>
      <p:sp>
        <p:nvSpPr>
          <p:cNvPr id="17" name="object 17"/>
          <p:cNvSpPr txBox="1"/>
          <p:nvPr/>
        </p:nvSpPr>
        <p:spPr>
          <a:xfrm>
            <a:off x="356209" y="6676047"/>
            <a:ext cx="7586345" cy="13779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Khande-</a:t>
            </a:r>
            <a:r>
              <a:rPr dirty="0" sz="800">
                <a:latin typeface="Arial MT"/>
                <a:cs typeface="Arial MT"/>
              </a:rPr>
              <a:t>Jae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Fisher,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10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9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9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0"/>
              </a:rPr>
              <a:t>.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0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0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0"/>
              </a:rPr>
              <a:t>attributio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53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4171950" cy="635"/>
          </a:xfrm>
          <a:custGeom>
            <a:avLst/>
            <a:gdLst/>
            <a:ahLst/>
            <a:cxnLst/>
            <a:rect l="l" t="t" r="r" b="b"/>
            <a:pathLst>
              <a:path w="4171950" h="635">
                <a:moveTo>
                  <a:pt x="0" y="380"/>
                </a:moveTo>
                <a:lnTo>
                  <a:pt x="417144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23459" y="2053335"/>
            <a:ext cx="4171950" cy="635"/>
          </a:xfrm>
          <a:custGeom>
            <a:avLst/>
            <a:gdLst/>
            <a:ahLst/>
            <a:cxnLst/>
            <a:rect l="l" t="t" r="r" b="b"/>
            <a:pathLst>
              <a:path w="4171950" h="635">
                <a:moveTo>
                  <a:pt x="0" y="380"/>
                </a:moveTo>
                <a:lnTo>
                  <a:pt x="417144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1218" y="492378"/>
            <a:ext cx="1013777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25400" marR="177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For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feedstock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production,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</a:t>
            </a:r>
            <a:r>
              <a:rPr dirty="0" baseline="-19519" sz="2775" b="1">
                <a:latin typeface="Arial"/>
                <a:cs typeface="Arial"/>
              </a:rPr>
              <a:t>2</a:t>
            </a:r>
            <a:r>
              <a:rPr dirty="0" baseline="-19519" sz="2775" spc="352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 polyols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one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most </a:t>
            </a:r>
            <a:r>
              <a:rPr dirty="0" sz="2800" b="1">
                <a:latin typeface="Arial"/>
                <a:cs typeface="Arial"/>
              </a:rPr>
              <a:t>mature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pathways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841" y="1563814"/>
            <a:ext cx="3878579" cy="44513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latin typeface="Arial"/>
                <a:cs typeface="Arial"/>
              </a:rPr>
              <a:t>CO</a:t>
            </a:r>
            <a:r>
              <a:rPr dirty="0" baseline="-18518" sz="1350" b="1">
                <a:latin typeface="Arial"/>
                <a:cs typeface="Arial"/>
              </a:rPr>
              <a:t>2</a:t>
            </a:r>
            <a:r>
              <a:rPr dirty="0" sz="1350" b="1">
                <a:latin typeface="Arial"/>
                <a:cs typeface="Arial"/>
              </a:rPr>
              <a:t>-based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plastics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market</a:t>
            </a:r>
            <a:r>
              <a:rPr dirty="0" sz="1350" spc="12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expected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18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reach</a:t>
            </a:r>
            <a:endParaRPr sz="13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z="1350" b="1">
                <a:latin typeface="Arial"/>
                <a:cs typeface="Arial"/>
              </a:rPr>
              <a:t>~$10B</a:t>
            </a:r>
            <a:r>
              <a:rPr dirty="0" sz="1350" spc="6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by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2034,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accounting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for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&lt;1%</a:t>
            </a:r>
            <a:r>
              <a:rPr dirty="0" sz="1350" spc="5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of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market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4767" y="1777682"/>
            <a:ext cx="2361565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latin typeface="Arial"/>
                <a:cs typeface="Arial"/>
              </a:rPr>
              <a:t>Commercialized</a:t>
            </a:r>
            <a:r>
              <a:rPr dirty="0" sz="1350" spc="24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pathways</a:t>
            </a:r>
            <a:r>
              <a:rPr dirty="0" baseline="27777" sz="1350" spc="-15" b="1">
                <a:latin typeface="Arial"/>
                <a:cs typeface="Arial"/>
              </a:rPr>
              <a:t>1</a:t>
            </a:r>
            <a:endParaRPr baseline="27777"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08592" y="1545716"/>
            <a:ext cx="2551430" cy="4554855"/>
          </a:xfrm>
          <a:prstGeom prst="rect">
            <a:avLst/>
          </a:prstGeom>
          <a:solidFill>
            <a:srgbClr val="E3E8EE"/>
          </a:solidFill>
        </p:spPr>
        <p:txBody>
          <a:bodyPr wrap="square" lIns="0" tIns="14668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1155"/>
              </a:spcBef>
            </a:pPr>
            <a:r>
              <a:rPr dirty="0" sz="1200" spc="-10" b="1">
                <a:latin typeface="Arial"/>
                <a:cs typeface="Arial"/>
              </a:rPr>
              <a:t>Observations</a:t>
            </a:r>
            <a:endParaRPr sz="1200">
              <a:latin typeface="Arial"/>
              <a:cs typeface="Arial"/>
            </a:endParaRPr>
          </a:p>
          <a:p>
            <a:pPr marL="322580" marR="381635" indent="-180975">
              <a:lnSpc>
                <a:spcPct val="103099"/>
              </a:lnSpc>
              <a:spcBef>
                <a:spcPts val="545"/>
              </a:spcBef>
              <a:buChar char="•"/>
              <a:tabLst>
                <a:tab pos="322580" algn="l"/>
              </a:tabLst>
            </a:pPr>
            <a:r>
              <a:rPr dirty="0" sz="1050" spc="-10">
                <a:latin typeface="Arial MT"/>
                <a:cs typeface="Arial MT"/>
              </a:rPr>
              <a:t>CO</a:t>
            </a:r>
            <a:r>
              <a:rPr dirty="0" baseline="-15873" sz="1050" spc="-15">
                <a:latin typeface="Arial MT"/>
                <a:cs typeface="Arial MT"/>
              </a:rPr>
              <a:t>2</a:t>
            </a:r>
            <a:r>
              <a:rPr dirty="0" sz="1050" spc="-10">
                <a:latin typeface="Arial MT"/>
                <a:cs typeface="Arial MT"/>
              </a:rPr>
              <a:t>-</a:t>
            </a:r>
            <a:r>
              <a:rPr dirty="0" sz="1050">
                <a:latin typeface="Arial MT"/>
                <a:cs typeface="Arial MT"/>
              </a:rPr>
              <a:t>based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plastics’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projected </a:t>
            </a:r>
            <a:r>
              <a:rPr dirty="0" sz="1050">
                <a:latin typeface="Arial MT"/>
                <a:cs typeface="Arial MT"/>
              </a:rPr>
              <a:t>abatement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2030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is</a:t>
            </a:r>
            <a:r>
              <a:rPr dirty="0" sz="1050" spc="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only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25" b="1">
                <a:latin typeface="Arial"/>
                <a:cs typeface="Arial"/>
              </a:rPr>
              <a:t>&lt;5%</a:t>
            </a:r>
            <a:endParaRPr sz="1050">
              <a:latin typeface="Arial"/>
              <a:cs typeface="Arial"/>
            </a:endParaRPr>
          </a:p>
          <a:p>
            <a:pPr marL="322580">
              <a:lnSpc>
                <a:spcPts val="1225"/>
              </a:lnSpc>
            </a:pPr>
            <a:r>
              <a:rPr dirty="0" sz="1050">
                <a:latin typeface="Arial MT"/>
                <a:cs typeface="Arial MT"/>
              </a:rPr>
              <a:t>of 2024</a:t>
            </a:r>
            <a:r>
              <a:rPr dirty="0" sz="1050" spc="-10">
                <a:latin typeface="Arial MT"/>
                <a:cs typeface="Arial MT"/>
              </a:rPr>
              <a:t> emissions</a:t>
            </a:r>
            <a:endParaRPr sz="1050">
              <a:latin typeface="Arial MT"/>
              <a:cs typeface="Arial MT"/>
            </a:endParaRPr>
          </a:p>
          <a:p>
            <a:pPr marL="322580" marR="260985" indent="-180975">
              <a:lnSpc>
                <a:spcPct val="101099"/>
              </a:lnSpc>
              <a:spcBef>
                <a:spcPts val="600"/>
              </a:spcBef>
              <a:buChar char="•"/>
              <a:tabLst>
                <a:tab pos="322580" algn="l"/>
              </a:tabLst>
            </a:pPr>
            <a:r>
              <a:rPr dirty="0" sz="1050">
                <a:latin typeface="Arial MT"/>
                <a:cs typeface="Arial MT"/>
              </a:rPr>
              <a:t>Maximum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technical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storage </a:t>
            </a:r>
            <a:r>
              <a:rPr dirty="0" sz="1050">
                <a:latin typeface="Arial MT"/>
                <a:cs typeface="Arial MT"/>
              </a:rPr>
              <a:t>potential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</a:t>
            </a:r>
            <a:r>
              <a:rPr dirty="0" baseline="-15873" sz="1050">
                <a:latin typeface="Arial MT"/>
                <a:cs typeface="Arial MT"/>
              </a:rPr>
              <a:t>2</a:t>
            </a:r>
            <a:r>
              <a:rPr dirty="0" baseline="-15873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plastics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could </a:t>
            </a:r>
            <a:r>
              <a:rPr dirty="0" sz="1050">
                <a:latin typeface="Arial MT"/>
                <a:cs typeface="Arial MT"/>
              </a:rPr>
              <a:t>reach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up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200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metric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megatons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</a:t>
            </a:r>
            <a:r>
              <a:rPr dirty="0" baseline="-15873" sz="1050">
                <a:latin typeface="Arial MT"/>
                <a:cs typeface="Arial MT"/>
              </a:rPr>
              <a:t>2</a:t>
            </a:r>
            <a:r>
              <a:rPr dirty="0" baseline="-15873" sz="1050" spc="127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per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year,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but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only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if:</a:t>
            </a:r>
            <a:endParaRPr sz="1050">
              <a:latin typeface="Arial MT"/>
              <a:cs typeface="Arial MT"/>
            </a:endParaRPr>
          </a:p>
          <a:p>
            <a:pPr lvl="1" marL="501650" indent="-179070">
              <a:lnSpc>
                <a:spcPct val="100000"/>
              </a:lnSpc>
              <a:spcBef>
                <a:spcPts val="615"/>
              </a:spcBef>
              <a:buChar char="–"/>
              <a:tabLst>
                <a:tab pos="501650" algn="l"/>
              </a:tabLst>
            </a:pPr>
            <a:r>
              <a:rPr dirty="0" sz="1050">
                <a:latin typeface="Arial MT"/>
                <a:cs typeface="Arial MT"/>
              </a:rPr>
              <a:t>Capture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costs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fall</a:t>
            </a:r>
            <a:endParaRPr sz="1050">
              <a:latin typeface="Arial MT"/>
              <a:cs typeface="Arial MT"/>
            </a:endParaRPr>
          </a:p>
          <a:p>
            <a:pPr lvl="1" marL="501650" indent="-179070">
              <a:lnSpc>
                <a:spcPct val="100000"/>
              </a:lnSpc>
              <a:spcBef>
                <a:spcPts val="545"/>
              </a:spcBef>
              <a:buChar char="–"/>
              <a:tabLst>
                <a:tab pos="501650" algn="l"/>
              </a:tabLst>
            </a:pPr>
            <a:r>
              <a:rPr dirty="0" sz="1050">
                <a:latin typeface="Arial MT"/>
                <a:cs typeface="Arial MT"/>
              </a:rPr>
              <a:t>Supportive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regulation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</a:t>
            </a:r>
            <a:endParaRPr sz="1050">
              <a:latin typeface="Arial MT"/>
              <a:cs typeface="Arial MT"/>
            </a:endParaRPr>
          </a:p>
          <a:p>
            <a:pPr marL="503555">
              <a:lnSpc>
                <a:spcPct val="100000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incentives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are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implemented</a:t>
            </a:r>
            <a:endParaRPr sz="1050">
              <a:latin typeface="Arial MT"/>
              <a:cs typeface="Arial MT"/>
            </a:endParaRPr>
          </a:p>
          <a:p>
            <a:pPr lvl="1" marL="501015" marR="419100" indent="-179070">
              <a:lnSpc>
                <a:spcPct val="100099"/>
              </a:lnSpc>
              <a:spcBef>
                <a:spcPts val="615"/>
              </a:spcBef>
              <a:buChar char="–"/>
              <a:tabLst>
                <a:tab pos="503555" algn="l"/>
              </a:tabLst>
            </a:pPr>
            <a:r>
              <a:rPr dirty="0" sz="1050">
                <a:latin typeface="Arial MT"/>
                <a:cs typeface="Arial MT"/>
              </a:rPr>
              <a:t>CO</a:t>
            </a:r>
            <a:r>
              <a:rPr dirty="0" baseline="-15873" sz="1050">
                <a:latin typeface="Arial MT"/>
                <a:cs typeface="Arial MT"/>
              </a:rPr>
              <a:t>2</a:t>
            </a:r>
            <a:r>
              <a:rPr dirty="0" baseline="-15873" sz="1050" spc="127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becomes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valuable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resource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through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technological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advancement</a:t>
            </a:r>
            <a:endParaRPr sz="1050">
              <a:latin typeface="Arial MT"/>
              <a:cs typeface="Arial MT"/>
            </a:endParaRPr>
          </a:p>
          <a:p>
            <a:pPr marL="322580" marR="422909" indent="-180975">
              <a:lnSpc>
                <a:spcPct val="100099"/>
              </a:lnSpc>
              <a:spcBef>
                <a:spcPts val="615"/>
              </a:spcBef>
              <a:buChar char="•"/>
              <a:tabLst>
                <a:tab pos="322580" algn="l"/>
              </a:tabLst>
            </a:pPr>
            <a:r>
              <a:rPr dirty="0" sz="1050">
                <a:latin typeface="Arial MT"/>
                <a:cs typeface="Arial MT"/>
              </a:rPr>
              <a:t>CO</a:t>
            </a:r>
            <a:r>
              <a:rPr dirty="0" baseline="-15873" sz="1050">
                <a:latin typeface="Arial MT"/>
                <a:cs typeface="Arial MT"/>
              </a:rPr>
              <a:t>2</a:t>
            </a:r>
            <a:r>
              <a:rPr dirty="0" baseline="-15873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polyols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can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lower</a:t>
            </a:r>
            <a:r>
              <a:rPr dirty="0" sz="1050" spc="-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up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to </a:t>
            </a:r>
            <a:r>
              <a:rPr dirty="0" sz="1050">
                <a:latin typeface="Arial MT"/>
                <a:cs typeface="Arial MT"/>
              </a:rPr>
              <a:t>20%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plastics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production emissions</a:t>
            </a:r>
            <a:endParaRPr sz="1050">
              <a:latin typeface="Arial MT"/>
              <a:cs typeface="Arial MT"/>
            </a:endParaRPr>
          </a:p>
          <a:p>
            <a:pPr marL="322580" marR="346710" indent="-180975">
              <a:lnSpc>
                <a:spcPct val="100200"/>
              </a:lnSpc>
              <a:spcBef>
                <a:spcPts val="540"/>
              </a:spcBef>
              <a:buChar char="•"/>
              <a:tabLst>
                <a:tab pos="322580" algn="l"/>
              </a:tabLst>
            </a:pPr>
            <a:r>
              <a:rPr dirty="0" sz="1050">
                <a:latin typeface="Arial MT"/>
                <a:cs typeface="Arial MT"/>
              </a:rPr>
              <a:t>Polyols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used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create </a:t>
            </a:r>
            <a:r>
              <a:rPr dirty="0" sz="1050">
                <a:latin typeface="Arial MT"/>
                <a:cs typeface="Arial MT"/>
              </a:rPr>
              <a:t>polyurethane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foams,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coating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semi-rigid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plastics</a:t>
            </a:r>
            <a:endParaRPr sz="1050">
              <a:latin typeface="Arial MT"/>
              <a:cs typeface="Arial MT"/>
            </a:endParaRPr>
          </a:p>
          <a:p>
            <a:pPr marL="322580" marR="300990" indent="-180975">
              <a:lnSpc>
                <a:spcPct val="100200"/>
              </a:lnSpc>
              <a:spcBef>
                <a:spcPts val="610"/>
              </a:spcBef>
              <a:buChar char="•"/>
              <a:tabLst>
                <a:tab pos="322580" algn="l"/>
              </a:tabLst>
            </a:pPr>
            <a:r>
              <a:rPr dirty="0" sz="1050">
                <a:latin typeface="Arial MT"/>
                <a:cs typeface="Arial MT"/>
              </a:rPr>
              <a:t>Methanol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ethanol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converted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olefins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through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further</a:t>
            </a:r>
            <a:r>
              <a:rPr dirty="0" sz="1050" spc="-10">
                <a:latin typeface="Arial MT"/>
                <a:cs typeface="Arial MT"/>
              </a:rPr>
              <a:t> multi-</a:t>
            </a:r>
            <a:r>
              <a:rPr dirty="0" sz="1050">
                <a:latin typeface="Arial MT"/>
                <a:cs typeface="Arial MT"/>
              </a:rPr>
              <a:t>step</a:t>
            </a:r>
            <a:r>
              <a:rPr dirty="0" sz="1050" spc="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processing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45719"/>
            <a:ext cx="5870575" cy="429895"/>
            <a:chOff x="0" y="45719"/>
            <a:chExt cx="5870575" cy="429895"/>
          </a:xfrm>
        </p:grpSpPr>
        <p:sp>
          <p:nvSpPr>
            <p:cNvPr id="11" name="object 11"/>
            <p:cNvSpPr/>
            <p:nvPr/>
          </p:nvSpPr>
          <p:spPr>
            <a:xfrm>
              <a:off x="2926079" y="45719"/>
              <a:ext cx="2944495" cy="429895"/>
            </a:xfrm>
            <a:custGeom>
              <a:avLst/>
              <a:gdLst/>
              <a:ahLst/>
              <a:cxnLst/>
              <a:rect l="l" t="t" r="r" b="b"/>
              <a:pathLst>
                <a:path w="2944495" h="429895">
                  <a:moveTo>
                    <a:pt x="272948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2729484" y="429894"/>
                  </a:lnTo>
                  <a:lnTo>
                    <a:pt x="2944368" y="215010"/>
                  </a:lnTo>
                  <a:lnTo>
                    <a:pt x="2729484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510159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87830" algn="l"/>
                <a:tab pos="297307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20"/>
              <a:t>CCUS</a:t>
            </a:r>
            <a:r>
              <a:rPr dirty="0" sz="1550"/>
              <a:t>	Feedstock</a:t>
            </a:r>
            <a:r>
              <a:rPr dirty="0" sz="1550" spc="204"/>
              <a:t> </a:t>
            </a:r>
            <a:r>
              <a:rPr dirty="0" sz="1550" spc="-10"/>
              <a:t>production</a:t>
            </a:r>
            <a:endParaRPr sz="1550"/>
          </a:p>
        </p:txBody>
      </p:sp>
      <p:grpSp>
        <p:nvGrpSpPr>
          <p:cNvPr id="15" name="object 15"/>
          <p:cNvGrpSpPr/>
          <p:nvPr/>
        </p:nvGrpSpPr>
        <p:grpSpPr>
          <a:xfrm>
            <a:off x="594169" y="3219259"/>
            <a:ext cx="3905250" cy="2644140"/>
            <a:chOff x="594169" y="3219259"/>
            <a:chExt cx="3905250" cy="2644140"/>
          </a:xfrm>
        </p:grpSpPr>
        <p:sp>
          <p:nvSpPr>
            <p:cNvPr id="16" name="object 16"/>
            <p:cNvSpPr/>
            <p:nvPr/>
          </p:nvSpPr>
          <p:spPr>
            <a:xfrm>
              <a:off x="722376" y="3320097"/>
              <a:ext cx="3694429" cy="2543175"/>
            </a:xfrm>
            <a:custGeom>
              <a:avLst/>
              <a:gdLst/>
              <a:ahLst/>
              <a:cxnLst/>
              <a:rect l="l" t="t" r="r" b="b"/>
              <a:pathLst>
                <a:path w="3694429" h="2543175">
                  <a:moveTo>
                    <a:pt x="192024" y="1719516"/>
                  </a:moveTo>
                  <a:lnTo>
                    <a:pt x="0" y="1719516"/>
                  </a:lnTo>
                  <a:lnTo>
                    <a:pt x="0" y="2542667"/>
                  </a:lnTo>
                  <a:lnTo>
                    <a:pt x="192024" y="2542667"/>
                  </a:lnTo>
                  <a:lnTo>
                    <a:pt x="192024" y="1719516"/>
                  </a:lnTo>
                  <a:close/>
                </a:path>
                <a:path w="3694429" h="2543175">
                  <a:moveTo>
                    <a:pt x="548640" y="1628051"/>
                  </a:moveTo>
                  <a:lnTo>
                    <a:pt x="347472" y="1628051"/>
                  </a:lnTo>
                  <a:lnTo>
                    <a:pt x="347472" y="2542667"/>
                  </a:lnTo>
                  <a:lnTo>
                    <a:pt x="548640" y="2542667"/>
                  </a:lnTo>
                  <a:lnTo>
                    <a:pt x="548640" y="1628051"/>
                  </a:lnTo>
                  <a:close/>
                </a:path>
                <a:path w="3694429" h="2543175">
                  <a:moveTo>
                    <a:pt x="896112" y="1518297"/>
                  </a:moveTo>
                  <a:lnTo>
                    <a:pt x="704088" y="1518297"/>
                  </a:lnTo>
                  <a:lnTo>
                    <a:pt x="704088" y="2542667"/>
                  </a:lnTo>
                  <a:lnTo>
                    <a:pt x="896112" y="2542667"/>
                  </a:lnTo>
                  <a:lnTo>
                    <a:pt x="896112" y="1518297"/>
                  </a:lnTo>
                  <a:close/>
                </a:path>
                <a:path w="3694429" h="2543175">
                  <a:moveTo>
                    <a:pt x="1243584" y="1390230"/>
                  </a:moveTo>
                  <a:lnTo>
                    <a:pt x="1051560" y="1390230"/>
                  </a:lnTo>
                  <a:lnTo>
                    <a:pt x="1051560" y="2542667"/>
                  </a:lnTo>
                  <a:lnTo>
                    <a:pt x="1243584" y="2542667"/>
                  </a:lnTo>
                  <a:lnTo>
                    <a:pt x="1243584" y="1390230"/>
                  </a:lnTo>
                  <a:close/>
                </a:path>
                <a:path w="3694429" h="2543175">
                  <a:moveTo>
                    <a:pt x="1591056" y="1252982"/>
                  </a:moveTo>
                  <a:lnTo>
                    <a:pt x="1399032" y="1252982"/>
                  </a:lnTo>
                  <a:lnTo>
                    <a:pt x="1399032" y="2542667"/>
                  </a:lnTo>
                  <a:lnTo>
                    <a:pt x="1591056" y="2542667"/>
                  </a:lnTo>
                  <a:lnTo>
                    <a:pt x="1591056" y="1252982"/>
                  </a:lnTo>
                  <a:close/>
                </a:path>
                <a:path w="3694429" h="2543175">
                  <a:moveTo>
                    <a:pt x="1947672" y="1097534"/>
                  </a:moveTo>
                  <a:lnTo>
                    <a:pt x="1746504" y="1097534"/>
                  </a:lnTo>
                  <a:lnTo>
                    <a:pt x="1746504" y="2542667"/>
                  </a:lnTo>
                  <a:lnTo>
                    <a:pt x="1947672" y="2542667"/>
                  </a:lnTo>
                  <a:lnTo>
                    <a:pt x="1947672" y="1097534"/>
                  </a:lnTo>
                  <a:close/>
                </a:path>
                <a:path w="3694429" h="2543175">
                  <a:moveTo>
                    <a:pt x="2295144" y="923810"/>
                  </a:moveTo>
                  <a:lnTo>
                    <a:pt x="2103120" y="923810"/>
                  </a:lnTo>
                  <a:lnTo>
                    <a:pt x="2103120" y="2542667"/>
                  </a:lnTo>
                  <a:lnTo>
                    <a:pt x="2295144" y="2542667"/>
                  </a:lnTo>
                  <a:lnTo>
                    <a:pt x="2295144" y="923810"/>
                  </a:lnTo>
                  <a:close/>
                </a:path>
                <a:path w="3694429" h="2543175">
                  <a:moveTo>
                    <a:pt x="2642616" y="731659"/>
                  </a:moveTo>
                  <a:lnTo>
                    <a:pt x="2450592" y="731659"/>
                  </a:lnTo>
                  <a:lnTo>
                    <a:pt x="2450592" y="2542667"/>
                  </a:lnTo>
                  <a:lnTo>
                    <a:pt x="2642616" y="2542667"/>
                  </a:lnTo>
                  <a:lnTo>
                    <a:pt x="2642616" y="731659"/>
                  </a:lnTo>
                  <a:close/>
                </a:path>
                <a:path w="3694429" h="2543175">
                  <a:moveTo>
                    <a:pt x="2990088" y="512191"/>
                  </a:moveTo>
                  <a:lnTo>
                    <a:pt x="2798064" y="512191"/>
                  </a:lnTo>
                  <a:lnTo>
                    <a:pt x="2798064" y="2542667"/>
                  </a:lnTo>
                  <a:lnTo>
                    <a:pt x="2990088" y="2542667"/>
                  </a:lnTo>
                  <a:lnTo>
                    <a:pt x="2990088" y="512191"/>
                  </a:lnTo>
                  <a:close/>
                </a:path>
                <a:path w="3694429" h="2543175">
                  <a:moveTo>
                    <a:pt x="3346704" y="274459"/>
                  </a:moveTo>
                  <a:lnTo>
                    <a:pt x="3145536" y="274459"/>
                  </a:lnTo>
                  <a:lnTo>
                    <a:pt x="3145536" y="2542667"/>
                  </a:lnTo>
                  <a:lnTo>
                    <a:pt x="3346704" y="2542667"/>
                  </a:lnTo>
                  <a:lnTo>
                    <a:pt x="3346704" y="274459"/>
                  </a:lnTo>
                  <a:close/>
                </a:path>
                <a:path w="3694429" h="2543175">
                  <a:moveTo>
                    <a:pt x="3694176" y="0"/>
                  </a:moveTo>
                  <a:lnTo>
                    <a:pt x="3502152" y="0"/>
                  </a:lnTo>
                  <a:lnTo>
                    <a:pt x="3502152" y="2542667"/>
                  </a:lnTo>
                  <a:lnTo>
                    <a:pt x="3694176" y="2542667"/>
                  </a:lnTo>
                  <a:lnTo>
                    <a:pt x="3694176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98931" y="3224022"/>
              <a:ext cx="3895725" cy="2634615"/>
            </a:xfrm>
            <a:custGeom>
              <a:avLst/>
              <a:gdLst/>
              <a:ahLst/>
              <a:cxnLst/>
              <a:rect l="l" t="t" r="r" b="b"/>
              <a:pathLst>
                <a:path w="3895725" h="2634615">
                  <a:moveTo>
                    <a:pt x="45720" y="2634170"/>
                  </a:moveTo>
                  <a:lnTo>
                    <a:pt x="45720" y="0"/>
                  </a:lnTo>
                </a:path>
                <a:path w="3895725" h="2634615">
                  <a:moveTo>
                    <a:pt x="0" y="2634170"/>
                  </a:moveTo>
                  <a:lnTo>
                    <a:pt x="45720" y="2634170"/>
                  </a:lnTo>
                </a:path>
                <a:path w="3895725" h="2634615">
                  <a:moveTo>
                    <a:pt x="0" y="2368753"/>
                  </a:moveTo>
                  <a:lnTo>
                    <a:pt x="45720" y="2368753"/>
                  </a:lnTo>
                </a:path>
                <a:path w="3895725" h="2634615">
                  <a:moveTo>
                    <a:pt x="0" y="2103501"/>
                  </a:moveTo>
                  <a:lnTo>
                    <a:pt x="45720" y="2103501"/>
                  </a:lnTo>
                </a:path>
                <a:path w="3895725" h="2634615">
                  <a:moveTo>
                    <a:pt x="0" y="1847469"/>
                  </a:moveTo>
                  <a:lnTo>
                    <a:pt x="45720" y="1847469"/>
                  </a:lnTo>
                </a:path>
                <a:path w="3895725" h="2634615">
                  <a:moveTo>
                    <a:pt x="0" y="1582165"/>
                  </a:moveTo>
                  <a:lnTo>
                    <a:pt x="45720" y="1582165"/>
                  </a:lnTo>
                </a:path>
                <a:path w="3895725" h="2634615">
                  <a:moveTo>
                    <a:pt x="0" y="1316989"/>
                  </a:moveTo>
                  <a:lnTo>
                    <a:pt x="45720" y="1316989"/>
                  </a:lnTo>
                </a:path>
                <a:path w="3895725" h="2634615">
                  <a:moveTo>
                    <a:pt x="0" y="1051686"/>
                  </a:moveTo>
                  <a:lnTo>
                    <a:pt x="45720" y="1051686"/>
                  </a:lnTo>
                </a:path>
                <a:path w="3895725" h="2634615">
                  <a:moveTo>
                    <a:pt x="0" y="786510"/>
                  </a:moveTo>
                  <a:lnTo>
                    <a:pt x="45720" y="786510"/>
                  </a:lnTo>
                </a:path>
                <a:path w="3895725" h="2634615">
                  <a:moveTo>
                    <a:pt x="0" y="530351"/>
                  </a:moveTo>
                  <a:lnTo>
                    <a:pt x="45720" y="530351"/>
                  </a:lnTo>
                </a:path>
                <a:path w="3895725" h="2634615">
                  <a:moveTo>
                    <a:pt x="0" y="265175"/>
                  </a:moveTo>
                  <a:lnTo>
                    <a:pt x="45720" y="265175"/>
                  </a:lnTo>
                </a:path>
                <a:path w="3895725" h="2634615">
                  <a:moveTo>
                    <a:pt x="0" y="0"/>
                  </a:moveTo>
                  <a:lnTo>
                    <a:pt x="45720" y="0"/>
                  </a:lnTo>
                </a:path>
                <a:path w="3895725" h="2634615">
                  <a:moveTo>
                    <a:pt x="45720" y="2634170"/>
                  </a:moveTo>
                  <a:lnTo>
                    <a:pt x="3895344" y="263417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764857" y="4821618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latin typeface="Arial MT"/>
                <a:cs typeface="Arial MT"/>
              </a:rPr>
              <a:t>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15161" y="4723320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latin typeface="Arial MT"/>
                <a:cs typeface="Arial MT"/>
              </a:rPr>
              <a:t>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65452" y="4614100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latin typeface="Arial MT"/>
                <a:cs typeface="Arial MT"/>
              </a:rPr>
              <a:t>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15845" y="4492180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latin typeface="Arial MT"/>
                <a:cs typeface="Arial MT"/>
              </a:rPr>
              <a:t>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66111" y="4353115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16377" y="4199572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66770" y="4025455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latin typeface="Arial MT"/>
                <a:cs typeface="Arial MT"/>
              </a:rPr>
              <a:t>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17036" y="3831526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latin typeface="Arial MT"/>
                <a:cs typeface="Arial MT"/>
              </a:rPr>
              <a:t>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67303" y="3613340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latin typeface="Arial MT"/>
                <a:cs typeface="Arial MT"/>
              </a:rPr>
              <a:t>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17696" y="3372421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latin typeface="Arial MT"/>
                <a:cs typeface="Arial MT"/>
              </a:rPr>
              <a:t>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25416" y="3097847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1304" y="3030415"/>
            <a:ext cx="196850" cy="292989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200" spc="-25">
                <a:latin typeface="Arial MT"/>
                <a:cs typeface="Arial MT"/>
              </a:rPr>
              <a:t>10</a:t>
            </a:r>
            <a:endParaRPr sz="1200">
              <a:latin typeface="Arial MT"/>
              <a:cs typeface="Arial MT"/>
            </a:endParaRPr>
          </a:p>
          <a:p>
            <a:pPr marL="97155">
              <a:lnSpc>
                <a:spcPct val="100000"/>
              </a:lnSpc>
              <a:spcBef>
                <a:spcPts val="635"/>
              </a:spcBef>
            </a:pPr>
            <a:r>
              <a:rPr dirty="0" sz="1200" spc="-50">
                <a:latin typeface="Arial MT"/>
                <a:cs typeface="Arial MT"/>
              </a:rPr>
              <a:t>9</a:t>
            </a:r>
            <a:endParaRPr sz="1200">
              <a:latin typeface="Arial MT"/>
              <a:cs typeface="Arial MT"/>
            </a:endParaRPr>
          </a:p>
          <a:p>
            <a:pPr marL="97155">
              <a:lnSpc>
                <a:spcPct val="100000"/>
              </a:lnSpc>
              <a:spcBef>
                <a:spcPts val="640"/>
              </a:spcBef>
            </a:pPr>
            <a:r>
              <a:rPr dirty="0" sz="1200" spc="-50">
                <a:latin typeface="Arial MT"/>
                <a:cs typeface="Arial MT"/>
              </a:rPr>
              <a:t>8</a:t>
            </a:r>
            <a:endParaRPr sz="1200">
              <a:latin typeface="Arial MT"/>
              <a:cs typeface="Arial MT"/>
            </a:endParaRPr>
          </a:p>
          <a:p>
            <a:pPr marL="97155">
              <a:lnSpc>
                <a:spcPct val="100000"/>
              </a:lnSpc>
              <a:spcBef>
                <a:spcPts val="640"/>
              </a:spcBef>
            </a:pPr>
            <a:r>
              <a:rPr dirty="0" sz="1200" spc="-50">
                <a:latin typeface="Arial MT"/>
                <a:cs typeface="Arial MT"/>
              </a:rPr>
              <a:t>7</a:t>
            </a:r>
            <a:endParaRPr sz="1200">
              <a:latin typeface="Arial MT"/>
              <a:cs typeface="Arial MT"/>
            </a:endParaRPr>
          </a:p>
          <a:p>
            <a:pPr marL="97155">
              <a:lnSpc>
                <a:spcPct val="100000"/>
              </a:lnSpc>
              <a:spcBef>
                <a:spcPts val="640"/>
              </a:spcBef>
            </a:pPr>
            <a:r>
              <a:rPr dirty="0" sz="1200" spc="-50">
                <a:latin typeface="Arial MT"/>
                <a:cs typeface="Arial MT"/>
              </a:rPr>
              <a:t>6</a:t>
            </a:r>
            <a:endParaRPr sz="1200">
              <a:latin typeface="Arial MT"/>
              <a:cs typeface="Arial MT"/>
            </a:endParaRPr>
          </a:p>
          <a:p>
            <a:pPr marL="97155">
              <a:lnSpc>
                <a:spcPct val="100000"/>
              </a:lnSpc>
              <a:spcBef>
                <a:spcPts val="640"/>
              </a:spcBef>
            </a:pPr>
            <a:r>
              <a:rPr dirty="0" sz="1200" spc="-50"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  <a:p>
            <a:pPr marL="97155">
              <a:lnSpc>
                <a:spcPct val="100000"/>
              </a:lnSpc>
              <a:spcBef>
                <a:spcPts val="640"/>
              </a:spcBef>
            </a:pPr>
            <a:r>
              <a:rPr dirty="0" sz="1200" spc="-50">
                <a:latin typeface="Arial MT"/>
                <a:cs typeface="Arial MT"/>
              </a:rPr>
              <a:t>4</a:t>
            </a:r>
            <a:endParaRPr sz="1200">
              <a:latin typeface="Arial MT"/>
              <a:cs typeface="Arial MT"/>
            </a:endParaRPr>
          </a:p>
          <a:p>
            <a:pPr marL="97155">
              <a:lnSpc>
                <a:spcPct val="100000"/>
              </a:lnSpc>
              <a:spcBef>
                <a:spcPts val="640"/>
              </a:spcBef>
            </a:pPr>
            <a:r>
              <a:rPr dirty="0" sz="1200" spc="-50">
                <a:latin typeface="Arial MT"/>
                <a:cs typeface="Arial MT"/>
              </a:rPr>
              <a:t>3</a:t>
            </a:r>
            <a:endParaRPr sz="1200">
              <a:latin typeface="Arial MT"/>
              <a:cs typeface="Arial MT"/>
            </a:endParaRPr>
          </a:p>
          <a:p>
            <a:pPr marL="97155">
              <a:lnSpc>
                <a:spcPct val="100000"/>
              </a:lnSpc>
              <a:spcBef>
                <a:spcPts val="635"/>
              </a:spcBef>
            </a:pPr>
            <a:r>
              <a:rPr dirty="0" sz="1200" spc="-50">
                <a:latin typeface="Arial MT"/>
                <a:cs typeface="Arial MT"/>
              </a:rPr>
              <a:t>2</a:t>
            </a:r>
            <a:endParaRPr sz="1200">
              <a:latin typeface="Arial MT"/>
              <a:cs typeface="Arial MT"/>
            </a:endParaRPr>
          </a:p>
          <a:p>
            <a:pPr marL="97155">
              <a:lnSpc>
                <a:spcPct val="100000"/>
              </a:lnSpc>
              <a:spcBef>
                <a:spcPts val="645"/>
              </a:spcBef>
            </a:pPr>
            <a:r>
              <a:rPr dirty="0" sz="1200" spc="-50">
                <a:latin typeface="Arial MT"/>
                <a:cs typeface="Arial MT"/>
              </a:rPr>
              <a:t>1</a:t>
            </a:r>
            <a:endParaRPr sz="1200">
              <a:latin typeface="Arial MT"/>
              <a:cs typeface="Arial MT"/>
            </a:endParaRPr>
          </a:p>
          <a:p>
            <a:pPr marL="97155">
              <a:lnSpc>
                <a:spcPct val="100000"/>
              </a:lnSpc>
              <a:spcBef>
                <a:spcPts val="635"/>
              </a:spcBef>
            </a:pPr>
            <a:r>
              <a:rPr dirty="0" sz="1200" spc="-50">
                <a:latin typeface="Arial MT"/>
                <a:cs typeface="Arial MT"/>
              </a:rPr>
              <a:t>0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21232" y="2949067"/>
            <a:ext cx="3506470" cy="1734820"/>
            <a:chOff x="821232" y="2949067"/>
            <a:chExt cx="3506470" cy="1734820"/>
          </a:xfrm>
        </p:grpSpPr>
        <p:sp>
          <p:nvSpPr>
            <p:cNvPr id="31" name="object 31"/>
            <p:cNvSpPr/>
            <p:nvPr/>
          </p:nvSpPr>
          <p:spPr>
            <a:xfrm>
              <a:off x="821232" y="2949067"/>
              <a:ext cx="3506470" cy="1734820"/>
            </a:xfrm>
            <a:custGeom>
              <a:avLst/>
              <a:gdLst/>
              <a:ahLst/>
              <a:cxnLst/>
              <a:rect l="l" t="t" r="r" b="b"/>
              <a:pathLst>
                <a:path w="3506470" h="1734820">
                  <a:moveTo>
                    <a:pt x="3422633" y="25594"/>
                  </a:moveTo>
                  <a:lnTo>
                    <a:pt x="0" y="1708658"/>
                  </a:lnTo>
                  <a:lnTo>
                    <a:pt x="12598" y="1734312"/>
                  </a:lnTo>
                  <a:lnTo>
                    <a:pt x="3435281" y="51273"/>
                  </a:lnTo>
                  <a:lnTo>
                    <a:pt x="3422633" y="25594"/>
                  </a:lnTo>
                  <a:close/>
                </a:path>
                <a:path w="3506470" h="1734820">
                  <a:moveTo>
                    <a:pt x="3491691" y="19304"/>
                  </a:moveTo>
                  <a:lnTo>
                    <a:pt x="3435426" y="19304"/>
                  </a:lnTo>
                  <a:lnTo>
                    <a:pt x="3448126" y="44958"/>
                  </a:lnTo>
                  <a:lnTo>
                    <a:pt x="3435281" y="51273"/>
                  </a:lnTo>
                  <a:lnTo>
                    <a:pt x="3447872" y="76835"/>
                  </a:lnTo>
                  <a:lnTo>
                    <a:pt x="3491691" y="19304"/>
                  </a:lnTo>
                  <a:close/>
                </a:path>
                <a:path w="3506470" h="1734820">
                  <a:moveTo>
                    <a:pt x="3435426" y="19304"/>
                  </a:moveTo>
                  <a:lnTo>
                    <a:pt x="3422633" y="25594"/>
                  </a:lnTo>
                  <a:lnTo>
                    <a:pt x="3435281" y="51273"/>
                  </a:lnTo>
                  <a:lnTo>
                    <a:pt x="3448126" y="44958"/>
                  </a:lnTo>
                  <a:lnTo>
                    <a:pt x="3435426" y="19304"/>
                  </a:lnTo>
                  <a:close/>
                </a:path>
                <a:path w="3506470" h="1734820">
                  <a:moveTo>
                    <a:pt x="3410026" y="0"/>
                  </a:moveTo>
                  <a:lnTo>
                    <a:pt x="3422633" y="25594"/>
                  </a:lnTo>
                  <a:lnTo>
                    <a:pt x="3435426" y="19304"/>
                  </a:lnTo>
                  <a:lnTo>
                    <a:pt x="3491691" y="19304"/>
                  </a:lnTo>
                  <a:lnTo>
                    <a:pt x="3505911" y="635"/>
                  </a:lnTo>
                  <a:lnTo>
                    <a:pt x="34100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235708" y="3681349"/>
              <a:ext cx="676910" cy="256540"/>
            </a:xfrm>
            <a:custGeom>
              <a:avLst/>
              <a:gdLst/>
              <a:ahLst/>
              <a:cxnLst/>
              <a:rect l="l" t="t" r="r" b="b"/>
              <a:pathLst>
                <a:path w="676910" h="256539">
                  <a:moveTo>
                    <a:pt x="338328" y="0"/>
                  </a:moveTo>
                  <a:lnTo>
                    <a:pt x="270153" y="2604"/>
                  </a:lnTo>
                  <a:lnTo>
                    <a:pt x="206650" y="10072"/>
                  </a:lnTo>
                  <a:lnTo>
                    <a:pt x="149181" y="21886"/>
                  </a:lnTo>
                  <a:lnTo>
                    <a:pt x="99107" y="37528"/>
                  </a:lnTo>
                  <a:lnTo>
                    <a:pt x="57790" y="56480"/>
                  </a:lnTo>
                  <a:lnTo>
                    <a:pt x="6875" y="102241"/>
                  </a:lnTo>
                  <a:lnTo>
                    <a:pt x="0" y="128015"/>
                  </a:lnTo>
                  <a:lnTo>
                    <a:pt x="6875" y="153831"/>
                  </a:lnTo>
                  <a:lnTo>
                    <a:pt x="57790" y="199647"/>
                  </a:lnTo>
                  <a:lnTo>
                    <a:pt x="99107" y="218614"/>
                  </a:lnTo>
                  <a:lnTo>
                    <a:pt x="149181" y="234265"/>
                  </a:lnTo>
                  <a:lnTo>
                    <a:pt x="206650" y="246084"/>
                  </a:lnTo>
                  <a:lnTo>
                    <a:pt x="270153" y="253554"/>
                  </a:lnTo>
                  <a:lnTo>
                    <a:pt x="338328" y="256158"/>
                  </a:lnTo>
                  <a:lnTo>
                    <a:pt x="406502" y="253554"/>
                  </a:lnTo>
                  <a:lnTo>
                    <a:pt x="470005" y="246084"/>
                  </a:lnTo>
                  <a:lnTo>
                    <a:pt x="527474" y="234265"/>
                  </a:lnTo>
                  <a:lnTo>
                    <a:pt x="577548" y="218614"/>
                  </a:lnTo>
                  <a:lnTo>
                    <a:pt x="618865" y="199647"/>
                  </a:lnTo>
                  <a:lnTo>
                    <a:pt x="669780" y="153831"/>
                  </a:lnTo>
                  <a:lnTo>
                    <a:pt x="676656" y="128015"/>
                  </a:lnTo>
                  <a:lnTo>
                    <a:pt x="669780" y="102241"/>
                  </a:lnTo>
                  <a:lnTo>
                    <a:pt x="618865" y="56480"/>
                  </a:lnTo>
                  <a:lnTo>
                    <a:pt x="577548" y="37528"/>
                  </a:lnTo>
                  <a:lnTo>
                    <a:pt x="527474" y="21886"/>
                  </a:lnTo>
                  <a:lnTo>
                    <a:pt x="470005" y="10072"/>
                  </a:lnTo>
                  <a:lnTo>
                    <a:pt x="406502" y="2604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235708" y="3681349"/>
              <a:ext cx="676910" cy="256540"/>
            </a:xfrm>
            <a:custGeom>
              <a:avLst/>
              <a:gdLst/>
              <a:ahLst/>
              <a:cxnLst/>
              <a:rect l="l" t="t" r="r" b="b"/>
              <a:pathLst>
                <a:path w="676910" h="256539">
                  <a:moveTo>
                    <a:pt x="0" y="128015"/>
                  </a:moveTo>
                  <a:lnTo>
                    <a:pt x="26592" y="78224"/>
                  </a:lnTo>
                  <a:lnTo>
                    <a:pt x="99107" y="37528"/>
                  </a:lnTo>
                  <a:lnTo>
                    <a:pt x="149181" y="21886"/>
                  </a:lnTo>
                  <a:lnTo>
                    <a:pt x="206650" y="10072"/>
                  </a:lnTo>
                  <a:lnTo>
                    <a:pt x="270153" y="2604"/>
                  </a:lnTo>
                  <a:lnTo>
                    <a:pt x="338328" y="0"/>
                  </a:lnTo>
                  <a:lnTo>
                    <a:pt x="406502" y="2604"/>
                  </a:lnTo>
                  <a:lnTo>
                    <a:pt x="470005" y="10072"/>
                  </a:lnTo>
                  <a:lnTo>
                    <a:pt x="527474" y="21886"/>
                  </a:lnTo>
                  <a:lnTo>
                    <a:pt x="577548" y="37528"/>
                  </a:lnTo>
                  <a:lnTo>
                    <a:pt x="618865" y="56480"/>
                  </a:lnTo>
                  <a:lnTo>
                    <a:pt x="669780" y="102241"/>
                  </a:lnTo>
                  <a:lnTo>
                    <a:pt x="676656" y="128015"/>
                  </a:lnTo>
                  <a:lnTo>
                    <a:pt x="669780" y="153831"/>
                  </a:lnTo>
                  <a:lnTo>
                    <a:pt x="618865" y="199647"/>
                  </a:lnTo>
                  <a:lnTo>
                    <a:pt x="577548" y="218614"/>
                  </a:lnTo>
                  <a:lnTo>
                    <a:pt x="527474" y="234265"/>
                  </a:lnTo>
                  <a:lnTo>
                    <a:pt x="470005" y="246084"/>
                  </a:lnTo>
                  <a:lnTo>
                    <a:pt x="406502" y="253554"/>
                  </a:lnTo>
                  <a:lnTo>
                    <a:pt x="338328" y="256158"/>
                  </a:lnTo>
                  <a:lnTo>
                    <a:pt x="270153" y="253554"/>
                  </a:lnTo>
                  <a:lnTo>
                    <a:pt x="206650" y="246084"/>
                  </a:lnTo>
                  <a:lnTo>
                    <a:pt x="149181" y="234265"/>
                  </a:lnTo>
                  <a:lnTo>
                    <a:pt x="99107" y="218614"/>
                  </a:lnTo>
                  <a:lnTo>
                    <a:pt x="57790" y="199647"/>
                  </a:lnTo>
                  <a:lnTo>
                    <a:pt x="6875" y="153831"/>
                  </a:lnTo>
                  <a:lnTo>
                    <a:pt x="0" y="1280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638416" y="5898108"/>
            <a:ext cx="387096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13105" algn="l"/>
                <a:tab pos="1413510" algn="l"/>
                <a:tab pos="2113915" algn="l"/>
                <a:tab pos="2814320" algn="l"/>
                <a:tab pos="3514725" algn="l"/>
              </a:tabLst>
            </a:pPr>
            <a:r>
              <a:rPr dirty="0" sz="1200" spc="-20">
                <a:latin typeface="Arial MT"/>
                <a:cs typeface="Arial MT"/>
              </a:rPr>
              <a:t>2024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0">
                <a:latin typeface="Arial MT"/>
                <a:cs typeface="Arial MT"/>
              </a:rPr>
              <a:t>2026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0">
                <a:latin typeface="Arial MT"/>
                <a:cs typeface="Arial MT"/>
              </a:rPr>
              <a:t>2028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0">
                <a:latin typeface="Arial MT"/>
                <a:cs typeface="Arial MT"/>
              </a:rPr>
              <a:t>2030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0">
                <a:latin typeface="Arial MT"/>
                <a:cs typeface="Arial MT"/>
              </a:rPr>
              <a:t>2032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0">
                <a:latin typeface="Arial MT"/>
                <a:cs typeface="Arial MT"/>
              </a:rPr>
              <a:t>2034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17495" y="3700081"/>
            <a:ext cx="508634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~+12%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0532" y="2070544"/>
            <a:ext cx="42227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latin typeface="Arial MT"/>
                <a:cs typeface="Arial MT"/>
              </a:rPr>
              <a:t>US$B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139695" y="2551810"/>
            <a:ext cx="1499870" cy="959485"/>
          </a:xfrm>
          <a:custGeom>
            <a:avLst/>
            <a:gdLst/>
            <a:ahLst/>
            <a:cxnLst/>
            <a:rect l="l" t="t" r="r" b="b"/>
            <a:pathLst>
              <a:path w="1499870" h="959485">
                <a:moveTo>
                  <a:pt x="1499616" y="0"/>
                </a:moveTo>
                <a:lnTo>
                  <a:pt x="0" y="0"/>
                </a:lnTo>
                <a:lnTo>
                  <a:pt x="0" y="594487"/>
                </a:lnTo>
                <a:lnTo>
                  <a:pt x="874776" y="594487"/>
                </a:lnTo>
                <a:lnTo>
                  <a:pt x="1069848" y="959358"/>
                </a:lnTo>
                <a:lnTo>
                  <a:pt x="1249680" y="594487"/>
                </a:lnTo>
                <a:lnTo>
                  <a:pt x="1499616" y="594487"/>
                </a:lnTo>
                <a:lnTo>
                  <a:pt x="1499616" y="0"/>
                </a:lnTo>
                <a:close/>
              </a:path>
            </a:pathLst>
          </a:custGeom>
          <a:solidFill>
            <a:srgbClr val="C5E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137536" y="2570035"/>
            <a:ext cx="1448435" cy="5111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just" marL="38100" marR="30480">
              <a:lnSpc>
                <a:spcPct val="1002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Abatement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potential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of </a:t>
            </a:r>
            <a:r>
              <a:rPr dirty="0" sz="1050" b="1">
                <a:latin typeface="Arial"/>
                <a:cs typeface="Arial"/>
              </a:rPr>
              <a:t>10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million</a:t>
            </a:r>
            <a:r>
              <a:rPr dirty="0" sz="1050" spc="-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metric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tons </a:t>
            </a:r>
            <a:r>
              <a:rPr dirty="0" sz="1050" spc="-10">
                <a:latin typeface="Arial MT"/>
                <a:cs typeface="Arial MT"/>
              </a:rPr>
              <a:t>CO</a:t>
            </a:r>
            <a:r>
              <a:rPr dirty="0" baseline="-15873" sz="1050" spc="-15">
                <a:latin typeface="Arial MT"/>
                <a:cs typeface="Arial MT"/>
              </a:rPr>
              <a:t>2</a:t>
            </a:r>
            <a:r>
              <a:rPr dirty="0" sz="1050" spc="-10">
                <a:latin typeface="Arial MT"/>
                <a:cs typeface="Arial MT"/>
              </a:rPr>
              <a:t>/year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04672" y="2350642"/>
            <a:ext cx="3694429" cy="2176780"/>
          </a:xfrm>
          <a:custGeom>
            <a:avLst/>
            <a:gdLst/>
            <a:ahLst/>
            <a:cxnLst/>
            <a:rect l="l" t="t" r="r" b="b"/>
            <a:pathLst>
              <a:path w="3694429" h="2176779">
                <a:moveTo>
                  <a:pt x="256032" y="2048764"/>
                </a:moveTo>
                <a:lnTo>
                  <a:pt x="192024" y="2048764"/>
                </a:lnTo>
                <a:lnTo>
                  <a:pt x="192024" y="1893189"/>
                </a:lnTo>
                <a:lnTo>
                  <a:pt x="64008" y="1893189"/>
                </a:lnTo>
                <a:lnTo>
                  <a:pt x="64008" y="2048764"/>
                </a:lnTo>
                <a:lnTo>
                  <a:pt x="0" y="2048764"/>
                </a:lnTo>
                <a:lnTo>
                  <a:pt x="128016" y="2176780"/>
                </a:lnTo>
                <a:lnTo>
                  <a:pt x="256032" y="2048764"/>
                </a:lnTo>
                <a:close/>
              </a:path>
              <a:path w="3694429" h="2176779">
                <a:moveTo>
                  <a:pt x="3694176" y="347472"/>
                </a:moveTo>
                <a:lnTo>
                  <a:pt x="3625596" y="347472"/>
                </a:lnTo>
                <a:lnTo>
                  <a:pt x="3625596" y="0"/>
                </a:lnTo>
                <a:lnTo>
                  <a:pt x="3488436" y="0"/>
                </a:lnTo>
                <a:lnTo>
                  <a:pt x="3488436" y="347472"/>
                </a:lnTo>
                <a:lnTo>
                  <a:pt x="3419856" y="347472"/>
                </a:lnTo>
                <a:lnTo>
                  <a:pt x="3557016" y="484759"/>
                </a:lnTo>
                <a:lnTo>
                  <a:pt x="3694176" y="347472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799858" y="3936936"/>
            <a:ext cx="11010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 i="1">
                <a:latin typeface="Arial"/>
                <a:cs typeface="Arial"/>
              </a:rPr>
              <a:t>0.4% of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market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75228" y="2140204"/>
            <a:ext cx="972819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 i="1">
                <a:latin typeface="Arial"/>
                <a:cs typeface="Arial"/>
              </a:rPr>
              <a:t>1% of</a:t>
            </a:r>
            <a:r>
              <a:rPr dirty="0" sz="1200" spc="-30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market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537959" y="2195067"/>
            <a:ext cx="2451100" cy="3896360"/>
            <a:chOff x="6537959" y="2195067"/>
            <a:chExt cx="2451100" cy="3896360"/>
          </a:xfrm>
        </p:grpSpPr>
        <p:sp>
          <p:nvSpPr>
            <p:cNvPr id="43" name="object 43"/>
            <p:cNvSpPr/>
            <p:nvPr/>
          </p:nvSpPr>
          <p:spPr>
            <a:xfrm>
              <a:off x="6537959" y="2195067"/>
              <a:ext cx="2451100" cy="3896360"/>
            </a:xfrm>
            <a:custGeom>
              <a:avLst/>
              <a:gdLst/>
              <a:ahLst/>
              <a:cxnLst/>
              <a:rect l="l" t="t" r="r" b="b"/>
              <a:pathLst>
                <a:path w="2451100" h="3896360">
                  <a:moveTo>
                    <a:pt x="2450592" y="0"/>
                  </a:moveTo>
                  <a:lnTo>
                    <a:pt x="0" y="0"/>
                  </a:lnTo>
                  <a:lnTo>
                    <a:pt x="0" y="3896360"/>
                  </a:lnTo>
                  <a:lnTo>
                    <a:pt x="2450592" y="3896360"/>
                  </a:lnTo>
                  <a:lnTo>
                    <a:pt x="245059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A black and white logo  AI-generated content may be incorrec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8975" y="5551792"/>
              <a:ext cx="996696" cy="246951"/>
            </a:xfrm>
            <a:prstGeom prst="rect">
              <a:avLst/>
            </a:prstGeom>
          </p:spPr>
        </p:pic>
        <p:pic>
          <p:nvPicPr>
            <p:cNvPr id="45" name="object 45" descr="Global Leader in CO2 to Methanol Technology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2319" y="3951249"/>
              <a:ext cx="1271016" cy="384149"/>
            </a:xfrm>
            <a:prstGeom prst="rect">
              <a:avLst/>
            </a:prstGeom>
          </p:spPr>
        </p:pic>
      </p:grp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4823459" y="2195067"/>
          <a:ext cx="4241800" cy="3894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0"/>
                <a:gridCol w="2450465"/>
              </a:tblGrid>
              <a:tr h="9918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CO</a:t>
                      </a:r>
                      <a:r>
                        <a:rPr dirty="0" baseline="-13888" sz="12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-13888" sz="1200" spc="1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polyols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5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(chemical</a:t>
                      </a:r>
                      <a:r>
                        <a:rPr dirty="0" sz="1050" spc="14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conversion)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CO</a:t>
                      </a:r>
                      <a:r>
                        <a:rPr dirty="0" baseline="-13888" sz="12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-13888" sz="1200" spc="1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polyester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5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(chemical</a:t>
                      </a:r>
                      <a:r>
                        <a:rPr dirty="0" sz="1050" spc="12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conversion)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47955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849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CO</a:t>
                      </a:r>
                      <a:r>
                        <a:rPr dirty="0" baseline="-13888" sz="12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-13888" sz="1200" spc="1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methanol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5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(chemical</a:t>
                      </a:r>
                      <a:r>
                        <a:rPr dirty="0" sz="1050" spc="14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conversion)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3716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CO</a:t>
                      </a:r>
                      <a:r>
                        <a:rPr dirty="0" baseline="-13888" sz="12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-13888" sz="1200" spc="1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ethanol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50" spc="-1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(bioconversion)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45415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CO</a:t>
                      </a:r>
                      <a:r>
                        <a:rPr dirty="0" baseline="-13888" sz="12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-13888" sz="1200" spc="1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PP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50" spc="-1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(bioconversion)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47" name="object 47" descr="Fairbrics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95159" y="3301771"/>
            <a:ext cx="1197863" cy="384149"/>
          </a:xfrm>
          <a:prstGeom prst="rect">
            <a:avLst/>
          </a:prstGeom>
        </p:spPr>
      </p:pic>
      <p:pic>
        <p:nvPicPr>
          <p:cNvPr id="48" name="object 48" descr="Covestro contributes to automotive circularity with material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56831" y="2259076"/>
            <a:ext cx="484631" cy="493902"/>
          </a:xfrm>
          <a:prstGeom prst="rect">
            <a:avLst/>
          </a:prstGeom>
        </p:spPr>
      </p:pic>
      <p:pic>
        <p:nvPicPr>
          <p:cNvPr id="49" name="object 49" descr="econic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38159" y="2341448"/>
            <a:ext cx="795527" cy="210362"/>
          </a:xfrm>
          <a:prstGeom prst="rect">
            <a:avLst/>
          </a:prstGeom>
        </p:spPr>
      </p:pic>
      <p:pic>
        <p:nvPicPr>
          <p:cNvPr id="50" name="object 50" descr="Aramco logo - Quiver Management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60335" y="2670721"/>
            <a:ext cx="1143000" cy="347560"/>
          </a:xfrm>
          <a:prstGeom prst="rect">
            <a:avLst/>
          </a:prstGeom>
        </p:spPr>
      </p:pic>
      <p:pic>
        <p:nvPicPr>
          <p:cNvPr id="51" name="object 51" descr="A blue text on a black background  AI-generated content may be incorrect.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68311" y="4600625"/>
            <a:ext cx="1261872" cy="329260"/>
          </a:xfrm>
          <a:prstGeom prst="rect">
            <a:avLst/>
          </a:prstGeom>
        </p:spPr>
      </p:pic>
      <p:pic>
        <p:nvPicPr>
          <p:cNvPr id="52" name="object 52" descr="A blue text on a black background  AI-generated content may be incorrect.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65392" y="5158524"/>
            <a:ext cx="1261872" cy="338416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330809" y="6181255"/>
            <a:ext cx="8516620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0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baseline="22222" sz="750" spc="67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Non-exhaustive.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35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Plastic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market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growth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analysis</a:t>
            </a:r>
            <a:r>
              <a:rPr dirty="0" sz="800" spc="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(EMR,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Plastics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market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2025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2034</a:t>
            </a:r>
            <a:r>
              <a:rPr dirty="0" sz="800" spc="-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(Towards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Chem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&amp;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Materials,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u="sng" sz="800" spc="-18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CO2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based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plastics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market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size</a:t>
            </a:r>
            <a:r>
              <a:rPr dirty="0" sz="800" spc="-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(IMARC,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CO2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based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plastics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market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size</a:t>
            </a:r>
            <a:r>
              <a:rPr dirty="0" sz="800" spc="-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(Insight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Ace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Analytics,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Driving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CO2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emissions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to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zero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and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beyond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CCUS</a:t>
            </a:r>
            <a:r>
              <a:rPr dirty="0" sz="800" spc="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(McKinsey,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Plastic Market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(Grandview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Research,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Econic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Technologies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50"/>
              </a:spcBef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homepage</a:t>
            </a:r>
            <a:r>
              <a:rPr dirty="0" sz="800">
                <a:latin typeface="Arial MT"/>
                <a:cs typeface="Arial MT"/>
              </a:rPr>
              <a:t>;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Twelve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and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LanzaTech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partner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to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produce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world’s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first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propylene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from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CO2</a:t>
            </a:r>
            <a:r>
              <a:rPr dirty="0" sz="800" spc="-6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(LanzaTech,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2021);</a:t>
            </a:r>
            <a:r>
              <a:rPr dirty="0" sz="800" spc="-10">
                <a:latin typeface="Arial MT"/>
                <a:cs typeface="Arial MT"/>
              </a:rPr>
              <a:t> Fairbrics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u="sng" sz="800" spc="-17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homepage</a:t>
            </a:r>
            <a:r>
              <a:rPr dirty="0" sz="800" spc="-10">
                <a:latin typeface="Arial MT"/>
                <a:cs typeface="Arial MT"/>
              </a:rPr>
              <a:t>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6209" y="6676047"/>
            <a:ext cx="7586345" cy="13779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Khande-</a:t>
            </a:r>
            <a:r>
              <a:rPr dirty="0" sz="800">
                <a:latin typeface="Arial MT"/>
                <a:cs typeface="Arial MT"/>
              </a:rPr>
              <a:t>Jae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Fisher,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10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9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9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0"/>
              </a:rPr>
              <a:t>.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0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0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0"/>
              </a:rPr>
              <a:t>attributio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54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8703310" cy="635"/>
          </a:xfrm>
          <a:custGeom>
            <a:avLst/>
            <a:gdLst/>
            <a:ahLst/>
            <a:cxnLst/>
            <a:rect l="l" t="t" r="r" b="b"/>
            <a:pathLst>
              <a:path w="8703310" h="635">
                <a:moveTo>
                  <a:pt x="0" y="253"/>
                </a:moveTo>
                <a:lnTo>
                  <a:pt x="8702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308592" y="1545716"/>
            <a:ext cx="2551430" cy="4554855"/>
          </a:xfrm>
          <a:prstGeom prst="rect">
            <a:avLst/>
          </a:prstGeom>
          <a:solidFill>
            <a:srgbClr val="E3E8EE"/>
          </a:solidFill>
        </p:spPr>
        <p:txBody>
          <a:bodyPr wrap="square" lIns="0" tIns="14668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1155"/>
              </a:spcBef>
            </a:pPr>
            <a:r>
              <a:rPr dirty="0" sz="1200" spc="-10" b="1">
                <a:latin typeface="Arial"/>
                <a:cs typeface="Arial"/>
              </a:rPr>
              <a:t>Observations</a:t>
            </a:r>
            <a:endParaRPr sz="1200">
              <a:latin typeface="Arial"/>
              <a:cs typeface="Arial"/>
            </a:endParaRPr>
          </a:p>
          <a:p>
            <a:pPr marL="322580" marR="344805" indent="-180975">
              <a:lnSpc>
                <a:spcPct val="100200"/>
              </a:lnSpc>
              <a:spcBef>
                <a:spcPts val="580"/>
              </a:spcBef>
              <a:buChar char="•"/>
              <a:tabLst>
                <a:tab pos="322580" algn="l"/>
              </a:tabLst>
            </a:pPr>
            <a:r>
              <a:rPr dirty="0" sz="1050">
                <a:latin typeface="Arial MT"/>
                <a:cs typeface="Arial MT"/>
              </a:rPr>
              <a:t>Post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combustion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capture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is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50">
                <a:latin typeface="Arial MT"/>
                <a:cs typeface="Arial MT"/>
              </a:rPr>
              <a:t>a </a:t>
            </a:r>
            <a:r>
              <a:rPr dirty="0" sz="1050">
                <a:latin typeface="Arial MT"/>
                <a:cs typeface="Arial MT"/>
              </a:rPr>
              <a:t>more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mature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technology,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-25">
                <a:latin typeface="Arial MT"/>
                <a:cs typeface="Arial MT"/>
              </a:rPr>
              <a:t> is </a:t>
            </a:r>
            <a:r>
              <a:rPr dirty="0" sz="1050">
                <a:latin typeface="Arial MT"/>
                <a:cs typeface="Arial MT"/>
              </a:rPr>
              <a:t>used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80-</a:t>
            </a:r>
            <a:r>
              <a:rPr dirty="0" sz="1050">
                <a:latin typeface="Arial MT"/>
                <a:cs typeface="Arial MT"/>
              </a:rPr>
              <a:t>90%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industries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50">
                <a:latin typeface="Arial MT"/>
                <a:cs typeface="Arial MT"/>
              </a:rPr>
              <a:t>- </a:t>
            </a:r>
            <a:r>
              <a:rPr dirty="0" sz="1050">
                <a:latin typeface="Arial MT"/>
                <a:cs typeface="Arial MT"/>
              </a:rPr>
              <a:t>largely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due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easier</a:t>
            </a:r>
            <a:r>
              <a:rPr dirty="0" sz="1050" spc="1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retrofitting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facilities</a:t>
            </a:r>
            <a:endParaRPr sz="1050">
              <a:latin typeface="Arial MT"/>
              <a:cs typeface="Arial MT"/>
            </a:endParaRPr>
          </a:p>
          <a:p>
            <a:pPr marL="322580" marR="382905" indent="-180975">
              <a:lnSpc>
                <a:spcPct val="100099"/>
              </a:lnSpc>
              <a:spcBef>
                <a:spcPts val="615"/>
              </a:spcBef>
              <a:buChar char="•"/>
              <a:tabLst>
                <a:tab pos="322580" algn="l"/>
              </a:tabLst>
            </a:pPr>
            <a:r>
              <a:rPr dirty="0" sz="1050">
                <a:latin typeface="Arial MT"/>
                <a:cs typeface="Arial MT"/>
              </a:rPr>
              <a:t>Carbon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capture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is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less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efficient </a:t>
            </a:r>
            <a:r>
              <a:rPr dirty="0" sz="1050">
                <a:latin typeface="Arial MT"/>
                <a:cs typeface="Arial MT"/>
              </a:rPr>
              <a:t>when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applied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downstream </a:t>
            </a:r>
            <a:r>
              <a:rPr dirty="0" sz="1050">
                <a:latin typeface="Arial MT"/>
                <a:cs typeface="Arial MT"/>
              </a:rPr>
              <a:t>production,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as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emissions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come </a:t>
            </a:r>
            <a:r>
              <a:rPr dirty="0" sz="1050">
                <a:latin typeface="Arial MT"/>
                <a:cs typeface="Arial MT"/>
              </a:rPr>
              <a:t>mostly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form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electricity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– </a:t>
            </a:r>
            <a:r>
              <a:rPr dirty="0" sz="1050" spc="-25">
                <a:latin typeface="Arial MT"/>
                <a:cs typeface="Arial MT"/>
              </a:rPr>
              <a:t>not </a:t>
            </a:r>
            <a:r>
              <a:rPr dirty="0" sz="1050">
                <a:latin typeface="Arial MT"/>
                <a:cs typeface="Arial MT"/>
              </a:rPr>
              <a:t>direct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combustion</a:t>
            </a:r>
            <a:endParaRPr sz="1050">
              <a:latin typeface="Arial MT"/>
              <a:cs typeface="Arial MT"/>
            </a:endParaRPr>
          </a:p>
          <a:p>
            <a:pPr marL="322580" marR="291465" indent="-180975">
              <a:lnSpc>
                <a:spcPct val="100200"/>
              </a:lnSpc>
              <a:spcBef>
                <a:spcPts val="610"/>
              </a:spcBef>
              <a:buChar char="•"/>
              <a:tabLst>
                <a:tab pos="322580" algn="l"/>
              </a:tabLst>
            </a:pPr>
            <a:r>
              <a:rPr dirty="0" sz="1050">
                <a:latin typeface="Arial MT"/>
                <a:cs typeface="Arial MT"/>
              </a:rPr>
              <a:t>Naphtha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ethane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are </a:t>
            </a:r>
            <a:r>
              <a:rPr dirty="0" sz="1050">
                <a:latin typeface="Arial MT"/>
                <a:cs typeface="Arial MT"/>
              </a:rPr>
              <a:t>traditionally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sourced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from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oil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 </a:t>
            </a:r>
            <a:r>
              <a:rPr dirty="0" sz="1050">
                <a:latin typeface="Arial MT"/>
                <a:cs typeface="Arial MT"/>
              </a:rPr>
              <a:t>natural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gas,</a:t>
            </a:r>
            <a:r>
              <a:rPr dirty="0" sz="1050" spc="-6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respectively</a:t>
            </a:r>
            <a:endParaRPr sz="1050">
              <a:latin typeface="Arial MT"/>
              <a:cs typeface="Arial MT"/>
            </a:endParaRPr>
          </a:p>
          <a:p>
            <a:pPr marL="322580" indent="-180975">
              <a:lnSpc>
                <a:spcPts val="1245"/>
              </a:lnSpc>
              <a:spcBef>
                <a:spcPts val="615"/>
              </a:spcBef>
              <a:buChar char="•"/>
              <a:tabLst>
                <a:tab pos="322580" algn="l"/>
              </a:tabLst>
            </a:pPr>
            <a:r>
              <a:rPr dirty="0" sz="1050">
                <a:latin typeface="Arial MT"/>
                <a:cs typeface="Arial MT"/>
              </a:rPr>
              <a:t>Methods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</a:t>
            </a:r>
            <a:r>
              <a:rPr dirty="0" baseline="-15873" sz="1050">
                <a:latin typeface="Arial MT"/>
                <a:cs typeface="Arial MT"/>
              </a:rPr>
              <a:t>2</a:t>
            </a:r>
            <a:r>
              <a:rPr dirty="0" baseline="-15873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capture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vary</a:t>
            </a:r>
            <a:endParaRPr sz="1050">
              <a:latin typeface="Arial MT"/>
              <a:cs typeface="Arial MT"/>
            </a:endParaRPr>
          </a:p>
          <a:p>
            <a:pPr marL="322580">
              <a:lnSpc>
                <a:spcPts val="1245"/>
              </a:lnSpc>
            </a:pPr>
            <a:r>
              <a:rPr dirty="0" sz="1050" spc="-10">
                <a:latin typeface="Arial MT"/>
                <a:cs typeface="Arial MT"/>
              </a:rPr>
              <a:t>widely</a:t>
            </a:r>
            <a:endParaRPr sz="1050">
              <a:latin typeface="Arial MT"/>
              <a:cs typeface="Arial MT"/>
            </a:endParaRPr>
          </a:p>
          <a:p>
            <a:pPr algn="just" lvl="1" marL="501015" marR="445770" indent="-179070">
              <a:lnSpc>
                <a:spcPct val="100099"/>
              </a:lnSpc>
              <a:spcBef>
                <a:spcPts val="615"/>
              </a:spcBef>
              <a:buChar char="–"/>
              <a:tabLst>
                <a:tab pos="503555" algn="l"/>
              </a:tabLst>
            </a:pPr>
            <a:r>
              <a:rPr dirty="0" sz="1050">
                <a:latin typeface="Arial MT"/>
                <a:cs typeface="Arial MT"/>
              </a:rPr>
              <a:t>Chemical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adsorption</a:t>
            </a:r>
            <a:r>
              <a:rPr dirty="0" sz="1050">
                <a:latin typeface="Arial MT"/>
                <a:cs typeface="Arial MT"/>
              </a:rPr>
              <a:t> is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the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most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mature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 </a:t>
            </a:r>
            <a:r>
              <a:rPr dirty="0" sz="1050" spc="-10">
                <a:latin typeface="Arial MT"/>
                <a:cs typeface="Arial MT"/>
              </a:rPr>
              <a:t>high-</a:t>
            </a:r>
            <a:r>
              <a:rPr dirty="0" sz="1050" spc="-20">
                <a:latin typeface="Arial MT"/>
                <a:cs typeface="Arial MT"/>
              </a:rPr>
              <a:t>value </a:t>
            </a:r>
            <a:r>
              <a:rPr dirty="0" sz="1050" spc="-2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chemicals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like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olefins</a:t>
            </a:r>
            <a:endParaRPr sz="1050">
              <a:latin typeface="Arial MT"/>
              <a:cs typeface="Arial MT"/>
            </a:endParaRPr>
          </a:p>
          <a:p>
            <a:pPr lvl="1" marL="501015" marR="472440" indent="-179070">
              <a:lnSpc>
                <a:spcPct val="100099"/>
              </a:lnSpc>
              <a:spcBef>
                <a:spcPts val="615"/>
              </a:spcBef>
              <a:buChar char="–"/>
              <a:tabLst>
                <a:tab pos="503555" algn="l"/>
              </a:tabLst>
            </a:pPr>
            <a:r>
              <a:rPr dirty="0" sz="1050">
                <a:latin typeface="Arial MT"/>
                <a:cs typeface="Arial MT"/>
              </a:rPr>
              <a:t>Other</a:t>
            </a:r>
            <a:r>
              <a:rPr dirty="0" sz="1050" spc="-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methods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include 	absorption</a:t>
            </a:r>
            <a:r>
              <a:rPr dirty="0" sz="1050" spc="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membrane 	separation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918" y="492378"/>
            <a:ext cx="1081151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Monomer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fabrication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can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be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decarbonized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through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pre-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or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post-</a:t>
            </a:r>
            <a:r>
              <a:rPr dirty="0" sz="2800" b="1">
                <a:latin typeface="Arial"/>
                <a:cs typeface="Arial"/>
              </a:rPr>
              <a:t>combustion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carbon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capture,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with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capture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rates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20" b="1">
                <a:latin typeface="Arial"/>
                <a:cs typeface="Arial"/>
              </a:rPr>
              <a:t> ~90%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241" y="1563814"/>
            <a:ext cx="809498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Steam</a:t>
            </a:r>
            <a:r>
              <a:rPr dirty="0" sz="1350" spc="14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cracking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produce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olefins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is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high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emitting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due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1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direct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fuel</a:t>
            </a:r>
            <a:r>
              <a:rPr dirty="0" sz="1350" spc="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combustion;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post-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spc="-20" b="1">
                <a:latin typeface="Arial"/>
                <a:cs typeface="Arial"/>
              </a:rPr>
              <a:t>pre-</a:t>
            </a:r>
            <a:r>
              <a:rPr dirty="0" sz="1350" b="1">
                <a:latin typeface="Arial"/>
                <a:cs typeface="Arial"/>
              </a:rPr>
              <a:t>combustion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carbon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capture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can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capture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85%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95%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&gt;90%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of</a:t>
            </a:r>
            <a:r>
              <a:rPr dirty="0" sz="1350" spc="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CO2,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respectively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5719"/>
            <a:ext cx="5870575" cy="429895"/>
            <a:chOff x="0" y="45719"/>
            <a:chExt cx="5870575" cy="429895"/>
          </a:xfrm>
        </p:grpSpPr>
        <p:sp>
          <p:nvSpPr>
            <p:cNvPr id="9" name="object 9"/>
            <p:cNvSpPr/>
            <p:nvPr/>
          </p:nvSpPr>
          <p:spPr>
            <a:xfrm>
              <a:off x="2926079" y="45719"/>
              <a:ext cx="2944495" cy="429895"/>
            </a:xfrm>
            <a:custGeom>
              <a:avLst/>
              <a:gdLst/>
              <a:ahLst/>
              <a:cxnLst/>
              <a:rect l="l" t="t" r="r" b="b"/>
              <a:pathLst>
                <a:path w="2944495" h="429895">
                  <a:moveTo>
                    <a:pt x="272948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2729484" y="429894"/>
                  </a:lnTo>
                  <a:lnTo>
                    <a:pt x="2944368" y="215010"/>
                  </a:lnTo>
                  <a:lnTo>
                    <a:pt x="2729484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507365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87830" algn="l"/>
                <a:tab pos="3000375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20"/>
              <a:t>CCUS</a:t>
            </a:r>
            <a:r>
              <a:rPr dirty="0" sz="1550"/>
              <a:t>	Monomer</a:t>
            </a:r>
            <a:r>
              <a:rPr dirty="0" sz="1550" spc="170"/>
              <a:t> </a:t>
            </a:r>
            <a:r>
              <a:rPr dirty="0" sz="1550" spc="-10"/>
              <a:t>Fabrication</a:t>
            </a:r>
            <a:endParaRPr sz="1550"/>
          </a:p>
        </p:txBody>
      </p:sp>
      <p:sp>
        <p:nvSpPr>
          <p:cNvPr id="13" name="object 13"/>
          <p:cNvSpPr txBox="1"/>
          <p:nvPr/>
        </p:nvSpPr>
        <p:spPr>
          <a:xfrm>
            <a:off x="374180" y="3982973"/>
            <a:ext cx="925194" cy="578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Feedstock </a:t>
            </a:r>
            <a:r>
              <a:rPr dirty="0" sz="1200">
                <a:latin typeface="Arial MT"/>
                <a:cs typeface="Arial MT"/>
              </a:rPr>
              <a:t>(naphtha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and </a:t>
            </a:r>
            <a:r>
              <a:rPr dirty="0" sz="1200" spc="-10">
                <a:latin typeface="Arial MT"/>
                <a:cs typeface="Arial MT"/>
              </a:rPr>
              <a:t>ethane)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94460" y="4036567"/>
            <a:ext cx="339090" cy="76200"/>
          </a:xfrm>
          <a:custGeom>
            <a:avLst/>
            <a:gdLst/>
            <a:ahLst/>
            <a:cxnLst/>
            <a:rect l="l" t="t" r="r" b="b"/>
            <a:pathLst>
              <a:path w="339089" h="76200">
                <a:moveTo>
                  <a:pt x="287782" y="38099"/>
                </a:moveTo>
                <a:lnTo>
                  <a:pt x="262382" y="76199"/>
                </a:lnTo>
                <a:lnTo>
                  <a:pt x="325882" y="44449"/>
                </a:lnTo>
                <a:lnTo>
                  <a:pt x="287782" y="44449"/>
                </a:lnTo>
                <a:lnTo>
                  <a:pt x="287782" y="38099"/>
                </a:lnTo>
                <a:close/>
              </a:path>
              <a:path w="339089" h="76200">
                <a:moveTo>
                  <a:pt x="283548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283548" y="44449"/>
                </a:lnTo>
                <a:lnTo>
                  <a:pt x="287782" y="38099"/>
                </a:lnTo>
                <a:lnTo>
                  <a:pt x="283548" y="31749"/>
                </a:lnTo>
                <a:close/>
              </a:path>
              <a:path w="339089" h="76200">
                <a:moveTo>
                  <a:pt x="325882" y="31749"/>
                </a:moveTo>
                <a:lnTo>
                  <a:pt x="287782" y="31749"/>
                </a:lnTo>
                <a:lnTo>
                  <a:pt x="287782" y="44449"/>
                </a:lnTo>
                <a:lnTo>
                  <a:pt x="325882" y="44449"/>
                </a:lnTo>
                <a:lnTo>
                  <a:pt x="338582" y="38099"/>
                </a:lnTo>
                <a:lnTo>
                  <a:pt x="325882" y="31749"/>
                </a:lnTo>
                <a:close/>
              </a:path>
              <a:path w="339089" h="76200">
                <a:moveTo>
                  <a:pt x="262382" y="0"/>
                </a:moveTo>
                <a:lnTo>
                  <a:pt x="287782" y="38099"/>
                </a:lnTo>
                <a:lnTo>
                  <a:pt x="287782" y="31749"/>
                </a:lnTo>
                <a:lnTo>
                  <a:pt x="325882" y="31749"/>
                </a:lnTo>
                <a:lnTo>
                  <a:pt x="262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08676" y="4284992"/>
            <a:ext cx="3630295" cy="457834"/>
          </a:xfrm>
          <a:custGeom>
            <a:avLst/>
            <a:gdLst/>
            <a:ahLst/>
            <a:cxnLst/>
            <a:rect l="l" t="t" r="r" b="b"/>
            <a:pathLst>
              <a:path w="3630295" h="457835">
                <a:moveTo>
                  <a:pt x="0" y="457314"/>
                </a:moveTo>
                <a:lnTo>
                  <a:pt x="3630168" y="457314"/>
                </a:lnTo>
                <a:lnTo>
                  <a:pt x="3630168" y="0"/>
                </a:lnTo>
                <a:lnTo>
                  <a:pt x="0" y="0"/>
                </a:lnTo>
                <a:lnTo>
                  <a:pt x="0" y="457314"/>
                </a:lnTo>
                <a:close/>
              </a:path>
            </a:pathLst>
          </a:custGeom>
          <a:ln w="9525">
            <a:solidFill>
              <a:srgbClr val="009B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403913" y="4280230"/>
            <a:ext cx="3639820" cy="467359"/>
          </a:xfrm>
          <a:prstGeom prst="rect">
            <a:avLst/>
          </a:prstGeom>
          <a:solidFill>
            <a:srgbClr val="009BDB"/>
          </a:solidFill>
        </p:spPr>
        <p:txBody>
          <a:bodyPr wrap="square" lIns="0" tIns="38100" rIns="0" bIns="0" rtlCol="0" vert="horz">
            <a:spAutoFit/>
          </a:bodyPr>
          <a:lstStyle/>
          <a:p>
            <a:pPr marL="40640" marR="198755">
              <a:lnSpc>
                <a:spcPct val="100000"/>
              </a:lnSpc>
              <a:spcBef>
                <a:spcPts val="3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Naphtha: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(~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1.6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2.4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tons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dirty="0" baseline="-13888" sz="12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-13888" sz="1200" spc="-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emitted/ton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olefin)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Ethane:</a:t>
            </a:r>
            <a:r>
              <a:rPr dirty="0" sz="1200" spc="2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(~0.4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1.2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tons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dirty="0" baseline="-13888" sz="1200" b="1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emitted/ton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olefin)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30361" y="3530472"/>
            <a:ext cx="4092575" cy="1372235"/>
            <a:chOff x="2130361" y="3530472"/>
            <a:chExt cx="4092575" cy="1372235"/>
          </a:xfrm>
        </p:grpSpPr>
        <p:sp>
          <p:nvSpPr>
            <p:cNvPr id="18" name="object 18"/>
            <p:cNvSpPr/>
            <p:nvPr/>
          </p:nvSpPr>
          <p:spPr>
            <a:xfrm>
              <a:off x="3044951" y="3530472"/>
              <a:ext cx="2002789" cy="1372235"/>
            </a:xfrm>
            <a:custGeom>
              <a:avLst/>
              <a:gdLst/>
              <a:ahLst/>
              <a:cxnLst/>
              <a:rect l="l" t="t" r="r" b="b"/>
              <a:pathLst>
                <a:path w="2002789" h="1372235">
                  <a:moveTo>
                    <a:pt x="2002536" y="0"/>
                  </a:moveTo>
                  <a:lnTo>
                    <a:pt x="0" y="0"/>
                  </a:lnTo>
                  <a:lnTo>
                    <a:pt x="0" y="1371981"/>
                  </a:lnTo>
                  <a:lnTo>
                    <a:pt x="2002536" y="1371981"/>
                  </a:lnTo>
                  <a:lnTo>
                    <a:pt x="2002536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135123" y="4001487"/>
              <a:ext cx="914400" cy="109855"/>
            </a:xfrm>
            <a:custGeom>
              <a:avLst/>
              <a:gdLst/>
              <a:ahLst/>
              <a:cxnLst/>
              <a:rect l="l" t="t" r="r" b="b"/>
              <a:pathLst>
                <a:path w="914400" h="109854">
                  <a:moveTo>
                    <a:pt x="914400" y="0"/>
                  </a:moveTo>
                  <a:lnTo>
                    <a:pt x="0" y="0"/>
                  </a:lnTo>
                  <a:lnTo>
                    <a:pt x="0" y="109755"/>
                  </a:lnTo>
                  <a:lnTo>
                    <a:pt x="914400" y="109755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135123" y="4001487"/>
              <a:ext cx="914400" cy="109855"/>
            </a:xfrm>
            <a:custGeom>
              <a:avLst/>
              <a:gdLst/>
              <a:ahLst/>
              <a:cxnLst/>
              <a:rect l="l" t="t" r="r" b="b"/>
              <a:pathLst>
                <a:path w="914400" h="109854">
                  <a:moveTo>
                    <a:pt x="0" y="109755"/>
                  </a:moveTo>
                  <a:lnTo>
                    <a:pt x="914400" y="109755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09755"/>
                  </a:lnTo>
                  <a:close/>
                </a:path>
              </a:pathLst>
            </a:custGeom>
            <a:ln w="9525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052059" y="4010633"/>
              <a:ext cx="887094" cy="109855"/>
            </a:xfrm>
            <a:custGeom>
              <a:avLst/>
              <a:gdLst/>
              <a:ahLst/>
              <a:cxnLst/>
              <a:rect l="l" t="t" r="r" b="b"/>
              <a:pathLst>
                <a:path w="887095" h="109854">
                  <a:moveTo>
                    <a:pt x="886967" y="0"/>
                  </a:moveTo>
                  <a:lnTo>
                    <a:pt x="0" y="0"/>
                  </a:lnTo>
                  <a:lnTo>
                    <a:pt x="0" y="109754"/>
                  </a:lnTo>
                  <a:lnTo>
                    <a:pt x="886967" y="109754"/>
                  </a:lnTo>
                  <a:lnTo>
                    <a:pt x="886967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052059" y="4010633"/>
              <a:ext cx="887094" cy="109855"/>
            </a:xfrm>
            <a:custGeom>
              <a:avLst/>
              <a:gdLst/>
              <a:ahLst/>
              <a:cxnLst/>
              <a:rect l="l" t="t" r="r" b="b"/>
              <a:pathLst>
                <a:path w="887095" h="109854">
                  <a:moveTo>
                    <a:pt x="0" y="109754"/>
                  </a:moveTo>
                  <a:lnTo>
                    <a:pt x="886967" y="109754"/>
                  </a:lnTo>
                  <a:lnTo>
                    <a:pt x="886967" y="0"/>
                  </a:lnTo>
                  <a:lnTo>
                    <a:pt x="0" y="0"/>
                  </a:lnTo>
                  <a:lnTo>
                    <a:pt x="0" y="109754"/>
                  </a:lnTo>
                  <a:close/>
                </a:path>
              </a:pathLst>
            </a:custGeom>
            <a:ln w="9525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428999" y="3878071"/>
              <a:ext cx="1252855" cy="283845"/>
            </a:xfrm>
            <a:custGeom>
              <a:avLst/>
              <a:gdLst/>
              <a:ahLst/>
              <a:cxnLst/>
              <a:rect l="l" t="t" r="r" b="b"/>
              <a:pathLst>
                <a:path w="1252854" h="283845">
                  <a:moveTo>
                    <a:pt x="1205484" y="0"/>
                  </a:moveTo>
                  <a:lnTo>
                    <a:pt x="47244" y="0"/>
                  </a:lnTo>
                  <a:lnTo>
                    <a:pt x="28878" y="3702"/>
                  </a:lnTo>
                  <a:lnTo>
                    <a:pt x="13858" y="13811"/>
                  </a:lnTo>
                  <a:lnTo>
                    <a:pt x="3720" y="28825"/>
                  </a:lnTo>
                  <a:lnTo>
                    <a:pt x="0" y="47243"/>
                  </a:lnTo>
                  <a:lnTo>
                    <a:pt x="0" y="236219"/>
                  </a:lnTo>
                  <a:lnTo>
                    <a:pt x="3720" y="254638"/>
                  </a:lnTo>
                  <a:lnTo>
                    <a:pt x="13858" y="269652"/>
                  </a:lnTo>
                  <a:lnTo>
                    <a:pt x="28878" y="279761"/>
                  </a:lnTo>
                  <a:lnTo>
                    <a:pt x="47244" y="283463"/>
                  </a:lnTo>
                  <a:lnTo>
                    <a:pt x="1205484" y="283463"/>
                  </a:lnTo>
                  <a:lnTo>
                    <a:pt x="1223849" y="279761"/>
                  </a:lnTo>
                  <a:lnTo>
                    <a:pt x="1238869" y="269652"/>
                  </a:lnTo>
                  <a:lnTo>
                    <a:pt x="1249007" y="254638"/>
                  </a:lnTo>
                  <a:lnTo>
                    <a:pt x="1252727" y="236219"/>
                  </a:lnTo>
                  <a:lnTo>
                    <a:pt x="1252727" y="47243"/>
                  </a:lnTo>
                  <a:lnTo>
                    <a:pt x="1249007" y="28825"/>
                  </a:lnTo>
                  <a:lnTo>
                    <a:pt x="1238869" y="13811"/>
                  </a:lnTo>
                  <a:lnTo>
                    <a:pt x="1223849" y="3702"/>
                  </a:lnTo>
                  <a:lnTo>
                    <a:pt x="1205484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884164" y="4054855"/>
              <a:ext cx="339090" cy="76200"/>
            </a:xfrm>
            <a:custGeom>
              <a:avLst/>
              <a:gdLst/>
              <a:ahLst/>
              <a:cxnLst/>
              <a:rect l="l" t="t" r="r" b="b"/>
              <a:pathLst>
                <a:path w="339089" h="76200">
                  <a:moveTo>
                    <a:pt x="287782" y="38100"/>
                  </a:moveTo>
                  <a:lnTo>
                    <a:pt x="262382" y="76200"/>
                  </a:lnTo>
                  <a:lnTo>
                    <a:pt x="325882" y="44450"/>
                  </a:lnTo>
                  <a:lnTo>
                    <a:pt x="287782" y="44450"/>
                  </a:lnTo>
                  <a:lnTo>
                    <a:pt x="287782" y="38100"/>
                  </a:lnTo>
                  <a:close/>
                </a:path>
                <a:path w="339089" h="76200">
                  <a:moveTo>
                    <a:pt x="283548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83548" y="44450"/>
                  </a:lnTo>
                  <a:lnTo>
                    <a:pt x="287782" y="38100"/>
                  </a:lnTo>
                  <a:lnTo>
                    <a:pt x="283548" y="31750"/>
                  </a:lnTo>
                  <a:close/>
                </a:path>
                <a:path w="339089" h="76200">
                  <a:moveTo>
                    <a:pt x="325882" y="31750"/>
                  </a:moveTo>
                  <a:lnTo>
                    <a:pt x="287782" y="31750"/>
                  </a:lnTo>
                  <a:lnTo>
                    <a:pt x="287782" y="44450"/>
                  </a:lnTo>
                  <a:lnTo>
                    <a:pt x="325882" y="44450"/>
                  </a:lnTo>
                  <a:lnTo>
                    <a:pt x="338582" y="38100"/>
                  </a:lnTo>
                  <a:lnTo>
                    <a:pt x="325882" y="31750"/>
                  </a:lnTo>
                  <a:close/>
                </a:path>
                <a:path w="339089" h="76200">
                  <a:moveTo>
                    <a:pt x="262382" y="0"/>
                  </a:moveTo>
                  <a:lnTo>
                    <a:pt x="287782" y="38100"/>
                  </a:lnTo>
                  <a:lnTo>
                    <a:pt x="287782" y="31750"/>
                  </a:lnTo>
                  <a:lnTo>
                    <a:pt x="325882" y="31750"/>
                  </a:lnTo>
                  <a:lnTo>
                    <a:pt x="2623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3044951" y="3530472"/>
            <a:ext cx="2002789" cy="137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28575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Steam</a:t>
            </a: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cracker</a:t>
            </a:r>
            <a:endParaRPr sz="1200">
              <a:latin typeface="Arial"/>
              <a:cs typeface="Arial"/>
            </a:endParaRPr>
          </a:p>
          <a:p>
            <a:pPr algn="ctr" marL="591185" marR="491490" indent="5715">
              <a:lnSpc>
                <a:spcPct val="100000"/>
              </a:lnSpc>
              <a:spcBef>
                <a:spcPts val="625"/>
              </a:spcBef>
            </a:pPr>
            <a:r>
              <a:rPr dirty="0" sz="1200" spc="-20" i="1">
                <a:latin typeface="Arial"/>
                <a:cs typeface="Arial"/>
              </a:rPr>
              <a:t>Fuel </a:t>
            </a:r>
            <a:r>
              <a:rPr dirty="0" sz="1200" i="1">
                <a:latin typeface="Arial"/>
                <a:cs typeface="Arial"/>
              </a:rPr>
              <a:t>combusted</a:t>
            </a:r>
            <a:r>
              <a:rPr dirty="0" sz="1200" spc="-55" i="1">
                <a:latin typeface="Arial"/>
                <a:cs typeface="Arial"/>
              </a:rPr>
              <a:t> </a:t>
            </a:r>
            <a:r>
              <a:rPr dirty="0" sz="1200" spc="-25" i="1">
                <a:latin typeface="Arial"/>
                <a:cs typeface="Arial"/>
              </a:rPr>
              <a:t>at</a:t>
            </a:r>
            <a:endParaRPr sz="1200">
              <a:latin typeface="Arial"/>
              <a:cs typeface="Arial"/>
            </a:endParaRPr>
          </a:p>
          <a:p>
            <a:pPr algn="ctr" marL="96520">
              <a:lnSpc>
                <a:spcPct val="100000"/>
              </a:lnSpc>
              <a:spcBef>
                <a:spcPts val="5"/>
              </a:spcBef>
            </a:pPr>
            <a:r>
              <a:rPr dirty="0" sz="1200" spc="-10" i="1">
                <a:latin typeface="Arial"/>
                <a:cs typeface="Arial"/>
              </a:rPr>
              <a:t>~850°C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47129" y="3974020"/>
            <a:ext cx="26993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Olefins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(mainly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ethylene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propylene)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091293" y="3621963"/>
            <a:ext cx="1087755" cy="1245235"/>
            <a:chOff x="3091293" y="3621963"/>
            <a:chExt cx="1087755" cy="1245235"/>
          </a:xfrm>
        </p:grpSpPr>
        <p:pic>
          <p:nvPicPr>
            <p:cNvPr id="28" name="object 28" descr="A black and white outline of a machine  AI-generated content may be incorrec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5344" y="3621963"/>
              <a:ext cx="283463" cy="28354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091293" y="4599542"/>
              <a:ext cx="227965" cy="267970"/>
            </a:xfrm>
            <a:custGeom>
              <a:avLst/>
              <a:gdLst/>
              <a:ahLst/>
              <a:cxnLst/>
              <a:rect l="l" t="t" r="r" b="b"/>
              <a:pathLst>
                <a:path w="227964" h="267970">
                  <a:moveTo>
                    <a:pt x="94443" y="0"/>
                  </a:moveTo>
                  <a:lnTo>
                    <a:pt x="94394" y="59381"/>
                  </a:lnTo>
                  <a:lnTo>
                    <a:pt x="54639" y="98929"/>
                  </a:lnTo>
                  <a:lnTo>
                    <a:pt x="37666" y="111291"/>
                  </a:lnTo>
                  <a:lnTo>
                    <a:pt x="24062" y="123156"/>
                  </a:lnTo>
                  <a:lnTo>
                    <a:pt x="14153" y="133797"/>
                  </a:lnTo>
                  <a:lnTo>
                    <a:pt x="8266" y="142483"/>
                  </a:lnTo>
                  <a:lnTo>
                    <a:pt x="0" y="178415"/>
                  </a:lnTo>
                  <a:lnTo>
                    <a:pt x="8218" y="210381"/>
                  </a:lnTo>
                  <a:lnTo>
                    <a:pt x="25928" y="235230"/>
                  </a:lnTo>
                  <a:lnTo>
                    <a:pt x="46137" y="249813"/>
                  </a:lnTo>
                  <a:lnTo>
                    <a:pt x="38457" y="230671"/>
                  </a:lnTo>
                  <a:lnTo>
                    <a:pt x="36283" y="206337"/>
                  </a:lnTo>
                  <a:lnTo>
                    <a:pt x="44833" y="178853"/>
                  </a:lnTo>
                  <a:lnTo>
                    <a:pt x="69324" y="150261"/>
                  </a:lnTo>
                  <a:lnTo>
                    <a:pt x="67718" y="157017"/>
                  </a:lnTo>
                  <a:lnTo>
                    <a:pt x="66329" y="173982"/>
                  </a:lnTo>
                  <a:lnTo>
                    <a:pt x="70302" y="196197"/>
                  </a:lnTo>
                  <a:lnTo>
                    <a:pt x="84782" y="218703"/>
                  </a:lnTo>
                  <a:lnTo>
                    <a:pt x="101254" y="238147"/>
                  </a:lnTo>
                  <a:lnTo>
                    <a:pt x="109611" y="253624"/>
                  </a:lnTo>
                  <a:lnTo>
                    <a:pt x="112606" y="263852"/>
                  </a:lnTo>
                  <a:lnTo>
                    <a:pt x="112992" y="267546"/>
                  </a:lnTo>
                  <a:lnTo>
                    <a:pt x="145544" y="263643"/>
                  </a:lnTo>
                  <a:lnTo>
                    <a:pt x="199779" y="234603"/>
                  </a:lnTo>
                  <a:lnTo>
                    <a:pt x="225049" y="193421"/>
                  </a:lnTo>
                  <a:lnTo>
                    <a:pt x="227476" y="173788"/>
                  </a:lnTo>
                  <a:lnTo>
                    <a:pt x="223962" y="154446"/>
                  </a:lnTo>
                  <a:lnTo>
                    <a:pt x="213854" y="137817"/>
                  </a:lnTo>
                  <a:lnTo>
                    <a:pt x="212900" y="154300"/>
                  </a:lnTo>
                  <a:lnTo>
                    <a:pt x="201874" y="167721"/>
                  </a:lnTo>
                  <a:lnTo>
                    <a:pt x="184182" y="175134"/>
                  </a:lnTo>
                  <a:lnTo>
                    <a:pt x="163230" y="173593"/>
                  </a:lnTo>
                  <a:lnTo>
                    <a:pt x="148189" y="165835"/>
                  </a:lnTo>
                  <a:lnTo>
                    <a:pt x="139705" y="153994"/>
                  </a:lnTo>
                  <a:lnTo>
                    <a:pt x="138829" y="139820"/>
                  </a:lnTo>
                  <a:lnTo>
                    <a:pt x="146613" y="125062"/>
                  </a:lnTo>
                  <a:lnTo>
                    <a:pt x="163024" y="91652"/>
                  </a:lnTo>
                  <a:lnTo>
                    <a:pt x="157916" y="55648"/>
                  </a:lnTo>
                  <a:lnTo>
                    <a:pt x="134114" y="23084"/>
                  </a:lnTo>
                  <a:lnTo>
                    <a:pt x="94443" y="0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338327" y="2240851"/>
            <a:ext cx="2405380" cy="274955"/>
          </a:xfrm>
          <a:prstGeom prst="rect">
            <a:avLst/>
          </a:prstGeom>
          <a:solidFill>
            <a:srgbClr val="805BC8"/>
          </a:solidFill>
        </p:spPr>
        <p:txBody>
          <a:bodyPr wrap="square" lIns="0" tIns="29209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29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Option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1: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Pre-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combustion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capture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52194" y="2663380"/>
            <a:ext cx="325120" cy="3771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4450">
              <a:lnSpc>
                <a:spcPts val="1370"/>
              </a:lnSpc>
              <a:spcBef>
                <a:spcPts val="125"/>
              </a:spcBef>
            </a:pPr>
            <a:r>
              <a:rPr dirty="0" sz="1200" spc="-25">
                <a:solidFill>
                  <a:srgbClr val="805BC8"/>
                </a:solidFill>
                <a:latin typeface="Arial MT"/>
                <a:cs typeface="Arial MT"/>
              </a:rPr>
              <a:t>Air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70"/>
              </a:lnSpc>
            </a:pPr>
            <a:r>
              <a:rPr dirty="0" sz="1200" spc="-20">
                <a:solidFill>
                  <a:srgbClr val="805BC8"/>
                </a:solidFill>
                <a:latin typeface="Arial MT"/>
                <a:cs typeface="Arial MT"/>
              </a:rPr>
              <a:t>Fuel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915667" y="2624772"/>
            <a:ext cx="1156970" cy="430530"/>
            <a:chOff x="1915667" y="2624772"/>
            <a:chExt cx="1156970" cy="43053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5667" y="2865882"/>
              <a:ext cx="225679" cy="762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189987" y="2629535"/>
              <a:ext cx="878205" cy="421005"/>
            </a:xfrm>
            <a:custGeom>
              <a:avLst/>
              <a:gdLst/>
              <a:ahLst/>
              <a:cxnLst/>
              <a:rect l="l" t="t" r="r" b="b"/>
              <a:pathLst>
                <a:path w="878205" h="421005">
                  <a:moveTo>
                    <a:pt x="0" y="70103"/>
                  </a:moveTo>
                  <a:lnTo>
                    <a:pt x="5506" y="42808"/>
                  </a:lnTo>
                  <a:lnTo>
                    <a:pt x="20526" y="20526"/>
                  </a:lnTo>
                  <a:lnTo>
                    <a:pt x="42808" y="5506"/>
                  </a:lnTo>
                  <a:lnTo>
                    <a:pt x="70104" y="0"/>
                  </a:lnTo>
                  <a:lnTo>
                    <a:pt x="807719" y="0"/>
                  </a:lnTo>
                  <a:lnTo>
                    <a:pt x="835015" y="5506"/>
                  </a:lnTo>
                  <a:lnTo>
                    <a:pt x="857297" y="20526"/>
                  </a:lnTo>
                  <a:lnTo>
                    <a:pt x="872317" y="42808"/>
                  </a:lnTo>
                  <a:lnTo>
                    <a:pt x="877824" y="70103"/>
                  </a:lnTo>
                  <a:lnTo>
                    <a:pt x="877824" y="350647"/>
                  </a:lnTo>
                  <a:lnTo>
                    <a:pt x="872317" y="377942"/>
                  </a:lnTo>
                  <a:lnTo>
                    <a:pt x="857297" y="400224"/>
                  </a:lnTo>
                  <a:lnTo>
                    <a:pt x="835015" y="415244"/>
                  </a:lnTo>
                  <a:lnTo>
                    <a:pt x="807719" y="420750"/>
                  </a:lnTo>
                  <a:lnTo>
                    <a:pt x="70104" y="420750"/>
                  </a:lnTo>
                  <a:lnTo>
                    <a:pt x="42808" y="415244"/>
                  </a:lnTo>
                  <a:lnTo>
                    <a:pt x="20526" y="400224"/>
                  </a:lnTo>
                  <a:lnTo>
                    <a:pt x="5506" y="377942"/>
                  </a:lnTo>
                  <a:lnTo>
                    <a:pt x="0" y="350647"/>
                  </a:lnTo>
                  <a:lnTo>
                    <a:pt x="0" y="70103"/>
                  </a:lnTo>
                  <a:close/>
                </a:path>
              </a:pathLst>
            </a:custGeom>
            <a:ln w="9525">
              <a:solidFill>
                <a:srgbClr val="805BC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2276729" y="2661792"/>
            <a:ext cx="699135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88900" marR="5080" indent="-76835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Reformer/ Gasifier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69640" y="2672143"/>
            <a:ext cx="101536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805BC8"/>
                </a:solidFill>
                <a:latin typeface="Arial MT"/>
                <a:cs typeface="Arial MT"/>
              </a:rPr>
              <a:t>H</a:t>
            </a:r>
            <a:r>
              <a:rPr dirty="0" sz="1200" spc="125">
                <a:solidFill>
                  <a:srgbClr val="805BC8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805BC8"/>
                </a:solidFill>
                <a:latin typeface="Arial MT"/>
                <a:cs typeface="Arial MT"/>
              </a:rPr>
              <a:t>-</a:t>
            </a:r>
            <a:r>
              <a:rPr dirty="0" sz="1200">
                <a:solidFill>
                  <a:srgbClr val="805BC8"/>
                </a:solidFill>
                <a:latin typeface="Arial MT"/>
                <a:cs typeface="Arial MT"/>
              </a:rPr>
              <a:t>rich</a:t>
            </a:r>
            <a:r>
              <a:rPr dirty="0" sz="1200" spc="-60">
                <a:solidFill>
                  <a:srgbClr val="805BC8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805BC8"/>
                </a:solidFill>
                <a:latin typeface="Arial MT"/>
                <a:cs typeface="Arial MT"/>
              </a:rPr>
              <a:t>syngas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42004" y="2754441"/>
            <a:ext cx="1759585" cy="494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9554">
              <a:lnSpc>
                <a:spcPts val="885"/>
              </a:lnSpc>
              <a:spcBef>
                <a:spcPts val="95"/>
              </a:spcBef>
            </a:pPr>
            <a:r>
              <a:rPr dirty="0" sz="800" spc="-50">
                <a:solidFill>
                  <a:srgbClr val="805BC8"/>
                </a:solidFill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1365"/>
              </a:lnSpc>
            </a:pPr>
            <a:r>
              <a:rPr dirty="0" sz="1200">
                <a:solidFill>
                  <a:srgbClr val="805BC8"/>
                </a:solidFill>
                <a:latin typeface="Arial MT"/>
                <a:cs typeface="Arial MT"/>
              </a:rPr>
              <a:t>CO</a:t>
            </a:r>
            <a:r>
              <a:rPr dirty="0" baseline="-13888" sz="1200">
                <a:solidFill>
                  <a:srgbClr val="805BC8"/>
                </a:solidFill>
                <a:latin typeface="Arial MT"/>
                <a:cs typeface="Arial MT"/>
              </a:rPr>
              <a:t>2 </a:t>
            </a:r>
            <a:r>
              <a:rPr dirty="0" sz="1200">
                <a:solidFill>
                  <a:srgbClr val="805BC8"/>
                </a:solidFill>
                <a:latin typeface="Arial MT"/>
                <a:cs typeface="Arial MT"/>
              </a:rPr>
              <a:t>captured</a:t>
            </a:r>
            <a:r>
              <a:rPr dirty="0" sz="1200" spc="-20">
                <a:solidFill>
                  <a:srgbClr val="805BC8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805BC8"/>
                </a:solidFill>
                <a:latin typeface="Arial MT"/>
                <a:cs typeface="Arial MT"/>
              </a:rPr>
              <a:t>from</a:t>
            </a:r>
            <a:r>
              <a:rPr dirty="0" sz="1200" spc="-70">
                <a:solidFill>
                  <a:srgbClr val="805BC8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805BC8"/>
                </a:solidFill>
                <a:latin typeface="Arial MT"/>
                <a:cs typeface="Arial MT"/>
              </a:rPr>
              <a:t>a</a:t>
            </a:r>
            <a:r>
              <a:rPr dirty="0" sz="1200" spc="10">
                <a:solidFill>
                  <a:srgbClr val="805BC8"/>
                </a:solidFill>
                <a:latin typeface="Arial MT"/>
                <a:cs typeface="Arial MT"/>
              </a:rPr>
              <a:t> </a:t>
            </a:r>
            <a:r>
              <a:rPr dirty="0" sz="1200" spc="-25" b="1">
                <a:solidFill>
                  <a:srgbClr val="805BC8"/>
                </a:solidFill>
                <a:latin typeface="Arial"/>
                <a:cs typeface="Arial"/>
              </a:rPr>
              <a:t>~40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1200">
                <a:solidFill>
                  <a:srgbClr val="805BC8"/>
                </a:solidFill>
                <a:latin typeface="Arial MT"/>
                <a:cs typeface="Arial MT"/>
              </a:rPr>
              <a:t>volume</a:t>
            </a:r>
            <a:r>
              <a:rPr dirty="0" sz="1200" spc="-25">
                <a:solidFill>
                  <a:srgbClr val="805BC8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805BC8"/>
                </a:solidFill>
                <a:latin typeface="Arial MT"/>
                <a:cs typeface="Arial MT"/>
              </a:rPr>
              <a:t>%</a:t>
            </a:r>
            <a:r>
              <a:rPr dirty="0" sz="1200" spc="5">
                <a:solidFill>
                  <a:srgbClr val="805BC8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805BC8"/>
                </a:solidFill>
                <a:latin typeface="Arial MT"/>
                <a:cs typeface="Arial MT"/>
              </a:rPr>
              <a:t>stream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51861" y="3212592"/>
            <a:ext cx="36449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805BC8"/>
                </a:solidFill>
                <a:latin typeface="Arial MT"/>
                <a:cs typeface="Arial MT"/>
              </a:rPr>
              <a:t>H</a:t>
            </a:r>
            <a:r>
              <a:rPr dirty="0" baseline="-13888" sz="1200" spc="-37">
                <a:solidFill>
                  <a:srgbClr val="805BC8"/>
                </a:solidFill>
                <a:latin typeface="Arial MT"/>
                <a:cs typeface="Arial MT"/>
              </a:rPr>
              <a:t>2</a:t>
            </a:r>
            <a:r>
              <a:rPr dirty="0" sz="1200" spc="-25">
                <a:solidFill>
                  <a:srgbClr val="805BC8"/>
                </a:solidFill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22676" y="2719451"/>
            <a:ext cx="225678" cy="7620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22676" y="2875026"/>
            <a:ext cx="225678" cy="76200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1897379" y="2701163"/>
            <a:ext cx="769620" cy="495934"/>
            <a:chOff x="1897379" y="2701163"/>
            <a:chExt cx="769620" cy="495934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0799" y="3077718"/>
              <a:ext cx="76200" cy="11887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7379" y="2701163"/>
              <a:ext cx="225678" cy="76200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98976" y="3269741"/>
            <a:ext cx="76200" cy="193421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5243957" y="2871977"/>
            <a:ext cx="3790315" cy="530860"/>
          </a:xfrm>
          <a:custGeom>
            <a:avLst/>
            <a:gdLst/>
            <a:ahLst/>
            <a:cxnLst/>
            <a:rect l="l" t="t" r="r" b="b"/>
            <a:pathLst>
              <a:path w="3790315" h="530860">
                <a:moveTo>
                  <a:pt x="3701922" y="0"/>
                </a:moveTo>
                <a:lnTo>
                  <a:pt x="532002" y="0"/>
                </a:lnTo>
                <a:lnTo>
                  <a:pt x="497617" y="6935"/>
                </a:lnTo>
                <a:lnTo>
                  <a:pt x="469518" y="25860"/>
                </a:lnTo>
                <a:lnTo>
                  <a:pt x="450564" y="53953"/>
                </a:lnTo>
                <a:lnTo>
                  <a:pt x="443610" y="88392"/>
                </a:lnTo>
                <a:lnTo>
                  <a:pt x="0" y="153670"/>
                </a:lnTo>
                <a:lnTo>
                  <a:pt x="443610" y="220980"/>
                </a:lnTo>
                <a:lnTo>
                  <a:pt x="443610" y="442087"/>
                </a:lnTo>
                <a:lnTo>
                  <a:pt x="450564" y="476472"/>
                </a:lnTo>
                <a:lnTo>
                  <a:pt x="469518" y="504571"/>
                </a:lnTo>
                <a:lnTo>
                  <a:pt x="497617" y="523525"/>
                </a:lnTo>
                <a:lnTo>
                  <a:pt x="532002" y="530479"/>
                </a:lnTo>
                <a:lnTo>
                  <a:pt x="3701922" y="530479"/>
                </a:lnTo>
                <a:lnTo>
                  <a:pt x="3736308" y="523525"/>
                </a:lnTo>
                <a:lnTo>
                  <a:pt x="3764407" y="504571"/>
                </a:lnTo>
                <a:lnTo>
                  <a:pt x="3783361" y="476472"/>
                </a:lnTo>
                <a:lnTo>
                  <a:pt x="3790315" y="442087"/>
                </a:lnTo>
                <a:lnTo>
                  <a:pt x="3790315" y="88392"/>
                </a:lnTo>
                <a:lnTo>
                  <a:pt x="3783361" y="53953"/>
                </a:lnTo>
                <a:lnTo>
                  <a:pt x="3764406" y="25860"/>
                </a:lnTo>
                <a:lnTo>
                  <a:pt x="3736308" y="6935"/>
                </a:lnTo>
                <a:lnTo>
                  <a:pt x="3701922" y="0"/>
                </a:lnTo>
                <a:close/>
              </a:path>
            </a:pathLst>
          </a:custGeom>
          <a:solidFill>
            <a:srgbClr val="805B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5870828" y="2920936"/>
            <a:ext cx="2986405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882015" marR="30480" indent="-84455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dirty="0" baseline="-13888" sz="1200" spc="-15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rich</a:t>
            </a:r>
            <a:r>
              <a:rPr dirty="0" sz="1200" spc="-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syngas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replaces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combustion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fuel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as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lower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emitting</a:t>
            </a:r>
            <a:r>
              <a:rPr dirty="0" sz="12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fuel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8327" y="3603675"/>
            <a:ext cx="2405380" cy="283845"/>
          </a:xfrm>
          <a:prstGeom prst="rect">
            <a:avLst/>
          </a:prstGeom>
          <a:solidFill>
            <a:srgbClr val="9F9F9F"/>
          </a:solidFill>
        </p:spPr>
        <p:txBody>
          <a:bodyPr wrap="square" lIns="0" tIns="393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1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usual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38327" y="5204256"/>
            <a:ext cx="2615565" cy="283845"/>
          </a:xfrm>
          <a:prstGeom prst="rect">
            <a:avLst/>
          </a:prstGeom>
          <a:solidFill>
            <a:srgbClr val="34A297"/>
          </a:solidFill>
        </p:spPr>
        <p:txBody>
          <a:bodyPr wrap="square" lIns="0" tIns="3492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7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Option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2: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Post-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combustion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capture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17798" y="5237162"/>
            <a:ext cx="171894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34A297"/>
                </a:solidFill>
                <a:latin typeface="Arial MT"/>
                <a:cs typeface="Arial MT"/>
              </a:rPr>
              <a:t>Flue</a:t>
            </a:r>
            <a:r>
              <a:rPr dirty="0" sz="1200" spc="-20">
                <a:solidFill>
                  <a:srgbClr val="34A29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4A297"/>
                </a:solidFill>
                <a:latin typeface="Arial MT"/>
                <a:cs typeface="Arial MT"/>
              </a:rPr>
              <a:t>gas</a:t>
            </a:r>
            <a:r>
              <a:rPr dirty="0" sz="1200" spc="-25">
                <a:solidFill>
                  <a:srgbClr val="34A29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4A297"/>
                </a:solidFill>
                <a:latin typeface="Arial MT"/>
                <a:cs typeface="Arial MT"/>
              </a:rPr>
              <a:t>(N2,</a:t>
            </a:r>
            <a:r>
              <a:rPr dirty="0" sz="1200" spc="-40">
                <a:solidFill>
                  <a:srgbClr val="34A29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4A297"/>
                </a:solidFill>
                <a:latin typeface="Arial MT"/>
                <a:cs typeface="Arial MT"/>
              </a:rPr>
              <a:t>CO</a:t>
            </a:r>
            <a:r>
              <a:rPr dirty="0" baseline="-13888" sz="1200">
                <a:solidFill>
                  <a:srgbClr val="34A297"/>
                </a:solidFill>
                <a:latin typeface="Arial MT"/>
                <a:cs typeface="Arial MT"/>
              </a:rPr>
              <a:t>2,</a:t>
            </a:r>
            <a:r>
              <a:rPr dirty="0" baseline="-13888" sz="1200" spc="195">
                <a:solidFill>
                  <a:srgbClr val="34A297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34A297"/>
                </a:solidFill>
                <a:latin typeface="Arial MT"/>
                <a:cs typeface="Arial MT"/>
              </a:rPr>
              <a:t>H</a:t>
            </a:r>
            <a:r>
              <a:rPr dirty="0" baseline="-13888" sz="1200" spc="-30">
                <a:solidFill>
                  <a:srgbClr val="34A297"/>
                </a:solidFill>
                <a:latin typeface="Arial MT"/>
                <a:cs typeface="Arial MT"/>
              </a:rPr>
              <a:t>2</a:t>
            </a:r>
            <a:r>
              <a:rPr dirty="0" sz="1200" spc="-20">
                <a:solidFill>
                  <a:srgbClr val="34A297"/>
                </a:solidFill>
                <a:latin typeface="Arial MT"/>
                <a:cs typeface="Arial MT"/>
              </a:rPr>
              <a:t>O,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65041" y="5502709"/>
            <a:ext cx="497205" cy="146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4970" algn="l"/>
              </a:tabLst>
            </a:pPr>
            <a:r>
              <a:rPr dirty="0" sz="800" spc="-50">
                <a:solidFill>
                  <a:srgbClr val="34A297"/>
                </a:solidFill>
                <a:latin typeface="Arial MT"/>
                <a:cs typeface="Arial MT"/>
              </a:rPr>
              <a:t>X</a:t>
            </a:r>
            <a:r>
              <a:rPr dirty="0" sz="800">
                <a:solidFill>
                  <a:srgbClr val="34A297"/>
                </a:solidFill>
                <a:latin typeface="Arial MT"/>
                <a:cs typeface="Arial MT"/>
              </a:rPr>
              <a:t>	</a:t>
            </a:r>
            <a:r>
              <a:rPr dirty="0" sz="800" spc="-25">
                <a:solidFill>
                  <a:srgbClr val="34A297"/>
                </a:solidFill>
                <a:latin typeface="Arial MT"/>
                <a:cs typeface="Arial MT"/>
              </a:rPr>
              <a:t>X,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44315" y="5420410"/>
            <a:ext cx="106743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55650" algn="l"/>
              </a:tabLst>
            </a:pPr>
            <a:r>
              <a:rPr dirty="0" sz="1200">
                <a:solidFill>
                  <a:srgbClr val="34A297"/>
                </a:solidFill>
                <a:latin typeface="Arial MT"/>
                <a:cs typeface="Arial MT"/>
              </a:rPr>
              <a:t>SO</a:t>
            </a:r>
            <a:r>
              <a:rPr dirty="0" sz="1200" spc="185">
                <a:solidFill>
                  <a:srgbClr val="34A29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4A297"/>
                </a:solidFill>
                <a:latin typeface="Arial MT"/>
                <a:cs typeface="Arial MT"/>
              </a:rPr>
              <a:t>,</a:t>
            </a:r>
            <a:r>
              <a:rPr dirty="0" sz="1200" spc="-35">
                <a:solidFill>
                  <a:srgbClr val="34A297"/>
                </a:solidFill>
                <a:latin typeface="Arial MT"/>
                <a:cs typeface="Arial MT"/>
              </a:rPr>
              <a:t> NO</a:t>
            </a:r>
            <a:r>
              <a:rPr dirty="0" sz="1200">
                <a:solidFill>
                  <a:srgbClr val="34A297"/>
                </a:solidFill>
                <a:latin typeface="Arial MT"/>
                <a:cs typeface="Arial MT"/>
              </a:rPr>
              <a:t>	</a:t>
            </a:r>
            <a:r>
              <a:rPr dirty="0" sz="1200" spc="-20">
                <a:solidFill>
                  <a:srgbClr val="34A297"/>
                </a:solidFill>
                <a:latin typeface="Arial MT"/>
                <a:cs typeface="Arial MT"/>
              </a:rPr>
              <a:t>etc.)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2" name="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98976" y="5016753"/>
            <a:ext cx="76200" cy="193294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5042915" y="5454269"/>
            <a:ext cx="607060" cy="76200"/>
          </a:xfrm>
          <a:custGeom>
            <a:avLst/>
            <a:gdLst/>
            <a:ahLst/>
            <a:cxnLst/>
            <a:rect l="l" t="t" r="r" b="b"/>
            <a:pathLst>
              <a:path w="607060" h="76200">
                <a:moveTo>
                  <a:pt x="556260" y="38099"/>
                </a:moveTo>
                <a:lnTo>
                  <a:pt x="530860" y="76199"/>
                </a:lnTo>
                <a:lnTo>
                  <a:pt x="594360" y="44449"/>
                </a:lnTo>
                <a:lnTo>
                  <a:pt x="556260" y="44449"/>
                </a:lnTo>
                <a:lnTo>
                  <a:pt x="556260" y="38099"/>
                </a:lnTo>
                <a:close/>
              </a:path>
              <a:path w="607060" h="76200">
                <a:moveTo>
                  <a:pt x="552026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552026" y="44449"/>
                </a:lnTo>
                <a:lnTo>
                  <a:pt x="556260" y="38099"/>
                </a:lnTo>
                <a:lnTo>
                  <a:pt x="552026" y="31749"/>
                </a:lnTo>
                <a:close/>
              </a:path>
              <a:path w="607060" h="76200">
                <a:moveTo>
                  <a:pt x="594360" y="31749"/>
                </a:moveTo>
                <a:lnTo>
                  <a:pt x="556260" y="31749"/>
                </a:lnTo>
                <a:lnTo>
                  <a:pt x="556260" y="44449"/>
                </a:lnTo>
                <a:lnTo>
                  <a:pt x="594360" y="44449"/>
                </a:lnTo>
                <a:lnTo>
                  <a:pt x="607060" y="38099"/>
                </a:lnTo>
                <a:lnTo>
                  <a:pt x="594360" y="31749"/>
                </a:lnTo>
                <a:close/>
              </a:path>
              <a:path w="607060" h="76200">
                <a:moveTo>
                  <a:pt x="530860" y="0"/>
                </a:moveTo>
                <a:lnTo>
                  <a:pt x="556260" y="38099"/>
                </a:lnTo>
                <a:lnTo>
                  <a:pt x="556260" y="31749"/>
                </a:lnTo>
                <a:lnTo>
                  <a:pt x="594360" y="31749"/>
                </a:lnTo>
                <a:lnTo>
                  <a:pt x="530860" y="0"/>
                </a:lnTo>
                <a:close/>
              </a:path>
            </a:pathLst>
          </a:custGeom>
          <a:solidFill>
            <a:srgbClr val="34A2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5672328" y="5288343"/>
            <a:ext cx="310324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34A297"/>
                </a:solidFill>
                <a:latin typeface="Arial MT"/>
                <a:cs typeface="Arial MT"/>
              </a:rPr>
              <a:t>CO</a:t>
            </a:r>
            <a:r>
              <a:rPr dirty="0" sz="1200" spc="300">
                <a:solidFill>
                  <a:srgbClr val="34A29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4A297"/>
                </a:solidFill>
                <a:latin typeface="Arial MT"/>
                <a:cs typeface="Arial MT"/>
              </a:rPr>
              <a:t>captured</a:t>
            </a:r>
            <a:r>
              <a:rPr dirty="0" sz="1200" spc="-20">
                <a:solidFill>
                  <a:srgbClr val="34A29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4A297"/>
                </a:solidFill>
                <a:latin typeface="Arial MT"/>
                <a:cs typeface="Arial MT"/>
              </a:rPr>
              <a:t>and</a:t>
            </a:r>
            <a:r>
              <a:rPr dirty="0" sz="1200" spc="-20">
                <a:solidFill>
                  <a:srgbClr val="34A29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4A297"/>
                </a:solidFill>
                <a:latin typeface="Arial MT"/>
                <a:cs typeface="Arial MT"/>
              </a:rPr>
              <a:t>compressed</a:t>
            </a:r>
            <a:r>
              <a:rPr dirty="0" sz="1200" spc="-20">
                <a:solidFill>
                  <a:srgbClr val="34A29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4A297"/>
                </a:solidFill>
                <a:latin typeface="Arial MT"/>
                <a:cs typeface="Arial MT"/>
              </a:rPr>
              <a:t>from a</a:t>
            </a:r>
            <a:r>
              <a:rPr dirty="0" sz="1200" spc="-25">
                <a:solidFill>
                  <a:srgbClr val="34A297"/>
                </a:solidFill>
                <a:latin typeface="Arial MT"/>
                <a:cs typeface="Arial MT"/>
              </a:rPr>
              <a:t> </a:t>
            </a:r>
            <a:r>
              <a:rPr dirty="0" sz="1200" b="1">
                <a:solidFill>
                  <a:srgbClr val="34A297"/>
                </a:solidFill>
                <a:latin typeface="Arial"/>
                <a:cs typeface="Arial"/>
              </a:rPr>
              <a:t>3</a:t>
            </a:r>
            <a:r>
              <a:rPr dirty="0" sz="1200" spc="-20" b="1">
                <a:solidFill>
                  <a:srgbClr val="34A297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4A297"/>
                </a:solidFill>
                <a:latin typeface="Arial"/>
                <a:cs typeface="Arial"/>
              </a:rPr>
              <a:t>to</a:t>
            </a:r>
            <a:r>
              <a:rPr dirty="0" sz="1200" spc="-15" b="1">
                <a:solidFill>
                  <a:srgbClr val="34A297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34A297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672328" y="5370641"/>
            <a:ext cx="1207770" cy="313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>
              <a:lnSpc>
                <a:spcPts val="894"/>
              </a:lnSpc>
              <a:spcBef>
                <a:spcPts val="95"/>
              </a:spcBef>
            </a:pPr>
            <a:r>
              <a:rPr dirty="0" sz="800" spc="-50">
                <a:solidFill>
                  <a:srgbClr val="34A297"/>
                </a:solidFill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1375"/>
              </a:lnSpc>
            </a:pPr>
            <a:r>
              <a:rPr dirty="0" sz="1200">
                <a:solidFill>
                  <a:srgbClr val="34A297"/>
                </a:solidFill>
                <a:latin typeface="Arial MT"/>
                <a:cs typeface="Arial MT"/>
              </a:rPr>
              <a:t>volume</a:t>
            </a:r>
            <a:r>
              <a:rPr dirty="0" sz="1200" spc="-20">
                <a:solidFill>
                  <a:srgbClr val="34A297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4A297"/>
                </a:solidFill>
                <a:latin typeface="Arial MT"/>
                <a:cs typeface="Arial MT"/>
              </a:rPr>
              <a:t>%</a:t>
            </a:r>
            <a:r>
              <a:rPr dirty="0" sz="1200" spc="10">
                <a:solidFill>
                  <a:srgbClr val="34A297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34A297"/>
                </a:solidFill>
                <a:latin typeface="Arial MT"/>
                <a:cs typeface="Arial MT"/>
              </a:rPr>
              <a:t>stream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83514" y="6296342"/>
            <a:ext cx="9225280" cy="265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Carbon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Capture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Utilisation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and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Storage</a:t>
            </a:r>
            <a:r>
              <a:rPr dirty="0" sz="800" spc="-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(IEA,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Capture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and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Reuse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of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Carbon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Dioxide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(CO</a:t>
            </a:r>
            <a:r>
              <a:rPr dirty="0" u="sng" baseline="-16666" sz="7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2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)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for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a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Plastics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Circular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Economy</a:t>
            </a:r>
            <a:r>
              <a:rPr dirty="0" sz="800" spc="-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(Mada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Costa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2021);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Carbon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dioxide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capture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approaches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(NETL);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Plastic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and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Climate</a:t>
            </a:r>
            <a:r>
              <a:rPr dirty="0" sz="800" spc="-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(CIEL,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2019);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Pre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combustion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Carbon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Capture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Research</a:t>
            </a:r>
            <a:r>
              <a:rPr dirty="0" sz="800" spc="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(U.S.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DOE);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Making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Plastics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Emissions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Transparent</a:t>
            </a:r>
            <a:r>
              <a:rPr dirty="0" sz="800" spc="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(COMET,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2022);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Methods and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Techniques for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CO</a:t>
            </a:r>
            <a:r>
              <a:rPr dirty="0" u="sng" baseline="-16666" sz="7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2</a:t>
            </a:r>
            <a:r>
              <a:rPr dirty="0" u="sng" baseline="-16666" sz="750" spc="112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Capture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  <a:hlinkClick r:id="rId15"/>
              </a:rPr>
              <a:t>: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21500" y="6647942"/>
            <a:ext cx="3575685" cy="9525"/>
          </a:xfrm>
          <a:custGeom>
            <a:avLst/>
            <a:gdLst/>
            <a:ahLst/>
            <a:cxnLst/>
            <a:rect l="l" t="t" r="r" b="b"/>
            <a:pathLst>
              <a:path w="3575685" h="9525">
                <a:moveTo>
                  <a:pt x="3575240" y="0"/>
                </a:moveTo>
                <a:lnTo>
                  <a:pt x="0" y="0"/>
                </a:lnTo>
                <a:lnTo>
                  <a:pt x="0" y="9143"/>
                </a:lnTo>
                <a:lnTo>
                  <a:pt x="3575240" y="9143"/>
                </a:lnTo>
                <a:lnTo>
                  <a:pt x="3575240" y="0"/>
                </a:lnTo>
                <a:close/>
              </a:path>
            </a:pathLst>
          </a:custGeom>
          <a:solidFill>
            <a:srgbClr val="4663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869309" y="6775996"/>
            <a:ext cx="1719580" cy="9525"/>
          </a:xfrm>
          <a:custGeom>
            <a:avLst/>
            <a:gdLst/>
            <a:ahLst/>
            <a:cxnLst/>
            <a:rect l="l" t="t" r="r" b="b"/>
            <a:pathLst>
              <a:path w="1719579" h="9525">
                <a:moveTo>
                  <a:pt x="731520" y="0"/>
                </a:moveTo>
                <a:lnTo>
                  <a:pt x="0" y="0"/>
                </a:lnTo>
                <a:lnTo>
                  <a:pt x="0" y="9144"/>
                </a:lnTo>
                <a:lnTo>
                  <a:pt x="731520" y="9144"/>
                </a:lnTo>
                <a:lnTo>
                  <a:pt x="731520" y="0"/>
                </a:lnTo>
                <a:close/>
              </a:path>
              <a:path w="1719579" h="9525">
                <a:moveTo>
                  <a:pt x="1719072" y="0"/>
                </a:moveTo>
                <a:lnTo>
                  <a:pt x="758952" y="0"/>
                </a:lnTo>
                <a:lnTo>
                  <a:pt x="758952" y="9144"/>
                </a:lnTo>
                <a:lnTo>
                  <a:pt x="1719072" y="9144"/>
                </a:lnTo>
                <a:lnTo>
                  <a:pt x="1719072" y="0"/>
                </a:lnTo>
                <a:close/>
              </a:path>
            </a:pathLst>
          </a:custGeom>
          <a:solidFill>
            <a:srgbClr val="4663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308914" y="6543932"/>
            <a:ext cx="7586980" cy="266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15"/>
              </a:rPr>
              <a:t>Review</a:t>
            </a:r>
            <a:r>
              <a:rPr dirty="0" sz="800" spc="10">
                <a:solidFill>
                  <a:srgbClr val="46637A"/>
                </a:solidFill>
                <a:latin typeface="Arial MT"/>
                <a:cs typeface="Arial MT"/>
                <a:hlinkClick r:id="rId15"/>
              </a:rPr>
              <a:t> 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15"/>
              </a:rPr>
              <a:t>of</a:t>
            </a:r>
            <a:r>
              <a:rPr dirty="0" sz="800" spc="-30">
                <a:solidFill>
                  <a:srgbClr val="46637A"/>
                </a:solidFill>
                <a:latin typeface="Arial MT"/>
                <a:cs typeface="Arial MT"/>
                <a:hlinkClick r:id="rId15"/>
              </a:rPr>
              <a:t> 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15"/>
              </a:rPr>
              <a:t>Potential Solutions</a:t>
            </a:r>
            <a:r>
              <a:rPr dirty="0" sz="800" spc="5">
                <a:solidFill>
                  <a:srgbClr val="46637A"/>
                </a:solidFill>
                <a:latin typeface="Arial MT"/>
                <a:cs typeface="Arial MT"/>
                <a:hlinkClick r:id="rId15"/>
              </a:rPr>
              <a:t> 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15"/>
              </a:rPr>
              <a:t>and</a:t>
            </a:r>
            <a:r>
              <a:rPr dirty="0" sz="800" spc="30">
                <a:solidFill>
                  <a:srgbClr val="46637A"/>
                </a:solidFill>
                <a:latin typeface="Arial MT"/>
                <a:cs typeface="Arial MT"/>
                <a:hlinkClick r:id="rId15"/>
              </a:rPr>
              <a:t> 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  <a:hlinkClick r:id="rId15"/>
              </a:rPr>
              <a:t>Applications</a:t>
            </a:r>
            <a:r>
              <a:rPr dirty="0" sz="800" spc="5">
                <a:solidFill>
                  <a:srgbClr val="46637A"/>
                </a:solidFill>
                <a:latin typeface="Arial MT"/>
                <a:cs typeface="Arial MT"/>
                <a:hlinkClick r:id="rId15"/>
              </a:rPr>
              <a:t> 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15"/>
              </a:rPr>
              <a:t>in</a:t>
            </a:r>
            <a:r>
              <a:rPr dirty="0" sz="800" spc="-40">
                <a:solidFill>
                  <a:srgbClr val="46637A"/>
                </a:solidFill>
                <a:latin typeface="Arial MT"/>
                <a:cs typeface="Arial MT"/>
                <a:hlinkClick r:id="rId15"/>
              </a:rPr>
              <a:t> 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15"/>
              </a:rPr>
              <a:t>Modern</a:t>
            </a:r>
            <a:r>
              <a:rPr dirty="0" sz="800" spc="30">
                <a:solidFill>
                  <a:srgbClr val="46637A"/>
                </a:solidFill>
                <a:latin typeface="Arial MT"/>
                <a:cs typeface="Arial MT"/>
                <a:hlinkClick r:id="rId15"/>
              </a:rPr>
              <a:t> 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  <a:hlinkClick r:id="rId15"/>
              </a:rPr>
              <a:t>Energy</a:t>
            </a:r>
            <a:r>
              <a:rPr dirty="0" sz="800" spc="-45">
                <a:solidFill>
                  <a:srgbClr val="46637A"/>
                </a:solidFill>
                <a:latin typeface="Arial MT"/>
                <a:cs typeface="Arial MT"/>
                <a:hlinkClick r:id="rId15"/>
              </a:rPr>
              <a:t> 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  <a:hlinkClick r:id="rId15"/>
              </a:rPr>
              <a:t>Technologies</a:t>
            </a:r>
            <a:r>
              <a:rPr dirty="0" sz="800" spc="-6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(MDPI,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2022).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Khande-</a:t>
            </a:r>
            <a:r>
              <a:rPr dirty="0" sz="800">
                <a:latin typeface="Arial MT"/>
                <a:cs typeface="Arial MT"/>
              </a:rPr>
              <a:t>Jae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Fisher,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16"/>
              </a:rPr>
              <a:t>Gernot</a:t>
            </a:r>
            <a:r>
              <a:rPr dirty="0" sz="800" spc="-25">
                <a:solidFill>
                  <a:srgbClr val="46637A"/>
                </a:solidFill>
                <a:latin typeface="Arial MT"/>
                <a:cs typeface="Arial MT"/>
                <a:hlinkClick r:id="rId16"/>
              </a:rPr>
              <a:t> 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16"/>
              </a:rPr>
              <a:t>Wagner.</a:t>
            </a:r>
            <a:r>
              <a:rPr dirty="0" sz="800" spc="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17"/>
              </a:rPr>
              <a:t>Share</a:t>
            </a:r>
            <a:r>
              <a:rPr dirty="0" sz="800" spc="-15">
                <a:solidFill>
                  <a:srgbClr val="46637A"/>
                </a:solidFill>
                <a:latin typeface="Arial MT"/>
                <a:cs typeface="Arial MT"/>
                <a:hlinkClick r:id="rId17"/>
              </a:rPr>
              <a:t> 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17"/>
              </a:rPr>
              <a:t>with</a:t>
            </a:r>
            <a:r>
              <a:rPr dirty="0" sz="800" spc="-20">
                <a:solidFill>
                  <a:srgbClr val="46637A"/>
                </a:solidFill>
                <a:latin typeface="Arial MT"/>
                <a:cs typeface="Arial MT"/>
                <a:hlinkClick r:id="rId17"/>
              </a:rPr>
              <a:t> 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  <a:hlinkClick r:id="rId17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55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8703310" cy="635"/>
          </a:xfrm>
          <a:custGeom>
            <a:avLst/>
            <a:gdLst/>
            <a:ahLst/>
            <a:cxnLst/>
            <a:rect l="l" t="t" r="r" b="b"/>
            <a:pathLst>
              <a:path w="8703310" h="635">
                <a:moveTo>
                  <a:pt x="0" y="253"/>
                </a:moveTo>
                <a:lnTo>
                  <a:pt x="8702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49423" y="2743835"/>
            <a:ext cx="1079500" cy="3027680"/>
          </a:xfrm>
          <a:custGeom>
            <a:avLst/>
            <a:gdLst/>
            <a:ahLst/>
            <a:cxnLst/>
            <a:rect l="l" t="t" r="r" b="b"/>
            <a:pathLst>
              <a:path w="1079500" h="3027679">
                <a:moveTo>
                  <a:pt x="0" y="0"/>
                </a:moveTo>
                <a:lnTo>
                  <a:pt x="0" y="3027476"/>
                </a:lnTo>
                <a:lnTo>
                  <a:pt x="1078991" y="239649"/>
                </a:lnTo>
                <a:lnTo>
                  <a:pt x="0" y="0"/>
                </a:lnTo>
                <a:close/>
              </a:path>
            </a:pathLst>
          </a:custGeom>
          <a:solidFill>
            <a:srgbClr val="F7D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8680" y="2734691"/>
            <a:ext cx="1061085" cy="649605"/>
          </a:xfrm>
          <a:custGeom>
            <a:avLst/>
            <a:gdLst/>
            <a:ahLst/>
            <a:cxnLst/>
            <a:rect l="l" t="t" r="r" b="b"/>
            <a:pathLst>
              <a:path w="1061085" h="649604">
                <a:moveTo>
                  <a:pt x="0" y="0"/>
                </a:moveTo>
                <a:lnTo>
                  <a:pt x="0" y="649478"/>
                </a:lnTo>
                <a:lnTo>
                  <a:pt x="1060703" y="126111"/>
                </a:lnTo>
                <a:lnTo>
                  <a:pt x="0" y="0"/>
                </a:lnTo>
                <a:close/>
              </a:path>
            </a:pathLst>
          </a:custGeom>
          <a:solidFill>
            <a:srgbClr val="D2F0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308592" y="1545716"/>
            <a:ext cx="2551430" cy="4554855"/>
          </a:xfrm>
          <a:prstGeom prst="rect">
            <a:avLst/>
          </a:prstGeom>
          <a:solidFill>
            <a:srgbClr val="E3E8EE"/>
          </a:solidFill>
        </p:spPr>
        <p:txBody>
          <a:bodyPr wrap="square" lIns="0" tIns="14668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1155"/>
              </a:spcBef>
            </a:pPr>
            <a:r>
              <a:rPr dirty="0" sz="1200" spc="-10" b="1">
                <a:latin typeface="Arial"/>
                <a:cs typeface="Arial"/>
              </a:rPr>
              <a:t>Observations</a:t>
            </a:r>
            <a:endParaRPr sz="1200">
              <a:latin typeface="Arial"/>
              <a:cs typeface="Arial"/>
            </a:endParaRPr>
          </a:p>
          <a:p>
            <a:pPr marL="322580" marR="260985" indent="-180975">
              <a:lnSpc>
                <a:spcPct val="100200"/>
              </a:lnSpc>
              <a:spcBef>
                <a:spcPts val="580"/>
              </a:spcBef>
              <a:buChar char="•"/>
              <a:tabLst>
                <a:tab pos="322580" algn="l"/>
              </a:tabLst>
            </a:pPr>
            <a:r>
              <a:rPr dirty="0" sz="1050" spc="-10">
                <a:latin typeface="Arial MT"/>
                <a:cs typeface="Arial MT"/>
              </a:rPr>
              <a:t>WtE-</a:t>
            </a:r>
            <a:r>
              <a:rPr dirty="0" sz="1050">
                <a:latin typeface="Arial MT"/>
                <a:cs typeface="Arial MT"/>
              </a:rPr>
              <a:t>CCUS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is a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 spc="-10" b="1">
                <a:latin typeface="Arial"/>
                <a:cs typeface="Arial"/>
              </a:rPr>
              <a:t>complementary </a:t>
            </a:r>
            <a:r>
              <a:rPr dirty="0" sz="1050" b="1">
                <a:latin typeface="Arial"/>
                <a:cs typeface="Arial"/>
              </a:rPr>
              <a:t>solution</a:t>
            </a:r>
            <a:r>
              <a:rPr dirty="0" sz="1050">
                <a:latin typeface="Arial MT"/>
                <a:cs typeface="Arial MT"/>
              </a:rPr>
              <a:t>,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not</a:t>
            </a:r>
            <a:r>
              <a:rPr dirty="0" sz="1050" spc="-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replacement </a:t>
            </a:r>
            <a:r>
              <a:rPr dirty="0" sz="1050" b="1">
                <a:latin typeface="Arial"/>
                <a:cs typeface="Arial"/>
              </a:rPr>
              <a:t>one.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Best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practice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is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recover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 spc="-50">
                <a:latin typeface="Arial MT"/>
                <a:cs typeface="Arial MT"/>
              </a:rPr>
              <a:t>a </a:t>
            </a:r>
            <a:r>
              <a:rPr dirty="0" sz="1050">
                <a:latin typeface="Arial MT"/>
                <a:cs typeface="Arial MT"/>
              </a:rPr>
              <a:t>significant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share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before incinerating:</a:t>
            </a:r>
            <a:endParaRPr sz="1050">
              <a:latin typeface="Arial MT"/>
              <a:cs typeface="Arial MT"/>
            </a:endParaRPr>
          </a:p>
          <a:p>
            <a:pPr lvl="1" marL="501015" marR="280035" indent="-179070">
              <a:lnSpc>
                <a:spcPct val="100699"/>
              </a:lnSpc>
              <a:spcBef>
                <a:spcPts val="605"/>
              </a:spcBef>
              <a:buChar char="–"/>
              <a:tabLst>
                <a:tab pos="503555" algn="l"/>
              </a:tabLst>
            </a:pPr>
            <a:r>
              <a:rPr dirty="0" sz="1050">
                <a:latin typeface="Arial MT"/>
                <a:cs typeface="Arial MT"/>
              </a:rPr>
              <a:t>Recovery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recycling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are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still</a:t>
            </a:r>
            <a:r>
              <a:rPr dirty="0" sz="1050" spc="-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preferred methods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for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EOL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management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according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circular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economy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models;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 b="1">
                <a:latin typeface="Arial"/>
                <a:cs typeface="Arial"/>
              </a:rPr>
              <a:t>only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unrecoverable</a:t>
            </a:r>
            <a:r>
              <a:rPr dirty="0" sz="1050" spc="-10" b="1">
                <a:latin typeface="Arial"/>
                <a:cs typeface="Arial"/>
              </a:rPr>
              <a:t> plastics </a:t>
            </a:r>
            <a:r>
              <a:rPr dirty="0" sz="1050" spc="-10" b="1">
                <a:latin typeface="Arial"/>
                <a:cs typeface="Arial"/>
              </a:rPr>
              <a:t>	</a:t>
            </a:r>
            <a:r>
              <a:rPr dirty="0" sz="1050" b="1">
                <a:latin typeface="Arial"/>
                <a:cs typeface="Arial"/>
              </a:rPr>
              <a:t>must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be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incinerated.</a:t>
            </a:r>
            <a:endParaRPr sz="1050">
              <a:latin typeface="Arial"/>
              <a:cs typeface="Arial"/>
            </a:endParaRPr>
          </a:p>
          <a:p>
            <a:pPr lvl="1" marL="501015" marR="279400" indent="-179070">
              <a:lnSpc>
                <a:spcPct val="99200"/>
              </a:lnSpc>
              <a:spcBef>
                <a:spcPts val="625"/>
              </a:spcBef>
              <a:buChar char="–"/>
              <a:tabLst>
                <a:tab pos="503555" algn="l"/>
              </a:tabLst>
            </a:pPr>
            <a:r>
              <a:rPr dirty="0" sz="1050">
                <a:latin typeface="Arial MT"/>
                <a:cs typeface="Arial MT"/>
              </a:rPr>
              <a:t>Countries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with</a:t>
            </a:r>
            <a:r>
              <a:rPr dirty="0" sz="1050" spc="-5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high </a:t>
            </a:r>
            <a:r>
              <a:rPr dirty="0" sz="1050" spc="-2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incineration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rates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also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display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high</a:t>
            </a:r>
            <a:r>
              <a:rPr dirty="0" sz="1050" spc="-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recycling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rates,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as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landfilling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is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avoided.</a:t>
            </a:r>
            <a:endParaRPr sz="1050">
              <a:latin typeface="Arial MT"/>
              <a:cs typeface="Arial MT"/>
            </a:endParaRPr>
          </a:p>
          <a:p>
            <a:pPr marL="322580" indent="-180975">
              <a:lnSpc>
                <a:spcPts val="1245"/>
              </a:lnSpc>
              <a:spcBef>
                <a:spcPts val="615"/>
              </a:spcBef>
              <a:buChar char="•"/>
              <a:tabLst>
                <a:tab pos="322580" algn="l"/>
              </a:tabLst>
            </a:pPr>
            <a:r>
              <a:rPr dirty="0" sz="1050">
                <a:latin typeface="Arial MT"/>
                <a:cs typeface="Arial MT"/>
              </a:rPr>
              <a:t>When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incinerated,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plastics</a:t>
            </a:r>
            <a:r>
              <a:rPr dirty="0" sz="1050" spc="2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emit</a:t>
            </a:r>
            <a:endParaRPr sz="1050">
              <a:latin typeface="Arial MT"/>
              <a:cs typeface="Arial MT"/>
            </a:endParaRPr>
          </a:p>
          <a:p>
            <a:pPr marL="322580">
              <a:lnSpc>
                <a:spcPts val="1245"/>
              </a:lnSpc>
            </a:pPr>
            <a:r>
              <a:rPr dirty="0" sz="1050">
                <a:latin typeface="Arial MT"/>
                <a:cs typeface="Arial MT"/>
              </a:rPr>
              <a:t>~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1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-</a:t>
            </a:r>
            <a:r>
              <a:rPr dirty="0" sz="1050" spc="-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3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kg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CO</a:t>
            </a:r>
            <a:r>
              <a:rPr dirty="0" baseline="-15873" sz="1050" b="1">
                <a:latin typeface="Arial"/>
                <a:cs typeface="Arial"/>
              </a:rPr>
              <a:t>2</a:t>
            </a:r>
            <a:r>
              <a:rPr dirty="0" baseline="-15873" sz="1050" spc="-7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per</a:t>
            </a:r>
            <a:r>
              <a:rPr dirty="0" sz="1050" spc="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kg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plastic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918" y="492378"/>
            <a:ext cx="1054608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~20%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plastics are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incinerated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at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end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life,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primarily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</a:t>
            </a:r>
            <a:r>
              <a:rPr dirty="0" sz="2800" spc="5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WtE </a:t>
            </a:r>
            <a:r>
              <a:rPr dirty="0" sz="2800" b="1">
                <a:latin typeface="Arial"/>
                <a:cs typeface="Arial"/>
              </a:rPr>
              <a:t>facilities;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integration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CCUS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limited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&lt;0.5%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plants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241" y="1502981"/>
            <a:ext cx="7792084" cy="50545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20"/>
              </a:spcBef>
            </a:pPr>
            <a:r>
              <a:rPr dirty="0" sz="1550" b="1">
                <a:latin typeface="Arial"/>
                <a:cs typeface="Arial"/>
              </a:rPr>
              <a:t>Most</a:t>
            </a:r>
            <a:r>
              <a:rPr dirty="0" sz="1550" spc="20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waste</a:t>
            </a:r>
            <a:r>
              <a:rPr dirty="0" sz="1550" spc="11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is</a:t>
            </a:r>
            <a:r>
              <a:rPr dirty="0" sz="1550" spc="21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incinerated</a:t>
            </a:r>
            <a:r>
              <a:rPr dirty="0" sz="1550" spc="1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in</a:t>
            </a:r>
            <a:r>
              <a:rPr dirty="0" sz="1550" spc="1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waste-to-energy</a:t>
            </a:r>
            <a:r>
              <a:rPr dirty="0" sz="1550" spc="21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facilities</a:t>
            </a:r>
            <a:r>
              <a:rPr dirty="0" sz="1550" spc="12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for</a:t>
            </a:r>
            <a:r>
              <a:rPr dirty="0" sz="1550" spc="1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energy</a:t>
            </a:r>
            <a:r>
              <a:rPr dirty="0" sz="1550" spc="12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recovery;</a:t>
            </a:r>
            <a:r>
              <a:rPr dirty="0" sz="1550" spc="210" b="1">
                <a:latin typeface="Arial"/>
                <a:cs typeface="Arial"/>
              </a:rPr>
              <a:t> </a:t>
            </a:r>
            <a:r>
              <a:rPr dirty="0" sz="1550" spc="-20" b="1">
                <a:latin typeface="Arial"/>
                <a:cs typeface="Arial"/>
              </a:rPr>
              <a:t>most </a:t>
            </a:r>
            <a:r>
              <a:rPr dirty="0" sz="1550" b="1">
                <a:latin typeface="Arial"/>
                <a:cs typeface="Arial"/>
              </a:rPr>
              <a:t>currently</a:t>
            </a:r>
            <a:r>
              <a:rPr dirty="0" sz="1550" spc="9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operating</a:t>
            </a:r>
            <a:r>
              <a:rPr dirty="0" sz="1550" spc="1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WtE-CCUS</a:t>
            </a:r>
            <a:r>
              <a:rPr dirty="0" sz="1550" spc="15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plants</a:t>
            </a:r>
            <a:r>
              <a:rPr dirty="0" sz="1550" spc="19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are</a:t>
            </a:r>
            <a:r>
              <a:rPr dirty="0" sz="1550" spc="10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located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in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Europe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45719"/>
            <a:ext cx="5166360" cy="429895"/>
            <a:chOff x="0" y="45719"/>
            <a:chExt cx="5166360" cy="429895"/>
          </a:xfrm>
        </p:grpSpPr>
        <p:sp>
          <p:nvSpPr>
            <p:cNvPr id="11" name="object 11"/>
            <p:cNvSpPr/>
            <p:nvPr/>
          </p:nvSpPr>
          <p:spPr>
            <a:xfrm>
              <a:off x="2926079" y="45719"/>
              <a:ext cx="2240280" cy="429895"/>
            </a:xfrm>
            <a:custGeom>
              <a:avLst/>
              <a:gdLst/>
              <a:ahLst/>
              <a:cxnLst/>
              <a:rect l="l" t="t" r="r" b="b"/>
              <a:pathLst>
                <a:path w="2240279" h="429895">
                  <a:moveTo>
                    <a:pt x="2025395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2025395" y="429894"/>
                  </a:lnTo>
                  <a:lnTo>
                    <a:pt x="2240280" y="215010"/>
                  </a:lnTo>
                  <a:lnTo>
                    <a:pt x="2025395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435165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87830" algn="l"/>
                <a:tab pos="301879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20"/>
              <a:t>CCUS</a:t>
            </a:r>
            <a:r>
              <a:rPr dirty="0" sz="1550"/>
              <a:t>	EOL</a:t>
            </a:r>
            <a:r>
              <a:rPr dirty="0" sz="1550" spc="30"/>
              <a:t> </a:t>
            </a:r>
            <a:r>
              <a:rPr dirty="0" sz="1550" spc="-10"/>
              <a:t>Disposal</a:t>
            </a:r>
            <a:endParaRPr sz="1550"/>
          </a:p>
        </p:txBody>
      </p:sp>
      <p:grpSp>
        <p:nvGrpSpPr>
          <p:cNvPr id="15" name="object 15"/>
          <p:cNvGrpSpPr/>
          <p:nvPr/>
        </p:nvGrpSpPr>
        <p:grpSpPr>
          <a:xfrm>
            <a:off x="4699825" y="2752801"/>
            <a:ext cx="4298315" cy="3384550"/>
            <a:chOff x="4699825" y="2752801"/>
            <a:chExt cx="4298315" cy="3384550"/>
          </a:xfrm>
        </p:grpSpPr>
        <p:sp>
          <p:nvSpPr>
            <p:cNvPr id="16" name="object 16"/>
            <p:cNvSpPr/>
            <p:nvPr/>
          </p:nvSpPr>
          <p:spPr>
            <a:xfrm>
              <a:off x="4704588" y="2757563"/>
              <a:ext cx="4288790" cy="3375025"/>
            </a:xfrm>
            <a:custGeom>
              <a:avLst/>
              <a:gdLst/>
              <a:ahLst/>
              <a:cxnLst/>
              <a:rect l="l" t="t" r="r" b="b"/>
              <a:pathLst>
                <a:path w="4288790" h="3375025">
                  <a:moveTo>
                    <a:pt x="4288536" y="0"/>
                  </a:moveTo>
                  <a:lnTo>
                    <a:pt x="0" y="0"/>
                  </a:lnTo>
                  <a:lnTo>
                    <a:pt x="0" y="3375025"/>
                  </a:lnTo>
                  <a:lnTo>
                    <a:pt x="4288536" y="3375025"/>
                  </a:lnTo>
                  <a:lnTo>
                    <a:pt x="4288536" y="0"/>
                  </a:lnTo>
                  <a:close/>
                </a:path>
              </a:pathLst>
            </a:custGeom>
            <a:solidFill>
              <a:srgbClr val="D1F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704588" y="2757563"/>
              <a:ext cx="4288790" cy="3375025"/>
            </a:xfrm>
            <a:custGeom>
              <a:avLst/>
              <a:gdLst/>
              <a:ahLst/>
              <a:cxnLst/>
              <a:rect l="l" t="t" r="r" b="b"/>
              <a:pathLst>
                <a:path w="4288790" h="3375025">
                  <a:moveTo>
                    <a:pt x="0" y="3375025"/>
                  </a:moveTo>
                  <a:lnTo>
                    <a:pt x="4288536" y="3375025"/>
                  </a:lnTo>
                  <a:lnTo>
                    <a:pt x="4288536" y="0"/>
                  </a:lnTo>
                  <a:lnTo>
                    <a:pt x="0" y="0"/>
                  </a:lnTo>
                  <a:lnTo>
                    <a:pt x="0" y="3375025"/>
                  </a:lnTo>
                  <a:close/>
                </a:path>
              </a:pathLst>
            </a:custGeom>
            <a:ln w="9525">
              <a:solidFill>
                <a:srgbClr val="D1F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72200" y="3118827"/>
              <a:ext cx="1591310" cy="2707640"/>
            </a:xfrm>
            <a:custGeom>
              <a:avLst/>
              <a:gdLst/>
              <a:ahLst/>
              <a:cxnLst/>
              <a:rect l="l" t="t" r="r" b="b"/>
              <a:pathLst>
                <a:path w="1591309" h="2707640">
                  <a:moveTo>
                    <a:pt x="91440" y="2551874"/>
                  </a:moveTo>
                  <a:lnTo>
                    <a:pt x="0" y="2551874"/>
                  </a:lnTo>
                  <a:lnTo>
                    <a:pt x="0" y="2707360"/>
                  </a:lnTo>
                  <a:lnTo>
                    <a:pt x="91440" y="2707360"/>
                  </a:lnTo>
                  <a:lnTo>
                    <a:pt x="91440" y="2551874"/>
                  </a:lnTo>
                  <a:close/>
                </a:path>
                <a:path w="1591309" h="2707640">
                  <a:moveTo>
                    <a:pt x="246888" y="2131187"/>
                  </a:moveTo>
                  <a:lnTo>
                    <a:pt x="0" y="2131187"/>
                  </a:lnTo>
                  <a:lnTo>
                    <a:pt x="0" y="2286673"/>
                  </a:lnTo>
                  <a:lnTo>
                    <a:pt x="246888" y="2286673"/>
                  </a:lnTo>
                  <a:lnTo>
                    <a:pt x="246888" y="2131187"/>
                  </a:lnTo>
                  <a:close/>
                </a:path>
                <a:path w="1591309" h="2707640">
                  <a:moveTo>
                    <a:pt x="493776" y="429895"/>
                  </a:moveTo>
                  <a:lnTo>
                    <a:pt x="0" y="429895"/>
                  </a:lnTo>
                  <a:lnTo>
                    <a:pt x="0" y="576237"/>
                  </a:lnTo>
                  <a:lnTo>
                    <a:pt x="493776" y="576237"/>
                  </a:lnTo>
                  <a:lnTo>
                    <a:pt x="493776" y="429895"/>
                  </a:lnTo>
                  <a:close/>
                </a:path>
                <a:path w="1591309" h="2707640">
                  <a:moveTo>
                    <a:pt x="576072" y="1701292"/>
                  </a:moveTo>
                  <a:lnTo>
                    <a:pt x="0" y="1701292"/>
                  </a:lnTo>
                  <a:lnTo>
                    <a:pt x="0" y="1856778"/>
                  </a:lnTo>
                  <a:lnTo>
                    <a:pt x="576072" y="1856778"/>
                  </a:lnTo>
                  <a:lnTo>
                    <a:pt x="576072" y="1701292"/>
                  </a:lnTo>
                  <a:close/>
                </a:path>
                <a:path w="1591309" h="2707640">
                  <a:moveTo>
                    <a:pt x="749808" y="850658"/>
                  </a:moveTo>
                  <a:lnTo>
                    <a:pt x="0" y="850658"/>
                  </a:lnTo>
                  <a:lnTo>
                    <a:pt x="0" y="1006132"/>
                  </a:lnTo>
                  <a:lnTo>
                    <a:pt x="749808" y="1006132"/>
                  </a:lnTo>
                  <a:lnTo>
                    <a:pt x="749808" y="850658"/>
                  </a:lnTo>
                  <a:close/>
                </a:path>
                <a:path w="1591309" h="2707640">
                  <a:moveTo>
                    <a:pt x="841248" y="0"/>
                  </a:moveTo>
                  <a:lnTo>
                    <a:pt x="0" y="0"/>
                  </a:lnTo>
                  <a:lnTo>
                    <a:pt x="0" y="155486"/>
                  </a:lnTo>
                  <a:lnTo>
                    <a:pt x="841248" y="155486"/>
                  </a:lnTo>
                  <a:lnTo>
                    <a:pt x="841248" y="0"/>
                  </a:lnTo>
                  <a:close/>
                </a:path>
                <a:path w="1591309" h="2707640">
                  <a:moveTo>
                    <a:pt x="1591056" y="1280541"/>
                  </a:moveTo>
                  <a:lnTo>
                    <a:pt x="0" y="1280541"/>
                  </a:lnTo>
                  <a:lnTo>
                    <a:pt x="0" y="1426883"/>
                  </a:lnTo>
                  <a:lnTo>
                    <a:pt x="1591056" y="1426883"/>
                  </a:lnTo>
                  <a:lnTo>
                    <a:pt x="1591056" y="1280541"/>
                  </a:lnTo>
                  <a:close/>
                </a:path>
              </a:pathLst>
            </a:custGeom>
            <a:solidFill>
              <a:srgbClr val="C3C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172200" y="3274402"/>
              <a:ext cx="558165" cy="2707640"/>
            </a:xfrm>
            <a:custGeom>
              <a:avLst/>
              <a:gdLst/>
              <a:ahLst/>
              <a:cxnLst/>
              <a:rect l="l" t="t" r="r" b="b"/>
              <a:pathLst>
                <a:path w="558165" h="2707640">
                  <a:moveTo>
                    <a:pt x="9144" y="2551798"/>
                  </a:moveTo>
                  <a:lnTo>
                    <a:pt x="0" y="2551798"/>
                  </a:lnTo>
                  <a:lnTo>
                    <a:pt x="0" y="2707271"/>
                  </a:lnTo>
                  <a:lnTo>
                    <a:pt x="9144" y="2707271"/>
                  </a:lnTo>
                  <a:lnTo>
                    <a:pt x="9144" y="2551798"/>
                  </a:lnTo>
                  <a:close/>
                </a:path>
                <a:path w="558165" h="2707640">
                  <a:moveTo>
                    <a:pt x="9144" y="2131072"/>
                  </a:moveTo>
                  <a:lnTo>
                    <a:pt x="0" y="2131072"/>
                  </a:lnTo>
                  <a:lnTo>
                    <a:pt x="0" y="2277402"/>
                  </a:lnTo>
                  <a:lnTo>
                    <a:pt x="9144" y="2277402"/>
                  </a:lnTo>
                  <a:lnTo>
                    <a:pt x="9144" y="2131072"/>
                  </a:lnTo>
                  <a:close/>
                </a:path>
                <a:path w="558165" h="2707640">
                  <a:moveTo>
                    <a:pt x="73152" y="420751"/>
                  </a:moveTo>
                  <a:lnTo>
                    <a:pt x="0" y="420751"/>
                  </a:lnTo>
                  <a:lnTo>
                    <a:pt x="0" y="576237"/>
                  </a:lnTo>
                  <a:lnTo>
                    <a:pt x="73152" y="576237"/>
                  </a:lnTo>
                  <a:lnTo>
                    <a:pt x="73152" y="420751"/>
                  </a:lnTo>
                  <a:close/>
                </a:path>
                <a:path w="558165" h="2707640">
                  <a:moveTo>
                    <a:pt x="100584" y="0"/>
                  </a:moveTo>
                  <a:lnTo>
                    <a:pt x="0" y="0"/>
                  </a:lnTo>
                  <a:lnTo>
                    <a:pt x="0" y="146342"/>
                  </a:lnTo>
                  <a:lnTo>
                    <a:pt x="100584" y="146342"/>
                  </a:lnTo>
                  <a:lnTo>
                    <a:pt x="100584" y="0"/>
                  </a:lnTo>
                  <a:close/>
                </a:path>
                <a:path w="558165" h="2707640">
                  <a:moveTo>
                    <a:pt x="128016" y="850519"/>
                  </a:moveTo>
                  <a:lnTo>
                    <a:pt x="0" y="850519"/>
                  </a:lnTo>
                  <a:lnTo>
                    <a:pt x="0" y="996861"/>
                  </a:lnTo>
                  <a:lnTo>
                    <a:pt x="128016" y="996861"/>
                  </a:lnTo>
                  <a:lnTo>
                    <a:pt x="128016" y="850519"/>
                  </a:lnTo>
                  <a:close/>
                </a:path>
                <a:path w="558165" h="2707640">
                  <a:moveTo>
                    <a:pt x="512064" y="1701177"/>
                  </a:moveTo>
                  <a:lnTo>
                    <a:pt x="0" y="1701177"/>
                  </a:lnTo>
                  <a:lnTo>
                    <a:pt x="0" y="1856651"/>
                  </a:lnTo>
                  <a:lnTo>
                    <a:pt x="512064" y="1856651"/>
                  </a:lnTo>
                  <a:lnTo>
                    <a:pt x="512064" y="1701177"/>
                  </a:lnTo>
                  <a:close/>
                </a:path>
                <a:path w="558165" h="2707640">
                  <a:moveTo>
                    <a:pt x="557784" y="1271270"/>
                  </a:moveTo>
                  <a:lnTo>
                    <a:pt x="0" y="1271270"/>
                  </a:lnTo>
                  <a:lnTo>
                    <a:pt x="0" y="1426756"/>
                  </a:lnTo>
                  <a:lnTo>
                    <a:pt x="557784" y="1426756"/>
                  </a:lnTo>
                  <a:lnTo>
                    <a:pt x="557784" y="1271270"/>
                  </a:lnTo>
                  <a:close/>
                </a:path>
              </a:pathLst>
            </a:custGeom>
            <a:solidFill>
              <a:srgbClr val="4B6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167627" y="3059429"/>
              <a:ext cx="0" cy="2981960"/>
            </a:xfrm>
            <a:custGeom>
              <a:avLst/>
              <a:gdLst/>
              <a:ahLst/>
              <a:cxnLst/>
              <a:rect l="l" t="t" r="r" b="b"/>
              <a:pathLst>
                <a:path w="0" h="2981960">
                  <a:moveTo>
                    <a:pt x="0" y="0"/>
                  </a:moveTo>
                  <a:lnTo>
                    <a:pt x="0" y="298169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428739" y="2097087"/>
            <a:ext cx="1036955" cy="35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95"/>
              </a:spcBef>
            </a:pPr>
            <a:r>
              <a:rPr dirty="0" sz="1050" b="1">
                <a:latin typeface="Arial"/>
                <a:cs typeface="Arial"/>
              </a:rPr>
              <a:t>19%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of</a:t>
            </a:r>
            <a:r>
              <a:rPr dirty="0" sz="1050" spc="3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plastics incinerated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71238" y="2299461"/>
            <a:ext cx="3497579" cy="3549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90"/>
              </a:spcBef>
            </a:pPr>
            <a:r>
              <a:rPr dirty="0" sz="1050" b="1">
                <a:latin typeface="Arial"/>
                <a:cs typeface="Arial"/>
              </a:rPr>
              <a:t>All</a:t>
            </a:r>
            <a:r>
              <a:rPr dirty="0" sz="1050" spc="1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but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one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WtE-CCUS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pilot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plants</a:t>
            </a:r>
            <a:r>
              <a:rPr dirty="0" sz="1050" spc="1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are</a:t>
            </a:r>
            <a:r>
              <a:rPr dirty="0" sz="1050" spc="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in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Europe</a:t>
            </a:r>
            <a:r>
              <a:rPr dirty="0" sz="1050" spc="110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and </a:t>
            </a:r>
            <a:r>
              <a:rPr dirty="0" sz="1050" b="1">
                <a:latin typeface="Arial"/>
                <a:cs typeface="Arial"/>
              </a:rPr>
              <a:t>process</a:t>
            </a:r>
            <a:r>
              <a:rPr dirty="0" sz="1050" spc="114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~3,700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kt</a:t>
            </a:r>
            <a:r>
              <a:rPr dirty="0" sz="1050" spc="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of</a:t>
            </a:r>
            <a:r>
              <a:rPr dirty="0" sz="1050" spc="6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waste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per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year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17723" y="2087562"/>
            <a:ext cx="897890" cy="52959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L="12700" marR="5080">
              <a:lnSpc>
                <a:spcPct val="105900"/>
              </a:lnSpc>
              <a:spcBef>
                <a:spcPts val="55"/>
              </a:spcBef>
            </a:pPr>
            <a:r>
              <a:rPr dirty="0" sz="1050" b="1">
                <a:latin typeface="Arial"/>
                <a:cs typeface="Arial"/>
              </a:rPr>
              <a:t>&lt;0.5%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of</a:t>
            </a:r>
            <a:r>
              <a:rPr dirty="0" sz="1050" spc="60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WtE </a:t>
            </a:r>
            <a:r>
              <a:rPr dirty="0" sz="1050" b="1">
                <a:latin typeface="Arial"/>
                <a:cs typeface="Arial"/>
              </a:rPr>
              <a:t>plants</a:t>
            </a:r>
            <a:r>
              <a:rPr dirty="0" sz="1050" spc="12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utilize </a:t>
            </a:r>
            <a:r>
              <a:rPr dirty="0" sz="1050" spc="-20" b="1">
                <a:latin typeface="Arial"/>
                <a:cs typeface="Arial"/>
              </a:rPr>
              <a:t>CCUS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62978" y="3104451"/>
            <a:ext cx="2216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682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14870" y="3531044"/>
            <a:ext cx="2216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400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71156" y="3958018"/>
            <a:ext cx="2216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608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11134" y="4385310"/>
            <a:ext cx="33083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latin typeface="Arial MT"/>
                <a:cs typeface="Arial MT"/>
              </a:rPr>
              <a:t>1,284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58203" y="5238750"/>
            <a:ext cx="220979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200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02375" y="5665089"/>
            <a:ext cx="15938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74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84721" y="3683698"/>
            <a:ext cx="16002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60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37427" y="4110291"/>
            <a:ext cx="2216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102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75957" y="4537265"/>
            <a:ext cx="2216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450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31507" y="4811585"/>
            <a:ext cx="290830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469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dirty="0" sz="1000" spc="-25">
                <a:latin typeface="Arial MT"/>
                <a:cs typeface="Arial MT"/>
              </a:rPr>
              <a:t>414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24523" y="5390832"/>
            <a:ext cx="15938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12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13475" y="5818022"/>
            <a:ext cx="8445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00" spc="-50">
                <a:latin typeface="Arial MT"/>
                <a:cs typeface="Arial MT"/>
              </a:rPr>
              <a:t>3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85866" y="3109785"/>
            <a:ext cx="1182370" cy="32639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80645" marR="5080" indent="-81280">
              <a:lnSpc>
                <a:spcPts val="1160"/>
              </a:lnSpc>
              <a:spcBef>
                <a:spcPts val="180"/>
              </a:spcBef>
              <a:tabLst>
                <a:tab pos="1022350" algn="l"/>
              </a:tabLst>
            </a:pPr>
            <a:r>
              <a:rPr dirty="0" sz="1000">
                <a:latin typeface="Arial MT"/>
                <a:cs typeface="Arial MT"/>
              </a:rPr>
              <a:t>HVC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Alkmaar</a:t>
            </a:r>
            <a:r>
              <a:rPr dirty="0" sz="1000" spc="5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Project 1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&amp;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0">
                <a:latin typeface="Arial MT"/>
                <a:cs typeface="Arial MT"/>
              </a:rPr>
              <a:t>2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5">
                <a:latin typeface="Arial MT"/>
                <a:cs typeface="Arial MT"/>
              </a:rPr>
              <a:t>79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00294" y="3612451"/>
            <a:ext cx="70612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 MT"/>
                <a:cs typeface="Arial MT"/>
              </a:rPr>
              <a:t>AVR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Duiven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41467" y="4039933"/>
            <a:ext cx="96202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 MT"/>
                <a:cs typeface="Arial MT"/>
              </a:rPr>
              <a:t>Hengelo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Twence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54040" y="4466590"/>
            <a:ext cx="950594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Arial MT"/>
                <a:cs typeface="Arial MT"/>
              </a:rPr>
              <a:t>AEB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Amsterdam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52896" y="4893881"/>
            <a:ext cx="4121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000" spc="-10">
                <a:latin typeface="Arial MT"/>
                <a:cs typeface="Arial MT"/>
              </a:rPr>
              <a:t>Fortum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76570" y="5320410"/>
            <a:ext cx="52260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Arial MT"/>
                <a:cs typeface="Arial MT"/>
              </a:rPr>
              <a:t>Le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Havre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41517" y="5747702"/>
            <a:ext cx="56134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 MT"/>
                <a:cs typeface="Arial MT"/>
              </a:rPr>
              <a:t>Saga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City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010721" y="2826219"/>
            <a:ext cx="3072765" cy="1811655"/>
            <a:chOff x="5010721" y="2826219"/>
            <a:chExt cx="3072765" cy="1811655"/>
          </a:xfrm>
        </p:grpSpPr>
        <p:sp>
          <p:nvSpPr>
            <p:cNvPr id="44" name="object 44"/>
            <p:cNvSpPr/>
            <p:nvPr/>
          </p:nvSpPr>
          <p:spPr>
            <a:xfrm>
              <a:off x="6281928" y="2826219"/>
              <a:ext cx="182880" cy="137795"/>
            </a:xfrm>
            <a:custGeom>
              <a:avLst/>
              <a:gdLst/>
              <a:ahLst/>
              <a:cxnLst/>
              <a:rect l="l" t="t" r="r" b="b"/>
              <a:pathLst>
                <a:path w="182879" h="137794">
                  <a:moveTo>
                    <a:pt x="182879" y="0"/>
                  </a:moveTo>
                  <a:lnTo>
                    <a:pt x="0" y="0"/>
                  </a:lnTo>
                  <a:lnTo>
                    <a:pt x="0" y="137198"/>
                  </a:lnTo>
                  <a:lnTo>
                    <a:pt x="182879" y="13719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C3C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7909560" y="2826219"/>
              <a:ext cx="173990" cy="137795"/>
            </a:xfrm>
            <a:custGeom>
              <a:avLst/>
              <a:gdLst/>
              <a:ahLst/>
              <a:cxnLst/>
              <a:rect l="l" t="t" r="r" b="b"/>
              <a:pathLst>
                <a:path w="173990" h="137794">
                  <a:moveTo>
                    <a:pt x="173735" y="0"/>
                  </a:moveTo>
                  <a:lnTo>
                    <a:pt x="0" y="0"/>
                  </a:lnTo>
                  <a:lnTo>
                    <a:pt x="0" y="137198"/>
                  </a:lnTo>
                  <a:lnTo>
                    <a:pt x="173735" y="137198"/>
                  </a:lnTo>
                  <a:lnTo>
                    <a:pt x="173735" y="0"/>
                  </a:lnTo>
                  <a:close/>
                </a:path>
              </a:pathLst>
            </a:custGeom>
            <a:solidFill>
              <a:srgbClr val="4B6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015484" y="3105150"/>
              <a:ext cx="119380" cy="1527810"/>
            </a:xfrm>
            <a:custGeom>
              <a:avLst/>
              <a:gdLst/>
              <a:ahLst/>
              <a:cxnLst/>
              <a:rect l="l" t="t" r="r" b="b"/>
              <a:pathLst>
                <a:path w="119379" h="1527810">
                  <a:moveTo>
                    <a:pt x="118871" y="1527429"/>
                  </a:moveTo>
                  <a:lnTo>
                    <a:pt x="95761" y="1526649"/>
                  </a:lnTo>
                  <a:lnTo>
                    <a:pt x="76866" y="1524523"/>
                  </a:lnTo>
                  <a:lnTo>
                    <a:pt x="64115" y="1521374"/>
                  </a:lnTo>
                  <a:lnTo>
                    <a:pt x="59436" y="1517523"/>
                  </a:lnTo>
                  <a:lnTo>
                    <a:pt x="59436" y="773683"/>
                  </a:lnTo>
                  <a:lnTo>
                    <a:pt x="54756" y="769832"/>
                  </a:lnTo>
                  <a:lnTo>
                    <a:pt x="42005" y="766683"/>
                  </a:lnTo>
                  <a:lnTo>
                    <a:pt x="23110" y="764557"/>
                  </a:lnTo>
                  <a:lnTo>
                    <a:pt x="0" y="763777"/>
                  </a:lnTo>
                  <a:lnTo>
                    <a:pt x="23110" y="762998"/>
                  </a:lnTo>
                  <a:lnTo>
                    <a:pt x="42005" y="760872"/>
                  </a:lnTo>
                  <a:lnTo>
                    <a:pt x="54756" y="757723"/>
                  </a:lnTo>
                  <a:lnTo>
                    <a:pt x="59436" y="753872"/>
                  </a:lnTo>
                  <a:lnTo>
                    <a:pt x="59436" y="9905"/>
                  </a:lnTo>
                  <a:lnTo>
                    <a:pt x="64115" y="6054"/>
                  </a:lnTo>
                  <a:lnTo>
                    <a:pt x="76866" y="2905"/>
                  </a:lnTo>
                  <a:lnTo>
                    <a:pt x="95761" y="779"/>
                  </a:lnTo>
                  <a:lnTo>
                    <a:pt x="11887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6516878" y="2816224"/>
            <a:ext cx="128079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Arial MT"/>
                <a:cs typeface="Arial MT"/>
              </a:rPr>
              <a:t>Total </a:t>
            </a:r>
            <a:r>
              <a:rPr dirty="0" sz="1000" spc="-10">
                <a:latin typeface="Arial MT"/>
                <a:cs typeface="Arial MT"/>
              </a:rPr>
              <a:t>waste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processed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141589" y="2816224"/>
            <a:ext cx="79629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Arial MT"/>
                <a:cs typeface="Arial MT"/>
              </a:rPr>
              <a:t>CO2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captured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61504" y="5588380"/>
            <a:ext cx="1344295" cy="311150"/>
          </a:xfrm>
          <a:prstGeom prst="rect">
            <a:avLst/>
          </a:prstGeom>
          <a:solidFill>
            <a:srgbClr val="8ADDFF"/>
          </a:solidFill>
        </p:spPr>
        <p:txBody>
          <a:bodyPr wrap="square" lIns="0" tIns="18415" rIns="0" bIns="0" rtlCol="0" vert="horz">
            <a:spAutoFit/>
          </a:bodyPr>
          <a:lstStyle/>
          <a:p>
            <a:pPr marL="361315" marR="123189" indent="-223520">
              <a:lnSpc>
                <a:spcPts val="1150"/>
              </a:lnSpc>
              <a:spcBef>
                <a:spcPts val="145"/>
              </a:spcBef>
            </a:pPr>
            <a:r>
              <a:rPr dirty="0" sz="1000" spc="-10" b="1">
                <a:latin typeface="Arial"/>
                <a:cs typeface="Arial"/>
              </a:rPr>
              <a:t>~3,700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kt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of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waste processed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64023" y="4892230"/>
            <a:ext cx="43180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000" spc="-10" i="1">
                <a:latin typeface="Arial"/>
                <a:cs typeface="Arial"/>
              </a:rPr>
              <a:t>Finland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64023" y="5747702"/>
            <a:ext cx="35877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000" spc="-10" i="1">
                <a:latin typeface="Arial"/>
                <a:cs typeface="Arial"/>
              </a:rPr>
              <a:t>Japan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824227" y="6105144"/>
            <a:ext cx="558165" cy="0"/>
          </a:xfrm>
          <a:custGeom>
            <a:avLst/>
            <a:gdLst/>
            <a:ahLst/>
            <a:cxnLst/>
            <a:rect l="l" t="t" r="r" b="b"/>
            <a:pathLst>
              <a:path w="558164" h="0">
                <a:moveTo>
                  <a:pt x="0" y="0"/>
                </a:moveTo>
                <a:lnTo>
                  <a:pt x="55778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1947672" y="5771299"/>
            <a:ext cx="311150" cy="338455"/>
          </a:xfrm>
          <a:prstGeom prst="rect">
            <a:avLst/>
          </a:prstGeom>
          <a:solidFill>
            <a:srgbClr val="6E8DB8"/>
          </a:solidFill>
        </p:spPr>
        <p:txBody>
          <a:bodyPr wrap="square" lIns="0" tIns="9588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55"/>
              </a:spcBef>
            </a:pPr>
            <a:r>
              <a:rPr dirty="0" sz="1050" spc="-25">
                <a:solidFill>
                  <a:srgbClr val="FFFFFF"/>
                </a:solidFill>
                <a:latin typeface="Arial MT"/>
                <a:cs typeface="Arial MT"/>
              </a:rPr>
              <a:t>10%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947672" y="2734741"/>
            <a:ext cx="311150" cy="3036570"/>
          </a:xfrm>
          <a:prstGeom prst="rect">
            <a:avLst/>
          </a:prstGeom>
          <a:solidFill>
            <a:srgbClr val="D0217B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05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dirty="0" sz="1050" spc="-25">
                <a:solidFill>
                  <a:srgbClr val="FFFFFF"/>
                </a:solidFill>
                <a:latin typeface="Arial MT"/>
                <a:cs typeface="Arial MT"/>
              </a:rPr>
              <a:t>90%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86000" y="5926785"/>
            <a:ext cx="182880" cy="137795"/>
          </a:xfrm>
          <a:custGeom>
            <a:avLst/>
            <a:gdLst/>
            <a:ahLst/>
            <a:cxnLst/>
            <a:rect l="l" t="t" r="r" b="b"/>
            <a:pathLst>
              <a:path w="182880" h="137795">
                <a:moveTo>
                  <a:pt x="182880" y="0"/>
                </a:moveTo>
                <a:lnTo>
                  <a:pt x="0" y="0"/>
                </a:lnTo>
                <a:lnTo>
                  <a:pt x="0" y="137198"/>
                </a:lnTo>
                <a:lnTo>
                  <a:pt x="182880" y="137198"/>
                </a:lnTo>
                <a:lnTo>
                  <a:pt x="182880" y="0"/>
                </a:lnTo>
                <a:close/>
              </a:path>
            </a:pathLst>
          </a:custGeom>
          <a:solidFill>
            <a:srgbClr val="6E8DB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6" name="object 56"/>
          <p:cNvGrpSpPr/>
          <p:nvPr/>
        </p:nvGrpSpPr>
        <p:grpSpPr>
          <a:xfrm>
            <a:off x="2286000" y="2679915"/>
            <a:ext cx="1509395" cy="3448685"/>
            <a:chOff x="2286000" y="2679915"/>
            <a:chExt cx="1509395" cy="3448685"/>
          </a:xfrm>
        </p:grpSpPr>
        <p:sp>
          <p:nvSpPr>
            <p:cNvPr id="57" name="object 57"/>
            <p:cNvSpPr/>
            <p:nvPr/>
          </p:nvSpPr>
          <p:spPr>
            <a:xfrm>
              <a:off x="2286000" y="5725566"/>
              <a:ext cx="182880" cy="137795"/>
            </a:xfrm>
            <a:custGeom>
              <a:avLst/>
              <a:gdLst/>
              <a:ahLst/>
              <a:cxnLst/>
              <a:rect l="l" t="t" r="r" b="b"/>
              <a:pathLst>
                <a:path w="182880" h="137795">
                  <a:moveTo>
                    <a:pt x="182880" y="0"/>
                  </a:moveTo>
                  <a:lnTo>
                    <a:pt x="0" y="0"/>
                  </a:lnTo>
                  <a:lnTo>
                    <a:pt x="0" y="137198"/>
                  </a:lnTo>
                  <a:lnTo>
                    <a:pt x="182880" y="137198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D021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355847" y="2762135"/>
              <a:ext cx="311150" cy="3366135"/>
            </a:xfrm>
            <a:custGeom>
              <a:avLst/>
              <a:gdLst/>
              <a:ahLst/>
              <a:cxnLst/>
              <a:rect l="l" t="t" r="r" b="b"/>
              <a:pathLst>
                <a:path w="311150" h="3366135">
                  <a:moveTo>
                    <a:pt x="310896" y="0"/>
                  </a:moveTo>
                  <a:lnTo>
                    <a:pt x="0" y="0"/>
                  </a:lnTo>
                  <a:lnTo>
                    <a:pt x="0" y="3365880"/>
                  </a:lnTo>
                  <a:lnTo>
                    <a:pt x="310896" y="3365880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6E8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3355847" y="2752976"/>
              <a:ext cx="311150" cy="9525"/>
            </a:xfrm>
            <a:custGeom>
              <a:avLst/>
              <a:gdLst/>
              <a:ahLst/>
              <a:cxnLst/>
              <a:rect l="l" t="t" r="r" b="b"/>
              <a:pathLst>
                <a:path w="311150" h="9525">
                  <a:moveTo>
                    <a:pt x="310896" y="0"/>
                  </a:moveTo>
                  <a:lnTo>
                    <a:pt x="0" y="0"/>
                  </a:lnTo>
                  <a:lnTo>
                    <a:pt x="0" y="9146"/>
                  </a:lnTo>
                  <a:lnTo>
                    <a:pt x="310896" y="9146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232403" y="6123444"/>
              <a:ext cx="558165" cy="0"/>
            </a:xfrm>
            <a:custGeom>
              <a:avLst/>
              <a:gdLst/>
              <a:ahLst/>
              <a:cxnLst/>
              <a:rect l="l" t="t" r="r" b="b"/>
              <a:pathLst>
                <a:path w="558164" h="0">
                  <a:moveTo>
                    <a:pt x="0" y="0"/>
                  </a:moveTo>
                  <a:lnTo>
                    <a:pt x="55778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456432" y="2679915"/>
              <a:ext cx="119380" cy="165100"/>
            </a:xfrm>
            <a:custGeom>
              <a:avLst/>
              <a:gdLst/>
              <a:ahLst/>
              <a:cxnLst/>
              <a:rect l="l" t="t" r="r" b="b"/>
              <a:pathLst>
                <a:path w="119379" h="165100">
                  <a:moveTo>
                    <a:pt x="118872" y="0"/>
                  </a:moveTo>
                  <a:lnTo>
                    <a:pt x="0" y="0"/>
                  </a:lnTo>
                  <a:lnTo>
                    <a:pt x="0" y="164630"/>
                  </a:lnTo>
                  <a:lnTo>
                    <a:pt x="118872" y="164630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2509520" y="5669330"/>
            <a:ext cx="518795" cy="43307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000" spc="-25">
                <a:latin typeface="Arial MT"/>
                <a:cs typeface="Arial MT"/>
              </a:rPr>
              <a:t>WtE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000" spc="-10">
                <a:latin typeface="Arial MT"/>
                <a:cs typeface="Arial MT"/>
              </a:rPr>
              <a:t>non-</a:t>
            </a:r>
            <a:r>
              <a:rPr dirty="0" sz="1000" spc="-25">
                <a:latin typeface="Arial MT"/>
                <a:cs typeface="Arial MT"/>
              </a:rPr>
              <a:t>WtE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467353" y="2662110"/>
            <a:ext cx="1022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50">
                <a:solidFill>
                  <a:srgbClr val="FFFFFF"/>
                </a:solidFill>
                <a:latin typeface="Arial MT"/>
                <a:cs typeface="Arial MT"/>
              </a:rPr>
              <a:t>8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355847" y="4362793"/>
            <a:ext cx="347980" cy="165100"/>
          </a:xfrm>
          <a:prstGeom prst="rect">
            <a:avLst/>
          </a:prstGeom>
          <a:solidFill>
            <a:srgbClr val="6E8DB8"/>
          </a:solidFill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2,692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693291" y="2097087"/>
            <a:ext cx="1240155" cy="52959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38100" marR="30480">
              <a:lnSpc>
                <a:spcPct val="105900"/>
              </a:lnSpc>
              <a:spcBef>
                <a:spcPts val="55"/>
              </a:spcBef>
            </a:pPr>
            <a:r>
              <a:rPr dirty="0" sz="1050" b="1">
                <a:latin typeface="Arial"/>
                <a:cs typeface="Arial"/>
              </a:rPr>
              <a:t>&gt;90%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of </a:t>
            </a:r>
            <a:r>
              <a:rPr dirty="0" sz="1050" b="1">
                <a:latin typeface="Arial"/>
                <a:cs typeface="Arial"/>
              </a:rPr>
              <a:t>incinerated</a:t>
            </a:r>
            <a:r>
              <a:rPr dirty="0" sz="1050" spc="22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waste </a:t>
            </a:r>
            <a:r>
              <a:rPr dirty="0" sz="1050" b="1">
                <a:latin typeface="Arial"/>
                <a:cs typeface="Arial"/>
              </a:rPr>
              <a:t>in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WtE</a:t>
            </a:r>
            <a:r>
              <a:rPr dirty="0" sz="1050" spc="9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plants</a:t>
            </a:r>
            <a:r>
              <a:rPr dirty="0" baseline="27777" sz="1050" spc="-15" b="1">
                <a:latin typeface="Arial"/>
                <a:cs typeface="Arial"/>
              </a:rPr>
              <a:t>1</a:t>
            </a:r>
            <a:endParaRPr baseline="27777" sz="105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703320" y="5725566"/>
            <a:ext cx="173990" cy="338455"/>
            <a:chOff x="3703320" y="5725566"/>
            <a:chExt cx="173990" cy="338455"/>
          </a:xfrm>
        </p:grpSpPr>
        <p:sp>
          <p:nvSpPr>
            <p:cNvPr id="67" name="object 67"/>
            <p:cNvSpPr/>
            <p:nvPr/>
          </p:nvSpPr>
          <p:spPr>
            <a:xfrm>
              <a:off x="3703320" y="5725566"/>
              <a:ext cx="173990" cy="137795"/>
            </a:xfrm>
            <a:custGeom>
              <a:avLst/>
              <a:gdLst/>
              <a:ahLst/>
              <a:cxnLst/>
              <a:rect l="l" t="t" r="r" b="b"/>
              <a:pathLst>
                <a:path w="173989" h="137795">
                  <a:moveTo>
                    <a:pt x="173736" y="0"/>
                  </a:moveTo>
                  <a:lnTo>
                    <a:pt x="0" y="0"/>
                  </a:lnTo>
                  <a:lnTo>
                    <a:pt x="0" y="137198"/>
                  </a:lnTo>
                  <a:lnTo>
                    <a:pt x="173736" y="137198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3703320" y="5926785"/>
              <a:ext cx="173990" cy="137795"/>
            </a:xfrm>
            <a:custGeom>
              <a:avLst/>
              <a:gdLst/>
              <a:ahLst/>
              <a:cxnLst/>
              <a:rect l="l" t="t" r="r" b="b"/>
              <a:pathLst>
                <a:path w="173989" h="137795">
                  <a:moveTo>
                    <a:pt x="173736" y="0"/>
                  </a:moveTo>
                  <a:lnTo>
                    <a:pt x="0" y="0"/>
                  </a:lnTo>
                  <a:lnTo>
                    <a:pt x="0" y="137198"/>
                  </a:lnTo>
                  <a:lnTo>
                    <a:pt x="173736" y="137198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6E8DB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 txBox="1"/>
          <p:nvPr/>
        </p:nvSpPr>
        <p:spPr>
          <a:xfrm>
            <a:off x="3919854" y="5667314"/>
            <a:ext cx="667385" cy="43370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000" spc="-10">
                <a:latin typeface="Arial MT"/>
                <a:cs typeface="Arial MT"/>
              </a:rPr>
              <a:t>WtE-</a:t>
            </a:r>
            <a:r>
              <a:rPr dirty="0" sz="1000" spc="-20">
                <a:latin typeface="Arial MT"/>
                <a:cs typeface="Arial MT"/>
              </a:rPr>
              <a:t>CCUS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000" spc="-25">
                <a:latin typeface="Arial MT"/>
                <a:cs typeface="Arial MT"/>
              </a:rPr>
              <a:t>WtE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764023" y="5320410"/>
            <a:ext cx="40386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00" spc="-10" i="1">
                <a:latin typeface="Arial"/>
                <a:cs typeface="Arial"/>
              </a:rPr>
              <a:t>France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744527" y="3522350"/>
            <a:ext cx="168910" cy="713105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 spc="-10" i="1">
                <a:latin typeface="Arial"/>
                <a:cs typeface="Arial"/>
              </a:rPr>
              <a:t>Netherlands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03339" y="6208054"/>
            <a:ext cx="8663940" cy="384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5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baseline="22222" sz="750" spc="7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Analysis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based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on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Europe,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North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America,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OECD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Asian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countries.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35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CCS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on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Waste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to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Energy</a:t>
            </a:r>
            <a:r>
              <a:rPr dirty="0" sz="800" spc="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(IEA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GHG,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2020);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u="sng" sz="800" spc="-18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The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integration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of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CCUS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in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WtE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plants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(Acampora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u="sng" sz="800" spc="-18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An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Overview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of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WtE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Incineration</a:t>
            </a:r>
            <a:r>
              <a:rPr dirty="0" sz="800" spc="-3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(Bertone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Making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Plastics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Emissions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Transparen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6"/>
              </a:rPr>
              <a:t>t</a:t>
            </a:r>
            <a:r>
              <a:rPr dirty="0" sz="800" spc="-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(Comet,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2022);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Share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of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plastic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waste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that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is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incinerated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(Our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World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Data,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10+1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Things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to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know</a:t>
            </a:r>
            <a:r>
              <a:rPr dirty="0" u="sng" sz="800" spc="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about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CCUS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and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WtE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(WWW,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Waste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to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energy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boom</a:t>
            </a:r>
            <a:endParaRPr sz="800">
              <a:latin typeface="Arial MT"/>
              <a:cs typeface="Arial MT"/>
            </a:endParaRPr>
          </a:p>
        </p:txBody>
      </p:sp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443484" y="2730017"/>
          <a:ext cx="739140" cy="3368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89"/>
                <a:gridCol w="337820"/>
                <a:gridCol w="200659"/>
              </a:tblGrid>
              <a:tr h="640080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R="25400">
                        <a:lnSpc>
                          <a:spcPct val="100000"/>
                        </a:lnSpc>
                      </a:pPr>
                      <a:r>
                        <a:rPr dirty="0" sz="105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19%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9017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34A297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050" spc="-25">
                          <a:latin typeface="Arial MT"/>
                          <a:cs typeface="Arial MT"/>
                        </a:rPr>
                        <a:t>9%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75565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DFE4E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7772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R="25400">
                        <a:lnSpc>
                          <a:spcPct val="100000"/>
                        </a:lnSpc>
                      </a:pPr>
                      <a:r>
                        <a:rPr dirty="0" sz="1050" spc="-25">
                          <a:latin typeface="Arial MT"/>
                          <a:cs typeface="Arial MT"/>
                        </a:rPr>
                        <a:t>23%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C3CFE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87756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dirty="0" sz="1050" spc="-25">
                          <a:latin typeface="Arial MT"/>
                          <a:cs typeface="Arial MT"/>
                        </a:rPr>
                        <a:t>49%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571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DB0C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689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71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DB0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A297"/>
                    </a:solidFill>
                  </a:tcPr>
                </a:tc>
              </a:tr>
              <a:tr h="2057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71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DB0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4EE"/>
                    </a:solidFill>
                  </a:tcPr>
                </a:tc>
              </a:tr>
              <a:tr h="2006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71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DB0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3CFE0"/>
                    </a:solidFill>
                  </a:tcPr>
                </a:tc>
              </a:tr>
              <a:tr h="1962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571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DB0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DB0CF"/>
                    </a:solidFill>
                  </a:tcPr>
                </a:tc>
              </a:tr>
            </a:tbl>
          </a:graphicData>
        </a:graphic>
      </p:graphicFrame>
      <p:sp>
        <p:nvSpPr>
          <p:cNvPr id="74" name="object 74"/>
          <p:cNvSpPr/>
          <p:nvPr/>
        </p:nvSpPr>
        <p:spPr>
          <a:xfrm>
            <a:off x="932688" y="5945085"/>
            <a:ext cx="173990" cy="128270"/>
          </a:xfrm>
          <a:custGeom>
            <a:avLst/>
            <a:gdLst/>
            <a:ahLst/>
            <a:cxnLst/>
            <a:rect l="l" t="t" r="r" b="b"/>
            <a:pathLst>
              <a:path w="173990" h="128270">
                <a:moveTo>
                  <a:pt x="173736" y="0"/>
                </a:moveTo>
                <a:lnTo>
                  <a:pt x="0" y="0"/>
                </a:lnTo>
                <a:lnTo>
                  <a:pt x="0" y="128054"/>
                </a:lnTo>
                <a:lnTo>
                  <a:pt x="173736" y="128054"/>
                </a:lnTo>
                <a:lnTo>
                  <a:pt x="173736" y="0"/>
                </a:lnTo>
                <a:close/>
              </a:path>
            </a:pathLst>
          </a:custGeom>
          <a:solidFill>
            <a:srgbClr val="9DB0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1146695" y="5275969"/>
            <a:ext cx="754380" cy="6356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3500"/>
              </a:lnSpc>
              <a:spcBef>
                <a:spcPts val="90"/>
              </a:spcBef>
            </a:pPr>
            <a:r>
              <a:rPr dirty="0" sz="1000" spc="-10">
                <a:latin typeface="Arial MT"/>
                <a:cs typeface="Arial MT"/>
              </a:rPr>
              <a:t>Incinerated Recycled Mismanaged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28739" y="6584292"/>
            <a:ext cx="7586980" cy="25717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15"/>
              </a:spcBef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takes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a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break</a:t>
            </a:r>
            <a:r>
              <a:rPr dirty="0" sz="800" spc="-5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(Recycling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Magazine,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2024);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Waste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incineration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pollution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and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health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impacts</a:t>
            </a:r>
            <a:r>
              <a:rPr dirty="0" sz="800" spc="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(GAIA,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2019).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Khande-</a:t>
            </a:r>
            <a:r>
              <a:rPr dirty="0" sz="800">
                <a:latin typeface="Arial MT"/>
                <a:cs typeface="Arial MT"/>
              </a:rPr>
              <a:t>Jae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Fisher,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with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46695" y="5935306"/>
            <a:ext cx="56324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10">
                <a:latin typeface="Arial MT"/>
                <a:cs typeface="Arial MT"/>
              </a:rPr>
              <a:t>Landfilled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56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5659120" cy="635"/>
          </a:xfrm>
          <a:custGeom>
            <a:avLst/>
            <a:gdLst/>
            <a:ahLst/>
            <a:cxnLst/>
            <a:rect l="l" t="t" r="r" b="b"/>
            <a:pathLst>
              <a:path w="5659120" h="635">
                <a:moveTo>
                  <a:pt x="0" y="253"/>
                </a:moveTo>
                <a:lnTo>
                  <a:pt x="56587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04203" y="2053335"/>
            <a:ext cx="5659120" cy="635"/>
          </a:xfrm>
          <a:custGeom>
            <a:avLst/>
            <a:gdLst/>
            <a:ahLst/>
            <a:cxnLst/>
            <a:rect l="l" t="t" r="r" b="b"/>
            <a:pathLst>
              <a:path w="5659120" h="635">
                <a:moveTo>
                  <a:pt x="0" y="253"/>
                </a:moveTo>
                <a:lnTo>
                  <a:pt x="56587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3918" y="492378"/>
            <a:ext cx="11114405" cy="130619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4"/>
              </a:spcBef>
            </a:pPr>
            <a:r>
              <a:rPr dirty="0" sz="2800" b="1">
                <a:latin typeface="Arial"/>
                <a:cs typeface="Arial"/>
              </a:rPr>
              <a:t>Even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high-</a:t>
            </a:r>
            <a:r>
              <a:rPr dirty="0" sz="2800" b="1">
                <a:latin typeface="Arial"/>
                <a:cs typeface="Arial"/>
              </a:rPr>
              <a:t>potential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markets,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WtE-</a:t>
            </a:r>
            <a:r>
              <a:rPr dirty="0" sz="2800" b="1">
                <a:latin typeface="Arial"/>
                <a:cs typeface="Arial"/>
              </a:rPr>
              <a:t>CC[US]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remains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cost </a:t>
            </a:r>
            <a:r>
              <a:rPr dirty="0" sz="2800" b="1">
                <a:latin typeface="Arial"/>
                <a:cs typeface="Arial"/>
              </a:rPr>
              <a:t>prohibitive,</a:t>
            </a:r>
            <a:r>
              <a:rPr dirty="0" sz="2800" spc="-10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requiring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state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funding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coordinated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value</a:t>
            </a:r>
            <a:r>
              <a:rPr dirty="0" sz="2800" spc="-10" b="1">
                <a:latin typeface="Arial"/>
                <a:cs typeface="Arial"/>
              </a:rPr>
              <a:t> chain</a:t>
            </a:r>
            <a:endParaRPr sz="2800">
              <a:latin typeface="Arial"/>
              <a:cs typeface="Arial"/>
            </a:endParaRPr>
          </a:p>
          <a:p>
            <a:pPr marL="5878195">
              <a:lnSpc>
                <a:spcPct val="100000"/>
              </a:lnSpc>
              <a:spcBef>
                <a:spcPts val="1660"/>
              </a:spcBef>
            </a:pPr>
            <a:r>
              <a:rPr dirty="0" sz="1350" b="1">
                <a:latin typeface="Arial"/>
                <a:cs typeface="Arial"/>
              </a:rPr>
              <a:t>Norway</a:t>
            </a:r>
            <a:r>
              <a:rPr dirty="0" sz="1350" spc="1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benefits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from</a:t>
            </a:r>
            <a:r>
              <a:rPr dirty="0" sz="1350" spc="1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coordinated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CCS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pipelines,</a:t>
            </a:r>
            <a:r>
              <a:rPr dirty="0" sz="1350" spc="12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innovative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841" y="1777682"/>
            <a:ext cx="11323955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5909310" algn="l"/>
              </a:tabLst>
            </a:pPr>
            <a:r>
              <a:rPr dirty="0" sz="1350" b="1">
                <a:latin typeface="Arial"/>
                <a:cs typeface="Arial"/>
              </a:rPr>
              <a:t>WtE-CCUS</a:t>
            </a:r>
            <a:r>
              <a:rPr dirty="0" sz="1350" spc="16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is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cheaper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in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U.S.,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but</a:t>
            </a:r>
            <a:r>
              <a:rPr dirty="0" sz="1350" spc="2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only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Norway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has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active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projects</a:t>
            </a:r>
            <a:r>
              <a:rPr dirty="0" sz="1350" b="1">
                <a:latin typeface="Arial"/>
                <a:cs typeface="Arial"/>
              </a:rPr>
              <a:t>	uses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of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CO</a:t>
            </a:r>
            <a:r>
              <a:rPr dirty="0" baseline="-15432" sz="1350" b="1">
                <a:latin typeface="Arial"/>
                <a:cs typeface="Arial"/>
              </a:rPr>
              <a:t>2,</a:t>
            </a:r>
            <a:r>
              <a:rPr dirty="0" baseline="-15432" sz="1350" spc="359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state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support;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U.S.</a:t>
            </a:r>
            <a:r>
              <a:rPr dirty="0" sz="1350" spc="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requires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tailored</a:t>
            </a:r>
            <a:r>
              <a:rPr dirty="0" sz="1350" spc="17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incentives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5719"/>
            <a:ext cx="5166360" cy="429895"/>
            <a:chOff x="0" y="45719"/>
            <a:chExt cx="5166360" cy="429895"/>
          </a:xfrm>
        </p:grpSpPr>
        <p:sp>
          <p:nvSpPr>
            <p:cNvPr id="9" name="object 9"/>
            <p:cNvSpPr/>
            <p:nvPr/>
          </p:nvSpPr>
          <p:spPr>
            <a:xfrm>
              <a:off x="2926079" y="45719"/>
              <a:ext cx="2240280" cy="429895"/>
            </a:xfrm>
            <a:custGeom>
              <a:avLst/>
              <a:gdLst/>
              <a:ahLst/>
              <a:cxnLst/>
              <a:rect l="l" t="t" r="r" b="b"/>
              <a:pathLst>
                <a:path w="2240279" h="429895">
                  <a:moveTo>
                    <a:pt x="2025395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2025395" y="429894"/>
                  </a:lnTo>
                  <a:lnTo>
                    <a:pt x="2240280" y="215010"/>
                  </a:lnTo>
                  <a:lnTo>
                    <a:pt x="2025395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435165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87830" algn="l"/>
                <a:tab pos="3018790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20"/>
              <a:t>CCUS</a:t>
            </a:r>
            <a:r>
              <a:rPr dirty="0" sz="1550"/>
              <a:t>	EOL</a:t>
            </a:r>
            <a:r>
              <a:rPr dirty="0" sz="1550" spc="30"/>
              <a:t> </a:t>
            </a:r>
            <a:r>
              <a:rPr dirty="0" sz="1550" spc="-10"/>
              <a:t>Disposal</a:t>
            </a:r>
            <a:endParaRPr sz="1550"/>
          </a:p>
        </p:txBody>
      </p:sp>
      <p:grpSp>
        <p:nvGrpSpPr>
          <p:cNvPr id="13" name="object 13"/>
          <p:cNvGrpSpPr/>
          <p:nvPr/>
        </p:nvGrpSpPr>
        <p:grpSpPr>
          <a:xfrm>
            <a:off x="328993" y="3036544"/>
            <a:ext cx="5487035" cy="1125220"/>
            <a:chOff x="328993" y="3036544"/>
            <a:chExt cx="5487035" cy="1125220"/>
          </a:xfrm>
        </p:grpSpPr>
        <p:sp>
          <p:nvSpPr>
            <p:cNvPr id="14" name="object 14"/>
            <p:cNvSpPr/>
            <p:nvPr/>
          </p:nvSpPr>
          <p:spPr>
            <a:xfrm>
              <a:off x="1024128" y="3832288"/>
              <a:ext cx="3191510" cy="320675"/>
            </a:xfrm>
            <a:custGeom>
              <a:avLst/>
              <a:gdLst/>
              <a:ahLst/>
              <a:cxnLst/>
              <a:rect l="l" t="t" r="r" b="b"/>
              <a:pathLst>
                <a:path w="3191510" h="320675">
                  <a:moveTo>
                    <a:pt x="457200" y="0"/>
                  </a:moveTo>
                  <a:lnTo>
                    <a:pt x="0" y="0"/>
                  </a:lnTo>
                  <a:lnTo>
                    <a:pt x="0" y="320103"/>
                  </a:lnTo>
                  <a:lnTo>
                    <a:pt x="457200" y="320103"/>
                  </a:lnTo>
                  <a:lnTo>
                    <a:pt x="457200" y="0"/>
                  </a:lnTo>
                  <a:close/>
                </a:path>
                <a:path w="3191510" h="320675">
                  <a:moveTo>
                    <a:pt x="3191256" y="64020"/>
                  </a:moveTo>
                  <a:lnTo>
                    <a:pt x="2734056" y="64020"/>
                  </a:lnTo>
                  <a:lnTo>
                    <a:pt x="2734056" y="320103"/>
                  </a:lnTo>
                  <a:lnTo>
                    <a:pt x="3191256" y="320103"/>
                  </a:lnTo>
                  <a:lnTo>
                    <a:pt x="3191256" y="64020"/>
                  </a:lnTo>
                  <a:close/>
                </a:path>
              </a:pathLst>
            </a:custGeom>
            <a:solidFill>
              <a:srgbClr val="002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81328" y="3036544"/>
              <a:ext cx="3191510" cy="1116330"/>
            </a:xfrm>
            <a:custGeom>
              <a:avLst/>
              <a:gdLst/>
              <a:ahLst/>
              <a:cxnLst/>
              <a:rect l="l" t="t" r="r" b="b"/>
              <a:pathLst>
                <a:path w="3191510" h="1116329">
                  <a:moveTo>
                    <a:pt x="457200" y="146342"/>
                  </a:moveTo>
                  <a:lnTo>
                    <a:pt x="0" y="146342"/>
                  </a:lnTo>
                  <a:lnTo>
                    <a:pt x="0" y="1115847"/>
                  </a:lnTo>
                  <a:lnTo>
                    <a:pt x="457200" y="1115847"/>
                  </a:lnTo>
                  <a:lnTo>
                    <a:pt x="457200" y="146342"/>
                  </a:lnTo>
                  <a:close/>
                </a:path>
                <a:path w="3191510" h="1116329">
                  <a:moveTo>
                    <a:pt x="3191256" y="0"/>
                  </a:moveTo>
                  <a:lnTo>
                    <a:pt x="2734056" y="0"/>
                  </a:lnTo>
                  <a:lnTo>
                    <a:pt x="2734056" y="1115847"/>
                  </a:lnTo>
                  <a:lnTo>
                    <a:pt x="3191256" y="1115847"/>
                  </a:lnTo>
                  <a:lnTo>
                    <a:pt x="3191256" y="0"/>
                  </a:lnTo>
                  <a:close/>
                </a:path>
              </a:pathLst>
            </a:custGeom>
            <a:solidFill>
              <a:srgbClr val="D021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938528" y="3448126"/>
              <a:ext cx="3191510" cy="704850"/>
            </a:xfrm>
            <a:custGeom>
              <a:avLst/>
              <a:gdLst/>
              <a:ahLst/>
              <a:cxnLst/>
              <a:rect l="l" t="t" r="r" b="b"/>
              <a:pathLst>
                <a:path w="3191510" h="704850">
                  <a:moveTo>
                    <a:pt x="448056" y="146342"/>
                  </a:moveTo>
                  <a:lnTo>
                    <a:pt x="0" y="146342"/>
                  </a:lnTo>
                  <a:lnTo>
                    <a:pt x="0" y="704265"/>
                  </a:lnTo>
                  <a:lnTo>
                    <a:pt x="448056" y="704265"/>
                  </a:lnTo>
                  <a:lnTo>
                    <a:pt x="448056" y="146342"/>
                  </a:lnTo>
                  <a:close/>
                </a:path>
                <a:path w="3191510" h="704850">
                  <a:moveTo>
                    <a:pt x="3191256" y="0"/>
                  </a:moveTo>
                  <a:lnTo>
                    <a:pt x="2734056" y="0"/>
                  </a:lnTo>
                  <a:lnTo>
                    <a:pt x="2734056" y="704265"/>
                  </a:lnTo>
                  <a:lnTo>
                    <a:pt x="3191256" y="704265"/>
                  </a:lnTo>
                  <a:lnTo>
                    <a:pt x="3191256" y="0"/>
                  </a:lnTo>
                  <a:close/>
                </a:path>
              </a:pathLst>
            </a:custGeom>
            <a:solidFill>
              <a:srgbClr val="4B6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33756" y="4156964"/>
              <a:ext cx="5477510" cy="0"/>
            </a:xfrm>
            <a:custGeom>
              <a:avLst/>
              <a:gdLst/>
              <a:ahLst/>
              <a:cxnLst/>
              <a:rect l="l" t="t" r="r" b="b"/>
              <a:pathLst>
                <a:path w="5477510" h="0">
                  <a:moveTo>
                    <a:pt x="0" y="0"/>
                  </a:moveTo>
                  <a:lnTo>
                    <a:pt x="547725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111377" y="3612705"/>
            <a:ext cx="28575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133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50513" y="3678999"/>
            <a:ext cx="28575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108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7941" y="2960941"/>
            <a:ext cx="28575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402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07078" y="2817558"/>
            <a:ext cx="28575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462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24507" y="3371215"/>
            <a:ext cx="28575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233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63261" y="3224847"/>
            <a:ext cx="2863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293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42809" y="2513457"/>
            <a:ext cx="3343910" cy="1149350"/>
            <a:chOff x="1142809" y="2513457"/>
            <a:chExt cx="3343910" cy="1149350"/>
          </a:xfrm>
        </p:grpSpPr>
        <p:sp>
          <p:nvSpPr>
            <p:cNvPr id="25" name="object 25"/>
            <p:cNvSpPr/>
            <p:nvPr/>
          </p:nvSpPr>
          <p:spPr>
            <a:xfrm>
              <a:off x="1257300" y="2656967"/>
              <a:ext cx="455930" cy="933450"/>
            </a:xfrm>
            <a:custGeom>
              <a:avLst/>
              <a:gdLst/>
              <a:ahLst/>
              <a:cxnLst/>
              <a:rect l="l" t="t" r="r" b="b"/>
              <a:pathLst>
                <a:path w="455930" h="933450">
                  <a:moveTo>
                    <a:pt x="0" y="933450"/>
                  </a:moveTo>
                  <a:lnTo>
                    <a:pt x="0" y="0"/>
                  </a:lnTo>
                </a:path>
                <a:path w="455930" h="933450">
                  <a:moveTo>
                    <a:pt x="0" y="0"/>
                  </a:moveTo>
                  <a:lnTo>
                    <a:pt x="45554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676400" y="2656967"/>
              <a:ext cx="76200" cy="282575"/>
            </a:xfrm>
            <a:custGeom>
              <a:avLst/>
              <a:gdLst/>
              <a:ahLst/>
              <a:cxnLst/>
              <a:rect l="l" t="t" r="r" b="b"/>
              <a:pathLst>
                <a:path w="76200" h="282575">
                  <a:moveTo>
                    <a:pt x="31750" y="206375"/>
                  </a:moveTo>
                  <a:lnTo>
                    <a:pt x="0" y="206375"/>
                  </a:lnTo>
                  <a:lnTo>
                    <a:pt x="38100" y="282575"/>
                  </a:lnTo>
                  <a:lnTo>
                    <a:pt x="69850" y="219075"/>
                  </a:lnTo>
                  <a:lnTo>
                    <a:pt x="31750" y="219075"/>
                  </a:lnTo>
                  <a:lnTo>
                    <a:pt x="31750" y="206375"/>
                  </a:lnTo>
                  <a:close/>
                </a:path>
                <a:path w="76200" h="282575">
                  <a:moveTo>
                    <a:pt x="44450" y="0"/>
                  </a:moveTo>
                  <a:lnTo>
                    <a:pt x="31750" y="0"/>
                  </a:lnTo>
                  <a:lnTo>
                    <a:pt x="31750" y="219075"/>
                  </a:lnTo>
                  <a:lnTo>
                    <a:pt x="44450" y="219075"/>
                  </a:lnTo>
                  <a:lnTo>
                    <a:pt x="44450" y="0"/>
                  </a:lnTo>
                  <a:close/>
                </a:path>
                <a:path w="76200" h="282575">
                  <a:moveTo>
                    <a:pt x="76200" y="206375"/>
                  </a:moveTo>
                  <a:lnTo>
                    <a:pt x="44450" y="206375"/>
                  </a:lnTo>
                  <a:lnTo>
                    <a:pt x="44450" y="219075"/>
                  </a:lnTo>
                  <a:lnTo>
                    <a:pt x="69850" y="219075"/>
                  </a:lnTo>
                  <a:lnTo>
                    <a:pt x="76200" y="2063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991355" y="2519807"/>
              <a:ext cx="457200" cy="1136650"/>
            </a:xfrm>
            <a:custGeom>
              <a:avLst/>
              <a:gdLst/>
              <a:ahLst/>
              <a:cxnLst/>
              <a:rect l="l" t="t" r="r" b="b"/>
              <a:pathLst>
                <a:path w="457200" h="1136650">
                  <a:moveTo>
                    <a:pt x="0" y="1136649"/>
                  </a:moveTo>
                  <a:lnTo>
                    <a:pt x="0" y="0"/>
                  </a:lnTo>
                </a:path>
                <a:path w="457200" h="1136650">
                  <a:moveTo>
                    <a:pt x="0" y="0"/>
                  </a:moveTo>
                  <a:lnTo>
                    <a:pt x="45707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410456" y="2519807"/>
              <a:ext cx="76200" cy="282575"/>
            </a:xfrm>
            <a:custGeom>
              <a:avLst/>
              <a:gdLst/>
              <a:ahLst/>
              <a:cxnLst/>
              <a:rect l="l" t="t" r="r" b="b"/>
              <a:pathLst>
                <a:path w="76200" h="282575">
                  <a:moveTo>
                    <a:pt x="31750" y="206375"/>
                  </a:moveTo>
                  <a:lnTo>
                    <a:pt x="0" y="206375"/>
                  </a:lnTo>
                  <a:lnTo>
                    <a:pt x="38100" y="282575"/>
                  </a:lnTo>
                  <a:lnTo>
                    <a:pt x="69850" y="219075"/>
                  </a:lnTo>
                  <a:lnTo>
                    <a:pt x="31750" y="219075"/>
                  </a:lnTo>
                  <a:lnTo>
                    <a:pt x="31750" y="206375"/>
                  </a:lnTo>
                  <a:close/>
                </a:path>
                <a:path w="76200" h="282575">
                  <a:moveTo>
                    <a:pt x="44450" y="0"/>
                  </a:moveTo>
                  <a:lnTo>
                    <a:pt x="31750" y="0"/>
                  </a:lnTo>
                  <a:lnTo>
                    <a:pt x="31750" y="219075"/>
                  </a:lnTo>
                  <a:lnTo>
                    <a:pt x="44450" y="219075"/>
                  </a:lnTo>
                  <a:lnTo>
                    <a:pt x="44450" y="0"/>
                  </a:lnTo>
                  <a:close/>
                </a:path>
                <a:path w="76200" h="282575">
                  <a:moveTo>
                    <a:pt x="76200" y="206375"/>
                  </a:moveTo>
                  <a:lnTo>
                    <a:pt x="44450" y="206375"/>
                  </a:lnTo>
                  <a:lnTo>
                    <a:pt x="44450" y="219075"/>
                  </a:lnTo>
                  <a:lnTo>
                    <a:pt x="69850" y="219075"/>
                  </a:lnTo>
                  <a:lnTo>
                    <a:pt x="76200" y="2063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147572" y="2528951"/>
              <a:ext cx="676910" cy="265430"/>
            </a:xfrm>
            <a:custGeom>
              <a:avLst/>
              <a:gdLst/>
              <a:ahLst/>
              <a:cxnLst/>
              <a:rect l="l" t="t" r="r" b="b"/>
              <a:pathLst>
                <a:path w="676910" h="265430">
                  <a:moveTo>
                    <a:pt x="338328" y="0"/>
                  </a:moveTo>
                  <a:lnTo>
                    <a:pt x="270153" y="2696"/>
                  </a:lnTo>
                  <a:lnTo>
                    <a:pt x="206650" y="10429"/>
                  </a:lnTo>
                  <a:lnTo>
                    <a:pt x="149181" y="22663"/>
                  </a:lnTo>
                  <a:lnTo>
                    <a:pt x="99107" y="38862"/>
                  </a:lnTo>
                  <a:lnTo>
                    <a:pt x="57790" y="58489"/>
                  </a:lnTo>
                  <a:lnTo>
                    <a:pt x="26592" y="81010"/>
                  </a:lnTo>
                  <a:lnTo>
                    <a:pt x="0" y="132587"/>
                  </a:lnTo>
                  <a:lnTo>
                    <a:pt x="6875" y="159329"/>
                  </a:lnTo>
                  <a:lnTo>
                    <a:pt x="57790" y="206782"/>
                  </a:lnTo>
                  <a:lnTo>
                    <a:pt x="99107" y="226425"/>
                  </a:lnTo>
                  <a:lnTo>
                    <a:pt x="149181" y="242632"/>
                  </a:lnTo>
                  <a:lnTo>
                    <a:pt x="206650" y="254871"/>
                  </a:lnTo>
                  <a:lnTo>
                    <a:pt x="270153" y="262605"/>
                  </a:lnTo>
                  <a:lnTo>
                    <a:pt x="338328" y="265302"/>
                  </a:lnTo>
                  <a:lnTo>
                    <a:pt x="406502" y="262605"/>
                  </a:lnTo>
                  <a:lnTo>
                    <a:pt x="470005" y="254871"/>
                  </a:lnTo>
                  <a:lnTo>
                    <a:pt x="527474" y="242632"/>
                  </a:lnTo>
                  <a:lnTo>
                    <a:pt x="577548" y="226425"/>
                  </a:lnTo>
                  <a:lnTo>
                    <a:pt x="618865" y="206782"/>
                  </a:lnTo>
                  <a:lnTo>
                    <a:pt x="650063" y="184239"/>
                  </a:lnTo>
                  <a:lnTo>
                    <a:pt x="676655" y="132587"/>
                  </a:lnTo>
                  <a:lnTo>
                    <a:pt x="669780" y="105888"/>
                  </a:lnTo>
                  <a:lnTo>
                    <a:pt x="618865" y="58489"/>
                  </a:lnTo>
                  <a:lnTo>
                    <a:pt x="577548" y="38862"/>
                  </a:lnTo>
                  <a:lnTo>
                    <a:pt x="527474" y="22663"/>
                  </a:lnTo>
                  <a:lnTo>
                    <a:pt x="470005" y="10429"/>
                  </a:lnTo>
                  <a:lnTo>
                    <a:pt x="406502" y="2696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147572" y="2528951"/>
              <a:ext cx="676910" cy="265430"/>
            </a:xfrm>
            <a:custGeom>
              <a:avLst/>
              <a:gdLst/>
              <a:ahLst/>
              <a:cxnLst/>
              <a:rect l="l" t="t" r="r" b="b"/>
              <a:pathLst>
                <a:path w="676910" h="265430">
                  <a:moveTo>
                    <a:pt x="0" y="132587"/>
                  </a:moveTo>
                  <a:lnTo>
                    <a:pt x="26592" y="81010"/>
                  </a:lnTo>
                  <a:lnTo>
                    <a:pt x="57790" y="58489"/>
                  </a:lnTo>
                  <a:lnTo>
                    <a:pt x="99107" y="38862"/>
                  </a:lnTo>
                  <a:lnTo>
                    <a:pt x="149181" y="22663"/>
                  </a:lnTo>
                  <a:lnTo>
                    <a:pt x="206650" y="10429"/>
                  </a:lnTo>
                  <a:lnTo>
                    <a:pt x="270153" y="2696"/>
                  </a:lnTo>
                  <a:lnTo>
                    <a:pt x="338328" y="0"/>
                  </a:lnTo>
                  <a:lnTo>
                    <a:pt x="406502" y="2696"/>
                  </a:lnTo>
                  <a:lnTo>
                    <a:pt x="470005" y="10429"/>
                  </a:lnTo>
                  <a:lnTo>
                    <a:pt x="527474" y="22663"/>
                  </a:lnTo>
                  <a:lnTo>
                    <a:pt x="577548" y="38862"/>
                  </a:lnTo>
                  <a:lnTo>
                    <a:pt x="618865" y="58489"/>
                  </a:lnTo>
                  <a:lnTo>
                    <a:pt x="650063" y="81010"/>
                  </a:lnTo>
                  <a:lnTo>
                    <a:pt x="676655" y="132587"/>
                  </a:lnTo>
                  <a:lnTo>
                    <a:pt x="669780" y="159329"/>
                  </a:lnTo>
                  <a:lnTo>
                    <a:pt x="618865" y="206782"/>
                  </a:lnTo>
                  <a:lnTo>
                    <a:pt x="577548" y="226425"/>
                  </a:lnTo>
                  <a:lnTo>
                    <a:pt x="527474" y="242632"/>
                  </a:lnTo>
                  <a:lnTo>
                    <a:pt x="470005" y="254871"/>
                  </a:lnTo>
                  <a:lnTo>
                    <a:pt x="406502" y="262605"/>
                  </a:lnTo>
                  <a:lnTo>
                    <a:pt x="338328" y="265302"/>
                  </a:lnTo>
                  <a:lnTo>
                    <a:pt x="270153" y="262605"/>
                  </a:lnTo>
                  <a:lnTo>
                    <a:pt x="206650" y="254871"/>
                  </a:lnTo>
                  <a:lnTo>
                    <a:pt x="149181" y="242632"/>
                  </a:lnTo>
                  <a:lnTo>
                    <a:pt x="99107" y="226425"/>
                  </a:lnTo>
                  <a:lnTo>
                    <a:pt x="57790" y="206782"/>
                  </a:lnTo>
                  <a:lnTo>
                    <a:pt x="26592" y="184239"/>
                  </a:lnTo>
                  <a:lnTo>
                    <a:pt x="0" y="13258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1187996" y="4190365"/>
            <a:ext cx="103759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U.S.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(50+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MW)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64355" y="4190365"/>
            <a:ext cx="116522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Norway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(40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MW)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28674" y="2547302"/>
            <a:ext cx="502284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+203%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876865" y="2387028"/>
            <a:ext cx="686435" cy="266065"/>
            <a:chOff x="3876865" y="2387028"/>
            <a:chExt cx="686435" cy="266065"/>
          </a:xfrm>
        </p:grpSpPr>
        <p:sp>
          <p:nvSpPr>
            <p:cNvPr id="35" name="object 35"/>
            <p:cNvSpPr/>
            <p:nvPr/>
          </p:nvSpPr>
          <p:spPr>
            <a:xfrm>
              <a:off x="3881628" y="2391791"/>
              <a:ext cx="676910" cy="256540"/>
            </a:xfrm>
            <a:custGeom>
              <a:avLst/>
              <a:gdLst/>
              <a:ahLst/>
              <a:cxnLst/>
              <a:rect l="l" t="t" r="r" b="b"/>
              <a:pathLst>
                <a:path w="676910" h="256539">
                  <a:moveTo>
                    <a:pt x="338327" y="0"/>
                  </a:moveTo>
                  <a:lnTo>
                    <a:pt x="270153" y="2599"/>
                  </a:lnTo>
                  <a:lnTo>
                    <a:pt x="206650" y="10054"/>
                  </a:lnTo>
                  <a:lnTo>
                    <a:pt x="149181" y="21853"/>
                  </a:lnTo>
                  <a:lnTo>
                    <a:pt x="99107" y="37480"/>
                  </a:lnTo>
                  <a:lnTo>
                    <a:pt x="57790" y="56424"/>
                  </a:lnTo>
                  <a:lnTo>
                    <a:pt x="6875" y="102205"/>
                  </a:lnTo>
                  <a:lnTo>
                    <a:pt x="0" y="128016"/>
                  </a:lnTo>
                  <a:lnTo>
                    <a:pt x="6875" y="153826"/>
                  </a:lnTo>
                  <a:lnTo>
                    <a:pt x="57790" y="199607"/>
                  </a:lnTo>
                  <a:lnTo>
                    <a:pt x="99107" y="218551"/>
                  </a:lnTo>
                  <a:lnTo>
                    <a:pt x="149181" y="234178"/>
                  </a:lnTo>
                  <a:lnTo>
                    <a:pt x="206650" y="245977"/>
                  </a:lnTo>
                  <a:lnTo>
                    <a:pt x="270153" y="253432"/>
                  </a:lnTo>
                  <a:lnTo>
                    <a:pt x="338327" y="256032"/>
                  </a:lnTo>
                  <a:lnTo>
                    <a:pt x="406502" y="253432"/>
                  </a:lnTo>
                  <a:lnTo>
                    <a:pt x="470005" y="245977"/>
                  </a:lnTo>
                  <a:lnTo>
                    <a:pt x="527474" y="234178"/>
                  </a:lnTo>
                  <a:lnTo>
                    <a:pt x="577548" y="218551"/>
                  </a:lnTo>
                  <a:lnTo>
                    <a:pt x="618865" y="199607"/>
                  </a:lnTo>
                  <a:lnTo>
                    <a:pt x="669780" y="153826"/>
                  </a:lnTo>
                  <a:lnTo>
                    <a:pt x="676656" y="128016"/>
                  </a:lnTo>
                  <a:lnTo>
                    <a:pt x="669780" y="102205"/>
                  </a:lnTo>
                  <a:lnTo>
                    <a:pt x="618865" y="56424"/>
                  </a:lnTo>
                  <a:lnTo>
                    <a:pt x="577548" y="37480"/>
                  </a:lnTo>
                  <a:lnTo>
                    <a:pt x="527474" y="21853"/>
                  </a:lnTo>
                  <a:lnTo>
                    <a:pt x="470005" y="10054"/>
                  </a:lnTo>
                  <a:lnTo>
                    <a:pt x="406502" y="2599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881628" y="2391791"/>
              <a:ext cx="676910" cy="256540"/>
            </a:xfrm>
            <a:custGeom>
              <a:avLst/>
              <a:gdLst/>
              <a:ahLst/>
              <a:cxnLst/>
              <a:rect l="l" t="t" r="r" b="b"/>
              <a:pathLst>
                <a:path w="676910" h="256539">
                  <a:moveTo>
                    <a:pt x="0" y="128016"/>
                  </a:moveTo>
                  <a:lnTo>
                    <a:pt x="26592" y="78170"/>
                  </a:lnTo>
                  <a:lnTo>
                    <a:pt x="99107" y="37480"/>
                  </a:lnTo>
                  <a:lnTo>
                    <a:pt x="149181" y="21853"/>
                  </a:lnTo>
                  <a:lnTo>
                    <a:pt x="206650" y="10054"/>
                  </a:lnTo>
                  <a:lnTo>
                    <a:pt x="270153" y="2599"/>
                  </a:lnTo>
                  <a:lnTo>
                    <a:pt x="338327" y="0"/>
                  </a:lnTo>
                  <a:lnTo>
                    <a:pt x="406502" y="2599"/>
                  </a:lnTo>
                  <a:lnTo>
                    <a:pt x="470005" y="10054"/>
                  </a:lnTo>
                  <a:lnTo>
                    <a:pt x="527474" y="21853"/>
                  </a:lnTo>
                  <a:lnTo>
                    <a:pt x="577548" y="37480"/>
                  </a:lnTo>
                  <a:lnTo>
                    <a:pt x="618865" y="56424"/>
                  </a:lnTo>
                  <a:lnTo>
                    <a:pt x="669780" y="102205"/>
                  </a:lnTo>
                  <a:lnTo>
                    <a:pt x="676656" y="128016"/>
                  </a:lnTo>
                  <a:lnTo>
                    <a:pt x="669780" y="153826"/>
                  </a:lnTo>
                  <a:lnTo>
                    <a:pt x="618865" y="199607"/>
                  </a:lnTo>
                  <a:lnTo>
                    <a:pt x="577548" y="218551"/>
                  </a:lnTo>
                  <a:lnTo>
                    <a:pt x="527474" y="234178"/>
                  </a:lnTo>
                  <a:lnTo>
                    <a:pt x="470005" y="245977"/>
                  </a:lnTo>
                  <a:lnTo>
                    <a:pt x="406502" y="253432"/>
                  </a:lnTo>
                  <a:lnTo>
                    <a:pt x="338327" y="256032"/>
                  </a:lnTo>
                  <a:lnTo>
                    <a:pt x="270153" y="253432"/>
                  </a:lnTo>
                  <a:lnTo>
                    <a:pt x="206650" y="245977"/>
                  </a:lnTo>
                  <a:lnTo>
                    <a:pt x="149181" y="234178"/>
                  </a:lnTo>
                  <a:lnTo>
                    <a:pt x="99107" y="218551"/>
                  </a:lnTo>
                  <a:lnTo>
                    <a:pt x="57790" y="199607"/>
                  </a:lnTo>
                  <a:lnTo>
                    <a:pt x="6875" y="153826"/>
                  </a:lnTo>
                  <a:lnTo>
                    <a:pt x="0" y="1280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3968369" y="2402522"/>
            <a:ext cx="502284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+328%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066544" y="2771267"/>
            <a:ext cx="1408430" cy="399415"/>
          </a:xfrm>
          <a:custGeom>
            <a:avLst/>
            <a:gdLst/>
            <a:ahLst/>
            <a:cxnLst/>
            <a:rect l="l" t="t" r="r" b="b"/>
            <a:pathLst>
              <a:path w="1408429" h="399414">
                <a:moveTo>
                  <a:pt x="1408176" y="0"/>
                </a:moveTo>
                <a:lnTo>
                  <a:pt x="0" y="0"/>
                </a:lnTo>
                <a:lnTo>
                  <a:pt x="0" y="228727"/>
                </a:lnTo>
                <a:lnTo>
                  <a:pt x="234695" y="228727"/>
                </a:lnTo>
                <a:lnTo>
                  <a:pt x="161670" y="399034"/>
                </a:lnTo>
                <a:lnTo>
                  <a:pt x="586739" y="228727"/>
                </a:lnTo>
                <a:lnTo>
                  <a:pt x="1408176" y="228727"/>
                </a:lnTo>
                <a:lnTo>
                  <a:pt x="1408176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2182495" y="2787523"/>
            <a:ext cx="118046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No. of</a:t>
            </a:r>
            <a:r>
              <a:rPr dirty="0" sz="1200" spc="-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projects: 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9184" y="4518228"/>
            <a:ext cx="2734310" cy="1363345"/>
          </a:xfrm>
          <a:prstGeom prst="rect">
            <a:avLst/>
          </a:prstGeom>
          <a:solidFill>
            <a:srgbClr val="DEDEDE"/>
          </a:solidFill>
        </p:spPr>
        <p:txBody>
          <a:bodyPr wrap="square" lIns="0" tIns="90805" rIns="0" bIns="0" rtlCol="0" vert="horz">
            <a:spAutoFit/>
          </a:bodyPr>
          <a:lstStyle/>
          <a:p>
            <a:pPr marL="260985" marR="542290" indent="-172085">
              <a:lnSpc>
                <a:spcPct val="100000"/>
              </a:lnSpc>
              <a:spcBef>
                <a:spcPts val="715"/>
              </a:spcBef>
              <a:buChar char="•"/>
              <a:tabLst>
                <a:tab pos="260985" algn="l"/>
              </a:tabLst>
            </a:pPr>
            <a:r>
              <a:rPr dirty="0" sz="1200">
                <a:latin typeface="Arial MT"/>
                <a:cs typeface="Arial MT"/>
              </a:rPr>
              <a:t>Active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CCUS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market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but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no </a:t>
            </a:r>
            <a:r>
              <a:rPr dirty="0" sz="1200">
                <a:latin typeface="Arial MT"/>
                <a:cs typeface="Arial MT"/>
              </a:rPr>
              <a:t>specific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WTE-</a:t>
            </a:r>
            <a:r>
              <a:rPr dirty="0" sz="1200">
                <a:latin typeface="Arial MT"/>
                <a:cs typeface="Arial MT"/>
              </a:rPr>
              <a:t>CCUS</a:t>
            </a:r>
            <a:r>
              <a:rPr dirty="0" sz="1200" spc="-10">
                <a:latin typeface="Arial MT"/>
                <a:cs typeface="Arial MT"/>
              </a:rPr>
              <a:t> policies</a:t>
            </a:r>
            <a:endParaRPr sz="1200">
              <a:latin typeface="Arial MT"/>
              <a:cs typeface="Arial MT"/>
            </a:endParaRPr>
          </a:p>
          <a:p>
            <a:pPr marL="260985" marR="386080" indent="-172085">
              <a:lnSpc>
                <a:spcPct val="100000"/>
              </a:lnSpc>
              <a:spcBef>
                <a:spcPts val="5"/>
              </a:spcBef>
              <a:buChar char="•"/>
              <a:tabLst>
                <a:tab pos="260985" algn="l"/>
              </a:tabLst>
            </a:pPr>
            <a:r>
              <a:rPr dirty="0" sz="1200">
                <a:latin typeface="Arial MT"/>
                <a:cs typeface="Arial MT"/>
              </a:rPr>
              <a:t>MSW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plants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lack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nearby</a:t>
            </a:r>
            <a:r>
              <a:rPr dirty="0" sz="1200" spc="-20">
                <a:latin typeface="Arial MT"/>
                <a:cs typeface="Arial MT"/>
              </a:rPr>
              <a:t> heat-</a:t>
            </a:r>
            <a:r>
              <a:rPr dirty="0" sz="1200" spc="-10">
                <a:latin typeface="Arial MT"/>
                <a:cs typeface="Arial MT"/>
              </a:rPr>
              <a:t>offtake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markets,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limiting </a:t>
            </a:r>
            <a:r>
              <a:rPr dirty="0" sz="1200">
                <a:latin typeface="Arial MT"/>
                <a:cs typeface="Arial MT"/>
              </a:rPr>
              <a:t>economical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feasibility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district </a:t>
            </a:r>
            <a:r>
              <a:rPr dirty="0" sz="1200">
                <a:latin typeface="Arial MT"/>
                <a:cs typeface="Arial MT"/>
              </a:rPr>
              <a:t>heating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integration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76771" y="2547239"/>
            <a:ext cx="411480" cy="1564005"/>
          </a:xfrm>
          <a:prstGeom prst="rect">
            <a:avLst/>
          </a:prstGeom>
          <a:ln w="9525">
            <a:solidFill>
              <a:srgbClr val="009BDB"/>
            </a:solidFill>
          </a:ln>
        </p:spPr>
        <p:txBody>
          <a:bodyPr wrap="square" lIns="0" tIns="41910" rIns="0" bIns="0" rtlCol="0" vert="vert270">
            <a:spAutoFit/>
          </a:bodyPr>
          <a:lstStyle/>
          <a:p>
            <a:pPr marL="454025" marR="43180" indent="-400050">
              <a:lnSpc>
                <a:spcPct val="102899"/>
              </a:lnSpc>
              <a:spcBef>
                <a:spcPts val="330"/>
              </a:spcBef>
            </a:pPr>
            <a:r>
              <a:rPr dirty="0" sz="1050" b="1">
                <a:latin typeface="Arial"/>
                <a:cs typeface="Arial"/>
              </a:rPr>
              <a:t>Economic</a:t>
            </a:r>
            <a:r>
              <a:rPr dirty="0" sz="1050" spc="1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and</a:t>
            </a:r>
            <a:r>
              <a:rPr dirty="0" sz="1050" spc="25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market measures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76771" y="4193552"/>
            <a:ext cx="411480" cy="1948180"/>
          </a:xfrm>
          <a:prstGeom prst="rect">
            <a:avLst/>
          </a:prstGeom>
          <a:ln w="9525">
            <a:solidFill>
              <a:srgbClr val="009BDB"/>
            </a:solidFill>
          </a:ln>
        </p:spPr>
        <p:txBody>
          <a:bodyPr wrap="square" lIns="0" tIns="41910" rIns="0" bIns="0" rtlCol="0" vert="vert270">
            <a:spAutoFit/>
          </a:bodyPr>
          <a:lstStyle/>
          <a:p>
            <a:pPr marL="641985" marR="245745" indent="-403860">
              <a:lnSpc>
                <a:spcPct val="102899"/>
              </a:lnSpc>
              <a:spcBef>
                <a:spcPts val="330"/>
              </a:spcBef>
            </a:pPr>
            <a:r>
              <a:rPr dirty="0" sz="1050" b="1">
                <a:latin typeface="Arial"/>
                <a:cs typeface="Arial"/>
              </a:rPr>
              <a:t>Regulatory</a:t>
            </a:r>
            <a:r>
              <a:rPr dirty="0" sz="1050" spc="18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and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policy measures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7749" y="6092649"/>
            <a:ext cx="901890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ts val="950"/>
              </a:lnSpc>
              <a:spcBef>
                <a:spcPts val="95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baseline="22222" sz="75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U.S.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prices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calculated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on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inflation-</a:t>
            </a:r>
            <a:r>
              <a:rPr dirty="0" sz="800">
                <a:latin typeface="Arial MT"/>
                <a:cs typeface="Arial MT"/>
              </a:rPr>
              <a:t>adjusted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2012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dollar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values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41.11%.</a:t>
            </a:r>
            <a:endParaRPr sz="800">
              <a:latin typeface="Arial MT"/>
              <a:cs typeface="Arial MT"/>
            </a:endParaRPr>
          </a:p>
          <a:p>
            <a:pPr marL="50800">
              <a:lnSpc>
                <a:spcPts val="935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The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potential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of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WtE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in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reducing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GHG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emissions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(Chandel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al,.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2012);</a:t>
            </a:r>
            <a:r>
              <a:rPr dirty="0" sz="800" spc="-6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Impact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of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Uncertainties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on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the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Design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and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Cost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of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CCS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from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WtE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Plan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4"/>
              </a:rPr>
              <a:t>t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(Roosanaly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2020);</a:t>
            </a:r>
            <a:endParaRPr sz="800">
              <a:latin typeface="Arial MT"/>
              <a:cs typeface="Arial MT"/>
            </a:endParaRPr>
          </a:p>
          <a:p>
            <a:pPr marL="50800">
              <a:lnSpc>
                <a:spcPts val="950"/>
              </a:lnSpc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Share</a:t>
            </a:r>
            <a:r>
              <a:rPr dirty="0" u="sng" sz="800" spc="-6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of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plastics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that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is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incinerated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(Our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World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Data,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10+1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things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to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know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about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CCUS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and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WtE</a:t>
            </a:r>
            <a:r>
              <a:rPr dirty="0" sz="800" spc="-4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(WWW,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u="sng" sz="800" spc="-17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Waste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to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energy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boom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takes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break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(Recycling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Magazine,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EU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funds</a:t>
            </a:r>
            <a:endParaRPr sz="8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50"/>
              </a:spcBef>
            </a:pP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acknowledge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CC’s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potential</a:t>
            </a:r>
            <a:r>
              <a:rPr dirty="0" sz="800" spc="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(ESWET,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WtE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from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municipal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solid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waste</a:t>
            </a:r>
            <a:r>
              <a:rPr dirty="0" sz="800" spc="-5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(U.S.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DOE,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2019);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Full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scale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WtE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CCS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in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Norway</a:t>
            </a:r>
            <a:r>
              <a:rPr dirty="0" sz="800" spc="3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(IEA,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Legislative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framework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and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circular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economy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impacts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505455" y="2094445"/>
            <a:ext cx="210820" cy="165100"/>
          </a:xfrm>
          <a:custGeom>
            <a:avLst/>
            <a:gdLst/>
            <a:ahLst/>
            <a:cxnLst/>
            <a:rect l="l" t="t" r="r" b="b"/>
            <a:pathLst>
              <a:path w="210819" h="165100">
                <a:moveTo>
                  <a:pt x="210312" y="0"/>
                </a:moveTo>
                <a:lnTo>
                  <a:pt x="0" y="0"/>
                </a:lnTo>
                <a:lnTo>
                  <a:pt x="0" y="164630"/>
                </a:lnTo>
                <a:lnTo>
                  <a:pt x="210312" y="164630"/>
                </a:lnTo>
                <a:lnTo>
                  <a:pt x="210312" y="0"/>
                </a:lnTo>
                <a:close/>
              </a:path>
            </a:pathLst>
          </a:custGeom>
          <a:solidFill>
            <a:srgbClr val="0021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712464" y="2094445"/>
            <a:ext cx="210820" cy="165100"/>
          </a:xfrm>
          <a:custGeom>
            <a:avLst/>
            <a:gdLst/>
            <a:ahLst/>
            <a:cxnLst/>
            <a:rect l="l" t="t" r="r" b="b"/>
            <a:pathLst>
              <a:path w="210820" h="165100">
                <a:moveTo>
                  <a:pt x="210312" y="0"/>
                </a:moveTo>
                <a:lnTo>
                  <a:pt x="0" y="0"/>
                </a:lnTo>
                <a:lnTo>
                  <a:pt x="0" y="164630"/>
                </a:lnTo>
                <a:lnTo>
                  <a:pt x="210312" y="164630"/>
                </a:lnTo>
                <a:lnTo>
                  <a:pt x="210312" y="0"/>
                </a:lnTo>
                <a:close/>
              </a:path>
            </a:pathLst>
          </a:custGeom>
          <a:solidFill>
            <a:srgbClr val="D021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340096" y="2094445"/>
            <a:ext cx="210820" cy="165100"/>
          </a:xfrm>
          <a:custGeom>
            <a:avLst/>
            <a:gdLst/>
            <a:ahLst/>
            <a:cxnLst/>
            <a:rect l="l" t="t" r="r" b="b"/>
            <a:pathLst>
              <a:path w="210820" h="165100">
                <a:moveTo>
                  <a:pt x="210312" y="0"/>
                </a:moveTo>
                <a:lnTo>
                  <a:pt x="0" y="0"/>
                </a:lnTo>
                <a:lnTo>
                  <a:pt x="0" y="164630"/>
                </a:lnTo>
                <a:lnTo>
                  <a:pt x="210312" y="164630"/>
                </a:lnTo>
                <a:lnTo>
                  <a:pt x="210312" y="0"/>
                </a:lnTo>
                <a:close/>
              </a:path>
            </a:pathLst>
          </a:custGeom>
          <a:solidFill>
            <a:srgbClr val="4B6C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2760472" y="2075561"/>
            <a:ext cx="318516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219200" algn="l"/>
                <a:tab pos="2849245" algn="l"/>
              </a:tabLst>
            </a:pPr>
            <a:r>
              <a:rPr dirty="0" sz="1200" spc="-10">
                <a:latin typeface="Arial MT"/>
                <a:cs typeface="Arial MT"/>
              </a:rPr>
              <a:t>LCOE-</a:t>
            </a:r>
            <a:r>
              <a:rPr dirty="0" sz="1200" spc="-25">
                <a:latin typeface="Arial MT"/>
                <a:cs typeface="Arial MT"/>
              </a:rPr>
              <a:t>WtE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10">
                <a:latin typeface="Arial MT"/>
                <a:cs typeface="Arial MT"/>
              </a:rPr>
              <a:t>ICOE-WtE/CCUS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5">
                <a:latin typeface="Arial MT"/>
                <a:cs typeface="Arial MT"/>
              </a:rPr>
              <a:t>CAC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581144" y="2533523"/>
            <a:ext cx="1408430" cy="415290"/>
          </a:xfrm>
          <a:custGeom>
            <a:avLst/>
            <a:gdLst/>
            <a:ahLst/>
            <a:cxnLst/>
            <a:rect l="l" t="t" r="r" b="b"/>
            <a:pathLst>
              <a:path w="1408429" h="415289">
                <a:moveTo>
                  <a:pt x="1408176" y="0"/>
                </a:moveTo>
                <a:lnTo>
                  <a:pt x="0" y="0"/>
                </a:lnTo>
                <a:lnTo>
                  <a:pt x="0" y="237743"/>
                </a:lnTo>
                <a:lnTo>
                  <a:pt x="234695" y="237743"/>
                </a:lnTo>
                <a:lnTo>
                  <a:pt x="161670" y="414909"/>
                </a:lnTo>
                <a:lnTo>
                  <a:pt x="586739" y="237743"/>
                </a:lnTo>
                <a:lnTo>
                  <a:pt x="1408176" y="237743"/>
                </a:lnTo>
                <a:lnTo>
                  <a:pt x="1408176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4699634" y="2553271"/>
            <a:ext cx="118364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No.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12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projects: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15849" y="6588076"/>
            <a:ext cx="7586980" cy="25717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15"/>
              </a:spcBef>
            </a:pPr>
            <a:r>
              <a:rPr dirty="0" sz="800">
                <a:latin typeface="Arial MT"/>
                <a:cs typeface="Arial MT"/>
              </a:rPr>
              <a:t>(Nordic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Council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Ministers);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Can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carbon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capture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make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incinerators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a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net</a:t>
            </a:r>
            <a:r>
              <a:rPr dirty="0" u="sng" sz="800" spc="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zero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solution?</a:t>
            </a:r>
            <a:r>
              <a:rPr dirty="0" sz="800" spc="-6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(Waste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Dive,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2022);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45Q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Tax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Credi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13"/>
              </a:rPr>
              <a:t>t</a:t>
            </a:r>
            <a:r>
              <a:rPr dirty="0" sz="800" spc="-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(Carbon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Capture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Coalition,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2025).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Khande-</a:t>
            </a:r>
            <a:r>
              <a:rPr dirty="0" sz="800">
                <a:latin typeface="Arial MT"/>
                <a:cs typeface="Arial MT"/>
              </a:rPr>
              <a:t>Jae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Fisher,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2111" y="4518228"/>
            <a:ext cx="2807335" cy="1353820"/>
          </a:xfrm>
          <a:prstGeom prst="rect">
            <a:avLst/>
          </a:prstGeom>
          <a:solidFill>
            <a:srgbClr val="DEDEDE"/>
          </a:solidFill>
        </p:spPr>
        <p:txBody>
          <a:bodyPr wrap="square" lIns="0" tIns="86360" rIns="0" bIns="0" rtlCol="0" vert="horz">
            <a:spAutoFit/>
          </a:bodyPr>
          <a:lstStyle/>
          <a:p>
            <a:pPr marL="267335" marR="94615" indent="-172085">
              <a:lnSpc>
                <a:spcPct val="100000"/>
              </a:lnSpc>
              <a:spcBef>
                <a:spcPts val="680"/>
              </a:spcBef>
              <a:buChar char="•"/>
              <a:tabLst>
                <a:tab pos="267335" algn="l"/>
              </a:tabLst>
            </a:pPr>
            <a:r>
              <a:rPr dirty="0" sz="1200">
                <a:latin typeface="Arial MT"/>
                <a:cs typeface="Arial MT"/>
              </a:rPr>
              <a:t>WtE profitability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limited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due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25">
                <a:latin typeface="Arial MT"/>
                <a:cs typeface="Arial MT"/>
              </a:rPr>
              <a:t> low </a:t>
            </a:r>
            <a:r>
              <a:rPr dirty="0" sz="1200">
                <a:latin typeface="Arial MT"/>
                <a:cs typeface="Arial MT"/>
              </a:rPr>
              <a:t>processing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capacity</a:t>
            </a:r>
            <a:endParaRPr sz="1200">
              <a:latin typeface="Arial MT"/>
              <a:cs typeface="Arial MT"/>
            </a:endParaRPr>
          </a:p>
          <a:p>
            <a:pPr marL="268605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268605" algn="l"/>
              </a:tabLst>
            </a:pPr>
            <a:r>
              <a:rPr dirty="0" sz="1200">
                <a:latin typeface="Arial MT"/>
                <a:cs typeface="Arial MT"/>
              </a:rPr>
              <a:t>Large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heating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market</a:t>
            </a:r>
            <a:endParaRPr sz="1200">
              <a:latin typeface="Arial MT"/>
              <a:cs typeface="Arial MT"/>
            </a:endParaRPr>
          </a:p>
          <a:p>
            <a:pPr marL="267335" marR="391160" indent="-172085">
              <a:lnSpc>
                <a:spcPct val="100000"/>
              </a:lnSpc>
              <a:spcBef>
                <a:spcPts val="5"/>
              </a:spcBef>
              <a:buChar char="•"/>
              <a:tabLst>
                <a:tab pos="267335" algn="l"/>
              </a:tabLst>
            </a:pPr>
            <a:r>
              <a:rPr dirty="0" sz="1200">
                <a:latin typeface="Arial MT"/>
                <a:cs typeface="Arial MT"/>
              </a:rPr>
              <a:t>Almost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all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existing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plants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are </a:t>
            </a:r>
            <a:r>
              <a:rPr dirty="0" sz="1200">
                <a:latin typeface="Arial MT"/>
                <a:cs typeface="Arial MT"/>
              </a:rPr>
              <a:t>considering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WtE-</a:t>
            </a:r>
            <a:r>
              <a:rPr dirty="0" sz="1200">
                <a:latin typeface="Arial MT"/>
                <a:cs typeface="Arial MT"/>
              </a:rPr>
              <a:t>CCUS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retrofits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725411" y="2108225"/>
            <a:ext cx="2679700" cy="421005"/>
          </a:xfrm>
          <a:prstGeom prst="rect">
            <a:avLst/>
          </a:prstGeom>
          <a:solidFill>
            <a:srgbClr val="D9D9D9"/>
          </a:solidFill>
          <a:ln w="9525">
            <a:solidFill>
              <a:srgbClr val="C1C1C1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algn="ctr" marL="11430">
              <a:lnSpc>
                <a:spcPct val="100000"/>
              </a:lnSpc>
              <a:spcBef>
                <a:spcPts val="250"/>
              </a:spcBef>
            </a:pPr>
            <a:r>
              <a:rPr dirty="0" sz="1200" spc="-10" b="1">
                <a:latin typeface="Arial"/>
                <a:cs typeface="Arial"/>
              </a:rPr>
              <a:t>Norway</a:t>
            </a:r>
            <a:endParaRPr sz="1200">
              <a:latin typeface="Arial"/>
              <a:cs typeface="Arial"/>
            </a:endParaRPr>
          </a:p>
          <a:p>
            <a:pPr algn="ctr" marL="571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Success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factors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729983" y="2588450"/>
            <a:ext cx="2688590" cy="741045"/>
          </a:xfrm>
          <a:prstGeom prst="rect">
            <a:avLst/>
          </a:prstGeom>
          <a:solidFill>
            <a:srgbClr val="D1F1FF"/>
          </a:solidFill>
        </p:spPr>
        <p:txBody>
          <a:bodyPr wrap="square" lIns="0" tIns="119380" rIns="0" bIns="0" rtlCol="0" vert="horz">
            <a:spAutoFit/>
          </a:bodyPr>
          <a:lstStyle/>
          <a:p>
            <a:pPr marL="41275" marR="137160">
              <a:lnSpc>
                <a:spcPct val="105800"/>
              </a:lnSpc>
              <a:spcBef>
                <a:spcPts val="940"/>
              </a:spcBef>
            </a:pPr>
            <a:r>
              <a:rPr dirty="0" sz="1050">
                <a:latin typeface="Arial MT"/>
                <a:cs typeface="Arial MT"/>
              </a:rPr>
              <a:t>WtE-CCUS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integrated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as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part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broader </a:t>
            </a:r>
            <a:r>
              <a:rPr dirty="0" sz="1050">
                <a:latin typeface="Arial MT"/>
                <a:cs typeface="Arial MT"/>
              </a:rPr>
              <a:t>capture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storage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pipelines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improve </a:t>
            </a:r>
            <a:r>
              <a:rPr dirty="0" sz="1050">
                <a:latin typeface="Arial MT"/>
                <a:cs typeface="Arial MT"/>
              </a:rPr>
              <a:t>economics: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e.g.,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Longship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project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729983" y="4189044"/>
            <a:ext cx="2670175" cy="1235075"/>
          </a:xfrm>
          <a:prstGeom prst="rect">
            <a:avLst/>
          </a:prstGeom>
          <a:solidFill>
            <a:srgbClr val="D1F1FF"/>
          </a:solidFill>
        </p:spPr>
        <p:txBody>
          <a:bodyPr wrap="square" lIns="0" tIns="39370" rIns="0" bIns="0" rtlCol="0" vert="horz">
            <a:spAutoFit/>
          </a:bodyPr>
          <a:lstStyle/>
          <a:p>
            <a:pPr marL="55244" marR="1905">
              <a:lnSpc>
                <a:spcPct val="103099"/>
              </a:lnSpc>
              <a:spcBef>
                <a:spcPts val="310"/>
              </a:spcBef>
            </a:pPr>
            <a:r>
              <a:rPr dirty="0" sz="1050">
                <a:latin typeface="Arial MT"/>
                <a:cs typeface="Arial MT"/>
              </a:rPr>
              <a:t>Significant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state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international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support: </a:t>
            </a:r>
            <a:r>
              <a:rPr dirty="0" sz="1050">
                <a:latin typeface="Arial MT"/>
                <a:cs typeface="Arial MT"/>
              </a:rPr>
              <a:t>e.g.,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1)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EU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Innovation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Fund;</a:t>
            </a:r>
            <a:endParaRPr sz="1050">
              <a:latin typeface="Arial MT"/>
              <a:cs typeface="Arial MT"/>
            </a:endParaRPr>
          </a:p>
          <a:p>
            <a:pPr marL="55244" marR="219075" indent="163195">
              <a:lnSpc>
                <a:spcPct val="103000"/>
              </a:lnSpc>
              <a:spcBef>
                <a:spcPts val="75"/>
              </a:spcBef>
              <a:buAutoNum type="arabicParenR" startAt="2"/>
              <a:tabLst>
                <a:tab pos="218440" algn="l"/>
              </a:tabLst>
            </a:pPr>
            <a:r>
              <a:rPr dirty="0" sz="1050">
                <a:latin typeface="Arial MT"/>
                <a:cs typeface="Arial MT"/>
              </a:rPr>
              <a:t>waste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taxed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at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238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NOK/tCO2;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tax </a:t>
            </a:r>
            <a:r>
              <a:rPr dirty="0" sz="1050">
                <a:latin typeface="Arial MT"/>
                <a:cs typeface="Arial MT"/>
              </a:rPr>
              <a:t>exemptions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available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captured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CO</a:t>
            </a:r>
            <a:r>
              <a:rPr dirty="0" baseline="-15873" sz="1050" spc="-37">
                <a:latin typeface="Arial MT"/>
                <a:cs typeface="Arial MT"/>
              </a:rPr>
              <a:t>2</a:t>
            </a:r>
            <a:r>
              <a:rPr dirty="0" baseline="-15873" sz="1050" spc="7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under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ESR;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tax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triple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by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2030;</a:t>
            </a:r>
            <a:endParaRPr sz="1050">
              <a:latin typeface="Arial MT"/>
              <a:cs typeface="Arial MT"/>
            </a:endParaRPr>
          </a:p>
          <a:p>
            <a:pPr marL="55244" marR="441325" indent="163830">
              <a:lnSpc>
                <a:spcPct val="103099"/>
              </a:lnSpc>
              <a:spcBef>
                <a:spcPts val="70"/>
              </a:spcBef>
              <a:buAutoNum type="arabicParenR" startAt="2"/>
              <a:tabLst>
                <a:tab pos="219075" algn="l"/>
              </a:tabLst>
            </a:pPr>
            <a:r>
              <a:rPr dirty="0" sz="1050">
                <a:latin typeface="Arial MT"/>
                <a:cs typeface="Arial MT"/>
              </a:rPr>
              <a:t>EU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Projects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Common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Interest initiative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729983" y="5506072"/>
            <a:ext cx="2670175" cy="631190"/>
          </a:xfrm>
          <a:prstGeom prst="rect">
            <a:avLst/>
          </a:prstGeom>
          <a:solidFill>
            <a:srgbClr val="D1F1FF"/>
          </a:solidFill>
        </p:spPr>
        <p:txBody>
          <a:bodyPr wrap="square" lIns="0" tIns="69215" rIns="0" bIns="0" rtlCol="0" vert="horz">
            <a:spAutoFit/>
          </a:bodyPr>
          <a:lstStyle/>
          <a:p>
            <a:pPr marL="37465" marR="236220">
              <a:lnSpc>
                <a:spcPct val="105800"/>
              </a:lnSpc>
              <a:spcBef>
                <a:spcPts val="545"/>
              </a:spcBef>
            </a:pPr>
            <a:r>
              <a:rPr dirty="0" sz="1050">
                <a:latin typeface="Arial MT"/>
                <a:cs typeface="Arial MT"/>
              </a:rPr>
              <a:t>Historical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inclusion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WtE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national </a:t>
            </a:r>
            <a:r>
              <a:rPr dirty="0" sz="1050">
                <a:latin typeface="Arial MT"/>
                <a:cs typeface="Arial MT"/>
              </a:rPr>
              <a:t>policy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aimed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replace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fossil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fuels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 </a:t>
            </a:r>
            <a:r>
              <a:rPr dirty="0" sz="1050">
                <a:latin typeface="Arial MT"/>
                <a:cs typeface="Arial MT"/>
              </a:rPr>
              <a:t>enhance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energy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profitability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11695" y="3384105"/>
            <a:ext cx="2707005" cy="750570"/>
          </a:xfrm>
          <a:prstGeom prst="rect">
            <a:avLst/>
          </a:prstGeom>
          <a:solidFill>
            <a:srgbClr val="D1F1FF"/>
          </a:solidFill>
        </p:spPr>
        <p:txBody>
          <a:bodyPr wrap="square" lIns="0" tIns="42545" rIns="0" bIns="0" rtlCol="0" vert="horz">
            <a:spAutoFit/>
          </a:bodyPr>
          <a:lstStyle/>
          <a:p>
            <a:pPr marL="37465" marR="273050">
              <a:lnSpc>
                <a:spcPct val="104900"/>
              </a:lnSpc>
              <a:spcBef>
                <a:spcPts val="335"/>
              </a:spcBef>
            </a:pPr>
            <a:r>
              <a:rPr dirty="0" sz="1050">
                <a:latin typeface="Arial MT"/>
                <a:cs typeface="Arial MT"/>
              </a:rPr>
              <a:t>Exploration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innovative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market </a:t>
            </a:r>
            <a:r>
              <a:rPr dirty="0" sz="1050">
                <a:latin typeface="Arial MT"/>
                <a:cs typeface="Arial MT"/>
              </a:rPr>
              <a:t>mechanisms: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e.g.,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sales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plastics </a:t>
            </a:r>
            <a:r>
              <a:rPr dirty="0" sz="1050">
                <a:latin typeface="Arial MT"/>
                <a:cs typeface="Arial MT"/>
              </a:rPr>
              <a:t>certificates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incinerate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unrecoverable plastics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518904" y="4189044"/>
            <a:ext cx="2569845" cy="1235075"/>
          </a:xfrm>
          <a:prstGeom prst="rect">
            <a:avLst/>
          </a:prstGeom>
          <a:solidFill>
            <a:srgbClr val="D1F1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43815" marR="295910">
              <a:lnSpc>
                <a:spcPct val="105900"/>
              </a:lnSpc>
            </a:pPr>
            <a:r>
              <a:rPr dirty="0" sz="1050">
                <a:latin typeface="Arial MT"/>
                <a:cs typeface="Arial MT"/>
              </a:rPr>
              <a:t>Identification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</a:t>
            </a:r>
            <a:r>
              <a:rPr dirty="0" baseline="-15873" sz="1050">
                <a:latin typeface="Arial MT"/>
                <a:cs typeface="Arial MT"/>
              </a:rPr>
              <a:t>2</a:t>
            </a:r>
            <a:r>
              <a:rPr dirty="0" baseline="-15873" sz="1050" spc="3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storage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sites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to </a:t>
            </a:r>
            <a:r>
              <a:rPr dirty="0" sz="1050">
                <a:latin typeface="Arial MT"/>
                <a:cs typeface="Arial MT"/>
              </a:rPr>
              <a:t>benefit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from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IRA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45Q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tax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credit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(*for </a:t>
            </a:r>
            <a:r>
              <a:rPr dirty="0" sz="1050">
                <a:latin typeface="Arial MT"/>
                <a:cs typeface="Arial MT"/>
              </a:rPr>
              <a:t>projects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constructed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before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spc="-20">
                <a:latin typeface="Arial MT"/>
                <a:cs typeface="Arial MT"/>
              </a:rPr>
              <a:t>2033)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518904" y="2588450"/>
            <a:ext cx="2578735" cy="741045"/>
          </a:xfrm>
          <a:prstGeom prst="rect">
            <a:avLst/>
          </a:prstGeom>
          <a:solidFill>
            <a:srgbClr val="D1F1FF"/>
          </a:solidFill>
        </p:spPr>
        <p:txBody>
          <a:bodyPr wrap="square" lIns="0" tIns="119380" rIns="0" bIns="0" rtlCol="0" vert="horz">
            <a:spAutoFit/>
          </a:bodyPr>
          <a:lstStyle/>
          <a:p>
            <a:pPr algn="just" marL="43815" marR="311150">
              <a:lnSpc>
                <a:spcPct val="105800"/>
              </a:lnSpc>
              <a:spcBef>
                <a:spcPts val="940"/>
              </a:spcBef>
            </a:pPr>
            <a:r>
              <a:rPr dirty="0" sz="1050">
                <a:latin typeface="Arial MT"/>
                <a:cs typeface="Arial MT"/>
              </a:rPr>
              <a:t>Innovative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CCU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pipelines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added </a:t>
            </a:r>
            <a:r>
              <a:rPr dirty="0" sz="1050">
                <a:latin typeface="Arial MT"/>
                <a:cs typeface="Arial MT"/>
              </a:rPr>
              <a:t>revenue: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e.g.,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production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biofuels </a:t>
            </a:r>
            <a:r>
              <a:rPr dirty="0" sz="1050">
                <a:latin typeface="Arial MT"/>
                <a:cs typeface="Arial MT"/>
              </a:rPr>
              <a:t>from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captured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gas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518904" y="5506072"/>
            <a:ext cx="2569845" cy="631190"/>
          </a:xfrm>
          <a:prstGeom prst="rect">
            <a:avLst/>
          </a:prstGeom>
          <a:solidFill>
            <a:srgbClr val="D1F1FF"/>
          </a:solidFill>
        </p:spPr>
        <p:txBody>
          <a:bodyPr wrap="square" lIns="0" tIns="69215" rIns="0" bIns="0" rtlCol="0" vert="horz">
            <a:spAutoFit/>
          </a:bodyPr>
          <a:lstStyle/>
          <a:p>
            <a:pPr marL="43815" marR="74930">
              <a:lnSpc>
                <a:spcPct val="105800"/>
              </a:lnSpc>
              <a:spcBef>
                <a:spcPts val="545"/>
              </a:spcBef>
            </a:pPr>
            <a:r>
              <a:rPr dirty="0" sz="1050">
                <a:latin typeface="Arial MT"/>
                <a:cs typeface="Arial MT"/>
              </a:rPr>
              <a:t>Inclusion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WtE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national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carbon </a:t>
            </a:r>
            <a:r>
              <a:rPr dirty="0" sz="1050">
                <a:latin typeface="Arial MT"/>
                <a:cs typeface="Arial MT"/>
              </a:rPr>
              <a:t>framework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incentivize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adoption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(e.g., </a:t>
            </a:r>
            <a:r>
              <a:rPr dirty="0" sz="1050">
                <a:latin typeface="Arial MT"/>
                <a:cs typeface="Arial MT"/>
              </a:rPr>
              <a:t>rewards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carbon-negative</a:t>
            </a:r>
            <a:r>
              <a:rPr dirty="0" sz="1050" spc="21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emissions)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518904" y="3393249"/>
            <a:ext cx="2578735" cy="741045"/>
          </a:xfrm>
          <a:prstGeom prst="rect">
            <a:avLst/>
          </a:prstGeom>
          <a:solidFill>
            <a:srgbClr val="D1F1FF"/>
          </a:solidFill>
        </p:spPr>
        <p:txBody>
          <a:bodyPr wrap="square" lIns="0" tIns="115570" rIns="0" bIns="0" rtlCol="0" vert="horz">
            <a:spAutoFit/>
          </a:bodyPr>
          <a:lstStyle/>
          <a:p>
            <a:pPr marL="43815" marR="240665">
              <a:lnSpc>
                <a:spcPct val="105900"/>
              </a:lnSpc>
              <a:spcBef>
                <a:spcPts val="910"/>
              </a:spcBef>
            </a:pPr>
            <a:r>
              <a:rPr dirty="0" sz="1050">
                <a:latin typeface="Arial MT"/>
                <a:cs typeface="Arial MT"/>
              </a:rPr>
              <a:t>Developing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infrastructure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district </a:t>
            </a:r>
            <a:r>
              <a:rPr dirty="0" sz="1050">
                <a:latin typeface="Arial MT"/>
                <a:cs typeface="Arial MT"/>
              </a:rPr>
              <a:t>heat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market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improve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profitability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of WtE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523476" y="2108225"/>
            <a:ext cx="2569845" cy="421005"/>
          </a:xfrm>
          <a:prstGeom prst="rect">
            <a:avLst/>
          </a:prstGeom>
          <a:solidFill>
            <a:srgbClr val="D9D9D9"/>
          </a:solidFill>
          <a:ln w="9525">
            <a:solidFill>
              <a:srgbClr val="C1C1C1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250"/>
              </a:spcBef>
            </a:pPr>
            <a:r>
              <a:rPr dirty="0" sz="1200" spc="-20" b="1">
                <a:latin typeface="Arial"/>
                <a:cs typeface="Arial"/>
              </a:rPr>
              <a:t>U.S.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Levers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incentivize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deployment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57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8518" y="492378"/>
            <a:ext cx="1110043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8100" marR="30480">
              <a:lnSpc>
                <a:spcPts val="3320"/>
              </a:lnSpc>
              <a:spcBef>
                <a:spcPts val="250"/>
              </a:spcBef>
            </a:pPr>
            <a:r>
              <a:rPr dirty="0" sz="2800" spc="-10" b="1">
                <a:latin typeface="Arial"/>
                <a:cs typeface="Arial"/>
              </a:rPr>
              <a:t>Norway’s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Longship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project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first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open-</a:t>
            </a:r>
            <a:r>
              <a:rPr dirty="0" sz="2800" b="1">
                <a:latin typeface="Arial"/>
                <a:cs typeface="Arial"/>
              </a:rPr>
              <a:t>source CO</a:t>
            </a:r>
            <a:r>
              <a:rPr dirty="0" baseline="-19519" sz="2775" b="1">
                <a:latin typeface="Arial"/>
                <a:cs typeface="Arial"/>
              </a:rPr>
              <a:t>2</a:t>
            </a:r>
            <a:r>
              <a:rPr dirty="0" baseline="-19519" sz="2775" spc="352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transport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storage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network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19"/>
            <a:ext cx="7882255" cy="429895"/>
            <a:chOff x="0" y="45719"/>
            <a:chExt cx="7882255" cy="429895"/>
          </a:xfrm>
        </p:grpSpPr>
        <p:sp>
          <p:nvSpPr>
            <p:cNvPr id="6" name="object 6"/>
            <p:cNvSpPr/>
            <p:nvPr/>
          </p:nvSpPr>
          <p:spPr>
            <a:xfrm>
              <a:off x="4791455" y="45719"/>
              <a:ext cx="3091180" cy="429895"/>
            </a:xfrm>
            <a:custGeom>
              <a:avLst/>
              <a:gdLst/>
              <a:ahLst/>
              <a:cxnLst/>
              <a:rect l="l" t="t" r="r" b="b"/>
              <a:pathLst>
                <a:path w="3091179" h="429895">
                  <a:moveTo>
                    <a:pt x="2875788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2875788" y="429894"/>
                  </a:lnTo>
                  <a:lnTo>
                    <a:pt x="3090672" y="215010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26079" y="45719"/>
              <a:ext cx="2240280" cy="429895"/>
            </a:xfrm>
            <a:custGeom>
              <a:avLst/>
              <a:gdLst/>
              <a:ahLst/>
              <a:cxnLst/>
              <a:rect l="l" t="t" r="r" b="b"/>
              <a:pathLst>
                <a:path w="2240279" h="429895">
                  <a:moveTo>
                    <a:pt x="2025395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2025395" y="429894"/>
                  </a:lnTo>
                  <a:lnTo>
                    <a:pt x="2240280" y="215010"/>
                  </a:lnTo>
                  <a:lnTo>
                    <a:pt x="2025395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696214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87830" algn="l"/>
                <a:tab pos="3018790" algn="l"/>
                <a:tab pos="4990465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20"/>
              <a:t>CCUS</a:t>
            </a:r>
            <a:r>
              <a:rPr dirty="0" sz="1550"/>
              <a:t>	EOL</a:t>
            </a:r>
            <a:r>
              <a:rPr dirty="0" sz="1550" spc="30"/>
              <a:t> </a:t>
            </a:r>
            <a:r>
              <a:rPr dirty="0" sz="1550" spc="-10"/>
              <a:t>Disposal</a:t>
            </a:r>
            <a:r>
              <a:rPr dirty="0" sz="1550"/>
              <a:t>	Case</a:t>
            </a:r>
            <a:r>
              <a:rPr dirty="0" sz="1550" spc="90"/>
              <a:t> </a:t>
            </a:r>
            <a:r>
              <a:rPr dirty="0" sz="1550"/>
              <a:t>Study:</a:t>
            </a:r>
            <a:r>
              <a:rPr dirty="0" sz="1550" spc="170"/>
              <a:t> </a:t>
            </a:r>
            <a:r>
              <a:rPr dirty="0" sz="1550" spc="-10"/>
              <a:t>Norway</a:t>
            </a:r>
            <a:endParaRPr sz="1550"/>
          </a:p>
        </p:txBody>
      </p:sp>
      <p:grpSp>
        <p:nvGrpSpPr>
          <p:cNvPr id="11" name="object 11"/>
          <p:cNvGrpSpPr/>
          <p:nvPr/>
        </p:nvGrpSpPr>
        <p:grpSpPr>
          <a:xfrm>
            <a:off x="319849" y="3319970"/>
            <a:ext cx="4563745" cy="2790190"/>
            <a:chOff x="319849" y="3319970"/>
            <a:chExt cx="4563745" cy="2790190"/>
          </a:xfrm>
        </p:grpSpPr>
        <p:sp>
          <p:nvSpPr>
            <p:cNvPr id="12" name="object 12"/>
            <p:cNvSpPr/>
            <p:nvPr/>
          </p:nvSpPr>
          <p:spPr>
            <a:xfrm>
              <a:off x="324611" y="3324733"/>
              <a:ext cx="4554220" cy="2780665"/>
            </a:xfrm>
            <a:custGeom>
              <a:avLst/>
              <a:gdLst/>
              <a:ahLst/>
              <a:cxnLst/>
              <a:rect l="l" t="t" r="r" b="b"/>
              <a:pathLst>
                <a:path w="4554220" h="2780665">
                  <a:moveTo>
                    <a:pt x="1073404" y="0"/>
                  </a:moveTo>
                  <a:lnTo>
                    <a:pt x="1246251" y="377951"/>
                  </a:lnTo>
                  <a:lnTo>
                    <a:pt x="4553712" y="377951"/>
                  </a:lnTo>
                  <a:lnTo>
                    <a:pt x="4553712" y="2780410"/>
                  </a:lnTo>
                  <a:lnTo>
                    <a:pt x="0" y="2780410"/>
                  </a:lnTo>
                  <a:lnTo>
                    <a:pt x="0" y="377951"/>
                  </a:lnTo>
                  <a:lnTo>
                    <a:pt x="900671" y="377951"/>
                  </a:lnTo>
                  <a:lnTo>
                    <a:pt x="1073404" y="0"/>
                  </a:lnTo>
                  <a:close/>
                </a:path>
              </a:pathLst>
            </a:custGeom>
            <a:ln w="9525">
              <a:solidFill>
                <a:srgbClr val="34A297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48055" y="4984699"/>
              <a:ext cx="3347085" cy="192405"/>
            </a:xfrm>
            <a:custGeom>
              <a:avLst/>
              <a:gdLst/>
              <a:ahLst/>
              <a:cxnLst/>
              <a:rect l="l" t="t" r="r" b="b"/>
              <a:pathLst>
                <a:path w="3347085" h="192404">
                  <a:moveTo>
                    <a:pt x="3346704" y="0"/>
                  </a:moveTo>
                  <a:lnTo>
                    <a:pt x="0" y="0"/>
                  </a:lnTo>
                  <a:lnTo>
                    <a:pt x="0" y="192074"/>
                  </a:lnTo>
                  <a:lnTo>
                    <a:pt x="3346704" y="192074"/>
                  </a:lnTo>
                  <a:lnTo>
                    <a:pt x="3346704" y="0"/>
                  </a:lnTo>
                  <a:close/>
                </a:path>
              </a:pathLst>
            </a:custGeom>
            <a:solidFill>
              <a:srgbClr val="34A297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94759" y="5313997"/>
              <a:ext cx="960119" cy="759460"/>
            </a:xfrm>
            <a:custGeom>
              <a:avLst/>
              <a:gdLst/>
              <a:ahLst/>
              <a:cxnLst/>
              <a:rect l="l" t="t" r="r" b="b"/>
              <a:pathLst>
                <a:path w="960120" h="759460">
                  <a:moveTo>
                    <a:pt x="960119" y="0"/>
                  </a:moveTo>
                  <a:lnTo>
                    <a:pt x="0" y="0"/>
                  </a:lnTo>
                  <a:lnTo>
                    <a:pt x="0" y="759142"/>
                  </a:lnTo>
                  <a:lnTo>
                    <a:pt x="960119" y="759142"/>
                  </a:lnTo>
                  <a:lnTo>
                    <a:pt x="960119" y="0"/>
                  </a:lnTo>
                  <a:close/>
                </a:path>
              </a:pathLst>
            </a:custGeom>
            <a:solidFill>
              <a:srgbClr val="F7D2E4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165597" y="1533905"/>
          <a:ext cx="6774180" cy="4131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4955"/>
                <a:gridCol w="5153025"/>
              </a:tblGrid>
              <a:tr h="623570">
                <a:tc>
                  <a:txBody>
                    <a:bodyPr/>
                    <a:lstStyle/>
                    <a:p>
                      <a:pPr marL="95250" marR="60642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Overview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mission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 marR="109220" indent="-178435">
                        <a:lnSpc>
                          <a:spcPct val="103099"/>
                        </a:lnSpc>
                        <a:spcBef>
                          <a:spcPts val="1145"/>
                        </a:spcBef>
                        <a:buChar char="•"/>
                        <a:tabLst>
                          <a:tab pos="236854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First-ever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cross-border,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open-source</a:t>
                      </a:r>
                      <a:r>
                        <a:rPr dirty="0" sz="1050" spc="1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CO2</a:t>
                      </a:r>
                      <a:r>
                        <a:rPr dirty="0" sz="1050" spc="1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transport</a:t>
                      </a:r>
                      <a:r>
                        <a:rPr dirty="0" sz="105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storage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infrastructure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network;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Europe’s</a:t>
                      </a:r>
                      <a:r>
                        <a:rPr dirty="0" sz="105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first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complete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value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chain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carbon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capture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storage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454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Ownership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 indent="-178435">
                        <a:lnSpc>
                          <a:spcPct val="100000"/>
                        </a:lnSpc>
                        <a:spcBef>
                          <a:spcPts val="484"/>
                        </a:spcBef>
                        <a:buChar char="•"/>
                        <a:tabLst>
                          <a:tab pos="236854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Public-private</a:t>
                      </a:r>
                      <a:r>
                        <a:rPr dirty="0" sz="105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collaboration</a:t>
                      </a:r>
                      <a:r>
                        <a:rPr dirty="0" sz="1050" spc="2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spearheaded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05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Norwegian</a:t>
                      </a:r>
                      <a:r>
                        <a:rPr dirty="0" sz="1050" spc="2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government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61594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Location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 indent="-178435">
                        <a:lnSpc>
                          <a:spcPct val="100000"/>
                        </a:lnSpc>
                        <a:spcBef>
                          <a:spcPts val="484"/>
                        </a:spcBef>
                        <a:buChar char="•"/>
                        <a:tabLst>
                          <a:tab pos="236854" algn="l"/>
                        </a:tabLst>
                      </a:pPr>
                      <a:r>
                        <a:rPr dirty="0" sz="1050" spc="-10">
                          <a:latin typeface="Arial MT"/>
                          <a:cs typeface="Arial MT"/>
                        </a:rPr>
                        <a:t>Norway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61594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22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model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 indent="-178435">
                        <a:lnSpc>
                          <a:spcPct val="100000"/>
                        </a:lnSpc>
                        <a:spcBef>
                          <a:spcPts val="540"/>
                        </a:spcBef>
                        <a:buChar char="•"/>
                        <a:tabLst>
                          <a:tab pos="236854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Point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source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emissions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captured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transported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offshore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facility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854" indent="-178435">
                        <a:lnSpc>
                          <a:spcPct val="100000"/>
                        </a:lnSpc>
                        <a:spcBef>
                          <a:spcPts val="40"/>
                        </a:spcBef>
                        <a:buChar char="•"/>
                        <a:tabLst>
                          <a:tab pos="236854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Recovered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heat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WtE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produce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district</a:t>
                      </a:r>
                      <a:r>
                        <a:rPr dirty="0" sz="10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heating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electricity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854" indent="-178435">
                        <a:lnSpc>
                          <a:spcPct val="100000"/>
                        </a:lnSpc>
                        <a:spcBef>
                          <a:spcPts val="105"/>
                        </a:spcBef>
                        <a:buChar char="•"/>
                        <a:tabLst>
                          <a:tab pos="236854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Exploring</a:t>
                      </a:r>
                      <a:r>
                        <a:rPr dirty="0" sz="105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Sales</a:t>
                      </a:r>
                      <a:r>
                        <a:rPr dirty="0" sz="1050" spc="1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50" spc="1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Plastics</a:t>
                      </a:r>
                      <a:r>
                        <a:rPr dirty="0" sz="105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certificates</a:t>
                      </a:r>
                      <a:r>
                        <a:rPr dirty="0" sz="1050" spc="1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50" spc="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incinerated</a:t>
                      </a:r>
                      <a:r>
                        <a:rPr dirty="0" sz="1050" spc="1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plastics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5250" marR="5854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Capture opportunity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 marR="647065" indent="-178435">
                        <a:lnSpc>
                          <a:spcPct val="103099"/>
                        </a:lnSpc>
                        <a:spcBef>
                          <a:spcPts val="509"/>
                        </a:spcBef>
                        <a:buChar char="•"/>
                        <a:tabLst>
                          <a:tab pos="236854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Hafslund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Celsio</a:t>
                      </a:r>
                      <a:r>
                        <a:rPr dirty="0" sz="105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projected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capture</a:t>
                      </a:r>
                      <a:r>
                        <a:rPr dirty="0" sz="105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350</a:t>
                      </a:r>
                      <a:r>
                        <a:rPr dirty="0" sz="1050" spc="11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kt</a:t>
                      </a:r>
                      <a:r>
                        <a:rPr dirty="0" sz="1050" spc="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050" spc="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05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50" spc="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CO</a:t>
                      </a:r>
                      <a:r>
                        <a:rPr dirty="0" baseline="-15873" sz="105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-15873" sz="1050" spc="28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(~1%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of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Norway’s</a:t>
                      </a:r>
                      <a:r>
                        <a:rPr dirty="0" sz="105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annual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total</a:t>
                      </a:r>
                      <a:r>
                        <a:rPr dirty="0" sz="10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emissions)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64769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22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Policy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landscape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L="177800" marR="353060" indent="-177800">
                        <a:lnSpc>
                          <a:spcPct val="100000"/>
                        </a:lnSpc>
                        <a:buChar char="•"/>
                        <a:tabLst>
                          <a:tab pos="177800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~60%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0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WtE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plants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biogenic,</a:t>
                      </a:r>
                      <a:r>
                        <a:rPr dirty="0" sz="105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resulting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5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negative</a:t>
                      </a:r>
                      <a:r>
                        <a:rPr dirty="0" sz="105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emissions;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algn="ctr" marR="2901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provides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important</a:t>
                      </a:r>
                      <a:r>
                        <a:rPr dirty="0" sz="1050" spc="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opportunity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Norway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5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achieve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emissions</a:t>
                      </a:r>
                      <a:r>
                        <a:rPr dirty="0" sz="105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targets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Funding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history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462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 indent="-178435">
                        <a:lnSpc>
                          <a:spcPct val="100000"/>
                        </a:lnSpc>
                        <a:spcBef>
                          <a:spcPts val="535"/>
                        </a:spcBef>
                        <a:buChar char="•"/>
                        <a:tabLst>
                          <a:tab pos="236854" algn="l"/>
                        </a:tabLst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NOK</a:t>
                      </a:r>
                      <a:r>
                        <a:rPr dirty="0" sz="10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22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billion</a:t>
                      </a:r>
                      <a:r>
                        <a:rPr dirty="0" sz="10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public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funding</a:t>
                      </a:r>
                      <a:endParaRPr sz="1050">
                        <a:latin typeface="Arial MT"/>
                        <a:cs typeface="Arial MT"/>
                      </a:endParaRPr>
                    </a:p>
                    <a:p>
                      <a:pPr marL="236854" indent="-178435">
                        <a:lnSpc>
                          <a:spcPct val="100000"/>
                        </a:lnSpc>
                        <a:spcBef>
                          <a:spcPts val="40"/>
                        </a:spcBef>
                        <a:buChar char="•"/>
                        <a:tabLst>
                          <a:tab pos="236854" algn="l"/>
                        </a:tabLst>
                      </a:pPr>
                      <a:r>
                        <a:rPr dirty="0" sz="1050" spc="-95">
                          <a:latin typeface="Arial MT"/>
                          <a:cs typeface="Arial MT"/>
                        </a:rPr>
                        <a:t>€131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million</a:t>
                      </a:r>
                      <a:r>
                        <a:rPr dirty="0" sz="105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05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50">
                          <a:latin typeface="Arial MT"/>
                          <a:cs typeface="Arial MT"/>
                        </a:rPr>
                        <a:t>EU</a:t>
                      </a:r>
                      <a:r>
                        <a:rPr dirty="0" sz="10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0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Project</a:t>
                      </a:r>
                      <a:r>
                        <a:rPr dirty="0" sz="105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5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Common</a:t>
                      </a:r>
                      <a:r>
                        <a:rPr dirty="0" sz="105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Interest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05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0" marR="64008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Partner companies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339813" y="1551241"/>
            <a:ext cx="430657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The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Longship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project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connects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industry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capture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storage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4611" y="1861311"/>
            <a:ext cx="4451985" cy="0"/>
          </a:xfrm>
          <a:custGeom>
            <a:avLst/>
            <a:gdLst/>
            <a:ahLst/>
            <a:cxnLst/>
            <a:rect l="l" t="t" r="r" b="b"/>
            <a:pathLst>
              <a:path w="4451985" h="0">
                <a:moveTo>
                  <a:pt x="0" y="0"/>
                </a:moveTo>
                <a:lnTo>
                  <a:pt x="445185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8" name="object 18"/>
          <p:cNvGrpSpPr/>
          <p:nvPr/>
        </p:nvGrpSpPr>
        <p:grpSpPr>
          <a:xfrm>
            <a:off x="1818894" y="2075433"/>
            <a:ext cx="1821180" cy="989330"/>
            <a:chOff x="1818894" y="2075433"/>
            <a:chExt cx="1821180" cy="989330"/>
          </a:xfrm>
        </p:grpSpPr>
        <p:sp>
          <p:nvSpPr>
            <p:cNvPr id="19" name="object 19"/>
            <p:cNvSpPr/>
            <p:nvPr/>
          </p:nvSpPr>
          <p:spPr>
            <a:xfrm>
              <a:off x="1837944" y="2094483"/>
              <a:ext cx="421005" cy="951230"/>
            </a:xfrm>
            <a:custGeom>
              <a:avLst/>
              <a:gdLst/>
              <a:ahLst/>
              <a:cxnLst/>
              <a:rect l="l" t="t" r="r" b="b"/>
              <a:pathLst>
                <a:path w="421005" h="951230">
                  <a:moveTo>
                    <a:pt x="0" y="0"/>
                  </a:moveTo>
                  <a:lnTo>
                    <a:pt x="66495" y="1792"/>
                  </a:lnTo>
                  <a:lnTo>
                    <a:pt x="124230" y="6778"/>
                  </a:lnTo>
                  <a:lnTo>
                    <a:pt x="169749" y="14374"/>
                  </a:lnTo>
                  <a:lnTo>
                    <a:pt x="210312" y="35051"/>
                  </a:lnTo>
                  <a:lnTo>
                    <a:pt x="210312" y="440563"/>
                  </a:lnTo>
                  <a:lnTo>
                    <a:pt x="221028" y="451621"/>
                  </a:lnTo>
                  <a:lnTo>
                    <a:pt x="250874" y="461240"/>
                  </a:lnTo>
                  <a:lnTo>
                    <a:pt x="296393" y="468836"/>
                  </a:lnTo>
                  <a:lnTo>
                    <a:pt x="354128" y="473822"/>
                  </a:lnTo>
                  <a:lnTo>
                    <a:pt x="420624" y="475614"/>
                  </a:lnTo>
                  <a:lnTo>
                    <a:pt x="354128" y="477407"/>
                  </a:lnTo>
                  <a:lnTo>
                    <a:pt x="296393" y="482393"/>
                  </a:lnTo>
                  <a:lnTo>
                    <a:pt x="250874" y="489989"/>
                  </a:lnTo>
                  <a:lnTo>
                    <a:pt x="221028" y="499608"/>
                  </a:lnTo>
                  <a:lnTo>
                    <a:pt x="210312" y="510666"/>
                  </a:lnTo>
                  <a:lnTo>
                    <a:pt x="210312" y="916177"/>
                  </a:lnTo>
                  <a:lnTo>
                    <a:pt x="199595" y="927236"/>
                  </a:lnTo>
                  <a:lnTo>
                    <a:pt x="169749" y="936855"/>
                  </a:lnTo>
                  <a:lnTo>
                    <a:pt x="124230" y="944451"/>
                  </a:lnTo>
                  <a:lnTo>
                    <a:pt x="66495" y="949437"/>
                  </a:lnTo>
                  <a:lnTo>
                    <a:pt x="0" y="95122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052828" y="2510662"/>
              <a:ext cx="1582420" cy="109855"/>
            </a:xfrm>
            <a:custGeom>
              <a:avLst/>
              <a:gdLst/>
              <a:ahLst/>
              <a:cxnLst/>
              <a:rect l="l" t="t" r="r" b="b"/>
              <a:pathLst>
                <a:path w="1582420" h="109855">
                  <a:moveTo>
                    <a:pt x="1527048" y="0"/>
                  </a:moveTo>
                  <a:lnTo>
                    <a:pt x="1527048" y="27432"/>
                  </a:lnTo>
                  <a:lnTo>
                    <a:pt x="0" y="27432"/>
                  </a:lnTo>
                  <a:lnTo>
                    <a:pt x="0" y="82296"/>
                  </a:lnTo>
                  <a:lnTo>
                    <a:pt x="1527048" y="82296"/>
                  </a:lnTo>
                  <a:lnTo>
                    <a:pt x="1527048" y="109727"/>
                  </a:lnTo>
                  <a:lnTo>
                    <a:pt x="1581912" y="54863"/>
                  </a:lnTo>
                  <a:lnTo>
                    <a:pt x="1527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052828" y="2510662"/>
              <a:ext cx="1582420" cy="109855"/>
            </a:xfrm>
            <a:custGeom>
              <a:avLst/>
              <a:gdLst/>
              <a:ahLst/>
              <a:cxnLst/>
              <a:rect l="l" t="t" r="r" b="b"/>
              <a:pathLst>
                <a:path w="1582420" h="109855">
                  <a:moveTo>
                    <a:pt x="0" y="27432"/>
                  </a:moveTo>
                  <a:lnTo>
                    <a:pt x="1527048" y="27432"/>
                  </a:lnTo>
                  <a:lnTo>
                    <a:pt x="1527048" y="0"/>
                  </a:lnTo>
                  <a:lnTo>
                    <a:pt x="1581912" y="54863"/>
                  </a:lnTo>
                  <a:lnTo>
                    <a:pt x="1527048" y="109727"/>
                  </a:lnTo>
                  <a:lnTo>
                    <a:pt x="1527048" y="82296"/>
                  </a:lnTo>
                  <a:lnTo>
                    <a:pt x="0" y="82296"/>
                  </a:lnTo>
                  <a:lnTo>
                    <a:pt x="0" y="274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2295651" y="2108073"/>
            <a:ext cx="86042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>
                <a:latin typeface="Arial MT"/>
                <a:cs typeface="Arial MT"/>
              </a:rPr>
              <a:t>Transport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95651" y="2272347"/>
            <a:ext cx="85471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storage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CO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26485" y="2346198"/>
            <a:ext cx="76835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50">
                <a:latin typeface="Arial MT"/>
                <a:cs typeface="Arial MT"/>
              </a:rPr>
              <a:t>2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95651" y="2749042"/>
            <a:ext cx="963294" cy="5105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25"/>
              </a:spcBef>
            </a:pPr>
            <a:r>
              <a:rPr dirty="0" sz="1050">
                <a:latin typeface="Arial MT"/>
                <a:cs typeface="Arial MT"/>
              </a:rPr>
              <a:t>Managed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by </a:t>
            </a:r>
            <a:r>
              <a:rPr dirty="0" sz="1050">
                <a:latin typeface="Arial MT"/>
                <a:cs typeface="Arial MT"/>
              </a:rPr>
              <a:t>Northern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Lights </a:t>
            </a:r>
            <a:r>
              <a:rPr dirty="0" sz="1050">
                <a:latin typeface="Arial MT"/>
                <a:cs typeface="Arial MT"/>
              </a:rPr>
              <a:t>JVA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consortium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4954" y="2008377"/>
            <a:ext cx="677545" cy="3549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>
                <a:latin typeface="Arial MT"/>
                <a:cs typeface="Arial MT"/>
              </a:rPr>
              <a:t>Heidelberg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50" spc="-10">
                <a:latin typeface="Arial MT"/>
                <a:cs typeface="Arial MT"/>
              </a:rPr>
              <a:t>cement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8739" y="2765551"/>
            <a:ext cx="558800" cy="5105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25"/>
              </a:spcBef>
            </a:pPr>
            <a:r>
              <a:rPr dirty="0" sz="1050" spc="-10">
                <a:latin typeface="Arial MT"/>
                <a:cs typeface="Arial MT"/>
              </a:rPr>
              <a:t>Hafslund Celsio </a:t>
            </a:r>
            <a:r>
              <a:rPr dirty="0" sz="1050" spc="-25">
                <a:latin typeface="Arial MT"/>
                <a:cs typeface="Arial MT"/>
              </a:rPr>
              <a:t>WtE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62298" y="2020760"/>
            <a:ext cx="104013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Subsea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reservoir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106042" y="1938959"/>
            <a:ext cx="768985" cy="1327150"/>
            <a:chOff x="1106042" y="1938959"/>
            <a:chExt cx="768985" cy="1327150"/>
          </a:xfrm>
        </p:grpSpPr>
        <p:pic>
          <p:nvPicPr>
            <p:cNvPr id="30" name="object 30" descr="A black and white logo  AI-generated content may be incorrec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1055" y="1938959"/>
              <a:ext cx="274319" cy="283540"/>
            </a:xfrm>
            <a:prstGeom prst="rect">
              <a:avLst/>
            </a:prstGeom>
          </p:spPr>
        </p:pic>
        <p:pic>
          <p:nvPicPr>
            <p:cNvPr id="31" name="object 31" descr="A black and white logo  AI-generated content may be incorrec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199" y="2899333"/>
              <a:ext cx="274319" cy="2835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4428" y="2237077"/>
              <a:ext cx="71256" cy="7127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4006" y="2089447"/>
              <a:ext cx="142513" cy="2189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138619" y="2201442"/>
              <a:ext cx="285115" cy="71755"/>
            </a:xfrm>
            <a:custGeom>
              <a:avLst/>
              <a:gdLst/>
              <a:ahLst/>
              <a:cxnLst/>
              <a:rect l="l" t="t" r="r" b="b"/>
              <a:pathLst>
                <a:path w="285115" h="71755">
                  <a:moveTo>
                    <a:pt x="285027" y="0"/>
                  </a:moveTo>
                  <a:lnTo>
                    <a:pt x="0" y="0"/>
                  </a:lnTo>
                  <a:lnTo>
                    <a:pt x="0" y="71270"/>
                  </a:lnTo>
                  <a:lnTo>
                    <a:pt x="30538" y="71270"/>
                  </a:lnTo>
                  <a:lnTo>
                    <a:pt x="34554" y="51503"/>
                  </a:lnTo>
                  <a:lnTo>
                    <a:pt x="45490" y="35316"/>
                  </a:lnTo>
                  <a:lnTo>
                    <a:pt x="61674" y="24379"/>
                  </a:lnTo>
                  <a:lnTo>
                    <a:pt x="81437" y="20362"/>
                  </a:lnTo>
                  <a:lnTo>
                    <a:pt x="101199" y="24379"/>
                  </a:lnTo>
                  <a:lnTo>
                    <a:pt x="117383" y="35316"/>
                  </a:lnTo>
                  <a:lnTo>
                    <a:pt x="128318" y="51503"/>
                  </a:lnTo>
                  <a:lnTo>
                    <a:pt x="132334" y="71270"/>
                  </a:lnTo>
                  <a:lnTo>
                    <a:pt x="285027" y="71270"/>
                  </a:lnTo>
                  <a:lnTo>
                    <a:pt x="2850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8799" y="1990877"/>
              <a:ext cx="267992" cy="19020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115567" y="2762122"/>
              <a:ext cx="466725" cy="494030"/>
            </a:xfrm>
            <a:custGeom>
              <a:avLst/>
              <a:gdLst/>
              <a:ahLst/>
              <a:cxnLst/>
              <a:rect l="l" t="t" r="r" b="b"/>
              <a:pathLst>
                <a:path w="466725" h="494029">
                  <a:moveTo>
                    <a:pt x="0" y="493902"/>
                  </a:moveTo>
                  <a:lnTo>
                    <a:pt x="466344" y="493902"/>
                  </a:lnTo>
                  <a:lnTo>
                    <a:pt x="466344" y="0"/>
                  </a:lnTo>
                  <a:lnTo>
                    <a:pt x="0" y="0"/>
                  </a:lnTo>
                  <a:lnTo>
                    <a:pt x="0" y="493902"/>
                  </a:lnTo>
                  <a:close/>
                </a:path>
              </a:pathLst>
            </a:custGeom>
            <a:ln w="19050">
              <a:solidFill>
                <a:srgbClr val="34A2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/>
          <p:cNvGrpSpPr/>
          <p:nvPr/>
        </p:nvGrpSpPr>
        <p:grpSpPr>
          <a:xfrm>
            <a:off x="3831335" y="2264508"/>
            <a:ext cx="489584" cy="563245"/>
            <a:chOff x="3831335" y="2264508"/>
            <a:chExt cx="489584" cy="563245"/>
          </a:xfrm>
        </p:grpSpPr>
        <p:sp>
          <p:nvSpPr>
            <p:cNvPr id="38" name="object 38"/>
            <p:cNvSpPr/>
            <p:nvPr/>
          </p:nvSpPr>
          <p:spPr>
            <a:xfrm>
              <a:off x="3843794" y="2264511"/>
              <a:ext cx="460375" cy="359410"/>
            </a:xfrm>
            <a:custGeom>
              <a:avLst/>
              <a:gdLst/>
              <a:ahLst/>
              <a:cxnLst/>
              <a:rect l="l" t="t" r="r" b="b"/>
              <a:pathLst>
                <a:path w="460375" h="359410">
                  <a:moveTo>
                    <a:pt x="459955" y="323748"/>
                  </a:moveTo>
                  <a:lnTo>
                    <a:pt x="452043" y="323189"/>
                  </a:lnTo>
                  <a:lnTo>
                    <a:pt x="444284" y="321335"/>
                  </a:lnTo>
                  <a:lnTo>
                    <a:pt x="436968" y="318249"/>
                  </a:lnTo>
                  <a:lnTo>
                    <a:pt x="428599" y="315277"/>
                  </a:lnTo>
                  <a:lnTo>
                    <a:pt x="420027" y="313055"/>
                  </a:lnTo>
                  <a:lnTo>
                    <a:pt x="411302" y="311569"/>
                  </a:lnTo>
                  <a:lnTo>
                    <a:pt x="402463" y="310832"/>
                  </a:lnTo>
                  <a:lnTo>
                    <a:pt x="393636" y="311569"/>
                  </a:lnTo>
                  <a:lnTo>
                    <a:pt x="384911" y="313055"/>
                  </a:lnTo>
                  <a:lnTo>
                    <a:pt x="376339" y="315277"/>
                  </a:lnTo>
                  <a:lnTo>
                    <a:pt x="367969" y="318249"/>
                  </a:lnTo>
                  <a:lnTo>
                    <a:pt x="360641" y="321335"/>
                  </a:lnTo>
                  <a:lnTo>
                    <a:pt x="352869" y="323189"/>
                  </a:lnTo>
                  <a:lnTo>
                    <a:pt x="344970" y="323748"/>
                  </a:lnTo>
                  <a:lnTo>
                    <a:pt x="337058" y="323189"/>
                  </a:lnTo>
                  <a:lnTo>
                    <a:pt x="329298" y="321335"/>
                  </a:lnTo>
                  <a:lnTo>
                    <a:pt x="321970" y="318249"/>
                  </a:lnTo>
                  <a:lnTo>
                    <a:pt x="313601" y="315277"/>
                  </a:lnTo>
                  <a:lnTo>
                    <a:pt x="305028" y="313055"/>
                  </a:lnTo>
                  <a:lnTo>
                    <a:pt x="296303" y="311569"/>
                  </a:lnTo>
                  <a:lnTo>
                    <a:pt x="287477" y="310832"/>
                  </a:lnTo>
                  <a:lnTo>
                    <a:pt x="278638" y="311569"/>
                  </a:lnTo>
                  <a:lnTo>
                    <a:pt x="269913" y="313055"/>
                  </a:lnTo>
                  <a:lnTo>
                    <a:pt x="261340" y="315277"/>
                  </a:lnTo>
                  <a:lnTo>
                    <a:pt x="252984" y="318249"/>
                  </a:lnTo>
                  <a:lnTo>
                    <a:pt x="245643" y="321335"/>
                  </a:lnTo>
                  <a:lnTo>
                    <a:pt x="237883" y="323189"/>
                  </a:lnTo>
                  <a:lnTo>
                    <a:pt x="229984" y="323748"/>
                  </a:lnTo>
                  <a:lnTo>
                    <a:pt x="222072" y="323189"/>
                  </a:lnTo>
                  <a:lnTo>
                    <a:pt x="214299" y="321335"/>
                  </a:lnTo>
                  <a:lnTo>
                    <a:pt x="206984" y="318249"/>
                  </a:lnTo>
                  <a:lnTo>
                    <a:pt x="198615" y="315277"/>
                  </a:lnTo>
                  <a:lnTo>
                    <a:pt x="190042" y="313055"/>
                  </a:lnTo>
                  <a:lnTo>
                    <a:pt x="181317" y="311569"/>
                  </a:lnTo>
                  <a:lnTo>
                    <a:pt x="172478" y="310832"/>
                  </a:lnTo>
                  <a:lnTo>
                    <a:pt x="163652" y="311569"/>
                  </a:lnTo>
                  <a:lnTo>
                    <a:pt x="154927" y="313055"/>
                  </a:lnTo>
                  <a:lnTo>
                    <a:pt x="146354" y="315277"/>
                  </a:lnTo>
                  <a:lnTo>
                    <a:pt x="137985" y="318249"/>
                  </a:lnTo>
                  <a:lnTo>
                    <a:pt x="130657" y="321335"/>
                  </a:lnTo>
                  <a:lnTo>
                    <a:pt x="122897" y="323189"/>
                  </a:lnTo>
                  <a:lnTo>
                    <a:pt x="114985" y="323748"/>
                  </a:lnTo>
                  <a:lnTo>
                    <a:pt x="107073" y="323189"/>
                  </a:lnTo>
                  <a:lnTo>
                    <a:pt x="99314" y="321335"/>
                  </a:lnTo>
                  <a:lnTo>
                    <a:pt x="91986" y="318249"/>
                  </a:lnTo>
                  <a:lnTo>
                    <a:pt x="83629" y="315277"/>
                  </a:lnTo>
                  <a:lnTo>
                    <a:pt x="75057" y="313055"/>
                  </a:lnTo>
                  <a:lnTo>
                    <a:pt x="66332" y="311569"/>
                  </a:lnTo>
                  <a:lnTo>
                    <a:pt x="57492" y="310832"/>
                  </a:lnTo>
                  <a:lnTo>
                    <a:pt x="48666" y="311569"/>
                  </a:lnTo>
                  <a:lnTo>
                    <a:pt x="39928" y="313055"/>
                  </a:lnTo>
                  <a:lnTo>
                    <a:pt x="31369" y="315277"/>
                  </a:lnTo>
                  <a:lnTo>
                    <a:pt x="22999" y="318249"/>
                  </a:lnTo>
                  <a:lnTo>
                    <a:pt x="15671" y="321335"/>
                  </a:lnTo>
                  <a:lnTo>
                    <a:pt x="7899" y="323189"/>
                  </a:lnTo>
                  <a:lnTo>
                    <a:pt x="0" y="323748"/>
                  </a:lnTo>
                  <a:lnTo>
                    <a:pt x="0" y="358813"/>
                  </a:lnTo>
                  <a:lnTo>
                    <a:pt x="41795" y="348195"/>
                  </a:lnTo>
                  <a:lnTo>
                    <a:pt x="49568" y="346227"/>
                  </a:lnTo>
                  <a:lnTo>
                    <a:pt x="57492" y="345554"/>
                  </a:lnTo>
                  <a:lnTo>
                    <a:pt x="65417" y="346227"/>
                  </a:lnTo>
                  <a:lnTo>
                    <a:pt x="73190" y="348195"/>
                  </a:lnTo>
                  <a:lnTo>
                    <a:pt x="80492" y="351396"/>
                  </a:lnTo>
                  <a:lnTo>
                    <a:pt x="88861" y="354368"/>
                  </a:lnTo>
                  <a:lnTo>
                    <a:pt x="97434" y="356603"/>
                  </a:lnTo>
                  <a:lnTo>
                    <a:pt x="106159" y="358089"/>
                  </a:lnTo>
                  <a:lnTo>
                    <a:pt x="114985" y="358813"/>
                  </a:lnTo>
                  <a:lnTo>
                    <a:pt x="123825" y="358089"/>
                  </a:lnTo>
                  <a:lnTo>
                    <a:pt x="132549" y="356603"/>
                  </a:lnTo>
                  <a:lnTo>
                    <a:pt x="141122" y="354368"/>
                  </a:lnTo>
                  <a:lnTo>
                    <a:pt x="149491" y="351396"/>
                  </a:lnTo>
                  <a:lnTo>
                    <a:pt x="156794" y="348195"/>
                  </a:lnTo>
                  <a:lnTo>
                    <a:pt x="164553" y="346227"/>
                  </a:lnTo>
                  <a:lnTo>
                    <a:pt x="172478" y="345554"/>
                  </a:lnTo>
                  <a:lnTo>
                    <a:pt x="180390" y="346113"/>
                  </a:lnTo>
                  <a:lnTo>
                    <a:pt x="188150" y="347967"/>
                  </a:lnTo>
                  <a:lnTo>
                    <a:pt x="195478" y="351053"/>
                  </a:lnTo>
                  <a:lnTo>
                    <a:pt x="203835" y="354126"/>
                  </a:lnTo>
                  <a:lnTo>
                    <a:pt x="212394" y="356450"/>
                  </a:lnTo>
                  <a:lnTo>
                    <a:pt x="221132" y="358013"/>
                  </a:lnTo>
                  <a:lnTo>
                    <a:pt x="229984" y="358813"/>
                  </a:lnTo>
                  <a:lnTo>
                    <a:pt x="238810" y="358089"/>
                  </a:lnTo>
                  <a:lnTo>
                    <a:pt x="247535" y="356603"/>
                  </a:lnTo>
                  <a:lnTo>
                    <a:pt x="256108" y="354368"/>
                  </a:lnTo>
                  <a:lnTo>
                    <a:pt x="264477" y="351396"/>
                  </a:lnTo>
                  <a:lnTo>
                    <a:pt x="271780" y="348195"/>
                  </a:lnTo>
                  <a:lnTo>
                    <a:pt x="279552" y="346227"/>
                  </a:lnTo>
                  <a:lnTo>
                    <a:pt x="287477" y="345554"/>
                  </a:lnTo>
                  <a:lnTo>
                    <a:pt x="295402" y="346227"/>
                  </a:lnTo>
                  <a:lnTo>
                    <a:pt x="303161" y="348195"/>
                  </a:lnTo>
                  <a:lnTo>
                    <a:pt x="310476" y="351396"/>
                  </a:lnTo>
                  <a:lnTo>
                    <a:pt x="318846" y="354368"/>
                  </a:lnTo>
                  <a:lnTo>
                    <a:pt x="327406" y="356603"/>
                  </a:lnTo>
                  <a:lnTo>
                    <a:pt x="336130" y="358089"/>
                  </a:lnTo>
                  <a:lnTo>
                    <a:pt x="344970" y="358813"/>
                  </a:lnTo>
                  <a:lnTo>
                    <a:pt x="353809" y="358089"/>
                  </a:lnTo>
                  <a:lnTo>
                    <a:pt x="362534" y="356603"/>
                  </a:lnTo>
                  <a:lnTo>
                    <a:pt x="371094" y="354368"/>
                  </a:lnTo>
                  <a:lnTo>
                    <a:pt x="379463" y="351396"/>
                  </a:lnTo>
                  <a:lnTo>
                    <a:pt x="386778" y="348195"/>
                  </a:lnTo>
                  <a:lnTo>
                    <a:pt x="394538" y="346227"/>
                  </a:lnTo>
                  <a:lnTo>
                    <a:pt x="402463" y="345554"/>
                  </a:lnTo>
                  <a:lnTo>
                    <a:pt x="410375" y="346113"/>
                  </a:lnTo>
                  <a:lnTo>
                    <a:pt x="418134" y="347967"/>
                  </a:lnTo>
                  <a:lnTo>
                    <a:pt x="425462" y="351053"/>
                  </a:lnTo>
                  <a:lnTo>
                    <a:pt x="433819" y="354126"/>
                  </a:lnTo>
                  <a:lnTo>
                    <a:pt x="442379" y="356450"/>
                  </a:lnTo>
                  <a:lnTo>
                    <a:pt x="451116" y="358013"/>
                  </a:lnTo>
                  <a:lnTo>
                    <a:pt x="459955" y="358813"/>
                  </a:lnTo>
                  <a:lnTo>
                    <a:pt x="459955" y="323748"/>
                  </a:lnTo>
                  <a:close/>
                </a:path>
                <a:path w="460375" h="359410">
                  <a:moveTo>
                    <a:pt x="459955" y="253606"/>
                  </a:moveTo>
                  <a:lnTo>
                    <a:pt x="452043" y="253060"/>
                  </a:lnTo>
                  <a:lnTo>
                    <a:pt x="444284" y="251193"/>
                  </a:lnTo>
                  <a:lnTo>
                    <a:pt x="436968" y="248119"/>
                  </a:lnTo>
                  <a:lnTo>
                    <a:pt x="428599" y="245148"/>
                  </a:lnTo>
                  <a:lnTo>
                    <a:pt x="420027" y="242912"/>
                  </a:lnTo>
                  <a:lnTo>
                    <a:pt x="411302" y="241427"/>
                  </a:lnTo>
                  <a:lnTo>
                    <a:pt x="402463" y="240703"/>
                  </a:lnTo>
                  <a:lnTo>
                    <a:pt x="393636" y="241427"/>
                  </a:lnTo>
                  <a:lnTo>
                    <a:pt x="384911" y="242912"/>
                  </a:lnTo>
                  <a:lnTo>
                    <a:pt x="376339" y="245148"/>
                  </a:lnTo>
                  <a:lnTo>
                    <a:pt x="367969" y="248119"/>
                  </a:lnTo>
                  <a:lnTo>
                    <a:pt x="360641" y="251193"/>
                  </a:lnTo>
                  <a:lnTo>
                    <a:pt x="352869" y="253060"/>
                  </a:lnTo>
                  <a:lnTo>
                    <a:pt x="344970" y="253606"/>
                  </a:lnTo>
                  <a:lnTo>
                    <a:pt x="337058" y="253060"/>
                  </a:lnTo>
                  <a:lnTo>
                    <a:pt x="329298" y="251193"/>
                  </a:lnTo>
                  <a:lnTo>
                    <a:pt x="317982" y="246532"/>
                  </a:lnTo>
                  <a:lnTo>
                    <a:pt x="313880" y="245198"/>
                  </a:lnTo>
                  <a:lnTo>
                    <a:pt x="278231" y="223824"/>
                  </a:lnTo>
                  <a:lnTo>
                    <a:pt x="243306" y="170154"/>
                  </a:lnTo>
                  <a:lnTo>
                    <a:pt x="240728" y="142913"/>
                  </a:lnTo>
                  <a:lnTo>
                    <a:pt x="245630" y="120421"/>
                  </a:lnTo>
                  <a:lnTo>
                    <a:pt x="256019" y="99720"/>
                  </a:lnTo>
                  <a:lnTo>
                    <a:pt x="271843" y="83959"/>
                  </a:lnTo>
                  <a:lnTo>
                    <a:pt x="293052" y="76339"/>
                  </a:lnTo>
                  <a:lnTo>
                    <a:pt x="315277" y="78130"/>
                  </a:lnTo>
                  <a:lnTo>
                    <a:pt x="334657" y="87782"/>
                  </a:lnTo>
                  <a:lnTo>
                    <a:pt x="349326" y="103886"/>
                  </a:lnTo>
                  <a:lnTo>
                    <a:pt x="357390" y="125018"/>
                  </a:lnTo>
                  <a:lnTo>
                    <a:pt x="358152" y="130263"/>
                  </a:lnTo>
                  <a:lnTo>
                    <a:pt x="362762" y="134035"/>
                  </a:lnTo>
                  <a:lnTo>
                    <a:pt x="370725" y="133413"/>
                  </a:lnTo>
                  <a:lnTo>
                    <a:pt x="373278" y="132041"/>
                  </a:lnTo>
                  <a:lnTo>
                    <a:pt x="376745" y="127685"/>
                  </a:lnTo>
                  <a:lnTo>
                    <a:pt x="377507" y="124879"/>
                  </a:lnTo>
                  <a:lnTo>
                    <a:pt x="377164" y="122097"/>
                  </a:lnTo>
                  <a:lnTo>
                    <a:pt x="364388" y="78638"/>
                  </a:lnTo>
                  <a:lnTo>
                    <a:pt x="339890" y="43002"/>
                  </a:lnTo>
                  <a:lnTo>
                    <a:pt x="305917" y="16903"/>
                  </a:lnTo>
                  <a:lnTo>
                    <a:pt x="264706" y="1993"/>
                  </a:lnTo>
                  <a:lnTo>
                    <a:pt x="218478" y="0"/>
                  </a:lnTo>
                  <a:lnTo>
                    <a:pt x="186436" y="7721"/>
                  </a:lnTo>
                  <a:lnTo>
                    <a:pt x="155486" y="24003"/>
                  </a:lnTo>
                  <a:lnTo>
                    <a:pt x="125730" y="48729"/>
                  </a:lnTo>
                  <a:lnTo>
                    <a:pt x="97282" y="81826"/>
                  </a:lnTo>
                  <a:lnTo>
                    <a:pt x="63487" y="127685"/>
                  </a:lnTo>
                  <a:lnTo>
                    <a:pt x="43903" y="152260"/>
                  </a:lnTo>
                  <a:lnTo>
                    <a:pt x="23101" y="174548"/>
                  </a:lnTo>
                  <a:lnTo>
                    <a:pt x="228" y="193636"/>
                  </a:lnTo>
                  <a:lnTo>
                    <a:pt x="228" y="288683"/>
                  </a:lnTo>
                  <a:lnTo>
                    <a:pt x="42037" y="278053"/>
                  </a:lnTo>
                  <a:lnTo>
                    <a:pt x="49796" y="276085"/>
                  </a:lnTo>
                  <a:lnTo>
                    <a:pt x="57721" y="275412"/>
                  </a:lnTo>
                  <a:lnTo>
                    <a:pt x="65646" y="276085"/>
                  </a:lnTo>
                  <a:lnTo>
                    <a:pt x="73418" y="278053"/>
                  </a:lnTo>
                  <a:lnTo>
                    <a:pt x="80721" y="281254"/>
                  </a:lnTo>
                  <a:lnTo>
                    <a:pt x="89027" y="284213"/>
                  </a:lnTo>
                  <a:lnTo>
                    <a:pt x="97548" y="286448"/>
                  </a:lnTo>
                  <a:lnTo>
                    <a:pt x="106210" y="287934"/>
                  </a:lnTo>
                  <a:lnTo>
                    <a:pt x="114985" y="288683"/>
                  </a:lnTo>
                  <a:lnTo>
                    <a:pt x="123825" y="287947"/>
                  </a:lnTo>
                  <a:lnTo>
                    <a:pt x="132549" y="286461"/>
                  </a:lnTo>
                  <a:lnTo>
                    <a:pt x="141122" y="284226"/>
                  </a:lnTo>
                  <a:lnTo>
                    <a:pt x="149491" y="281254"/>
                  </a:lnTo>
                  <a:lnTo>
                    <a:pt x="156794" y="278053"/>
                  </a:lnTo>
                  <a:lnTo>
                    <a:pt x="164553" y="276085"/>
                  </a:lnTo>
                  <a:lnTo>
                    <a:pt x="172478" y="275412"/>
                  </a:lnTo>
                  <a:lnTo>
                    <a:pt x="180390" y="275971"/>
                  </a:lnTo>
                  <a:lnTo>
                    <a:pt x="188150" y="277825"/>
                  </a:lnTo>
                  <a:lnTo>
                    <a:pt x="195478" y="280911"/>
                  </a:lnTo>
                  <a:lnTo>
                    <a:pt x="203835" y="283984"/>
                  </a:lnTo>
                  <a:lnTo>
                    <a:pt x="212394" y="286308"/>
                  </a:lnTo>
                  <a:lnTo>
                    <a:pt x="221132" y="287883"/>
                  </a:lnTo>
                  <a:lnTo>
                    <a:pt x="229984" y="288683"/>
                  </a:lnTo>
                  <a:lnTo>
                    <a:pt x="238810" y="287947"/>
                  </a:lnTo>
                  <a:lnTo>
                    <a:pt x="247535" y="286461"/>
                  </a:lnTo>
                  <a:lnTo>
                    <a:pt x="256108" y="284226"/>
                  </a:lnTo>
                  <a:lnTo>
                    <a:pt x="264477" y="281254"/>
                  </a:lnTo>
                  <a:lnTo>
                    <a:pt x="271780" y="278053"/>
                  </a:lnTo>
                  <a:lnTo>
                    <a:pt x="279552" y="276085"/>
                  </a:lnTo>
                  <a:lnTo>
                    <a:pt x="287477" y="275412"/>
                  </a:lnTo>
                  <a:lnTo>
                    <a:pt x="295402" y="276085"/>
                  </a:lnTo>
                  <a:lnTo>
                    <a:pt x="303161" y="278053"/>
                  </a:lnTo>
                  <a:lnTo>
                    <a:pt x="310476" y="281254"/>
                  </a:lnTo>
                  <a:lnTo>
                    <a:pt x="318846" y="284226"/>
                  </a:lnTo>
                  <a:lnTo>
                    <a:pt x="327406" y="286461"/>
                  </a:lnTo>
                  <a:lnTo>
                    <a:pt x="336130" y="287947"/>
                  </a:lnTo>
                  <a:lnTo>
                    <a:pt x="344970" y="288683"/>
                  </a:lnTo>
                  <a:lnTo>
                    <a:pt x="353809" y="287947"/>
                  </a:lnTo>
                  <a:lnTo>
                    <a:pt x="362534" y="286461"/>
                  </a:lnTo>
                  <a:lnTo>
                    <a:pt x="371094" y="284226"/>
                  </a:lnTo>
                  <a:lnTo>
                    <a:pt x="379463" y="281254"/>
                  </a:lnTo>
                  <a:lnTo>
                    <a:pt x="386778" y="278053"/>
                  </a:lnTo>
                  <a:lnTo>
                    <a:pt x="394538" y="276085"/>
                  </a:lnTo>
                  <a:lnTo>
                    <a:pt x="402463" y="275412"/>
                  </a:lnTo>
                  <a:lnTo>
                    <a:pt x="410375" y="275971"/>
                  </a:lnTo>
                  <a:lnTo>
                    <a:pt x="418134" y="277825"/>
                  </a:lnTo>
                  <a:lnTo>
                    <a:pt x="425462" y="280911"/>
                  </a:lnTo>
                  <a:lnTo>
                    <a:pt x="433819" y="283984"/>
                  </a:lnTo>
                  <a:lnTo>
                    <a:pt x="442379" y="286308"/>
                  </a:lnTo>
                  <a:lnTo>
                    <a:pt x="451116" y="287883"/>
                  </a:lnTo>
                  <a:lnTo>
                    <a:pt x="459955" y="288683"/>
                  </a:lnTo>
                  <a:lnTo>
                    <a:pt x="459955" y="2536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831335" y="2707259"/>
              <a:ext cx="489584" cy="0"/>
            </a:xfrm>
            <a:custGeom>
              <a:avLst/>
              <a:gdLst/>
              <a:ahLst/>
              <a:cxnLst/>
              <a:rect l="l" t="t" r="r" b="b"/>
              <a:pathLst>
                <a:path w="489585" h="0">
                  <a:moveTo>
                    <a:pt x="0" y="0"/>
                  </a:moveTo>
                  <a:lnTo>
                    <a:pt x="48933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831335" y="2798826"/>
              <a:ext cx="489584" cy="0"/>
            </a:xfrm>
            <a:custGeom>
              <a:avLst/>
              <a:gdLst/>
              <a:ahLst/>
              <a:cxnLst/>
              <a:rect l="l" t="t" r="r" b="b"/>
              <a:pathLst>
                <a:path w="489585" h="0">
                  <a:moveTo>
                    <a:pt x="0" y="0"/>
                  </a:moveTo>
                  <a:lnTo>
                    <a:pt x="48933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831335" y="2652395"/>
              <a:ext cx="489584" cy="0"/>
            </a:xfrm>
            <a:custGeom>
              <a:avLst/>
              <a:gdLst/>
              <a:ahLst/>
              <a:cxnLst/>
              <a:rect l="l" t="t" r="r" b="b"/>
              <a:pathLst>
                <a:path w="489585" h="0">
                  <a:moveTo>
                    <a:pt x="0" y="0"/>
                  </a:moveTo>
                  <a:lnTo>
                    <a:pt x="4893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/>
          <p:nvPr/>
        </p:nvSpPr>
        <p:spPr>
          <a:xfrm>
            <a:off x="1227716" y="2839428"/>
            <a:ext cx="233045" cy="349250"/>
          </a:xfrm>
          <a:custGeom>
            <a:avLst/>
            <a:gdLst/>
            <a:ahLst/>
            <a:cxnLst/>
            <a:rect l="l" t="t" r="r" b="b"/>
            <a:pathLst>
              <a:path w="233044" h="349250">
                <a:moveTo>
                  <a:pt x="96746" y="0"/>
                </a:moveTo>
                <a:lnTo>
                  <a:pt x="106130" y="40721"/>
                </a:lnTo>
                <a:lnTo>
                  <a:pt x="77095" y="107570"/>
                </a:lnTo>
                <a:lnTo>
                  <a:pt x="38584" y="145017"/>
                </a:lnTo>
                <a:lnTo>
                  <a:pt x="24649" y="160479"/>
                </a:lnTo>
                <a:lnTo>
                  <a:pt x="14498" y="174344"/>
                </a:lnTo>
                <a:lnTo>
                  <a:pt x="8467" y="185663"/>
                </a:lnTo>
                <a:lnTo>
                  <a:pt x="0" y="232484"/>
                </a:lnTo>
                <a:lnTo>
                  <a:pt x="8418" y="274137"/>
                </a:lnTo>
                <a:lnTo>
                  <a:pt x="26560" y="306516"/>
                </a:lnTo>
                <a:lnTo>
                  <a:pt x="47263" y="325519"/>
                </a:lnTo>
                <a:lnTo>
                  <a:pt x="39395" y="300575"/>
                </a:lnTo>
                <a:lnTo>
                  <a:pt x="37168" y="268867"/>
                </a:lnTo>
                <a:lnTo>
                  <a:pt x="45927" y="233054"/>
                </a:lnTo>
                <a:lnTo>
                  <a:pt x="71015" y="195797"/>
                </a:lnTo>
                <a:lnTo>
                  <a:pt x="69369" y="204601"/>
                </a:lnTo>
                <a:lnTo>
                  <a:pt x="67947" y="226707"/>
                </a:lnTo>
                <a:lnTo>
                  <a:pt x="72017" y="255654"/>
                </a:lnTo>
                <a:lnTo>
                  <a:pt x="86850" y="284980"/>
                </a:lnTo>
                <a:lnTo>
                  <a:pt x="103724" y="310317"/>
                </a:lnTo>
                <a:lnTo>
                  <a:pt x="112284" y="330485"/>
                </a:lnTo>
                <a:lnTo>
                  <a:pt x="115352" y="343811"/>
                </a:lnTo>
                <a:lnTo>
                  <a:pt x="115748" y="348625"/>
                </a:lnTo>
                <a:lnTo>
                  <a:pt x="149094" y="343539"/>
                </a:lnTo>
                <a:lnTo>
                  <a:pt x="204652" y="305699"/>
                </a:lnTo>
                <a:lnTo>
                  <a:pt x="230538" y="252037"/>
                </a:lnTo>
                <a:lnTo>
                  <a:pt x="233024" y="226454"/>
                </a:lnTo>
                <a:lnTo>
                  <a:pt x="229424" y="201251"/>
                </a:lnTo>
                <a:lnTo>
                  <a:pt x="219070" y="179582"/>
                </a:lnTo>
                <a:lnTo>
                  <a:pt x="218093" y="201061"/>
                </a:lnTo>
                <a:lnTo>
                  <a:pt x="206798" y="218549"/>
                </a:lnTo>
                <a:lnTo>
                  <a:pt x="188675" y="228208"/>
                </a:lnTo>
                <a:lnTo>
                  <a:pt x="167211" y="226201"/>
                </a:lnTo>
                <a:lnTo>
                  <a:pt x="151803" y="216091"/>
                </a:lnTo>
                <a:lnTo>
                  <a:pt x="143112" y="200662"/>
                </a:lnTo>
                <a:lnTo>
                  <a:pt x="142216" y="182192"/>
                </a:lnTo>
                <a:lnTo>
                  <a:pt x="150189" y="162962"/>
                </a:lnTo>
                <a:lnTo>
                  <a:pt x="167001" y="119428"/>
                </a:lnTo>
                <a:lnTo>
                  <a:pt x="161768" y="72512"/>
                </a:lnTo>
                <a:lnTo>
                  <a:pt x="137385" y="30080"/>
                </a:lnTo>
                <a:lnTo>
                  <a:pt x="967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647059" y="2899536"/>
            <a:ext cx="916305" cy="3549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Arial MT"/>
                <a:cs typeface="Arial MT"/>
              </a:rPr>
              <a:t>~2,600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meters</a:t>
            </a:r>
            <a:endParaRPr sz="1050">
              <a:latin typeface="Arial MT"/>
              <a:cs typeface="Arial MT"/>
            </a:endParaRPr>
          </a:p>
          <a:p>
            <a:pPr marL="27305">
              <a:lnSpc>
                <a:spcPct val="100000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below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seabed</a:t>
            </a:r>
            <a:endParaRPr sz="1050">
              <a:latin typeface="Arial MT"/>
              <a:cs typeface="Arial MT"/>
            </a:endParaRPr>
          </a:p>
        </p:txBody>
      </p:sp>
      <p:pic>
        <p:nvPicPr>
          <p:cNvPr id="44" name="object 44" descr="Royal Dutch Shell vector logo (.EPS + .AI + .PDF) download for free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37976" y="4975618"/>
            <a:ext cx="429768" cy="439026"/>
          </a:xfrm>
          <a:prstGeom prst="rect">
            <a:avLst/>
          </a:prstGeom>
        </p:spPr>
      </p:pic>
      <p:pic>
        <p:nvPicPr>
          <p:cNvPr id="45" name="object 45" descr="Equinor - Wikipedia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23576" y="5030470"/>
            <a:ext cx="612648" cy="503047"/>
          </a:xfrm>
          <a:prstGeom prst="rect">
            <a:avLst/>
          </a:prstGeom>
        </p:spPr>
      </p:pic>
      <p:pic>
        <p:nvPicPr>
          <p:cNvPr id="46" name="object 46" descr="TotalEnergies - Wikipedia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82911" y="5057927"/>
            <a:ext cx="530351" cy="384149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303872" y="6347421"/>
            <a:ext cx="8564245" cy="265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Full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scale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WtE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CCS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in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Norway</a:t>
            </a:r>
            <a:r>
              <a:rPr dirty="0" sz="800" spc="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(IEA,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About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Longship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Project</a:t>
            </a:r>
            <a:r>
              <a:rPr dirty="0" sz="800" spc="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(Northern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Lights,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The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Longship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CCS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Project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(Gassnova,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2025);</a:t>
            </a:r>
            <a:r>
              <a:rPr dirty="0" sz="800" spc="-65">
                <a:latin typeface="Arial MT"/>
                <a:cs typeface="Arial MT"/>
              </a:rPr>
              <a:t> </a:t>
            </a:r>
            <a:r>
              <a:rPr dirty="0" u="sng" sz="800" spc="-16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Longship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project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goes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into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operation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(Norwegian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government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press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release,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EU</a:t>
            </a:r>
            <a:r>
              <a:rPr dirty="0" u="sng" sz="800" spc="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funding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awarded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(Northern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Lights,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2023).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22446" y="5344096"/>
            <a:ext cx="716915" cy="52959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L="12700" marR="5080">
              <a:lnSpc>
                <a:spcPct val="105900"/>
              </a:lnSpc>
              <a:spcBef>
                <a:spcPts val="55"/>
              </a:spcBef>
            </a:pPr>
            <a:r>
              <a:rPr dirty="0" sz="1050" spc="-10">
                <a:latin typeface="Arial MT"/>
                <a:cs typeface="Arial MT"/>
              </a:rPr>
              <a:t>Anticipated operational start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94759" y="4975555"/>
            <a:ext cx="969644" cy="210820"/>
          </a:xfrm>
          <a:prstGeom prst="rect">
            <a:avLst/>
          </a:prstGeom>
          <a:solidFill>
            <a:srgbClr val="F7D1E4"/>
          </a:solidFill>
          <a:ln w="19050">
            <a:solidFill>
              <a:srgbClr val="D0217B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94310">
              <a:lnSpc>
                <a:spcPct val="100000"/>
              </a:lnSpc>
              <a:spcBef>
                <a:spcPts val="250"/>
              </a:spcBef>
            </a:pPr>
            <a:r>
              <a:rPr dirty="0" sz="1050" b="1">
                <a:solidFill>
                  <a:srgbClr val="D0217B"/>
                </a:solidFill>
                <a:latin typeface="Arial"/>
                <a:cs typeface="Arial"/>
              </a:rPr>
              <a:t>Q3</a:t>
            </a:r>
            <a:r>
              <a:rPr dirty="0" sz="1050" spc="60" b="1">
                <a:solidFill>
                  <a:srgbClr val="D0217B"/>
                </a:solidFill>
                <a:latin typeface="Arial"/>
                <a:cs typeface="Arial"/>
              </a:rPr>
              <a:t> </a:t>
            </a:r>
            <a:r>
              <a:rPr dirty="0" sz="1050" spc="-20" b="1">
                <a:solidFill>
                  <a:srgbClr val="D0217B"/>
                </a:solidFill>
                <a:latin typeface="Arial"/>
                <a:cs typeface="Arial"/>
              </a:rPr>
              <a:t>2029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668779" y="5181346"/>
            <a:ext cx="0" cy="123825"/>
          </a:xfrm>
          <a:custGeom>
            <a:avLst/>
            <a:gdLst/>
            <a:ahLst/>
            <a:cxnLst/>
            <a:rect l="l" t="t" r="r" b="b"/>
            <a:pathLst>
              <a:path w="0" h="123825">
                <a:moveTo>
                  <a:pt x="0" y="0"/>
                </a:moveTo>
                <a:lnTo>
                  <a:pt x="0" y="12349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475487" y="5304840"/>
            <a:ext cx="1445260" cy="741045"/>
          </a:xfrm>
          <a:prstGeom prst="rect">
            <a:avLst/>
          </a:prstGeom>
          <a:solidFill>
            <a:srgbClr val="D2F0ED"/>
          </a:solidFill>
        </p:spPr>
        <p:txBody>
          <a:bodyPr wrap="square" lIns="0" tIns="40640" rIns="0" bIns="0" rtlCol="0" vert="horz">
            <a:spAutoFit/>
          </a:bodyPr>
          <a:lstStyle/>
          <a:p>
            <a:pPr marL="38735" marR="123189">
              <a:lnSpc>
                <a:spcPct val="103099"/>
              </a:lnSpc>
              <a:spcBef>
                <a:spcPts val="320"/>
              </a:spcBef>
            </a:pPr>
            <a:r>
              <a:rPr dirty="0" sz="1050">
                <a:latin typeface="Arial MT"/>
                <a:cs typeface="Arial MT"/>
              </a:rPr>
              <a:t>Parliament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approves </a:t>
            </a:r>
            <a:r>
              <a:rPr dirty="0" sz="1050">
                <a:latin typeface="Arial MT"/>
                <a:cs typeface="Arial MT"/>
              </a:rPr>
              <a:t>NOK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16.8B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(~two-</a:t>
            </a:r>
            <a:endParaRPr sz="1050">
              <a:latin typeface="Arial MT"/>
              <a:cs typeface="Arial MT"/>
            </a:endParaRPr>
          </a:p>
          <a:p>
            <a:pPr marL="38735">
              <a:lnSpc>
                <a:spcPct val="100000"/>
              </a:lnSpc>
              <a:spcBef>
                <a:spcPts val="110"/>
              </a:spcBef>
            </a:pPr>
            <a:r>
              <a:rPr dirty="0" sz="1050">
                <a:latin typeface="Arial MT"/>
                <a:cs typeface="Arial MT"/>
              </a:rPr>
              <a:t>thirds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project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costs)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075688" y="5323141"/>
            <a:ext cx="1399540" cy="750570"/>
          </a:xfrm>
          <a:prstGeom prst="rect">
            <a:avLst/>
          </a:prstGeom>
          <a:solidFill>
            <a:srgbClr val="D2F0ED"/>
          </a:solidFill>
        </p:spPr>
        <p:txBody>
          <a:bodyPr wrap="square" lIns="0" tIns="37465" rIns="0" bIns="0" rtlCol="0" vert="horz">
            <a:spAutoFit/>
          </a:bodyPr>
          <a:lstStyle/>
          <a:p>
            <a:pPr marL="41910" marR="156210">
              <a:lnSpc>
                <a:spcPct val="104900"/>
              </a:lnSpc>
              <a:spcBef>
                <a:spcPts val="295"/>
              </a:spcBef>
            </a:pPr>
            <a:r>
              <a:rPr dirty="0" sz="1050" b="1">
                <a:latin typeface="Arial"/>
                <a:cs typeface="Arial"/>
              </a:rPr>
              <a:t>Project</a:t>
            </a:r>
            <a:r>
              <a:rPr dirty="0" sz="1050" spc="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halted</a:t>
            </a:r>
            <a:r>
              <a:rPr dirty="0" sz="1050" spc="170" b="1">
                <a:latin typeface="Arial"/>
                <a:cs typeface="Arial"/>
              </a:rPr>
              <a:t> </a:t>
            </a:r>
            <a:r>
              <a:rPr dirty="0" sz="1050" spc="-25">
                <a:latin typeface="Arial MT"/>
                <a:cs typeface="Arial MT"/>
              </a:rPr>
              <a:t>due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ballooning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costs </a:t>
            </a:r>
            <a:r>
              <a:rPr dirty="0" sz="1050">
                <a:latin typeface="Arial MT"/>
                <a:cs typeface="Arial MT"/>
              </a:rPr>
              <a:t>(+30%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initial budget)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564892" y="5181346"/>
            <a:ext cx="0" cy="149225"/>
          </a:xfrm>
          <a:custGeom>
            <a:avLst/>
            <a:gdLst/>
            <a:ahLst/>
            <a:cxnLst/>
            <a:rect l="l" t="t" r="r" b="b"/>
            <a:pathLst>
              <a:path w="0" h="149225">
                <a:moveTo>
                  <a:pt x="0" y="0"/>
                </a:moveTo>
                <a:lnTo>
                  <a:pt x="0" y="14884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457200" y="4188980"/>
            <a:ext cx="1225550" cy="466725"/>
          </a:xfrm>
          <a:prstGeom prst="rect">
            <a:avLst/>
          </a:prstGeom>
          <a:solidFill>
            <a:srgbClr val="D2F0ED"/>
          </a:solidFill>
        </p:spPr>
        <p:txBody>
          <a:bodyPr wrap="square" lIns="0" tIns="45719" rIns="0" bIns="0" rtlCol="0" vert="horz">
            <a:spAutoFit/>
          </a:bodyPr>
          <a:lstStyle/>
          <a:p>
            <a:pPr marL="34290">
              <a:lnSpc>
                <a:spcPct val="100000"/>
              </a:lnSpc>
              <a:spcBef>
                <a:spcPts val="359"/>
              </a:spcBef>
            </a:pPr>
            <a:r>
              <a:rPr dirty="0" sz="1050">
                <a:latin typeface="Arial MT"/>
                <a:cs typeface="Arial MT"/>
              </a:rPr>
              <a:t>Feasibility</a:t>
            </a:r>
            <a:r>
              <a:rPr dirty="0" sz="1050" spc="18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study</a:t>
            </a:r>
            <a:endParaRPr sz="1050">
              <a:latin typeface="Arial MT"/>
              <a:cs typeface="Arial MT"/>
            </a:endParaRPr>
          </a:p>
          <a:p>
            <a:pPr marL="34290">
              <a:lnSpc>
                <a:spcPct val="100000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pilot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376170" y="4988115"/>
            <a:ext cx="105854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730885" algn="l"/>
              </a:tabLst>
            </a:pPr>
            <a:r>
              <a:rPr dirty="0" baseline="2645" sz="1575" spc="-30">
                <a:latin typeface="Arial MT"/>
                <a:cs typeface="Arial MT"/>
              </a:rPr>
              <a:t>2023</a:t>
            </a:r>
            <a:r>
              <a:rPr dirty="0" baseline="2645" sz="1575">
                <a:latin typeface="Arial MT"/>
                <a:cs typeface="Arial MT"/>
              </a:rPr>
              <a:t>	</a:t>
            </a:r>
            <a:r>
              <a:rPr dirty="0" sz="1050" spc="-20">
                <a:latin typeface="Arial MT"/>
                <a:cs typeface="Arial MT"/>
              </a:rPr>
              <a:t>2025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6206" y="4982464"/>
            <a:ext cx="138239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1054100" algn="l"/>
              </a:tabLst>
            </a:pPr>
            <a:r>
              <a:rPr dirty="0" sz="1050" spc="-20">
                <a:latin typeface="Arial MT"/>
                <a:cs typeface="Arial MT"/>
              </a:rPr>
              <a:t>2016</a:t>
            </a:r>
            <a:r>
              <a:rPr dirty="0" sz="1050">
                <a:latin typeface="Arial MT"/>
                <a:cs typeface="Arial MT"/>
              </a:rPr>
              <a:t>	</a:t>
            </a:r>
            <a:r>
              <a:rPr dirty="0" sz="1050" spc="-20">
                <a:latin typeface="Arial MT"/>
                <a:cs typeface="Arial MT"/>
              </a:rPr>
              <a:t>2020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93420" y="3792791"/>
            <a:ext cx="342582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Project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timeline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for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Hafslund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Celsio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WtE-</a:t>
            </a:r>
            <a:r>
              <a:rPr dirty="0" sz="1200" spc="-20" b="1">
                <a:latin typeface="Arial"/>
                <a:cs typeface="Arial"/>
              </a:rPr>
              <a:t>CCUS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61188" y="4028947"/>
            <a:ext cx="4453255" cy="1282065"/>
          </a:xfrm>
          <a:custGeom>
            <a:avLst/>
            <a:gdLst/>
            <a:ahLst/>
            <a:cxnLst/>
            <a:rect l="l" t="t" r="r" b="b"/>
            <a:pathLst>
              <a:path w="4453255" h="1282064">
                <a:moveTo>
                  <a:pt x="0" y="0"/>
                </a:moveTo>
                <a:lnTo>
                  <a:pt x="4452747" y="0"/>
                </a:lnTo>
              </a:path>
              <a:path w="4453255" h="1282064">
                <a:moveTo>
                  <a:pt x="301752" y="947674"/>
                </a:moveTo>
                <a:lnTo>
                  <a:pt x="301752" y="631063"/>
                </a:lnTo>
              </a:path>
              <a:path w="4453255" h="1282064">
                <a:moveTo>
                  <a:pt x="3895344" y="1281811"/>
                </a:moveTo>
                <a:lnTo>
                  <a:pt x="3895344" y="120726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2203704" y="4198200"/>
            <a:ext cx="2030095" cy="668020"/>
          </a:xfrm>
          <a:prstGeom prst="rect">
            <a:avLst/>
          </a:prstGeom>
          <a:solidFill>
            <a:srgbClr val="D2F0ED"/>
          </a:solidFill>
        </p:spPr>
        <p:txBody>
          <a:bodyPr wrap="square" lIns="0" tIns="46355" rIns="0" bIns="0" rtlCol="0" vert="horz">
            <a:spAutoFit/>
          </a:bodyPr>
          <a:lstStyle/>
          <a:p>
            <a:pPr marL="34290" marR="56515">
              <a:lnSpc>
                <a:spcPct val="103099"/>
              </a:lnSpc>
              <a:spcBef>
                <a:spcPts val="365"/>
              </a:spcBef>
            </a:pPr>
            <a:r>
              <a:rPr dirty="0" sz="1050">
                <a:latin typeface="Arial MT"/>
                <a:cs typeface="Arial MT"/>
              </a:rPr>
              <a:t>Microsoft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Frontier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offtake </a:t>
            </a:r>
            <a:r>
              <a:rPr dirty="0" sz="1050">
                <a:latin typeface="Arial MT"/>
                <a:cs typeface="Arial MT"/>
              </a:rPr>
              <a:t>agreements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carbon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removal</a:t>
            </a:r>
            <a:endParaRPr sz="1050">
              <a:latin typeface="Arial MT"/>
              <a:cs typeface="Arial MT"/>
            </a:endParaRPr>
          </a:p>
          <a:p>
            <a:pPr marL="34290">
              <a:lnSpc>
                <a:spcPct val="100000"/>
              </a:lnSpc>
              <a:spcBef>
                <a:spcPts val="110"/>
              </a:spcBef>
            </a:pPr>
            <a:r>
              <a:rPr dirty="0" sz="1050">
                <a:latin typeface="Wingdings"/>
                <a:cs typeface="Wingdings"/>
              </a:rPr>
              <a:t></a:t>
            </a:r>
            <a:r>
              <a:rPr dirty="0" sz="1050" spc="180">
                <a:latin typeface="Times New Roman"/>
                <a:cs typeface="Times New Roman"/>
              </a:rPr>
              <a:t> </a:t>
            </a:r>
            <a:r>
              <a:rPr dirty="0" sz="1050">
                <a:latin typeface="Arial MT"/>
                <a:cs typeface="Arial MT"/>
              </a:rPr>
              <a:t>Final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investment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decision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323844" y="4870450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1" name="object 61" descr="Oppkjøpet av Fortum Oslo Varme er gjennomført | Hafslund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48271" y="5103672"/>
            <a:ext cx="1188720" cy="329260"/>
          </a:xfrm>
          <a:prstGeom prst="rect">
            <a:avLst/>
          </a:prstGeom>
        </p:spPr>
      </p:pic>
      <p:pic>
        <p:nvPicPr>
          <p:cNvPr id="62" name="object 62" descr="Heidelberg Materials - CCMPA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247888" y="5103647"/>
            <a:ext cx="1069848" cy="402437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303872" y="6595011"/>
            <a:ext cx="8286750" cy="13779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Khande-</a:t>
            </a:r>
            <a:r>
              <a:rPr dirty="0" sz="800">
                <a:latin typeface="Arial MT"/>
                <a:cs typeface="Arial MT"/>
              </a:rPr>
              <a:t>Jae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Fisher,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Ariela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Gernot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with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58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1126109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CCUS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bottlenecked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by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costs,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policy,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technology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maturity</a:t>
            </a:r>
            <a:r>
              <a:rPr dirty="0" sz="2800" spc="-25" b="1">
                <a:latin typeface="Arial"/>
                <a:cs typeface="Arial"/>
              </a:rPr>
              <a:t> but </a:t>
            </a:r>
            <a:r>
              <a:rPr dirty="0" sz="2800" b="1">
                <a:latin typeface="Arial"/>
                <a:cs typeface="Arial"/>
              </a:rPr>
              <a:t>can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scale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with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more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targeted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investment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CO2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use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infrastructure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19"/>
            <a:ext cx="4691380" cy="429895"/>
            <a:chOff x="0" y="45719"/>
            <a:chExt cx="4691380" cy="429895"/>
          </a:xfrm>
        </p:grpSpPr>
        <p:sp>
          <p:nvSpPr>
            <p:cNvPr id="6" name="object 6"/>
            <p:cNvSpPr/>
            <p:nvPr/>
          </p:nvSpPr>
          <p:spPr>
            <a:xfrm>
              <a:off x="2980944" y="45719"/>
              <a:ext cx="1710055" cy="421005"/>
            </a:xfrm>
            <a:custGeom>
              <a:avLst/>
              <a:gdLst/>
              <a:ahLst/>
              <a:cxnLst/>
              <a:rect l="l" t="t" r="r" b="b"/>
              <a:pathLst>
                <a:path w="1710054" h="421005">
                  <a:moveTo>
                    <a:pt x="1499616" y="0"/>
                  </a:moveTo>
                  <a:lnTo>
                    <a:pt x="0" y="0"/>
                  </a:lnTo>
                  <a:lnTo>
                    <a:pt x="0" y="420750"/>
                  </a:lnTo>
                  <a:lnTo>
                    <a:pt x="1499616" y="420750"/>
                  </a:lnTo>
                  <a:lnTo>
                    <a:pt x="1709928" y="210438"/>
                  </a:lnTo>
                  <a:lnTo>
                    <a:pt x="1499616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315544" y="125412"/>
            <a:ext cx="394970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87830" algn="l"/>
                <a:tab pos="3010535" algn="l"/>
              </a:tabLst>
            </a:pPr>
            <a:r>
              <a:rPr dirty="0" sz="1550" spc="-10"/>
              <a:t>Solutions</a:t>
            </a:r>
            <a:r>
              <a:rPr dirty="0" sz="1550"/>
              <a:t>	</a:t>
            </a:r>
            <a:r>
              <a:rPr dirty="0" sz="1550" spc="-20"/>
              <a:t>CCUS</a:t>
            </a:r>
            <a:r>
              <a:rPr dirty="0" sz="1550"/>
              <a:t>	</a:t>
            </a:r>
            <a:r>
              <a:rPr dirty="0" sz="1550" spc="-10"/>
              <a:t>Summary</a:t>
            </a:r>
            <a:endParaRPr sz="1550"/>
          </a:p>
        </p:txBody>
      </p:sp>
      <p:grpSp>
        <p:nvGrpSpPr>
          <p:cNvPr id="10" name="object 10"/>
          <p:cNvGrpSpPr/>
          <p:nvPr/>
        </p:nvGrpSpPr>
        <p:grpSpPr>
          <a:xfrm>
            <a:off x="2011679" y="1527403"/>
            <a:ext cx="3200400" cy="4472940"/>
            <a:chOff x="2011679" y="1527403"/>
            <a:chExt cx="3200400" cy="4472940"/>
          </a:xfrm>
        </p:grpSpPr>
        <p:sp>
          <p:nvSpPr>
            <p:cNvPr id="11" name="object 11"/>
            <p:cNvSpPr/>
            <p:nvPr/>
          </p:nvSpPr>
          <p:spPr>
            <a:xfrm>
              <a:off x="2011679" y="2149347"/>
              <a:ext cx="3182620" cy="3850640"/>
            </a:xfrm>
            <a:custGeom>
              <a:avLst/>
              <a:gdLst/>
              <a:ahLst/>
              <a:cxnLst/>
              <a:rect l="l" t="t" r="r" b="b"/>
              <a:pathLst>
                <a:path w="3182620" h="3850640">
                  <a:moveTo>
                    <a:pt x="0" y="3850614"/>
                  </a:moveTo>
                  <a:lnTo>
                    <a:pt x="3182112" y="3850614"/>
                  </a:lnTo>
                  <a:lnTo>
                    <a:pt x="3182112" y="0"/>
                  </a:lnTo>
                  <a:lnTo>
                    <a:pt x="0" y="0"/>
                  </a:lnTo>
                  <a:lnTo>
                    <a:pt x="0" y="3850614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020823" y="1527403"/>
              <a:ext cx="3191510" cy="622300"/>
            </a:xfrm>
            <a:custGeom>
              <a:avLst/>
              <a:gdLst/>
              <a:ahLst/>
              <a:cxnLst/>
              <a:rect l="l" t="t" r="r" b="b"/>
              <a:pathLst>
                <a:path w="3191510" h="622300">
                  <a:moveTo>
                    <a:pt x="3191255" y="0"/>
                  </a:moveTo>
                  <a:lnTo>
                    <a:pt x="0" y="0"/>
                  </a:lnTo>
                  <a:lnTo>
                    <a:pt x="0" y="621944"/>
                  </a:lnTo>
                  <a:lnTo>
                    <a:pt x="3191255" y="621944"/>
                  </a:lnTo>
                  <a:lnTo>
                    <a:pt x="3191255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777489" y="1613725"/>
            <a:ext cx="1680845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62890" marR="5080" indent="-250825">
              <a:lnSpc>
                <a:spcPct val="102299"/>
              </a:lnSpc>
              <a:spcBef>
                <a:spcPts val="80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dirty="0" sz="1350" spc="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scaling</a:t>
            </a:r>
            <a:r>
              <a:rPr dirty="0" sz="1350" spc="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Infrastructure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21808" y="1536547"/>
            <a:ext cx="3200400" cy="4481830"/>
            <a:chOff x="5321808" y="1536547"/>
            <a:chExt cx="3200400" cy="4481830"/>
          </a:xfrm>
        </p:grpSpPr>
        <p:sp>
          <p:nvSpPr>
            <p:cNvPr id="15" name="object 15"/>
            <p:cNvSpPr/>
            <p:nvPr/>
          </p:nvSpPr>
          <p:spPr>
            <a:xfrm>
              <a:off x="5321808" y="1929879"/>
              <a:ext cx="3182620" cy="4088765"/>
            </a:xfrm>
            <a:custGeom>
              <a:avLst/>
              <a:gdLst/>
              <a:ahLst/>
              <a:cxnLst/>
              <a:rect l="l" t="t" r="r" b="b"/>
              <a:pathLst>
                <a:path w="3182620" h="4088765">
                  <a:moveTo>
                    <a:pt x="3182112" y="0"/>
                  </a:moveTo>
                  <a:lnTo>
                    <a:pt x="0" y="0"/>
                  </a:lnTo>
                  <a:lnTo>
                    <a:pt x="0" y="4088384"/>
                  </a:lnTo>
                  <a:lnTo>
                    <a:pt x="3182112" y="4088384"/>
                  </a:lnTo>
                  <a:lnTo>
                    <a:pt x="3182112" y="0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340096" y="1536547"/>
              <a:ext cx="3182620" cy="631190"/>
            </a:xfrm>
            <a:custGeom>
              <a:avLst/>
              <a:gdLst/>
              <a:ahLst/>
              <a:cxnLst/>
              <a:rect l="l" t="t" r="r" b="b"/>
              <a:pathLst>
                <a:path w="3182620" h="631189">
                  <a:moveTo>
                    <a:pt x="3182111" y="0"/>
                  </a:moveTo>
                  <a:lnTo>
                    <a:pt x="0" y="0"/>
                  </a:lnTo>
                  <a:lnTo>
                    <a:pt x="0" y="631088"/>
                  </a:lnTo>
                  <a:lnTo>
                    <a:pt x="3182111" y="631088"/>
                  </a:lnTo>
                  <a:lnTo>
                    <a:pt x="3182111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6056757" y="1736915"/>
            <a:ext cx="1757680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Uncompetitive</a:t>
            </a:r>
            <a:r>
              <a:rPr dirty="0" sz="1350" spc="22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20" b="1">
                <a:solidFill>
                  <a:srgbClr val="FFFFFF"/>
                </a:solidFill>
                <a:latin typeface="Arial"/>
                <a:cs typeface="Arial"/>
              </a:rPr>
              <a:t>costs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668511" y="1527403"/>
            <a:ext cx="3200400" cy="4472940"/>
            <a:chOff x="8668511" y="1527403"/>
            <a:chExt cx="3200400" cy="4472940"/>
          </a:xfrm>
        </p:grpSpPr>
        <p:sp>
          <p:nvSpPr>
            <p:cNvPr id="19" name="object 19"/>
            <p:cNvSpPr/>
            <p:nvPr/>
          </p:nvSpPr>
          <p:spPr>
            <a:xfrm>
              <a:off x="8677655" y="2140203"/>
              <a:ext cx="3191510" cy="3860165"/>
            </a:xfrm>
            <a:custGeom>
              <a:avLst/>
              <a:gdLst/>
              <a:ahLst/>
              <a:cxnLst/>
              <a:rect l="l" t="t" r="r" b="b"/>
              <a:pathLst>
                <a:path w="3191509" h="3860165">
                  <a:moveTo>
                    <a:pt x="0" y="3859758"/>
                  </a:moveTo>
                  <a:lnTo>
                    <a:pt x="3191255" y="3859758"/>
                  </a:lnTo>
                  <a:lnTo>
                    <a:pt x="3191255" y="0"/>
                  </a:lnTo>
                  <a:lnTo>
                    <a:pt x="0" y="0"/>
                  </a:lnTo>
                  <a:lnTo>
                    <a:pt x="0" y="3859758"/>
                  </a:lnTo>
                  <a:close/>
                </a:path>
              </a:pathLst>
            </a:custGeom>
            <a:solidFill>
              <a:srgbClr val="F1F1F1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668511" y="1527403"/>
              <a:ext cx="3200400" cy="613410"/>
            </a:xfrm>
            <a:custGeom>
              <a:avLst/>
              <a:gdLst/>
              <a:ahLst/>
              <a:cxnLst/>
              <a:rect l="l" t="t" r="r" b="b"/>
              <a:pathLst>
                <a:path w="3200400" h="613410">
                  <a:moveTo>
                    <a:pt x="3200400" y="0"/>
                  </a:moveTo>
                  <a:lnTo>
                    <a:pt x="0" y="0"/>
                  </a:lnTo>
                  <a:lnTo>
                    <a:pt x="0" y="612800"/>
                  </a:lnTo>
                  <a:lnTo>
                    <a:pt x="3200400" y="612800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9492615" y="1717738"/>
            <a:ext cx="1565275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Uneven</a:t>
            </a:r>
            <a:r>
              <a:rPr dirty="0" sz="1350" spc="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regulation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88947" y="2415158"/>
            <a:ext cx="3125470" cy="180593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113664" indent="-17145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Commercial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development: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There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no </a:t>
            </a:r>
            <a:r>
              <a:rPr dirty="0" sz="1200">
                <a:latin typeface="Arial MT"/>
                <a:cs typeface="Arial MT"/>
              </a:rPr>
              <a:t>commercial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plants with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CCUS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during </a:t>
            </a:r>
            <a:r>
              <a:rPr dirty="0" sz="1200">
                <a:latin typeface="Arial MT"/>
                <a:cs typeface="Arial MT"/>
              </a:rPr>
              <a:t>monomer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fabrication;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b="1">
                <a:latin typeface="Arial"/>
                <a:cs typeface="Arial"/>
              </a:rPr>
              <a:t>less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than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0.5%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of </a:t>
            </a:r>
            <a:r>
              <a:rPr dirty="0" sz="1200" b="1">
                <a:latin typeface="Arial"/>
                <a:cs typeface="Arial"/>
              </a:rPr>
              <a:t>WtE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plants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are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retrofitted</a:t>
            </a:r>
            <a:endParaRPr sz="1200">
              <a:latin typeface="Arial"/>
              <a:cs typeface="Arial"/>
            </a:endParaRPr>
          </a:p>
          <a:p>
            <a:pPr marL="184150" marR="149225" indent="-17145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Offtake: </a:t>
            </a:r>
            <a:r>
              <a:rPr dirty="0" sz="1200">
                <a:latin typeface="Arial MT"/>
                <a:cs typeface="Arial MT"/>
              </a:rPr>
              <a:t>There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weak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demand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CO2-</a:t>
            </a:r>
            <a:r>
              <a:rPr dirty="0" sz="1200">
                <a:latin typeface="Arial MT"/>
                <a:cs typeface="Arial MT"/>
              </a:rPr>
              <a:t>based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products;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CO2-based-plastics </a:t>
            </a:r>
            <a:r>
              <a:rPr dirty="0" sz="1200">
                <a:latin typeface="Arial MT"/>
                <a:cs typeface="Arial MT"/>
              </a:rPr>
              <a:t>pathways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still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nascent</a:t>
            </a:r>
            <a:endParaRPr sz="12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1200" spc="-10" b="1">
                <a:latin typeface="Arial"/>
                <a:cs typeface="Arial"/>
              </a:rPr>
              <a:t>Transportation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storage: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Access </a:t>
            </a:r>
            <a:r>
              <a:rPr dirty="0" sz="1200" spc="-25">
                <a:latin typeface="Arial MT"/>
                <a:cs typeface="Arial MT"/>
              </a:rPr>
              <a:t>to</a:t>
            </a:r>
            <a:endParaRPr sz="1200">
              <a:latin typeface="Arial MT"/>
              <a:cs typeface="Arial MT"/>
            </a:endParaRPr>
          </a:p>
          <a:p>
            <a:pPr marL="18415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networks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large-scale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storage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uneven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79382" y="2488056"/>
            <a:ext cx="2821305" cy="13754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84150" marR="316865" indent="-17208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Unaligned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policies: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CCUS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relies </a:t>
            </a:r>
            <a:r>
              <a:rPr dirty="0" sz="1200">
                <a:latin typeface="Arial MT"/>
                <a:cs typeface="Arial MT"/>
              </a:rPr>
              <a:t>heavily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policy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incentives,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which </a:t>
            </a:r>
            <a:r>
              <a:rPr dirty="0" sz="1200">
                <a:latin typeface="Arial MT"/>
                <a:cs typeface="Arial MT"/>
              </a:rPr>
              <a:t>remain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b="1">
                <a:latin typeface="Arial"/>
                <a:cs typeface="Arial"/>
              </a:rPr>
              <a:t>fragmented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">
                <a:latin typeface="Arial MT"/>
                <a:cs typeface="Arial MT"/>
              </a:rPr>
              <a:t>globally</a:t>
            </a:r>
            <a:endParaRPr sz="1200">
              <a:latin typeface="Arial MT"/>
              <a:cs typeface="Arial MT"/>
            </a:endParaRPr>
          </a:p>
          <a:p>
            <a:pPr marL="184150" marR="5080" indent="-172085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Unalignment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policy-</a:t>
            </a:r>
            <a:r>
              <a:rPr dirty="0" sz="1200" b="1">
                <a:latin typeface="Arial"/>
                <a:cs typeface="Arial"/>
              </a:rPr>
              <a:t>cost: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Policy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in </a:t>
            </a:r>
            <a:r>
              <a:rPr dirty="0" sz="1200">
                <a:latin typeface="Arial MT"/>
                <a:cs typeface="Arial MT"/>
              </a:rPr>
              <a:t>Europe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WtE-</a:t>
            </a:r>
            <a:r>
              <a:rPr dirty="0" sz="1200">
                <a:latin typeface="Arial MT"/>
                <a:cs typeface="Arial MT"/>
              </a:rPr>
              <a:t>CCUS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more </a:t>
            </a:r>
            <a:r>
              <a:rPr dirty="0" sz="1200">
                <a:latin typeface="Arial MT"/>
                <a:cs typeface="Arial MT"/>
              </a:rPr>
              <a:t>developed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more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significant </a:t>
            </a:r>
            <a:r>
              <a:rPr dirty="0" sz="1200">
                <a:latin typeface="Arial MT"/>
                <a:cs typeface="Arial MT"/>
              </a:rPr>
              <a:t>deployment,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despite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higher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costs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70016" y="2480119"/>
            <a:ext cx="2974340" cy="17418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22250" marR="417195" indent="-17145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22250" algn="l"/>
                <a:tab pos="2235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Capture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at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facilities: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Retrofits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are </a:t>
            </a:r>
            <a:r>
              <a:rPr dirty="0" sz="1200">
                <a:latin typeface="Arial MT"/>
                <a:cs typeface="Arial MT"/>
              </a:rPr>
              <a:t>complex,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expensive,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energy </a:t>
            </a:r>
            <a:r>
              <a:rPr dirty="0" sz="1200">
                <a:latin typeface="Arial MT"/>
                <a:cs typeface="Arial MT"/>
              </a:rPr>
              <a:t>intensive.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Flue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low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CO</a:t>
            </a:r>
            <a:r>
              <a:rPr dirty="0" baseline="-13888" sz="1200" spc="-37">
                <a:latin typeface="Arial MT"/>
                <a:cs typeface="Arial MT"/>
              </a:rPr>
              <a:t>2</a:t>
            </a:r>
            <a:r>
              <a:rPr dirty="0" baseline="-13888" sz="12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concentrations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amplify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all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three </a:t>
            </a:r>
            <a:r>
              <a:rPr dirty="0" sz="1200" spc="-10">
                <a:latin typeface="Arial MT"/>
                <a:cs typeface="Arial MT"/>
              </a:rPr>
              <a:t>challenges</a:t>
            </a:r>
            <a:endParaRPr sz="1200">
              <a:latin typeface="Arial MT"/>
              <a:cs typeface="Arial MT"/>
            </a:endParaRPr>
          </a:p>
          <a:p>
            <a:pPr marL="222250" marR="55880" indent="-171450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222250" algn="l"/>
                <a:tab pos="2235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Captured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</a:t>
            </a:r>
            <a:r>
              <a:rPr dirty="0" baseline="-13888" sz="1200" b="1">
                <a:latin typeface="Arial"/>
                <a:cs typeface="Arial"/>
              </a:rPr>
              <a:t>2</a:t>
            </a:r>
            <a:r>
              <a:rPr dirty="0" baseline="-13888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as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feedstock: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10">
                <a:latin typeface="Arial MT"/>
                <a:cs typeface="Arial MT"/>
              </a:rPr>
              <a:t>Monomer fabrication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from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captured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</a:t>
            </a:r>
            <a:r>
              <a:rPr dirty="0" baseline="-13888" sz="1200">
                <a:latin typeface="Arial MT"/>
                <a:cs typeface="Arial MT"/>
              </a:rPr>
              <a:t>2</a:t>
            </a:r>
            <a:r>
              <a:rPr dirty="0" baseline="-13888" sz="1200" spc="52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20" b="1">
                <a:latin typeface="Arial"/>
                <a:cs typeface="Arial"/>
              </a:rPr>
              <a:t>~10% </a:t>
            </a:r>
            <a:r>
              <a:rPr dirty="0" sz="1200">
                <a:latin typeface="Arial MT"/>
                <a:cs typeface="Arial MT"/>
              </a:rPr>
              <a:t>more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expensive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(&gt;200%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if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sourced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from </a:t>
            </a:r>
            <a:r>
              <a:rPr dirty="0" sz="1200" spc="-10">
                <a:latin typeface="Arial MT"/>
                <a:cs typeface="Arial MT"/>
              </a:rPr>
              <a:t>WtE-</a:t>
            </a:r>
            <a:r>
              <a:rPr dirty="0" sz="1200">
                <a:latin typeface="Arial MT"/>
                <a:cs typeface="Arial MT"/>
              </a:rPr>
              <a:t>CCUS)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compared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conventional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5178" y="2122233"/>
            <a:ext cx="1026794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-10" b="1">
                <a:latin typeface="Arial"/>
                <a:cs typeface="Arial"/>
              </a:rPr>
              <a:t>Bottlenecks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2900" y="2382647"/>
            <a:ext cx="11553825" cy="0"/>
          </a:xfrm>
          <a:custGeom>
            <a:avLst/>
            <a:gdLst/>
            <a:ahLst/>
            <a:cxnLst/>
            <a:rect l="l" t="t" r="r" b="b"/>
            <a:pathLst>
              <a:path w="11553825" h="0">
                <a:moveTo>
                  <a:pt x="0" y="0"/>
                </a:moveTo>
                <a:lnTo>
                  <a:pt x="1155369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53008" y="4132707"/>
            <a:ext cx="828040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 spc="-10" b="1">
                <a:latin typeface="Arial"/>
                <a:cs typeface="Arial"/>
              </a:rPr>
              <a:t>Solutions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42900" y="1646411"/>
            <a:ext cx="11522075" cy="2744470"/>
            <a:chOff x="342900" y="1646411"/>
            <a:chExt cx="11522075" cy="2744470"/>
          </a:xfrm>
        </p:grpSpPr>
        <p:sp>
          <p:nvSpPr>
            <p:cNvPr id="29" name="object 29"/>
            <p:cNvSpPr/>
            <p:nvPr/>
          </p:nvSpPr>
          <p:spPr>
            <a:xfrm>
              <a:off x="342900" y="4385691"/>
              <a:ext cx="11522075" cy="0"/>
            </a:xfrm>
            <a:custGeom>
              <a:avLst/>
              <a:gdLst/>
              <a:ahLst/>
              <a:cxnLst/>
              <a:rect l="l" t="t" r="r" b="b"/>
              <a:pathLst>
                <a:path w="11522075" h="0">
                  <a:moveTo>
                    <a:pt x="0" y="0"/>
                  </a:moveTo>
                  <a:lnTo>
                    <a:pt x="1152169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186203" y="1697824"/>
              <a:ext cx="3750945" cy="363220"/>
            </a:xfrm>
            <a:custGeom>
              <a:avLst/>
              <a:gdLst/>
              <a:ahLst/>
              <a:cxnLst/>
              <a:rect l="l" t="t" r="r" b="b"/>
              <a:pathLst>
                <a:path w="3750945" h="363219">
                  <a:moveTo>
                    <a:pt x="137426" y="197370"/>
                  </a:moveTo>
                  <a:lnTo>
                    <a:pt x="61087" y="197370"/>
                  </a:lnTo>
                  <a:lnTo>
                    <a:pt x="61087" y="301078"/>
                  </a:lnTo>
                  <a:lnTo>
                    <a:pt x="137426" y="301078"/>
                  </a:lnTo>
                  <a:lnTo>
                    <a:pt x="137426" y="197370"/>
                  </a:lnTo>
                  <a:close/>
                </a:path>
                <a:path w="3750945" h="363219">
                  <a:moveTo>
                    <a:pt x="223951" y="342"/>
                  </a:moveTo>
                  <a:lnTo>
                    <a:pt x="154025" y="342"/>
                  </a:lnTo>
                  <a:lnTo>
                    <a:pt x="181813" y="28651"/>
                  </a:lnTo>
                  <a:lnTo>
                    <a:pt x="58991" y="153771"/>
                  </a:lnTo>
                  <a:lnTo>
                    <a:pt x="73342" y="168389"/>
                  </a:lnTo>
                  <a:lnTo>
                    <a:pt x="196164" y="43332"/>
                  </a:lnTo>
                  <a:lnTo>
                    <a:pt x="223951" y="71589"/>
                  </a:lnTo>
                  <a:lnTo>
                    <a:pt x="223951" y="342"/>
                  </a:lnTo>
                  <a:close/>
                </a:path>
                <a:path w="3750945" h="363219">
                  <a:moveTo>
                    <a:pt x="244309" y="104051"/>
                  </a:moveTo>
                  <a:lnTo>
                    <a:pt x="167970" y="104051"/>
                  </a:lnTo>
                  <a:lnTo>
                    <a:pt x="167970" y="301078"/>
                  </a:lnTo>
                  <a:lnTo>
                    <a:pt x="244309" y="301078"/>
                  </a:lnTo>
                  <a:lnTo>
                    <a:pt x="244309" y="104051"/>
                  </a:lnTo>
                  <a:close/>
                </a:path>
                <a:path w="3750945" h="363219">
                  <a:moveTo>
                    <a:pt x="351193" y="331978"/>
                  </a:moveTo>
                  <a:lnTo>
                    <a:pt x="30543" y="331978"/>
                  </a:lnTo>
                  <a:lnTo>
                    <a:pt x="30543" y="0"/>
                  </a:lnTo>
                  <a:lnTo>
                    <a:pt x="0" y="0"/>
                  </a:lnTo>
                  <a:lnTo>
                    <a:pt x="0" y="331978"/>
                  </a:lnTo>
                  <a:lnTo>
                    <a:pt x="0" y="362737"/>
                  </a:lnTo>
                  <a:lnTo>
                    <a:pt x="351193" y="362750"/>
                  </a:lnTo>
                  <a:lnTo>
                    <a:pt x="351193" y="331978"/>
                  </a:lnTo>
                  <a:close/>
                </a:path>
                <a:path w="3750945" h="363219">
                  <a:moveTo>
                    <a:pt x="351193" y="342"/>
                  </a:moveTo>
                  <a:lnTo>
                    <a:pt x="274853" y="342"/>
                  </a:lnTo>
                  <a:lnTo>
                    <a:pt x="274853" y="301078"/>
                  </a:lnTo>
                  <a:lnTo>
                    <a:pt x="351193" y="301078"/>
                  </a:lnTo>
                  <a:lnTo>
                    <a:pt x="351193" y="342"/>
                  </a:lnTo>
                  <a:close/>
                </a:path>
                <a:path w="3750945" h="363219">
                  <a:moveTo>
                    <a:pt x="3648799" y="55232"/>
                  </a:moveTo>
                  <a:lnTo>
                    <a:pt x="3627107" y="1003"/>
                  </a:lnTo>
                  <a:lnTo>
                    <a:pt x="3334689" y="120650"/>
                  </a:lnTo>
                  <a:lnTo>
                    <a:pt x="3363925" y="120650"/>
                  </a:lnTo>
                  <a:lnTo>
                    <a:pt x="3620909" y="15557"/>
                  </a:lnTo>
                  <a:lnTo>
                    <a:pt x="3637673" y="57454"/>
                  </a:lnTo>
                  <a:lnTo>
                    <a:pt x="3648799" y="55232"/>
                  </a:lnTo>
                  <a:close/>
                </a:path>
                <a:path w="3750945" h="363219">
                  <a:moveTo>
                    <a:pt x="3707015" y="120637"/>
                  </a:moveTo>
                  <a:lnTo>
                    <a:pt x="3695687" y="62941"/>
                  </a:lnTo>
                  <a:lnTo>
                    <a:pt x="3405657" y="120650"/>
                  </a:lnTo>
                  <a:lnTo>
                    <a:pt x="3462451" y="120650"/>
                  </a:lnTo>
                  <a:lnTo>
                    <a:pt x="3686911" y="76022"/>
                  </a:lnTo>
                  <a:lnTo>
                    <a:pt x="3695687" y="120637"/>
                  </a:lnTo>
                  <a:lnTo>
                    <a:pt x="3707015" y="120637"/>
                  </a:lnTo>
                  <a:close/>
                </a:path>
                <a:path w="3750945" h="363219">
                  <a:moveTo>
                    <a:pt x="3750805" y="137807"/>
                  </a:moveTo>
                  <a:lnTo>
                    <a:pt x="3261372" y="137807"/>
                  </a:lnTo>
                  <a:lnTo>
                    <a:pt x="3261372" y="147967"/>
                  </a:lnTo>
                  <a:lnTo>
                    <a:pt x="3261372" y="348653"/>
                  </a:lnTo>
                  <a:lnTo>
                    <a:pt x="3261372" y="360083"/>
                  </a:lnTo>
                  <a:lnTo>
                    <a:pt x="3750805" y="360083"/>
                  </a:lnTo>
                  <a:lnTo>
                    <a:pt x="3750805" y="348691"/>
                  </a:lnTo>
                  <a:lnTo>
                    <a:pt x="3750805" y="148450"/>
                  </a:lnTo>
                  <a:lnTo>
                    <a:pt x="3739680" y="148450"/>
                  </a:lnTo>
                  <a:lnTo>
                    <a:pt x="3739680" y="348653"/>
                  </a:lnTo>
                  <a:lnTo>
                    <a:pt x="3272485" y="348653"/>
                  </a:lnTo>
                  <a:lnTo>
                    <a:pt x="3272485" y="147967"/>
                  </a:lnTo>
                  <a:lnTo>
                    <a:pt x="3750805" y="147967"/>
                  </a:lnTo>
                  <a:lnTo>
                    <a:pt x="3750805" y="137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2254" y="1896329"/>
              <a:ext cx="80078" cy="10011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480939" y="1646415"/>
              <a:ext cx="3735704" cy="400685"/>
            </a:xfrm>
            <a:custGeom>
              <a:avLst/>
              <a:gdLst/>
              <a:ahLst/>
              <a:cxnLst/>
              <a:rect l="l" t="t" r="r" b="b"/>
              <a:pathLst>
                <a:path w="3735704" h="400685">
                  <a:moveTo>
                    <a:pt x="94843" y="297853"/>
                  </a:moveTo>
                  <a:lnTo>
                    <a:pt x="92367" y="288861"/>
                  </a:lnTo>
                  <a:lnTo>
                    <a:pt x="91706" y="286448"/>
                  </a:lnTo>
                  <a:lnTo>
                    <a:pt x="85877" y="280619"/>
                  </a:lnTo>
                  <a:lnTo>
                    <a:pt x="83413" y="279946"/>
                  </a:lnTo>
                  <a:lnTo>
                    <a:pt x="83413" y="293839"/>
                  </a:lnTo>
                  <a:lnTo>
                    <a:pt x="83413" y="306133"/>
                  </a:lnTo>
                  <a:lnTo>
                    <a:pt x="78435" y="311099"/>
                  </a:lnTo>
                  <a:lnTo>
                    <a:pt x="66141" y="311099"/>
                  </a:lnTo>
                  <a:lnTo>
                    <a:pt x="61175" y="306133"/>
                  </a:lnTo>
                  <a:lnTo>
                    <a:pt x="61175" y="293839"/>
                  </a:lnTo>
                  <a:lnTo>
                    <a:pt x="66141" y="288861"/>
                  </a:lnTo>
                  <a:lnTo>
                    <a:pt x="78435" y="288861"/>
                  </a:lnTo>
                  <a:lnTo>
                    <a:pt x="83413" y="293839"/>
                  </a:lnTo>
                  <a:lnTo>
                    <a:pt x="83413" y="279946"/>
                  </a:lnTo>
                  <a:lnTo>
                    <a:pt x="78359" y="278549"/>
                  </a:lnTo>
                  <a:lnTo>
                    <a:pt x="69519" y="277901"/>
                  </a:lnTo>
                  <a:lnTo>
                    <a:pt x="61391" y="280619"/>
                  </a:lnTo>
                  <a:lnTo>
                    <a:pt x="54889" y="286169"/>
                  </a:lnTo>
                  <a:lnTo>
                    <a:pt x="50990" y="293839"/>
                  </a:lnTo>
                  <a:lnTo>
                    <a:pt x="50863" y="294081"/>
                  </a:lnTo>
                  <a:lnTo>
                    <a:pt x="49809" y="297853"/>
                  </a:lnTo>
                  <a:lnTo>
                    <a:pt x="49771" y="302133"/>
                  </a:lnTo>
                  <a:lnTo>
                    <a:pt x="50825" y="305892"/>
                  </a:lnTo>
                  <a:lnTo>
                    <a:pt x="52908" y="313550"/>
                  </a:lnTo>
                  <a:lnTo>
                    <a:pt x="58775" y="319405"/>
                  </a:lnTo>
                  <a:lnTo>
                    <a:pt x="66268" y="321437"/>
                  </a:lnTo>
                  <a:lnTo>
                    <a:pt x="75120" y="322072"/>
                  </a:lnTo>
                  <a:lnTo>
                    <a:pt x="83121" y="319405"/>
                  </a:lnTo>
                  <a:lnTo>
                    <a:pt x="89738" y="313804"/>
                  </a:lnTo>
                  <a:lnTo>
                    <a:pt x="91109" y="311099"/>
                  </a:lnTo>
                  <a:lnTo>
                    <a:pt x="93637" y="306133"/>
                  </a:lnTo>
                  <a:lnTo>
                    <a:pt x="93764" y="305892"/>
                  </a:lnTo>
                  <a:lnTo>
                    <a:pt x="94805" y="302133"/>
                  </a:lnTo>
                  <a:lnTo>
                    <a:pt x="94843" y="297853"/>
                  </a:lnTo>
                  <a:close/>
                </a:path>
                <a:path w="3735704" h="400685">
                  <a:moveTo>
                    <a:pt x="372783" y="291731"/>
                  </a:moveTo>
                  <a:lnTo>
                    <a:pt x="371233" y="288861"/>
                  </a:lnTo>
                  <a:lnTo>
                    <a:pt x="368960" y="284784"/>
                  </a:lnTo>
                  <a:lnTo>
                    <a:pt x="362635" y="281051"/>
                  </a:lnTo>
                  <a:lnTo>
                    <a:pt x="361518" y="280631"/>
                  </a:lnTo>
                  <a:lnTo>
                    <a:pt x="361518" y="293839"/>
                  </a:lnTo>
                  <a:lnTo>
                    <a:pt x="361518" y="306133"/>
                  </a:lnTo>
                  <a:lnTo>
                    <a:pt x="356539" y="311099"/>
                  </a:lnTo>
                  <a:lnTo>
                    <a:pt x="344258" y="311099"/>
                  </a:lnTo>
                  <a:lnTo>
                    <a:pt x="339280" y="306133"/>
                  </a:lnTo>
                  <a:lnTo>
                    <a:pt x="339280" y="293839"/>
                  </a:lnTo>
                  <a:lnTo>
                    <a:pt x="344258" y="288861"/>
                  </a:lnTo>
                  <a:lnTo>
                    <a:pt x="356539" y="288861"/>
                  </a:lnTo>
                  <a:lnTo>
                    <a:pt x="361518" y="293839"/>
                  </a:lnTo>
                  <a:lnTo>
                    <a:pt x="361518" y="280631"/>
                  </a:lnTo>
                  <a:lnTo>
                    <a:pt x="354253" y="277901"/>
                  </a:lnTo>
                  <a:lnTo>
                    <a:pt x="345630" y="278193"/>
                  </a:lnTo>
                  <a:lnTo>
                    <a:pt x="337743" y="281698"/>
                  </a:lnTo>
                  <a:lnTo>
                    <a:pt x="331584" y="288201"/>
                  </a:lnTo>
                  <a:lnTo>
                    <a:pt x="329374" y="291731"/>
                  </a:lnTo>
                  <a:lnTo>
                    <a:pt x="328193" y="295795"/>
                  </a:lnTo>
                  <a:lnTo>
                    <a:pt x="328155" y="299961"/>
                  </a:lnTo>
                  <a:lnTo>
                    <a:pt x="329907" y="308635"/>
                  </a:lnTo>
                  <a:lnTo>
                    <a:pt x="334683" y="315722"/>
                  </a:lnTo>
                  <a:lnTo>
                    <a:pt x="341769" y="320497"/>
                  </a:lnTo>
                  <a:lnTo>
                    <a:pt x="350443" y="322249"/>
                  </a:lnTo>
                  <a:lnTo>
                    <a:pt x="351955" y="322249"/>
                  </a:lnTo>
                  <a:lnTo>
                    <a:pt x="369125" y="311099"/>
                  </a:lnTo>
                  <a:lnTo>
                    <a:pt x="371449" y="306768"/>
                  </a:lnTo>
                  <a:lnTo>
                    <a:pt x="372643" y="298983"/>
                  </a:lnTo>
                  <a:lnTo>
                    <a:pt x="372745" y="293839"/>
                  </a:lnTo>
                  <a:lnTo>
                    <a:pt x="372783" y="291731"/>
                  </a:lnTo>
                  <a:close/>
                </a:path>
                <a:path w="3735704" h="400685">
                  <a:moveTo>
                    <a:pt x="422694" y="238798"/>
                  </a:moveTo>
                  <a:lnTo>
                    <a:pt x="417131" y="233235"/>
                  </a:lnTo>
                  <a:lnTo>
                    <a:pt x="411581" y="227685"/>
                  </a:lnTo>
                  <a:lnTo>
                    <a:pt x="411581" y="243395"/>
                  </a:lnTo>
                  <a:lnTo>
                    <a:pt x="411581" y="356577"/>
                  </a:lnTo>
                  <a:lnTo>
                    <a:pt x="401408" y="366725"/>
                  </a:lnTo>
                  <a:lnTo>
                    <a:pt x="26860" y="366725"/>
                  </a:lnTo>
                  <a:lnTo>
                    <a:pt x="11125" y="351015"/>
                  </a:lnTo>
                  <a:lnTo>
                    <a:pt x="11125" y="248983"/>
                  </a:lnTo>
                  <a:lnTo>
                    <a:pt x="26860" y="233235"/>
                  </a:lnTo>
                  <a:lnTo>
                    <a:pt x="401408" y="233235"/>
                  </a:lnTo>
                  <a:lnTo>
                    <a:pt x="411581" y="243395"/>
                  </a:lnTo>
                  <a:lnTo>
                    <a:pt x="411581" y="227685"/>
                  </a:lnTo>
                  <a:lnTo>
                    <a:pt x="406019" y="222110"/>
                  </a:lnTo>
                  <a:lnTo>
                    <a:pt x="22250" y="222110"/>
                  </a:lnTo>
                  <a:lnTo>
                    <a:pt x="0" y="244360"/>
                  </a:lnTo>
                  <a:lnTo>
                    <a:pt x="0" y="355600"/>
                  </a:lnTo>
                  <a:lnTo>
                    <a:pt x="22250" y="377850"/>
                  </a:lnTo>
                  <a:lnTo>
                    <a:pt x="406019" y="377850"/>
                  </a:lnTo>
                  <a:lnTo>
                    <a:pt x="417131" y="366725"/>
                  </a:lnTo>
                  <a:lnTo>
                    <a:pt x="422694" y="361162"/>
                  </a:lnTo>
                  <a:lnTo>
                    <a:pt x="422694" y="238798"/>
                  </a:lnTo>
                  <a:close/>
                </a:path>
                <a:path w="3735704" h="400685">
                  <a:moveTo>
                    <a:pt x="3670973" y="391642"/>
                  </a:moveTo>
                  <a:lnTo>
                    <a:pt x="3444659" y="391642"/>
                  </a:lnTo>
                  <a:lnTo>
                    <a:pt x="3444659" y="400685"/>
                  </a:lnTo>
                  <a:lnTo>
                    <a:pt x="3670973" y="400685"/>
                  </a:lnTo>
                  <a:lnTo>
                    <a:pt x="3670973" y="391642"/>
                  </a:lnTo>
                  <a:close/>
                </a:path>
                <a:path w="3735704" h="400685">
                  <a:moveTo>
                    <a:pt x="3707600" y="173240"/>
                  </a:moveTo>
                  <a:lnTo>
                    <a:pt x="3703574" y="127965"/>
                  </a:lnTo>
                  <a:lnTo>
                    <a:pt x="3698608" y="116293"/>
                  </a:lnTo>
                  <a:lnTo>
                    <a:pt x="3698608" y="162306"/>
                  </a:lnTo>
                  <a:lnTo>
                    <a:pt x="3689731" y="211416"/>
                  </a:lnTo>
                  <a:lnTo>
                    <a:pt x="3686213" y="210007"/>
                  </a:lnTo>
                  <a:lnTo>
                    <a:pt x="3686213" y="219786"/>
                  </a:lnTo>
                  <a:lnTo>
                    <a:pt x="3657231" y="260807"/>
                  </a:lnTo>
                  <a:lnTo>
                    <a:pt x="3616642" y="288429"/>
                  </a:lnTo>
                  <a:lnTo>
                    <a:pt x="3568827" y="300672"/>
                  </a:lnTo>
                  <a:lnTo>
                    <a:pt x="3518192" y="295554"/>
                  </a:lnTo>
                  <a:lnTo>
                    <a:pt x="3534511" y="288429"/>
                  </a:lnTo>
                  <a:lnTo>
                    <a:pt x="3551986" y="280784"/>
                  </a:lnTo>
                  <a:lnTo>
                    <a:pt x="3582276" y="258597"/>
                  </a:lnTo>
                  <a:lnTo>
                    <a:pt x="3607841" y="230035"/>
                  </a:lnTo>
                  <a:lnTo>
                    <a:pt x="3627463" y="196100"/>
                  </a:lnTo>
                  <a:lnTo>
                    <a:pt x="3686213" y="219786"/>
                  </a:lnTo>
                  <a:lnTo>
                    <a:pt x="3686213" y="210007"/>
                  </a:lnTo>
                  <a:lnTo>
                    <a:pt x="3651745" y="196100"/>
                  </a:lnTo>
                  <a:lnTo>
                    <a:pt x="3630980" y="187731"/>
                  </a:lnTo>
                  <a:lnTo>
                    <a:pt x="3631946" y="184277"/>
                  </a:lnTo>
                  <a:lnTo>
                    <a:pt x="3641420" y="150075"/>
                  </a:lnTo>
                  <a:lnTo>
                    <a:pt x="3643782" y="112166"/>
                  </a:lnTo>
                  <a:lnTo>
                    <a:pt x="3638207" y="75526"/>
                  </a:lnTo>
                  <a:lnTo>
                    <a:pt x="3634448" y="66052"/>
                  </a:lnTo>
                  <a:lnTo>
                    <a:pt x="3634448" y="109791"/>
                  </a:lnTo>
                  <a:lnTo>
                    <a:pt x="3632555" y="147129"/>
                  </a:lnTo>
                  <a:lnTo>
                    <a:pt x="3622446" y="184277"/>
                  </a:lnTo>
                  <a:lnTo>
                    <a:pt x="3618928" y="182867"/>
                  </a:lnTo>
                  <a:lnTo>
                    <a:pt x="3618928" y="192646"/>
                  </a:lnTo>
                  <a:lnTo>
                    <a:pt x="3599421" y="226009"/>
                  </a:lnTo>
                  <a:lnTo>
                    <a:pt x="3573945" y="253822"/>
                  </a:lnTo>
                  <a:lnTo>
                    <a:pt x="3543770" y="274993"/>
                  </a:lnTo>
                  <a:lnTo>
                    <a:pt x="3510178" y="288429"/>
                  </a:lnTo>
                  <a:lnTo>
                    <a:pt x="3511626" y="284988"/>
                  </a:lnTo>
                  <a:lnTo>
                    <a:pt x="3560330" y="169024"/>
                  </a:lnTo>
                  <a:lnTo>
                    <a:pt x="3618928" y="192646"/>
                  </a:lnTo>
                  <a:lnTo>
                    <a:pt x="3618928" y="182867"/>
                  </a:lnTo>
                  <a:lnTo>
                    <a:pt x="3584613" y="169024"/>
                  </a:lnTo>
                  <a:lnTo>
                    <a:pt x="3563836" y="160655"/>
                  </a:lnTo>
                  <a:lnTo>
                    <a:pt x="3565271" y="157238"/>
                  </a:lnTo>
                  <a:lnTo>
                    <a:pt x="3614001" y="41236"/>
                  </a:lnTo>
                  <a:lnTo>
                    <a:pt x="3628212" y="73952"/>
                  </a:lnTo>
                  <a:lnTo>
                    <a:pt x="3634448" y="109791"/>
                  </a:lnTo>
                  <a:lnTo>
                    <a:pt x="3634448" y="66052"/>
                  </a:lnTo>
                  <a:lnTo>
                    <a:pt x="3624808" y="41719"/>
                  </a:lnTo>
                  <a:lnTo>
                    <a:pt x="3664458" y="73012"/>
                  </a:lnTo>
                  <a:lnTo>
                    <a:pt x="3689629" y="114681"/>
                  </a:lnTo>
                  <a:lnTo>
                    <a:pt x="3698608" y="162306"/>
                  </a:lnTo>
                  <a:lnTo>
                    <a:pt x="3698608" y="116293"/>
                  </a:lnTo>
                  <a:lnTo>
                    <a:pt x="3685895" y="86410"/>
                  </a:lnTo>
                  <a:lnTo>
                    <a:pt x="3655898" y="51739"/>
                  </a:lnTo>
                  <a:lnTo>
                    <a:pt x="3639223" y="41719"/>
                  </a:lnTo>
                  <a:lnTo>
                    <a:pt x="3638435" y="41236"/>
                  </a:lnTo>
                  <a:lnTo>
                    <a:pt x="3632720" y="37807"/>
                  </a:lnTo>
                  <a:lnTo>
                    <a:pt x="3614940" y="27114"/>
                  </a:lnTo>
                  <a:lnTo>
                    <a:pt x="3606177" y="25107"/>
                  </a:lnTo>
                  <a:lnTo>
                    <a:pt x="3605453" y="24942"/>
                  </a:lnTo>
                  <a:lnTo>
                    <a:pt x="3605453" y="37807"/>
                  </a:lnTo>
                  <a:lnTo>
                    <a:pt x="3555301" y="157238"/>
                  </a:lnTo>
                  <a:lnTo>
                    <a:pt x="3551809" y="155829"/>
                  </a:lnTo>
                  <a:lnTo>
                    <a:pt x="3551809" y="165582"/>
                  </a:lnTo>
                  <a:lnTo>
                    <a:pt x="3501631" y="284988"/>
                  </a:lnTo>
                  <a:lnTo>
                    <a:pt x="3501428" y="284518"/>
                  </a:lnTo>
                  <a:lnTo>
                    <a:pt x="3490823" y="260121"/>
                  </a:lnTo>
                  <a:lnTo>
                    <a:pt x="3490823" y="284518"/>
                  </a:lnTo>
                  <a:lnTo>
                    <a:pt x="3451174" y="253225"/>
                  </a:lnTo>
                  <a:lnTo>
                    <a:pt x="3426002" y="211543"/>
                  </a:lnTo>
                  <a:lnTo>
                    <a:pt x="3417011" y="163931"/>
                  </a:lnTo>
                  <a:lnTo>
                    <a:pt x="3425901" y="114820"/>
                  </a:lnTo>
                  <a:lnTo>
                    <a:pt x="3484651" y="138506"/>
                  </a:lnTo>
                  <a:lnTo>
                    <a:pt x="3474212" y="176149"/>
                  </a:lnTo>
                  <a:lnTo>
                    <a:pt x="3471849" y="214071"/>
                  </a:lnTo>
                  <a:lnTo>
                    <a:pt x="3477425" y="250710"/>
                  </a:lnTo>
                  <a:lnTo>
                    <a:pt x="3490823" y="284518"/>
                  </a:lnTo>
                  <a:lnTo>
                    <a:pt x="3490823" y="260121"/>
                  </a:lnTo>
                  <a:lnTo>
                    <a:pt x="3487420" y="252285"/>
                  </a:lnTo>
                  <a:lnTo>
                    <a:pt x="3481184" y="216433"/>
                  </a:lnTo>
                  <a:lnTo>
                    <a:pt x="3483064" y="179095"/>
                  </a:lnTo>
                  <a:lnTo>
                    <a:pt x="3493185" y="141947"/>
                  </a:lnTo>
                  <a:lnTo>
                    <a:pt x="3551809" y="165582"/>
                  </a:lnTo>
                  <a:lnTo>
                    <a:pt x="3551809" y="155829"/>
                  </a:lnTo>
                  <a:lnTo>
                    <a:pt x="3517442" y="141947"/>
                  </a:lnTo>
                  <a:lnTo>
                    <a:pt x="3496703" y="133578"/>
                  </a:lnTo>
                  <a:lnTo>
                    <a:pt x="3498710" y="130136"/>
                  </a:lnTo>
                  <a:lnTo>
                    <a:pt x="3516198" y="100215"/>
                  </a:lnTo>
                  <a:lnTo>
                    <a:pt x="3541687" y="72402"/>
                  </a:lnTo>
                  <a:lnTo>
                    <a:pt x="3571862" y="51231"/>
                  </a:lnTo>
                  <a:lnTo>
                    <a:pt x="3605453" y="37807"/>
                  </a:lnTo>
                  <a:lnTo>
                    <a:pt x="3605453" y="24942"/>
                  </a:lnTo>
                  <a:lnTo>
                    <a:pt x="3597427" y="23101"/>
                  </a:lnTo>
                  <a:lnTo>
                    <a:pt x="3597427" y="30683"/>
                  </a:lnTo>
                  <a:lnTo>
                    <a:pt x="3563620" y="45453"/>
                  </a:lnTo>
                  <a:lnTo>
                    <a:pt x="3533343" y="67640"/>
                  </a:lnTo>
                  <a:lnTo>
                    <a:pt x="3507790" y="96215"/>
                  </a:lnTo>
                  <a:lnTo>
                    <a:pt x="3488156" y="130136"/>
                  </a:lnTo>
                  <a:lnTo>
                    <a:pt x="3450171" y="114820"/>
                  </a:lnTo>
                  <a:lnTo>
                    <a:pt x="3429470" y="106476"/>
                  </a:lnTo>
                  <a:lnTo>
                    <a:pt x="3451288" y="73012"/>
                  </a:lnTo>
                  <a:lnTo>
                    <a:pt x="3451377" y="72872"/>
                  </a:lnTo>
                  <a:lnTo>
                    <a:pt x="3481489" y="47231"/>
                  </a:lnTo>
                  <a:lnTo>
                    <a:pt x="3517735" y="30861"/>
                  </a:lnTo>
                  <a:lnTo>
                    <a:pt x="3557994" y="25107"/>
                  </a:lnTo>
                  <a:lnTo>
                    <a:pt x="3567988" y="25450"/>
                  </a:lnTo>
                  <a:lnTo>
                    <a:pt x="3577920" y="26504"/>
                  </a:lnTo>
                  <a:lnTo>
                    <a:pt x="3587737" y="28257"/>
                  </a:lnTo>
                  <a:lnTo>
                    <a:pt x="3597427" y="30683"/>
                  </a:lnTo>
                  <a:lnTo>
                    <a:pt x="3597427" y="23101"/>
                  </a:lnTo>
                  <a:lnTo>
                    <a:pt x="3568154" y="16357"/>
                  </a:lnTo>
                  <a:lnTo>
                    <a:pt x="3521938" y="20307"/>
                  </a:lnTo>
                  <a:lnTo>
                    <a:pt x="3479520" y="37630"/>
                  </a:lnTo>
                  <a:lnTo>
                    <a:pt x="3444138" y="67017"/>
                  </a:lnTo>
                  <a:lnTo>
                    <a:pt x="3419005" y="107149"/>
                  </a:lnTo>
                  <a:lnTo>
                    <a:pt x="3407829" y="152666"/>
                  </a:lnTo>
                  <a:lnTo>
                    <a:pt x="3411563" y="197700"/>
                  </a:lnTo>
                  <a:lnTo>
                    <a:pt x="3428898" y="239115"/>
                  </a:lnTo>
                  <a:lnTo>
                    <a:pt x="3458514" y="273761"/>
                  </a:lnTo>
                  <a:lnTo>
                    <a:pt x="3499091" y="298475"/>
                  </a:lnTo>
                  <a:lnTo>
                    <a:pt x="3547478" y="309880"/>
                  </a:lnTo>
                  <a:lnTo>
                    <a:pt x="3593681" y="305930"/>
                  </a:lnTo>
                  <a:lnTo>
                    <a:pt x="3636099" y="288607"/>
                  </a:lnTo>
                  <a:lnTo>
                    <a:pt x="3671481" y="259219"/>
                  </a:lnTo>
                  <a:lnTo>
                    <a:pt x="3696614" y="219087"/>
                  </a:lnTo>
                  <a:lnTo>
                    <a:pt x="3698417" y="211543"/>
                  </a:lnTo>
                  <a:lnTo>
                    <a:pt x="3698456" y="211416"/>
                  </a:lnTo>
                  <a:lnTo>
                    <a:pt x="3707600" y="173240"/>
                  </a:lnTo>
                  <a:close/>
                </a:path>
                <a:path w="3735704" h="400685">
                  <a:moveTo>
                    <a:pt x="3735578" y="158635"/>
                  </a:moveTo>
                  <a:lnTo>
                    <a:pt x="3726535" y="108038"/>
                  </a:lnTo>
                  <a:lnTo>
                    <a:pt x="3703421" y="63093"/>
                  </a:lnTo>
                  <a:lnTo>
                    <a:pt x="3668166" y="26479"/>
                  </a:lnTo>
                  <a:lnTo>
                    <a:pt x="3622700" y="914"/>
                  </a:lnTo>
                  <a:lnTo>
                    <a:pt x="3620325" y="0"/>
                  </a:lnTo>
                  <a:lnTo>
                    <a:pt x="3617645" y="1143"/>
                  </a:lnTo>
                  <a:lnTo>
                    <a:pt x="3615779" y="5803"/>
                  </a:lnTo>
                  <a:lnTo>
                    <a:pt x="3616947" y="8420"/>
                  </a:lnTo>
                  <a:lnTo>
                    <a:pt x="3619322" y="9347"/>
                  </a:lnTo>
                  <a:lnTo>
                    <a:pt x="3658844" y="30861"/>
                  </a:lnTo>
                  <a:lnTo>
                    <a:pt x="3690137" y="60756"/>
                  </a:lnTo>
                  <a:lnTo>
                    <a:pt x="3712286" y="97002"/>
                  </a:lnTo>
                  <a:lnTo>
                    <a:pt x="3724376" y="137541"/>
                  </a:lnTo>
                  <a:lnTo>
                    <a:pt x="3725507" y="180352"/>
                  </a:lnTo>
                  <a:lnTo>
                    <a:pt x="3714762" y="223393"/>
                  </a:lnTo>
                  <a:lnTo>
                    <a:pt x="3692804" y="262115"/>
                  </a:lnTo>
                  <a:lnTo>
                    <a:pt x="3662286" y="292773"/>
                  </a:lnTo>
                  <a:lnTo>
                    <a:pt x="3625291" y="314477"/>
                  </a:lnTo>
                  <a:lnTo>
                    <a:pt x="3583902" y="326313"/>
                  </a:lnTo>
                  <a:lnTo>
                    <a:pt x="3540214" y="327418"/>
                  </a:lnTo>
                  <a:lnTo>
                    <a:pt x="3496297" y="316890"/>
                  </a:lnTo>
                  <a:lnTo>
                    <a:pt x="3493909" y="315988"/>
                  </a:lnTo>
                  <a:lnTo>
                    <a:pt x="3491230" y="317131"/>
                  </a:lnTo>
                  <a:lnTo>
                    <a:pt x="3489375" y="321779"/>
                  </a:lnTo>
                  <a:lnTo>
                    <a:pt x="3490544" y="324408"/>
                  </a:lnTo>
                  <a:lnTo>
                    <a:pt x="3492919" y="325323"/>
                  </a:lnTo>
                  <a:lnTo>
                    <a:pt x="3507536" y="330238"/>
                  </a:lnTo>
                  <a:lnTo>
                    <a:pt x="3522522" y="333870"/>
                  </a:lnTo>
                  <a:lnTo>
                    <a:pt x="3537775" y="336207"/>
                  </a:lnTo>
                  <a:lnTo>
                    <a:pt x="3553193" y="337248"/>
                  </a:lnTo>
                  <a:lnTo>
                    <a:pt x="3553193" y="369011"/>
                  </a:lnTo>
                  <a:lnTo>
                    <a:pt x="3495471" y="369011"/>
                  </a:lnTo>
                  <a:lnTo>
                    <a:pt x="3488271" y="370433"/>
                  </a:lnTo>
                  <a:lnTo>
                    <a:pt x="3482403" y="374307"/>
                  </a:lnTo>
                  <a:lnTo>
                    <a:pt x="3478441" y="380072"/>
                  </a:lnTo>
                  <a:lnTo>
                    <a:pt x="3476993" y="387108"/>
                  </a:lnTo>
                  <a:lnTo>
                    <a:pt x="3486226" y="387108"/>
                  </a:lnTo>
                  <a:lnTo>
                    <a:pt x="3486226" y="382117"/>
                  </a:lnTo>
                  <a:lnTo>
                    <a:pt x="3490366" y="378066"/>
                  </a:lnTo>
                  <a:lnTo>
                    <a:pt x="3625265" y="378066"/>
                  </a:lnTo>
                  <a:lnTo>
                    <a:pt x="3629406" y="382117"/>
                  </a:lnTo>
                  <a:lnTo>
                    <a:pt x="3629406" y="387108"/>
                  </a:lnTo>
                  <a:lnTo>
                    <a:pt x="3638639" y="387108"/>
                  </a:lnTo>
                  <a:lnTo>
                    <a:pt x="3637191" y="380072"/>
                  </a:lnTo>
                  <a:lnTo>
                    <a:pt x="3633228" y="374307"/>
                  </a:lnTo>
                  <a:lnTo>
                    <a:pt x="3627361" y="370433"/>
                  </a:lnTo>
                  <a:lnTo>
                    <a:pt x="3620160" y="369011"/>
                  </a:lnTo>
                  <a:lnTo>
                    <a:pt x="3562439" y="369011"/>
                  </a:lnTo>
                  <a:lnTo>
                    <a:pt x="3562439" y="337172"/>
                  </a:lnTo>
                  <a:lnTo>
                    <a:pt x="3609505" y="329768"/>
                  </a:lnTo>
                  <a:lnTo>
                    <a:pt x="3651491" y="311150"/>
                  </a:lnTo>
                  <a:lnTo>
                    <a:pt x="3686746" y="283032"/>
                  </a:lnTo>
                  <a:lnTo>
                    <a:pt x="3713607" y="247103"/>
                  </a:lnTo>
                  <a:lnTo>
                    <a:pt x="3730447" y="205079"/>
                  </a:lnTo>
                  <a:lnTo>
                    <a:pt x="3735578" y="158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988947" y="4476051"/>
            <a:ext cx="3113405" cy="1192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57150" indent="-17145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 b="1">
                <a:latin typeface="Arial"/>
                <a:cs typeface="Arial"/>
              </a:rPr>
              <a:t>Development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6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regional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pipelines: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25">
                <a:latin typeface="Arial MT"/>
                <a:cs typeface="Arial MT"/>
              </a:rPr>
              <a:t>An </a:t>
            </a:r>
            <a:r>
              <a:rPr dirty="0" sz="1200">
                <a:latin typeface="Arial MT"/>
                <a:cs typeface="Arial MT"/>
              </a:rPr>
              <a:t>example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Longship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project,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alongside </a:t>
            </a:r>
            <a:r>
              <a:rPr dirty="0" sz="1200">
                <a:latin typeface="Arial MT"/>
                <a:cs typeface="Arial MT"/>
              </a:rPr>
              <a:t>retrofits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ensure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end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use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-25">
                <a:latin typeface="Arial MT"/>
                <a:cs typeface="Arial MT"/>
              </a:rPr>
              <a:t> CO2</a:t>
            </a:r>
            <a:endParaRPr sz="1200">
              <a:latin typeface="Arial MT"/>
              <a:cs typeface="Arial MT"/>
            </a:endParaRPr>
          </a:p>
          <a:p>
            <a:pPr marL="184150" marR="5080" indent="-171450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Leveraging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initiatives: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facilities </a:t>
            </a:r>
            <a:r>
              <a:rPr dirty="0" sz="1200">
                <a:latin typeface="Arial MT"/>
                <a:cs typeface="Arial MT"/>
              </a:rPr>
              <a:t>must </a:t>
            </a:r>
            <a:r>
              <a:rPr dirty="0" sz="1200" b="1">
                <a:latin typeface="Arial"/>
                <a:cs typeface="Arial"/>
              </a:rPr>
              <a:t>leverage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existing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cross-</a:t>
            </a:r>
            <a:r>
              <a:rPr dirty="0" sz="1200" b="1">
                <a:latin typeface="Arial"/>
                <a:cs typeface="Arial"/>
              </a:rPr>
              <a:t>sector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CO2 </a:t>
            </a:r>
            <a:r>
              <a:rPr dirty="0" sz="1200" b="1">
                <a:latin typeface="Arial"/>
                <a:cs typeface="Arial"/>
              </a:rPr>
              <a:t>incentives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support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early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scaling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3872" y="6595011"/>
            <a:ext cx="8286750" cy="13779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Khande-</a:t>
            </a:r>
            <a:r>
              <a:rPr dirty="0" sz="800">
                <a:latin typeface="Arial MT"/>
                <a:cs typeface="Arial MT"/>
              </a:rPr>
              <a:t>Jae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Fisher,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Ariela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Gernot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with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76843" y="4467288"/>
            <a:ext cx="2684145" cy="10090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75565" indent="-17208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b="1">
                <a:latin typeface="Arial"/>
                <a:cs typeface="Arial"/>
              </a:rPr>
              <a:t>Inclusion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 </a:t>
            </a:r>
            <a:r>
              <a:rPr dirty="0" sz="1200" spc="-10" b="1">
                <a:latin typeface="Arial"/>
                <a:cs typeface="Arial"/>
              </a:rPr>
              <a:t>WtE-</a:t>
            </a:r>
            <a:r>
              <a:rPr dirty="0" sz="1200" b="1">
                <a:latin typeface="Arial"/>
                <a:cs typeface="Arial"/>
              </a:rPr>
              <a:t>CCUS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national </a:t>
            </a:r>
            <a:r>
              <a:rPr dirty="0" sz="1200">
                <a:latin typeface="Arial MT"/>
                <a:cs typeface="Arial MT"/>
              </a:rPr>
              <a:t>carbon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framework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improve economics</a:t>
            </a:r>
            <a:endParaRPr sz="1200">
              <a:latin typeface="Arial MT"/>
              <a:cs typeface="Arial MT"/>
            </a:endParaRPr>
          </a:p>
          <a:p>
            <a:pPr marL="184150" marR="5080" indent="-172085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200" spc="-10" b="1">
                <a:latin typeface="Arial"/>
                <a:cs typeface="Arial"/>
              </a:rPr>
              <a:t>Public-</a:t>
            </a:r>
            <a:r>
              <a:rPr dirty="0" sz="1200" b="1">
                <a:latin typeface="Arial"/>
                <a:cs typeface="Arial"/>
              </a:rPr>
              <a:t>private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co-</a:t>
            </a:r>
            <a:r>
              <a:rPr dirty="0" sz="1200" b="1">
                <a:latin typeface="Arial"/>
                <a:cs typeface="Arial"/>
              </a:rPr>
              <a:t>financing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25">
                <a:latin typeface="Arial MT"/>
                <a:cs typeface="Arial MT"/>
              </a:rPr>
              <a:t>of </a:t>
            </a:r>
            <a:r>
              <a:rPr dirty="0" sz="1200">
                <a:latin typeface="Arial MT"/>
                <a:cs typeface="Arial MT"/>
              </a:rPr>
              <a:t>projects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reduce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upfront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capital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risk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08116" y="4476051"/>
            <a:ext cx="2837180" cy="1009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marR="283210" indent="-17145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Investment: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Billions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dollars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in </a:t>
            </a:r>
            <a:r>
              <a:rPr dirty="0" sz="1200">
                <a:latin typeface="Arial MT"/>
                <a:cs typeface="Arial MT"/>
              </a:rPr>
              <a:t>investment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necessary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achieve </a:t>
            </a:r>
            <a:r>
              <a:rPr dirty="0" sz="1200">
                <a:latin typeface="Arial MT"/>
                <a:cs typeface="Arial MT"/>
              </a:rPr>
              <a:t>2050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CCUS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goals</a:t>
            </a:r>
            <a:endParaRPr sz="12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1200" b="1">
                <a:latin typeface="Arial"/>
                <a:cs typeface="Arial"/>
              </a:rPr>
              <a:t>Unit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economics: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Build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integrated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CO2</a:t>
            </a:r>
            <a:endParaRPr sz="1200">
              <a:latin typeface="Arial MT"/>
              <a:cs typeface="Arial MT"/>
            </a:endParaRPr>
          </a:p>
          <a:p>
            <a:pPr marL="18415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value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chain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reduce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per-ton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costs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"/>
            <a:ext cx="12189460" cy="6856730"/>
            <a:chOff x="0" y="62"/>
            <a:chExt cx="1218946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"/>
              <a:ext cx="12188952" cy="68562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" y="338454"/>
              <a:ext cx="2852927" cy="484759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819721" y="5044884"/>
            <a:ext cx="7694930" cy="762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800">
                <a:solidFill>
                  <a:srgbClr val="FFFFFF"/>
                </a:solidFill>
              </a:rPr>
              <a:t>Finance</a:t>
            </a:r>
            <a:r>
              <a:rPr dirty="0" sz="4800" spc="-75">
                <a:solidFill>
                  <a:srgbClr val="FFFFFF"/>
                </a:solidFill>
              </a:rPr>
              <a:t> </a:t>
            </a:r>
            <a:r>
              <a:rPr dirty="0" sz="4800">
                <a:solidFill>
                  <a:srgbClr val="FFFFFF"/>
                </a:solidFill>
              </a:rPr>
              <a:t>and</a:t>
            </a:r>
            <a:r>
              <a:rPr dirty="0" sz="4800" spc="-100">
                <a:solidFill>
                  <a:srgbClr val="FFFFFF"/>
                </a:solidFill>
              </a:rPr>
              <a:t> </a:t>
            </a:r>
            <a:r>
              <a:rPr dirty="0" sz="4800">
                <a:solidFill>
                  <a:srgbClr val="FFFFFF"/>
                </a:solidFill>
              </a:rPr>
              <a:t>Policy</a:t>
            </a:r>
            <a:r>
              <a:rPr dirty="0" sz="4800" spc="-125">
                <a:solidFill>
                  <a:srgbClr val="FFFFFF"/>
                </a:solidFill>
              </a:rPr>
              <a:t> </a:t>
            </a:r>
            <a:r>
              <a:rPr dirty="0" sz="4800" spc="-10">
                <a:solidFill>
                  <a:srgbClr val="FFFFFF"/>
                </a:solidFill>
              </a:rPr>
              <a:t>Levers</a:t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63959" y="307339"/>
            <a:ext cx="41719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6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4171950" cy="635"/>
          </a:xfrm>
          <a:custGeom>
            <a:avLst/>
            <a:gdLst/>
            <a:ahLst/>
            <a:cxnLst/>
            <a:rect l="l" t="t" r="r" b="b"/>
            <a:pathLst>
              <a:path w="4171950" h="635">
                <a:moveTo>
                  <a:pt x="0" y="380"/>
                </a:moveTo>
                <a:lnTo>
                  <a:pt x="417144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23459" y="2053335"/>
            <a:ext cx="4171950" cy="635"/>
          </a:xfrm>
          <a:custGeom>
            <a:avLst/>
            <a:gdLst/>
            <a:ahLst/>
            <a:cxnLst/>
            <a:rect l="l" t="t" r="r" b="b"/>
            <a:pathLst>
              <a:path w="4171950" h="635">
                <a:moveTo>
                  <a:pt x="0" y="380"/>
                </a:moveTo>
                <a:lnTo>
                  <a:pt x="417144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48260" marR="5080">
              <a:lnSpc>
                <a:spcPts val="3320"/>
              </a:lnSpc>
              <a:spcBef>
                <a:spcPts val="250"/>
              </a:spcBef>
            </a:pPr>
            <a:r>
              <a:rPr dirty="0"/>
              <a:t>Current</a:t>
            </a:r>
            <a:r>
              <a:rPr dirty="0" spc="-95"/>
              <a:t> </a:t>
            </a:r>
            <a:r>
              <a:rPr dirty="0"/>
              <a:t>system</a:t>
            </a:r>
            <a:r>
              <a:rPr dirty="0" spc="-75"/>
              <a:t> </a:t>
            </a:r>
            <a:r>
              <a:rPr dirty="0"/>
              <a:t>generates</a:t>
            </a:r>
            <a:r>
              <a:rPr dirty="0" spc="-75"/>
              <a:t> </a:t>
            </a:r>
            <a:r>
              <a:rPr dirty="0"/>
              <a:t>~450</a:t>
            </a:r>
            <a:r>
              <a:rPr dirty="0" spc="-10"/>
              <a:t> </a:t>
            </a:r>
            <a:r>
              <a:rPr dirty="0"/>
              <a:t>Mt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plastics</a:t>
            </a:r>
            <a:r>
              <a:rPr dirty="0" spc="-1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~2</a:t>
            </a:r>
            <a:r>
              <a:rPr dirty="0" spc="-10"/>
              <a:t> </a:t>
            </a:r>
            <a:r>
              <a:rPr dirty="0"/>
              <a:t>Gt</a:t>
            </a:r>
            <a:r>
              <a:rPr dirty="0" spc="15"/>
              <a:t> </a:t>
            </a:r>
            <a:r>
              <a:rPr dirty="0" spc="-10"/>
              <a:t>CO</a:t>
            </a:r>
            <a:r>
              <a:rPr dirty="0" spc="-10" b="0">
                <a:latin typeface="Cambria Math"/>
                <a:cs typeface="Cambria Math"/>
              </a:rPr>
              <a:t>₂</a:t>
            </a:r>
            <a:r>
              <a:rPr dirty="0" spc="-10"/>
              <a:t>e; </a:t>
            </a:r>
            <a:r>
              <a:rPr dirty="0"/>
              <a:t>projected</a:t>
            </a:r>
            <a:r>
              <a:rPr dirty="0" spc="-90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grow</a:t>
            </a:r>
            <a:r>
              <a:rPr dirty="0" spc="-55"/>
              <a:t> </a:t>
            </a:r>
            <a:r>
              <a:rPr dirty="0"/>
              <a:t>significantly</a:t>
            </a:r>
            <a:r>
              <a:rPr dirty="0" spc="-80"/>
              <a:t> </a:t>
            </a:r>
            <a:r>
              <a:rPr dirty="0"/>
              <a:t>if</a:t>
            </a:r>
            <a:r>
              <a:rPr dirty="0" spc="-35"/>
              <a:t> </a:t>
            </a:r>
            <a:r>
              <a:rPr dirty="0"/>
              <a:t>current</a:t>
            </a:r>
            <a:r>
              <a:rPr dirty="0" spc="-40"/>
              <a:t> </a:t>
            </a:r>
            <a:r>
              <a:rPr dirty="0"/>
              <a:t>trends</a:t>
            </a:r>
            <a:r>
              <a:rPr dirty="0" spc="-10"/>
              <a:t> continue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2478" y="6341429"/>
            <a:ext cx="7572375" cy="266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5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Global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projections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of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plastic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use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and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potential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changes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to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2050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(Dokl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Mariana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Castaño,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and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 spc="-18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Gernot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Share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with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241" y="1563814"/>
            <a:ext cx="389382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Plastics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demand</a:t>
            </a:r>
            <a:r>
              <a:rPr dirty="0" sz="1350" spc="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expected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grow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~2</a:t>
            </a:r>
            <a:r>
              <a:rPr dirty="0" sz="1350" spc="6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3x</a:t>
            </a:r>
            <a:r>
              <a:rPr dirty="0" sz="1350" spc="55" b="1">
                <a:latin typeface="Arial"/>
                <a:cs typeface="Arial"/>
              </a:rPr>
              <a:t> </a:t>
            </a:r>
            <a:r>
              <a:rPr dirty="0" sz="1350" spc="-25" b="1">
                <a:latin typeface="Arial"/>
                <a:cs typeface="Arial"/>
              </a:rPr>
              <a:t>by </a:t>
            </a:r>
            <a:r>
              <a:rPr dirty="0" sz="1350" b="1">
                <a:latin typeface="Arial"/>
                <a:cs typeface="Arial"/>
              </a:rPr>
              <a:t>2060</a:t>
            </a:r>
            <a:r>
              <a:rPr dirty="0" sz="1350" spc="6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under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“business</a:t>
            </a:r>
            <a:r>
              <a:rPr dirty="0" sz="1350" spc="14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as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usual”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projections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00167" y="1563814"/>
            <a:ext cx="391922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Plastics</a:t>
            </a:r>
            <a:r>
              <a:rPr dirty="0" sz="1350" spc="14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emissions</a:t>
            </a:r>
            <a:r>
              <a:rPr dirty="0" sz="1350" spc="6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increased</a:t>
            </a:r>
            <a:r>
              <a:rPr dirty="0" sz="1350" spc="15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~28%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in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the</a:t>
            </a:r>
            <a:r>
              <a:rPr dirty="0" sz="1350" spc="65" b="1">
                <a:latin typeface="Arial"/>
                <a:cs typeface="Arial"/>
              </a:rPr>
              <a:t> </a:t>
            </a:r>
            <a:r>
              <a:rPr dirty="0" sz="1350" spc="-20" b="1">
                <a:latin typeface="Arial"/>
                <a:cs typeface="Arial"/>
              </a:rPr>
              <a:t>past </a:t>
            </a:r>
            <a:r>
              <a:rPr dirty="0" sz="1350" b="1">
                <a:latin typeface="Arial"/>
                <a:cs typeface="Arial"/>
              </a:rPr>
              <a:t>five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years;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projected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grow</a:t>
            </a:r>
            <a:r>
              <a:rPr dirty="0" sz="1350" spc="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150%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by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spc="-20" b="1">
                <a:latin typeface="Arial"/>
                <a:cs typeface="Arial"/>
              </a:rPr>
              <a:t>2050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08592" y="1545767"/>
            <a:ext cx="2551430" cy="4728845"/>
          </a:xfrm>
          <a:prstGeom prst="rect">
            <a:avLst/>
          </a:prstGeom>
          <a:solidFill>
            <a:srgbClr val="E3E8EE"/>
          </a:solidFill>
        </p:spPr>
        <p:txBody>
          <a:bodyPr wrap="square" lIns="0" tIns="14668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1155"/>
              </a:spcBef>
            </a:pPr>
            <a:r>
              <a:rPr dirty="0" sz="1200" b="1">
                <a:latin typeface="Arial"/>
                <a:cs typeface="Arial"/>
              </a:rPr>
              <a:t>Key</a:t>
            </a:r>
            <a:r>
              <a:rPr dirty="0" sz="1200" spc="4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Assumptions</a:t>
            </a:r>
            <a:endParaRPr sz="1200">
              <a:latin typeface="Arial"/>
              <a:cs typeface="Arial"/>
            </a:endParaRPr>
          </a:p>
          <a:p>
            <a:pPr marL="310515" marR="633730" indent="-169545">
              <a:lnSpc>
                <a:spcPct val="100200"/>
              </a:lnSpc>
              <a:spcBef>
                <a:spcPts val="5"/>
              </a:spcBef>
              <a:buChar char="•"/>
              <a:tabLst>
                <a:tab pos="313055" algn="l"/>
              </a:tabLst>
            </a:pP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demand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projections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assume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no</a:t>
            </a:r>
            <a:r>
              <a:rPr dirty="0" sz="1050" spc="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changes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in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production</a:t>
            </a:r>
            <a:r>
              <a:rPr dirty="0" sz="1050" spc="-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technologies </a:t>
            </a:r>
            <a:r>
              <a:rPr dirty="0" sz="1050" spc="-25">
                <a:latin typeface="Arial MT"/>
                <a:cs typeface="Arial MT"/>
              </a:rPr>
              <a:t>or</a:t>
            </a:r>
            <a:endParaRPr sz="1050">
              <a:latin typeface="Arial MT"/>
              <a:cs typeface="Arial MT"/>
            </a:endParaRPr>
          </a:p>
          <a:p>
            <a:pPr algn="just" marL="313055" marR="637540">
              <a:lnSpc>
                <a:spcPct val="100200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regional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demand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structure. </a:t>
            </a:r>
            <a:r>
              <a:rPr dirty="0" sz="1050">
                <a:latin typeface="Arial MT"/>
                <a:cs typeface="Arial MT"/>
              </a:rPr>
              <a:t>They</a:t>
            </a:r>
            <a:r>
              <a:rPr dirty="0" sz="1050" spc="-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reflect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three </a:t>
            </a:r>
            <a:r>
              <a:rPr dirty="0" sz="1050" spc="-10">
                <a:latin typeface="Arial MT"/>
                <a:cs typeface="Arial MT"/>
              </a:rPr>
              <a:t>forward-</a:t>
            </a:r>
            <a:r>
              <a:rPr dirty="0" sz="1050">
                <a:latin typeface="Arial MT"/>
                <a:cs typeface="Arial MT"/>
              </a:rPr>
              <a:t>looking </a:t>
            </a:r>
            <a:r>
              <a:rPr dirty="0" sz="1050" spc="-10">
                <a:latin typeface="Arial MT"/>
                <a:cs typeface="Arial MT"/>
              </a:rPr>
              <a:t>scenarios:</a:t>
            </a:r>
            <a:endParaRPr sz="1050">
              <a:latin typeface="Arial MT"/>
              <a:cs typeface="Arial MT"/>
            </a:endParaRPr>
          </a:p>
          <a:p>
            <a:pPr algn="just" marL="322580">
              <a:lnSpc>
                <a:spcPts val="1225"/>
              </a:lnSpc>
            </a:pPr>
            <a:r>
              <a:rPr dirty="0" sz="1050">
                <a:latin typeface="Arial MT"/>
                <a:cs typeface="Arial MT"/>
              </a:rPr>
              <a:t>–</a:t>
            </a:r>
            <a:r>
              <a:rPr dirty="0" sz="1050" spc="4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OECD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(2022):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~2.5%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4%</a:t>
            </a:r>
            <a:endParaRPr sz="1050">
              <a:latin typeface="Arial MT"/>
              <a:cs typeface="Arial MT"/>
            </a:endParaRPr>
          </a:p>
          <a:p>
            <a:pPr marL="494030" marR="255904">
              <a:lnSpc>
                <a:spcPct val="100099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annual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growth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driven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by </a:t>
            </a:r>
            <a:r>
              <a:rPr dirty="0" sz="1050">
                <a:latin typeface="Arial MT"/>
                <a:cs typeface="Arial MT"/>
              </a:rPr>
              <a:t>income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population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growth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non-OECD</a:t>
            </a:r>
            <a:r>
              <a:rPr dirty="0" sz="1050" spc="-6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economies</a:t>
            </a:r>
            <a:endParaRPr sz="1050">
              <a:latin typeface="Arial MT"/>
              <a:cs typeface="Arial MT"/>
            </a:endParaRPr>
          </a:p>
          <a:p>
            <a:pPr lvl="1" marL="491490" indent="-168910">
              <a:lnSpc>
                <a:spcPts val="1225"/>
              </a:lnSpc>
              <a:buChar char="–"/>
              <a:tabLst>
                <a:tab pos="491490" algn="l"/>
              </a:tabLst>
            </a:pPr>
            <a:r>
              <a:rPr dirty="0" sz="1050">
                <a:latin typeface="Arial MT"/>
                <a:cs typeface="Arial MT"/>
              </a:rPr>
              <a:t>Dokl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et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al.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(2024):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CAGR</a:t>
            </a:r>
            <a:r>
              <a:rPr dirty="0" sz="1050" spc="-7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of</a:t>
            </a:r>
            <a:endParaRPr sz="1050">
              <a:latin typeface="Arial MT"/>
              <a:cs typeface="Arial MT"/>
            </a:endParaRPr>
          </a:p>
          <a:p>
            <a:pPr marL="494030" marR="322580">
              <a:lnSpc>
                <a:spcPct val="100099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~2.2%;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regression-</a:t>
            </a:r>
            <a:r>
              <a:rPr dirty="0" sz="1050" spc="-20">
                <a:latin typeface="Arial MT"/>
                <a:cs typeface="Arial MT"/>
              </a:rPr>
              <a:t>based </a:t>
            </a:r>
            <a:r>
              <a:rPr dirty="0" sz="1050">
                <a:latin typeface="Arial MT"/>
                <a:cs typeface="Arial MT"/>
              </a:rPr>
              <a:t>optimization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on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historical </a:t>
            </a:r>
            <a:r>
              <a:rPr dirty="0" sz="1050">
                <a:latin typeface="Arial MT"/>
                <a:cs typeface="Arial MT"/>
              </a:rPr>
              <a:t>trends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(extrapolated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2060)</a:t>
            </a:r>
            <a:endParaRPr sz="1050">
              <a:latin typeface="Arial MT"/>
              <a:cs typeface="Arial MT"/>
            </a:endParaRPr>
          </a:p>
          <a:p>
            <a:pPr lvl="1" marL="491490" indent="-168910">
              <a:lnSpc>
                <a:spcPts val="1225"/>
              </a:lnSpc>
              <a:buChar char="–"/>
              <a:tabLst>
                <a:tab pos="491490" algn="l"/>
              </a:tabLst>
            </a:pPr>
            <a:r>
              <a:rPr dirty="0" sz="1050">
                <a:latin typeface="Arial MT"/>
                <a:cs typeface="Arial MT"/>
              </a:rPr>
              <a:t>Pottinger</a:t>
            </a:r>
            <a:r>
              <a:rPr dirty="0" sz="1050" spc="-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et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al.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(2024):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CAGR</a:t>
            </a:r>
            <a:endParaRPr sz="1050">
              <a:latin typeface="Arial MT"/>
              <a:cs typeface="Arial MT"/>
            </a:endParaRPr>
          </a:p>
          <a:p>
            <a:pPr marL="494030" marR="297180">
              <a:lnSpc>
                <a:spcPct val="100200"/>
              </a:lnSpc>
              <a:spcBef>
                <a:spcPts val="40"/>
              </a:spcBef>
            </a:pP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~1.1%;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machine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learning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 spc="-50">
                <a:latin typeface="Arial MT"/>
                <a:cs typeface="Arial MT"/>
              </a:rPr>
              <a:t>+ </a:t>
            </a:r>
            <a:r>
              <a:rPr dirty="0" sz="1050">
                <a:latin typeface="Arial MT"/>
                <a:cs typeface="Arial MT"/>
              </a:rPr>
              <a:t>Monte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Carlo;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explicitly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more </a:t>
            </a:r>
            <a:r>
              <a:rPr dirty="0" sz="1050">
                <a:latin typeface="Arial MT"/>
                <a:cs typeface="Arial MT"/>
              </a:rPr>
              <a:t>conservative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than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OECD</a:t>
            </a:r>
            <a:endParaRPr sz="1050">
              <a:latin typeface="Arial MT"/>
              <a:cs typeface="Arial MT"/>
            </a:endParaRPr>
          </a:p>
          <a:p>
            <a:pPr marL="311150" indent="-169545">
              <a:lnSpc>
                <a:spcPts val="1225"/>
              </a:lnSpc>
              <a:buChar char="•"/>
              <a:tabLst>
                <a:tab pos="311150" algn="l"/>
              </a:tabLst>
            </a:pPr>
            <a:r>
              <a:rPr dirty="0" sz="1050">
                <a:latin typeface="Arial MT"/>
                <a:cs typeface="Arial MT"/>
              </a:rPr>
              <a:t>All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three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exclude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microplastics</a:t>
            </a:r>
            <a:endParaRPr sz="1050">
              <a:latin typeface="Arial MT"/>
              <a:cs typeface="Arial MT"/>
            </a:endParaRPr>
          </a:p>
          <a:p>
            <a:pPr marL="313055" marR="480059">
              <a:lnSpc>
                <a:spcPct val="100200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(tires,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textiles),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PFAS, </a:t>
            </a:r>
            <a:r>
              <a:rPr dirty="0" sz="1050" spc="-10">
                <a:latin typeface="Arial MT"/>
                <a:cs typeface="Arial MT"/>
              </a:rPr>
              <a:t>behavior/system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change,</a:t>
            </a:r>
            <a:r>
              <a:rPr dirty="0" sz="1050" spc="1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 </a:t>
            </a:r>
            <a:r>
              <a:rPr dirty="0" sz="1050" spc="-10">
                <a:latin typeface="Arial MT"/>
                <a:cs typeface="Arial MT"/>
              </a:rPr>
              <a:t>informal-</a:t>
            </a:r>
            <a:r>
              <a:rPr dirty="0" sz="1050">
                <a:latin typeface="Arial MT"/>
                <a:cs typeface="Arial MT"/>
              </a:rPr>
              <a:t>sector</a:t>
            </a:r>
            <a:r>
              <a:rPr dirty="0" sz="1050" spc="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waste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flows</a:t>
            </a:r>
            <a:endParaRPr sz="1050">
              <a:latin typeface="Arial MT"/>
              <a:cs typeface="Arial MT"/>
            </a:endParaRPr>
          </a:p>
          <a:p>
            <a:pPr marL="311150" indent="-169545">
              <a:lnSpc>
                <a:spcPts val="1225"/>
              </a:lnSpc>
              <a:buChar char="•"/>
              <a:tabLst>
                <a:tab pos="311150" algn="l"/>
              </a:tabLst>
            </a:pPr>
            <a:r>
              <a:rPr dirty="0" sz="1050">
                <a:latin typeface="Arial MT"/>
                <a:cs typeface="Arial MT"/>
              </a:rPr>
              <a:t>Emissions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based on</a:t>
            </a:r>
            <a:r>
              <a:rPr dirty="0" sz="1050" spc="-6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OECD</a:t>
            </a:r>
            <a:endParaRPr sz="1050">
              <a:latin typeface="Arial MT"/>
              <a:cs typeface="Arial MT"/>
            </a:endParaRPr>
          </a:p>
          <a:p>
            <a:pPr marL="313055" marR="315595">
              <a:lnSpc>
                <a:spcPct val="100200"/>
              </a:lnSpc>
              <a:spcBef>
                <a:spcPts val="30"/>
              </a:spcBef>
            </a:pPr>
            <a:r>
              <a:rPr dirty="0" sz="1050">
                <a:latin typeface="Arial MT"/>
                <a:cs typeface="Arial MT"/>
              </a:rPr>
              <a:t>projection,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which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assumes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2.5% </a:t>
            </a:r>
            <a:r>
              <a:rPr dirty="0" sz="1050">
                <a:latin typeface="Arial MT"/>
                <a:cs typeface="Arial MT"/>
              </a:rPr>
              <a:t>annual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demand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growth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 </a:t>
            </a:r>
            <a:r>
              <a:rPr dirty="0" sz="1050" spc="-10">
                <a:latin typeface="Arial MT"/>
                <a:cs typeface="Arial MT"/>
              </a:rPr>
              <a:t>current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recycling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trends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2841" y="2086991"/>
            <a:ext cx="310134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production</a:t>
            </a:r>
            <a:r>
              <a:rPr dirty="0" baseline="24305" sz="1200">
                <a:latin typeface="Arial MT"/>
                <a:cs typeface="Arial MT"/>
              </a:rPr>
              <a:t>1</a:t>
            </a:r>
            <a:r>
              <a:rPr dirty="0" baseline="24305" sz="1200" spc="1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(million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metric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tons/year)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99405" y="2086991"/>
            <a:ext cx="3456940" cy="3949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latin typeface="Arial MT"/>
                <a:cs typeface="Arial MT"/>
              </a:rPr>
              <a:t>Total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annual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emissions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future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projections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from</a:t>
            </a:r>
            <a:endParaRPr sz="12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plastics</a:t>
            </a:r>
            <a:r>
              <a:rPr dirty="0" baseline="24305" sz="1200">
                <a:latin typeface="Arial MT"/>
                <a:cs typeface="Arial MT"/>
              </a:rPr>
              <a:t>5</a:t>
            </a:r>
            <a:r>
              <a:rPr dirty="0" baseline="24305" sz="1200" spc="652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(Gt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</a:t>
            </a:r>
            <a:r>
              <a:rPr dirty="0" sz="1200" spc="-10">
                <a:latin typeface="Cambria Math"/>
                <a:cs typeface="Cambria Math"/>
              </a:rPr>
              <a:t>₂</a:t>
            </a:r>
            <a:r>
              <a:rPr dirty="0" sz="1200" spc="-10">
                <a:latin typeface="Arial MT"/>
                <a:cs typeface="Arial MT"/>
              </a:rPr>
              <a:t>e/year)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37759" y="2624937"/>
            <a:ext cx="182880" cy="100965"/>
          </a:xfrm>
          <a:custGeom>
            <a:avLst/>
            <a:gdLst/>
            <a:ahLst/>
            <a:cxnLst/>
            <a:rect l="l" t="t" r="r" b="b"/>
            <a:pathLst>
              <a:path w="182879" h="100964">
                <a:moveTo>
                  <a:pt x="182879" y="0"/>
                </a:moveTo>
                <a:lnTo>
                  <a:pt x="0" y="0"/>
                </a:lnTo>
                <a:lnTo>
                  <a:pt x="0" y="100609"/>
                </a:lnTo>
                <a:lnTo>
                  <a:pt x="182879" y="100609"/>
                </a:lnTo>
                <a:lnTo>
                  <a:pt x="182879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166233" y="2587370"/>
            <a:ext cx="915669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Arial MT"/>
                <a:cs typeface="Arial MT"/>
              </a:rPr>
              <a:t>GHG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emissions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13547" y="2684398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 h="0">
                <a:moveTo>
                  <a:pt x="0" y="0"/>
                </a:moveTo>
                <a:lnTo>
                  <a:pt x="984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315583" y="2598038"/>
            <a:ext cx="2743835" cy="31940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50800" marR="43180">
              <a:lnSpc>
                <a:spcPts val="1100"/>
              </a:lnSpc>
              <a:spcBef>
                <a:spcPts val="225"/>
              </a:spcBef>
              <a:tabLst>
                <a:tab pos="1649095" algn="l"/>
              </a:tabLst>
            </a:pPr>
            <a:r>
              <a:rPr dirty="0" baseline="2777" sz="1500" spc="-15">
                <a:latin typeface="Arial MT"/>
                <a:cs typeface="Arial MT"/>
              </a:rPr>
              <a:t>High-ambition</a:t>
            </a:r>
            <a:r>
              <a:rPr dirty="0" baseline="2777" sz="1500">
                <a:latin typeface="Arial MT"/>
                <a:cs typeface="Arial MT"/>
              </a:rPr>
              <a:t>	</a:t>
            </a:r>
            <a:r>
              <a:rPr dirty="0" sz="1000">
                <a:latin typeface="Arial MT"/>
                <a:cs typeface="Arial MT"/>
              </a:rPr>
              <a:t>Uncertainty</a:t>
            </a:r>
            <a:r>
              <a:rPr dirty="0" sz="1000" spc="-6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range</a:t>
            </a:r>
            <a:r>
              <a:rPr dirty="0" baseline="25641" sz="975" spc="-15">
                <a:latin typeface="Arial MT"/>
                <a:cs typeface="Arial MT"/>
              </a:rPr>
              <a:t>6</a:t>
            </a:r>
            <a:r>
              <a:rPr dirty="0" baseline="25641" sz="975" spc="7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scenario</a:t>
            </a:r>
            <a:r>
              <a:rPr dirty="0" baseline="25641" sz="975" spc="-15">
                <a:latin typeface="Arial MT"/>
                <a:cs typeface="Arial MT"/>
              </a:rPr>
              <a:t>5</a:t>
            </a:r>
            <a:endParaRPr baseline="25641" sz="975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36091" y="3457130"/>
            <a:ext cx="3397885" cy="2044700"/>
            <a:chOff x="736091" y="3457130"/>
            <a:chExt cx="3397885" cy="2044700"/>
          </a:xfrm>
        </p:grpSpPr>
        <p:sp>
          <p:nvSpPr>
            <p:cNvPr id="18" name="object 18"/>
            <p:cNvSpPr/>
            <p:nvPr/>
          </p:nvSpPr>
          <p:spPr>
            <a:xfrm>
              <a:off x="781811" y="3471036"/>
              <a:ext cx="3348990" cy="1710689"/>
            </a:xfrm>
            <a:custGeom>
              <a:avLst/>
              <a:gdLst/>
              <a:ahLst/>
              <a:cxnLst/>
              <a:rect l="l" t="t" r="r" b="b"/>
              <a:pathLst>
                <a:path w="3348990" h="1710689">
                  <a:moveTo>
                    <a:pt x="0" y="1710308"/>
                  </a:moveTo>
                  <a:lnTo>
                    <a:pt x="3348736" y="1710308"/>
                  </a:lnTo>
                </a:path>
                <a:path w="3348990" h="1710689">
                  <a:moveTo>
                    <a:pt x="0" y="1426845"/>
                  </a:moveTo>
                  <a:lnTo>
                    <a:pt x="3348736" y="1426845"/>
                  </a:lnTo>
                </a:path>
                <a:path w="3348990" h="1710689">
                  <a:moveTo>
                    <a:pt x="0" y="1143254"/>
                  </a:moveTo>
                  <a:lnTo>
                    <a:pt x="3348736" y="1143254"/>
                  </a:lnTo>
                </a:path>
                <a:path w="3348990" h="1710689">
                  <a:moveTo>
                    <a:pt x="0" y="850645"/>
                  </a:moveTo>
                  <a:lnTo>
                    <a:pt x="3348736" y="850645"/>
                  </a:lnTo>
                </a:path>
                <a:path w="3348990" h="1710689">
                  <a:moveTo>
                    <a:pt x="0" y="567055"/>
                  </a:moveTo>
                  <a:lnTo>
                    <a:pt x="3348736" y="567055"/>
                  </a:lnTo>
                </a:path>
                <a:path w="3348990" h="1710689">
                  <a:moveTo>
                    <a:pt x="0" y="283463"/>
                  </a:moveTo>
                  <a:lnTo>
                    <a:pt x="3348736" y="283463"/>
                  </a:lnTo>
                </a:path>
                <a:path w="3348990" h="1710689">
                  <a:moveTo>
                    <a:pt x="0" y="0"/>
                  </a:moveTo>
                  <a:lnTo>
                    <a:pt x="3348736" y="0"/>
                  </a:lnTo>
                </a:path>
              </a:pathLst>
            </a:custGeom>
            <a:ln w="3175">
              <a:solidFill>
                <a:srgbClr val="D5D6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36091" y="3461892"/>
              <a:ext cx="3392804" cy="2039620"/>
            </a:xfrm>
            <a:custGeom>
              <a:avLst/>
              <a:gdLst/>
              <a:ahLst/>
              <a:cxnLst/>
              <a:rect l="l" t="t" r="r" b="b"/>
              <a:pathLst>
                <a:path w="3392804" h="2039620">
                  <a:moveTo>
                    <a:pt x="45720" y="2003044"/>
                  </a:moveTo>
                  <a:lnTo>
                    <a:pt x="45720" y="0"/>
                  </a:lnTo>
                </a:path>
                <a:path w="3392804" h="2039620">
                  <a:moveTo>
                    <a:pt x="0" y="2003044"/>
                  </a:moveTo>
                  <a:lnTo>
                    <a:pt x="45720" y="2003044"/>
                  </a:lnTo>
                </a:path>
                <a:path w="3392804" h="2039620">
                  <a:moveTo>
                    <a:pt x="0" y="1719326"/>
                  </a:moveTo>
                  <a:lnTo>
                    <a:pt x="45720" y="1719326"/>
                  </a:lnTo>
                </a:path>
                <a:path w="3392804" h="2039620">
                  <a:moveTo>
                    <a:pt x="0" y="1426591"/>
                  </a:moveTo>
                  <a:lnTo>
                    <a:pt x="45720" y="1426591"/>
                  </a:lnTo>
                </a:path>
                <a:path w="3392804" h="2039620">
                  <a:moveTo>
                    <a:pt x="0" y="1143127"/>
                  </a:moveTo>
                  <a:lnTo>
                    <a:pt x="45720" y="1143127"/>
                  </a:lnTo>
                </a:path>
                <a:path w="3392804" h="2039620">
                  <a:moveTo>
                    <a:pt x="0" y="859536"/>
                  </a:moveTo>
                  <a:lnTo>
                    <a:pt x="45720" y="859536"/>
                  </a:lnTo>
                </a:path>
                <a:path w="3392804" h="2039620">
                  <a:moveTo>
                    <a:pt x="0" y="576072"/>
                  </a:moveTo>
                  <a:lnTo>
                    <a:pt x="45720" y="576072"/>
                  </a:lnTo>
                </a:path>
                <a:path w="3392804" h="2039620">
                  <a:moveTo>
                    <a:pt x="0" y="283337"/>
                  </a:moveTo>
                  <a:lnTo>
                    <a:pt x="45720" y="283337"/>
                  </a:lnTo>
                </a:path>
                <a:path w="3392804" h="2039620">
                  <a:moveTo>
                    <a:pt x="0" y="0"/>
                  </a:moveTo>
                  <a:lnTo>
                    <a:pt x="45720" y="0"/>
                  </a:lnTo>
                </a:path>
                <a:path w="3392804" h="2039620">
                  <a:moveTo>
                    <a:pt x="45720" y="2003044"/>
                  </a:moveTo>
                  <a:lnTo>
                    <a:pt x="3392424" y="2003044"/>
                  </a:lnTo>
                </a:path>
                <a:path w="3392804" h="2039620">
                  <a:moveTo>
                    <a:pt x="45720" y="2003044"/>
                  </a:moveTo>
                  <a:lnTo>
                    <a:pt x="45720" y="2039620"/>
                  </a:lnTo>
                </a:path>
                <a:path w="3392804" h="2039620">
                  <a:moveTo>
                    <a:pt x="457161" y="2003044"/>
                  </a:moveTo>
                  <a:lnTo>
                    <a:pt x="457161" y="2039620"/>
                  </a:lnTo>
                </a:path>
                <a:path w="3392804" h="2039620">
                  <a:moveTo>
                    <a:pt x="877824" y="2003044"/>
                  </a:moveTo>
                  <a:lnTo>
                    <a:pt x="877824" y="2039620"/>
                  </a:lnTo>
                </a:path>
                <a:path w="3392804" h="2039620">
                  <a:moveTo>
                    <a:pt x="1298320" y="2003044"/>
                  </a:moveTo>
                  <a:lnTo>
                    <a:pt x="1298320" y="2039620"/>
                  </a:lnTo>
                </a:path>
                <a:path w="3392804" h="2039620">
                  <a:moveTo>
                    <a:pt x="1718945" y="2003044"/>
                  </a:moveTo>
                  <a:lnTo>
                    <a:pt x="1718945" y="2039620"/>
                  </a:lnTo>
                </a:path>
                <a:path w="3392804" h="2039620">
                  <a:moveTo>
                    <a:pt x="2130425" y="2003044"/>
                  </a:moveTo>
                  <a:lnTo>
                    <a:pt x="2130425" y="2039620"/>
                  </a:lnTo>
                </a:path>
                <a:path w="3392804" h="2039620">
                  <a:moveTo>
                    <a:pt x="2551048" y="2003044"/>
                  </a:moveTo>
                  <a:lnTo>
                    <a:pt x="2551048" y="2039620"/>
                  </a:lnTo>
                </a:path>
                <a:path w="3392804" h="2039620">
                  <a:moveTo>
                    <a:pt x="2971672" y="2003044"/>
                  </a:moveTo>
                  <a:lnTo>
                    <a:pt x="2971672" y="2039620"/>
                  </a:lnTo>
                </a:path>
                <a:path w="3392804" h="2039620">
                  <a:moveTo>
                    <a:pt x="3392424" y="2003044"/>
                  </a:moveTo>
                  <a:lnTo>
                    <a:pt x="3392424" y="203962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77239" y="3704208"/>
              <a:ext cx="3347085" cy="1116330"/>
            </a:xfrm>
            <a:custGeom>
              <a:avLst/>
              <a:gdLst/>
              <a:ahLst/>
              <a:cxnLst/>
              <a:rect l="l" t="t" r="r" b="b"/>
              <a:pathLst>
                <a:path w="3347085" h="1116329">
                  <a:moveTo>
                    <a:pt x="0" y="1115822"/>
                  </a:moveTo>
                  <a:lnTo>
                    <a:pt x="82296" y="1097534"/>
                  </a:lnTo>
                </a:path>
                <a:path w="3347085" h="1116329">
                  <a:moveTo>
                    <a:pt x="82296" y="1097534"/>
                  </a:moveTo>
                  <a:lnTo>
                    <a:pt x="164591" y="1079246"/>
                  </a:lnTo>
                </a:path>
                <a:path w="3347085" h="1116329">
                  <a:moveTo>
                    <a:pt x="164591" y="1079246"/>
                  </a:moveTo>
                  <a:lnTo>
                    <a:pt x="256031" y="1070102"/>
                  </a:lnTo>
                </a:path>
                <a:path w="3347085" h="1116329">
                  <a:moveTo>
                    <a:pt x="256031" y="1070102"/>
                  </a:moveTo>
                  <a:lnTo>
                    <a:pt x="338328" y="1051814"/>
                  </a:lnTo>
                </a:path>
                <a:path w="3347085" h="1116329">
                  <a:moveTo>
                    <a:pt x="338328" y="1051814"/>
                  </a:moveTo>
                  <a:lnTo>
                    <a:pt x="420623" y="1033526"/>
                  </a:lnTo>
                </a:path>
                <a:path w="3347085" h="1116329">
                  <a:moveTo>
                    <a:pt x="420623" y="1033526"/>
                  </a:moveTo>
                  <a:lnTo>
                    <a:pt x="502919" y="1015238"/>
                  </a:lnTo>
                </a:path>
                <a:path w="3347085" h="1116329">
                  <a:moveTo>
                    <a:pt x="502919" y="1015238"/>
                  </a:moveTo>
                  <a:lnTo>
                    <a:pt x="585216" y="987806"/>
                  </a:lnTo>
                </a:path>
                <a:path w="3347085" h="1116329">
                  <a:moveTo>
                    <a:pt x="585216" y="987806"/>
                  </a:moveTo>
                  <a:lnTo>
                    <a:pt x="667512" y="969518"/>
                  </a:lnTo>
                </a:path>
                <a:path w="3347085" h="1116329">
                  <a:moveTo>
                    <a:pt x="667512" y="969518"/>
                  </a:moveTo>
                  <a:lnTo>
                    <a:pt x="749807" y="951230"/>
                  </a:lnTo>
                </a:path>
                <a:path w="3347085" h="1116329">
                  <a:moveTo>
                    <a:pt x="749807" y="951230"/>
                  </a:moveTo>
                  <a:lnTo>
                    <a:pt x="841247" y="932942"/>
                  </a:lnTo>
                </a:path>
                <a:path w="3347085" h="1116329">
                  <a:moveTo>
                    <a:pt x="841247" y="932942"/>
                  </a:moveTo>
                  <a:lnTo>
                    <a:pt x="923543" y="914654"/>
                  </a:lnTo>
                </a:path>
                <a:path w="3347085" h="1116329">
                  <a:moveTo>
                    <a:pt x="923543" y="914654"/>
                  </a:moveTo>
                  <a:lnTo>
                    <a:pt x="1005840" y="887222"/>
                  </a:lnTo>
                </a:path>
                <a:path w="3347085" h="1116329">
                  <a:moveTo>
                    <a:pt x="1005840" y="887222"/>
                  </a:moveTo>
                  <a:lnTo>
                    <a:pt x="1088136" y="868934"/>
                  </a:lnTo>
                </a:path>
                <a:path w="3347085" h="1116329">
                  <a:moveTo>
                    <a:pt x="1088136" y="868934"/>
                  </a:moveTo>
                  <a:lnTo>
                    <a:pt x="1170432" y="841502"/>
                  </a:lnTo>
                </a:path>
                <a:path w="3347085" h="1116329">
                  <a:moveTo>
                    <a:pt x="1170432" y="841502"/>
                  </a:moveTo>
                  <a:lnTo>
                    <a:pt x="1252728" y="823214"/>
                  </a:lnTo>
                </a:path>
                <a:path w="3347085" h="1116329">
                  <a:moveTo>
                    <a:pt x="1252728" y="823214"/>
                  </a:moveTo>
                  <a:lnTo>
                    <a:pt x="1344167" y="795782"/>
                  </a:lnTo>
                </a:path>
                <a:path w="3347085" h="1116329">
                  <a:moveTo>
                    <a:pt x="1344167" y="795782"/>
                  </a:moveTo>
                  <a:lnTo>
                    <a:pt x="1426464" y="777494"/>
                  </a:lnTo>
                </a:path>
                <a:path w="3347085" h="1116329">
                  <a:moveTo>
                    <a:pt x="1426464" y="777494"/>
                  </a:moveTo>
                  <a:lnTo>
                    <a:pt x="1508760" y="750062"/>
                  </a:lnTo>
                </a:path>
                <a:path w="3347085" h="1116329">
                  <a:moveTo>
                    <a:pt x="1508760" y="750062"/>
                  </a:moveTo>
                  <a:lnTo>
                    <a:pt x="1591055" y="722630"/>
                  </a:lnTo>
                </a:path>
                <a:path w="3347085" h="1116329">
                  <a:moveTo>
                    <a:pt x="1591055" y="722630"/>
                  </a:moveTo>
                  <a:lnTo>
                    <a:pt x="1673352" y="695198"/>
                  </a:lnTo>
                </a:path>
                <a:path w="3347085" h="1116329">
                  <a:moveTo>
                    <a:pt x="1673352" y="695198"/>
                  </a:moveTo>
                  <a:lnTo>
                    <a:pt x="1755648" y="667766"/>
                  </a:lnTo>
                </a:path>
                <a:path w="3347085" h="1116329">
                  <a:moveTo>
                    <a:pt x="1755648" y="667766"/>
                  </a:moveTo>
                  <a:lnTo>
                    <a:pt x="1837943" y="640334"/>
                  </a:lnTo>
                </a:path>
                <a:path w="3347085" h="1116329">
                  <a:moveTo>
                    <a:pt x="1837943" y="640334"/>
                  </a:moveTo>
                  <a:lnTo>
                    <a:pt x="1929384" y="612775"/>
                  </a:lnTo>
                </a:path>
                <a:path w="3347085" h="1116329">
                  <a:moveTo>
                    <a:pt x="1929384" y="612775"/>
                  </a:moveTo>
                  <a:lnTo>
                    <a:pt x="2011679" y="585343"/>
                  </a:lnTo>
                </a:path>
                <a:path w="3347085" h="1116329">
                  <a:moveTo>
                    <a:pt x="2011679" y="585343"/>
                  </a:moveTo>
                  <a:lnTo>
                    <a:pt x="2093976" y="548767"/>
                  </a:lnTo>
                </a:path>
                <a:path w="3347085" h="1116329">
                  <a:moveTo>
                    <a:pt x="2093976" y="548767"/>
                  </a:moveTo>
                  <a:lnTo>
                    <a:pt x="2176272" y="521335"/>
                  </a:lnTo>
                </a:path>
                <a:path w="3347085" h="1116329">
                  <a:moveTo>
                    <a:pt x="2176272" y="521335"/>
                  </a:moveTo>
                  <a:lnTo>
                    <a:pt x="2258567" y="493903"/>
                  </a:lnTo>
                </a:path>
                <a:path w="3347085" h="1116329">
                  <a:moveTo>
                    <a:pt x="2258567" y="493903"/>
                  </a:moveTo>
                  <a:lnTo>
                    <a:pt x="2340864" y="457327"/>
                  </a:lnTo>
                </a:path>
                <a:path w="3347085" h="1116329">
                  <a:moveTo>
                    <a:pt x="2340864" y="457327"/>
                  </a:moveTo>
                  <a:lnTo>
                    <a:pt x="2432304" y="420751"/>
                  </a:lnTo>
                </a:path>
                <a:path w="3347085" h="1116329">
                  <a:moveTo>
                    <a:pt x="2432304" y="420751"/>
                  </a:moveTo>
                  <a:lnTo>
                    <a:pt x="2514600" y="393319"/>
                  </a:lnTo>
                </a:path>
                <a:path w="3347085" h="1116329">
                  <a:moveTo>
                    <a:pt x="2514600" y="393319"/>
                  </a:moveTo>
                  <a:lnTo>
                    <a:pt x="2596896" y="356743"/>
                  </a:lnTo>
                </a:path>
                <a:path w="3347085" h="1116329">
                  <a:moveTo>
                    <a:pt x="2596896" y="356743"/>
                  </a:moveTo>
                  <a:lnTo>
                    <a:pt x="2679192" y="320167"/>
                  </a:lnTo>
                </a:path>
                <a:path w="3347085" h="1116329">
                  <a:moveTo>
                    <a:pt x="2679192" y="320167"/>
                  </a:moveTo>
                  <a:lnTo>
                    <a:pt x="2761488" y="283591"/>
                  </a:lnTo>
                </a:path>
                <a:path w="3347085" h="1116329">
                  <a:moveTo>
                    <a:pt x="2761488" y="283591"/>
                  </a:moveTo>
                  <a:lnTo>
                    <a:pt x="2843784" y="247015"/>
                  </a:lnTo>
                </a:path>
                <a:path w="3347085" h="1116329">
                  <a:moveTo>
                    <a:pt x="2843784" y="247015"/>
                  </a:moveTo>
                  <a:lnTo>
                    <a:pt x="2926080" y="210439"/>
                  </a:lnTo>
                </a:path>
                <a:path w="3347085" h="1116329">
                  <a:moveTo>
                    <a:pt x="2926080" y="210439"/>
                  </a:moveTo>
                  <a:lnTo>
                    <a:pt x="3017520" y="164719"/>
                  </a:lnTo>
                </a:path>
                <a:path w="3347085" h="1116329">
                  <a:moveTo>
                    <a:pt x="3017520" y="164719"/>
                  </a:moveTo>
                  <a:lnTo>
                    <a:pt x="3099816" y="128143"/>
                  </a:lnTo>
                </a:path>
                <a:path w="3347085" h="1116329">
                  <a:moveTo>
                    <a:pt x="3099816" y="128143"/>
                  </a:moveTo>
                  <a:lnTo>
                    <a:pt x="3182112" y="82296"/>
                  </a:lnTo>
                </a:path>
                <a:path w="3347085" h="1116329">
                  <a:moveTo>
                    <a:pt x="3182112" y="82296"/>
                  </a:moveTo>
                  <a:lnTo>
                    <a:pt x="3264408" y="45720"/>
                  </a:lnTo>
                </a:path>
                <a:path w="3347085" h="1116329">
                  <a:moveTo>
                    <a:pt x="3264408" y="45720"/>
                  </a:moveTo>
                  <a:lnTo>
                    <a:pt x="3346704" y="0"/>
                  </a:lnTo>
                </a:path>
              </a:pathLst>
            </a:custGeom>
            <a:ln w="1905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77239" y="3896359"/>
              <a:ext cx="3347085" cy="905510"/>
            </a:xfrm>
            <a:custGeom>
              <a:avLst/>
              <a:gdLst/>
              <a:ahLst/>
              <a:cxnLst/>
              <a:rect l="l" t="t" r="r" b="b"/>
              <a:pathLst>
                <a:path w="3347085" h="905510">
                  <a:moveTo>
                    <a:pt x="0" y="905382"/>
                  </a:moveTo>
                  <a:lnTo>
                    <a:pt x="82296" y="887094"/>
                  </a:lnTo>
                </a:path>
                <a:path w="3347085" h="905510">
                  <a:moveTo>
                    <a:pt x="82296" y="887094"/>
                  </a:moveTo>
                  <a:lnTo>
                    <a:pt x="164591" y="877951"/>
                  </a:lnTo>
                </a:path>
                <a:path w="3347085" h="905510">
                  <a:moveTo>
                    <a:pt x="164591" y="877951"/>
                  </a:moveTo>
                  <a:lnTo>
                    <a:pt x="256031" y="859663"/>
                  </a:lnTo>
                </a:path>
                <a:path w="3347085" h="905510">
                  <a:moveTo>
                    <a:pt x="256031" y="859663"/>
                  </a:moveTo>
                  <a:lnTo>
                    <a:pt x="338328" y="841375"/>
                  </a:lnTo>
                </a:path>
                <a:path w="3347085" h="905510">
                  <a:moveTo>
                    <a:pt x="338328" y="841375"/>
                  </a:moveTo>
                  <a:lnTo>
                    <a:pt x="420623" y="832231"/>
                  </a:lnTo>
                </a:path>
                <a:path w="3347085" h="905510">
                  <a:moveTo>
                    <a:pt x="420623" y="832231"/>
                  </a:moveTo>
                  <a:lnTo>
                    <a:pt x="502919" y="813942"/>
                  </a:lnTo>
                </a:path>
                <a:path w="3347085" h="905510">
                  <a:moveTo>
                    <a:pt x="502919" y="813942"/>
                  </a:moveTo>
                  <a:lnTo>
                    <a:pt x="585216" y="795654"/>
                  </a:lnTo>
                </a:path>
                <a:path w="3347085" h="905510">
                  <a:moveTo>
                    <a:pt x="585216" y="795654"/>
                  </a:moveTo>
                  <a:lnTo>
                    <a:pt x="667512" y="777366"/>
                  </a:lnTo>
                </a:path>
                <a:path w="3347085" h="905510">
                  <a:moveTo>
                    <a:pt x="667512" y="777366"/>
                  </a:moveTo>
                  <a:lnTo>
                    <a:pt x="749807" y="759078"/>
                  </a:lnTo>
                </a:path>
                <a:path w="3347085" h="905510">
                  <a:moveTo>
                    <a:pt x="749807" y="759078"/>
                  </a:moveTo>
                  <a:lnTo>
                    <a:pt x="841247" y="740790"/>
                  </a:lnTo>
                </a:path>
                <a:path w="3347085" h="905510">
                  <a:moveTo>
                    <a:pt x="841247" y="740790"/>
                  </a:moveTo>
                  <a:lnTo>
                    <a:pt x="923543" y="722502"/>
                  </a:lnTo>
                </a:path>
                <a:path w="3347085" h="905510">
                  <a:moveTo>
                    <a:pt x="923543" y="722502"/>
                  </a:moveTo>
                  <a:lnTo>
                    <a:pt x="1005840" y="704214"/>
                  </a:lnTo>
                </a:path>
                <a:path w="3347085" h="905510">
                  <a:moveTo>
                    <a:pt x="1005840" y="704214"/>
                  </a:moveTo>
                  <a:lnTo>
                    <a:pt x="1088136" y="685926"/>
                  </a:lnTo>
                </a:path>
                <a:path w="3347085" h="905510">
                  <a:moveTo>
                    <a:pt x="1088136" y="685926"/>
                  </a:moveTo>
                  <a:lnTo>
                    <a:pt x="1170432" y="667638"/>
                  </a:lnTo>
                </a:path>
                <a:path w="3347085" h="905510">
                  <a:moveTo>
                    <a:pt x="1170432" y="667638"/>
                  </a:moveTo>
                  <a:lnTo>
                    <a:pt x="1252728" y="649351"/>
                  </a:lnTo>
                </a:path>
                <a:path w="3347085" h="905510">
                  <a:moveTo>
                    <a:pt x="1252728" y="649351"/>
                  </a:moveTo>
                  <a:lnTo>
                    <a:pt x="1344167" y="631063"/>
                  </a:lnTo>
                </a:path>
                <a:path w="3347085" h="905510">
                  <a:moveTo>
                    <a:pt x="1344167" y="631063"/>
                  </a:moveTo>
                  <a:lnTo>
                    <a:pt x="1426464" y="612775"/>
                  </a:lnTo>
                </a:path>
                <a:path w="3347085" h="905510">
                  <a:moveTo>
                    <a:pt x="1426464" y="612775"/>
                  </a:moveTo>
                  <a:lnTo>
                    <a:pt x="1508760" y="594487"/>
                  </a:lnTo>
                </a:path>
                <a:path w="3347085" h="905510">
                  <a:moveTo>
                    <a:pt x="1508760" y="594487"/>
                  </a:moveTo>
                  <a:lnTo>
                    <a:pt x="1591055" y="567054"/>
                  </a:lnTo>
                </a:path>
                <a:path w="3347085" h="905510">
                  <a:moveTo>
                    <a:pt x="1591055" y="567054"/>
                  </a:moveTo>
                  <a:lnTo>
                    <a:pt x="1673352" y="548766"/>
                  </a:lnTo>
                </a:path>
                <a:path w="3347085" h="905510">
                  <a:moveTo>
                    <a:pt x="1673352" y="548766"/>
                  </a:moveTo>
                  <a:lnTo>
                    <a:pt x="1755648" y="521334"/>
                  </a:lnTo>
                </a:path>
                <a:path w="3347085" h="905510">
                  <a:moveTo>
                    <a:pt x="1755648" y="521334"/>
                  </a:moveTo>
                  <a:lnTo>
                    <a:pt x="1837943" y="503046"/>
                  </a:lnTo>
                </a:path>
                <a:path w="3347085" h="905510">
                  <a:moveTo>
                    <a:pt x="1837943" y="503046"/>
                  </a:moveTo>
                  <a:lnTo>
                    <a:pt x="1929384" y="475614"/>
                  </a:lnTo>
                </a:path>
                <a:path w="3347085" h="905510">
                  <a:moveTo>
                    <a:pt x="1929384" y="475614"/>
                  </a:moveTo>
                  <a:lnTo>
                    <a:pt x="2011679" y="457326"/>
                  </a:lnTo>
                </a:path>
                <a:path w="3347085" h="905510">
                  <a:moveTo>
                    <a:pt x="2011679" y="457326"/>
                  </a:moveTo>
                  <a:lnTo>
                    <a:pt x="2093976" y="429894"/>
                  </a:lnTo>
                </a:path>
                <a:path w="3347085" h="905510">
                  <a:moveTo>
                    <a:pt x="2093976" y="429894"/>
                  </a:moveTo>
                  <a:lnTo>
                    <a:pt x="2176272" y="411479"/>
                  </a:lnTo>
                </a:path>
                <a:path w="3347085" h="905510">
                  <a:moveTo>
                    <a:pt x="2176272" y="411479"/>
                  </a:moveTo>
                  <a:lnTo>
                    <a:pt x="2258567" y="384047"/>
                  </a:lnTo>
                </a:path>
                <a:path w="3347085" h="905510">
                  <a:moveTo>
                    <a:pt x="2258567" y="384047"/>
                  </a:moveTo>
                  <a:lnTo>
                    <a:pt x="2340864" y="356615"/>
                  </a:lnTo>
                </a:path>
                <a:path w="3347085" h="905510">
                  <a:moveTo>
                    <a:pt x="2340864" y="356615"/>
                  </a:moveTo>
                  <a:lnTo>
                    <a:pt x="2432304" y="329183"/>
                  </a:lnTo>
                </a:path>
                <a:path w="3347085" h="905510">
                  <a:moveTo>
                    <a:pt x="2432304" y="329183"/>
                  </a:moveTo>
                  <a:lnTo>
                    <a:pt x="2514600" y="301751"/>
                  </a:lnTo>
                </a:path>
                <a:path w="3347085" h="905510">
                  <a:moveTo>
                    <a:pt x="2514600" y="301751"/>
                  </a:moveTo>
                  <a:lnTo>
                    <a:pt x="2596896" y="274319"/>
                  </a:lnTo>
                </a:path>
                <a:path w="3347085" h="905510">
                  <a:moveTo>
                    <a:pt x="2596896" y="274319"/>
                  </a:moveTo>
                  <a:lnTo>
                    <a:pt x="2679192" y="246887"/>
                  </a:lnTo>
                </a:path>
                <a:path w="3347085" h="905510">
                  <a:moveTo>
                    <a:pt x="2679192" y="246887"/>
                  </a:moveTo>
                  <a:lnTo>
                    <a:pt x="2761488" y="219456"/>
                  </a:lnTo>
                </a:path>
                <a:path w="3347085" h="905510">
                  <a:moveTo>
                    <a:pt x="2761488" y="219456"/>
                  </a:moveTo>
                  <a:lnTo>
                    <a:pt x="2843784" y="192023"/>
                  </a:lnTo>
                </a:path>
                <a:path w="3347085" h="905510">
                  <a:moveTo>
                    <a:pt x="2843784" y="192023"/>
                  </a:moveTo>
                  <a:lnTo>
                    <a:pt x="2926080" y="164591"/>
                  </a:lnTo>
                </a:path>
                <a:path w="3347085" h="905510">
                  <a:moveTo>
                    <a:pt x="2926080" y="164591"/>
                  </a:moveTo>
                  <a:lnTo>
                    <a:pt x="3017520" y="128015"/>
                  </a:lnTo>
                </a:path>
                <a:path w="3347085" h="905510">
                  <a:moveTo>
                    <a:pt x="3017520" y="128015"/>
                  </a:moveTo>
                  <a:lnTo>
                    <a:pt x="3099816" y="100583"/>
                  </a:lnTo>
                </a:path>
                <a:path w="3347085" h="905510">
                  <a:moveTo>
                    <a:pt x="3099816" y="100583"/>
                  </a:moveTo>
                  <a:lnTo>
                    <a:pt x="3182112" y="64007"/>
                  </a:lnTo>
                </a:path>
                <a:path w="3347085" h="905510">
                  <a:moveTo>
                    <a:pt x="3182112" y="64007"/>
                  </a:moveTo>
                  <a:lnTo>
                    <a:pt x="3264408" y="36575"/>
                  </a:lnTo>
                </a:path>
                <a:path w="3347085" h="905510">
                  <a:moveTo>
                    <a:pt x="3264408" y="36575"/>
                  </a:moveTo>
                  <a:lnTo>
                    <a:pt x="3346704" y="0"/>
                  </a:lnTo>
                </a:path>
              </a:pathLst>
            </a:custGeom>
            <a:ln w="19050">
              <a:solidFill>
                <a:srgbClr val="0021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77239" y="4271263"/>
              <a:ext cx="3347085" cy="412115"/>
            </a:xfrm>
            <a:custGeom>
              <a:avLst/>
              <a:gdLst/>
              <a:ahLst/>
              <a:cxnLst/>
              <a:rect l="l" t="t" r="r" b="b"/>
              <a:pathLst>
                <a:path w="3347085" h="412114">
                  <a:moveTo>
                    <a:pt x="0" y="411606"/>
                  </a:moveTo>
                  <a:lnTo>
                    <a:pt x="82296" y="402463"/>
                  </a:lnTo>
                </a:path>
                <a:path w="3347085" h="412114">
                  <a:moveTo>
                    <a:pt x="82296" y="402463"/>
                  </a:moveTo>
                  <a:lnTo>
                    <a:pt x="164591" y="393319"/>
                  </a:lnTo>
                </a:path>
                <a:path w="3347085" h="412114">
                  <a:moveTo>
                    <a:pt x="164591" y="393319"/>
                  </a:moveTo>
                  <a:lnTo>
                    <a:pt x="256031" y="384175"/>
                  </a:lnTo>
                </a:path>
                <a:path w="3347085" h="412114">
                  <a:moveTo>
                    <a:pt x="256031" y="384175"/>
                  </a:moveTo>
                  <a:lnTo>
                    <a:pt x="338328" y="375031"/>
                  </a:lnTo>
                </a:path>
                <a:path w="3347085" h="412114">
                  <a:moveTo>
                    <a:pt x="338328" y="375031"/>
                  </a:moveTo>
                  <a:lnTo>
                    <a:pt x="420623" y="365887"/>
                  </a:lnTo>
                </a:path>
                <a:path w="3347085" h="412114">
                  <a:moveTo>
                    <a:pt x="420623" y="365887"/>
                  </a:moveTo>
                  <a:lnTo>
                    <a:pt x="502919" y="356743"/>
                  </a:lnTo>
                </a:path>
                <a:path w="3347085" h="412114">
                  <a:moveTo>
                    <a:pt x="502919" y="356743"/>
                  </a:moveTo>
                  <a:lnTo>
                    <a:pt x="585216" y="347599"/>
                  </a:lnTo>
                </a:path>
                <a:path w="3347085" h="412114">
                  <a:moveTo>
                    <a:pt x="585216" y="347599"/>
                  </a:moveTo>
                  <a:lnTo>
                    <a:pt x="667512" y="338455"/>
                  </a:lnTo>
                </a:path>
                <a:path w="3347085" h="412114">
                  <a:moveTo>
                    <a:pt x="667512" y="338455"/>
                  </a:moveTo>
                  <a:lnTo>
                    <a:pt x="749807" y="329311"/>
                  </a:lnTo>
                </a:path>
                <a:path w="3347085" h="412114">
                  <a:moveTo>
                    <a:pt x="749807" y="329311"/>
                  </a:moveTo>
                  <a:lnTo>
                    <a:pt x="841247" y="320167"/>
                  </a:lnTo>
                </a:path>
                <a:path w="3347085" h="412114">
                  <a:moveTo>
                    <a:pt x="841247" y="320167"/>
                  </a:moveTo>
                  <a:lnTo>
                    <a:pt x="923543" y="311023"/>
                  </a:lnTo>
                </a:path>
                <a:path w="3347085" h="412114">
                  <a:moveTo>
                    <a:pt x="923543" y="311023"/>
                  </a:moveTo>
                  <a:lnTo>
                    <a:pt x="1005840" y="301879"/>
                  </a:lnTo>
                </a:path>
                <a:path w="3347085" h="412114">
                  <a:moveTo>
                    <a:pt x="1005840" y="301879"/>
                  </a:moveTo>
                  <a:lnTo>
                    <a:pt x="1088136" y="292735"/>
                  </a:lnTo>
                </a:path>
                <a:path w="3347085" h="412114">
                  <a:moveTo>
                    <a:pt x="1088136" y="292735"/>
                  </a:moveTo>
                  <a:lnTo>
                    <a:pt x="1170432" y="283591"/>
                  </a:lnTo>
                </a:path>
                <a:path w="3347085" h="412114">
                  <a:moveTo>
                    <a:pt x="1170432" y="283591"/>
                  </a:moveTo>
                  <a:lnTo>
                    <a:pt x="1252728" y="274447"/>
                  </a:lnTo>
                </a:path>
                <a:path w="3347085" h="412114">
                  <a:moveTo>
                    <a:pt x="1252728" y="274447"/>
                  </a:moveTo>
                  <a:lnTo>
                    <a:pt x="1344167" y="265303"/>
                  </a:lnTo>
                </a:path>
                <a:path w="3347085" h="412114">
                  <a:moveTo>
                    <a:pt x="1344167" y="265303"/>
                  </a:moveTo>
                  <a:lnTo>
                    <a:pt x="1426464" y="256159"/>
                  </a:lnTo>
                </a:path>
                <a:path w="3347085" h="412114">
                  <a:moveTo>
                    <a:pt x="1426464" y="256159"/>
                  </a:moveTo>
                  <a:lnTo>
                    <a:pt x="1508760" y="247015"/>
                  </a:lnTo>
                </a:path>
                <a:path w="3347085" h="412114">
                  <a:moveTo>
                    <a:pt x="1508760" y="247015"/>
                  </a:moveTo>
                  <a:lnTo>
                    <a:pt x="1591055" y="237871"/>
                  </a:lnTo>
                </a:path>
                <a:path w="3347085" h="412114">
                  <a:moveTo>
                    <a:pt x="1591055" y="237871"/>
                  </a:moveTo>
                  <a:lnTo>
                    <a:pt x="1673352" y="228727"/>
                  </a:lnTo>
                </a:path>
                <a:path w="3347085" h="412114">
                  <a:moveTo>
                    <a:pt x="1673352" y="228727"/>
                  </a:moveTo>
                  <a:lnTo>
                    <a:pt x="1755648" y="219583"/>
                  </a:lnTo>
                </a:path>
                <a:path w="3347085" h="412114">
                  <a:moveTo>
                    <a:pt x="1755648" y="219583"/>
                  </a:moveTo>
                  <a:lnTo>
                    <a:pt x="1837943" y="210438"/>
                  </a:lnTo>
                </a:path>
                <a:path w="3347085" h="412114">
                  <a:moveTo>
                    <a:pt x="1837943" y="210438"/>
                  </a:moveTo>
                  <a:lnTo>
                    <a:pt x="1929384" y="201294"/>
                  </a:lnTo>
                </a:path>
                <a:path w="3347085" h="412114">
                  <a:moveTo>
                    <a:pt x="1929384" y="201294"/>
                  </a:moveTo>
                  <a:lnTo>
                    <a:pt x="2011679" y="183006"/>
                  </a:lnTo>
                </a:path>
                <a:path w="3347085" h="412114">
                  <a:moveTo>
                    <a:pt x="2011679" y="183006"/>
                  </a:moveTo>
                  <a:lnTo>
                    <a:pt x="2093976" y="173862"/>
                  </a:lnTo>
                </a:path>
                <a:path w="3347085" h="412114">
                  <a:moveTo>
                    <a:pt x="2093976" y="173862"/>
                  </a:moveTo>
                  <a:lnTo>
                    <a:pt x="2176272" y="164719"/>
                  </a:lnTo>
                </a:path>
                <a:path w="3347085" h="412114">
                  <a:moveTo>
                    <a:pt x="2176272" y="164719"/>
                  </a:moveTo>
                  <a:lnTo>
                    <a:pt x="2258567" y="155575"/>
                  </a:lnTo>
                </a:path>
                <a:path w="3347085" h="412114">
                  <a:moveTo>
                    <a:pt x="2258567" y="155575"/>
                  </a:moveTo>
                  <a:lnTo>
                    <a:pt x="2340864" y="146431"/>
                  </a:lnTo>
                </a:path>
                <a:path w="3347085" h="412114">
                  <a:moveTo>
                    <a:pt x="2340864" y="146431"/>
                  </a:moveTo>
                  <a:lnTo>
                    <a:pt x="2432304" y="137287"/>
                  </a:lnTo>
                </a:path>
                <a:path w="3347085" h="412114">
                  <a:moveTo>
                    <a:pt x="2432304" y="137287"/>
                  </a:moveTo>
                  <a:lnTo>
                    <a:pt x="2514600" y="118999"/>
                  </a:lnTo>
                </a:path>
                <a:path w="3347085" h="412114">
                  <a:moveTo>
                    <a:pt x="2514600" y="118999"/>
                  </a:moveTo>
                  <a:lnTo>
                    <a:pt x="2596896" y="109855"/>
                  </a:lnTo>
                </a:path>
                <a:path w="3347085" h="412114">
                  <a:moveTo>
                    <a:pt x="2596896" y="109855"/>
                  </a:moveTo>
                  <a:lnTo>
                    <a:pt x="2679192" y="100711"/>
                  </a:lnTo>
                </a:path>
                <a:path w="3347085" h="412114">
                  <a:moveTo>
                    <a:pt x="2679192" y="100711"/>
                  </a:moveTo>
                  <a:lnTo>
                    <a:pt x="2761488" y="91567"/>
                  </a:lnTo>
                </a:path>
                <a:path w="3347085" h="412114">
                  <a:moveTo>
                    <a:pt x="2761488" y="91567"/>
                  </a:moveTo>
                  <a:lnTo>
                    <a:pt x="2843784" y="73279"/>
                  </a:lnTo>
                </a:path>
                <a:path w="3347085" h="412114">
                  <a:moveTo>
                    <a:pt x="2843784" y="73279"/>
                  </a:moveTo>
                  <a:lnTo>
                    <a:pt x="2926080" y="64135"/>
                  </a:lnTo>
                </a:path>
                <a:path w="3347085" h="412114">
                  <a:moveTo>
                    <a:pt x="2926080" y="64135"/>
                  </a:moveTo>
                  <a:lnTo>
                    <a:pt x="3017520" y="54991"/>
                  </a:lnTo>
                </a:path>
                <a:path w="3347085" h="412114">
                  <a:moveTo>
                    <a:pt x="3017520" y="54991"/>
                  </a:moveTo>
                  <a:lnTo>
                    <a:pt x="3099816" y="36575"/>
                  </a:lnTo>
                </a:path>
                <a:path w="3347085" h="412114">
                  <a:moveTo>
                    <a:pt x="3099816" y="36575"/>
                  </a:moveTo>
                  <a:lnTo>
                    <a:pt x="3182112" y="27431"/>
                  </a:lnTo>
                </a:path>
                <a:path w="3347085" h="412114">
                  <a:moveTo>
                    <a:pt x="3182112" y="27431"/>
                  </a:moveTo>
                  <a:lnTo>
                    <a:pt x="3264408" y="18287"/>
                  </a:lnTo>
                </a:path>
                <a:path w="3347085" h="412114">
                  <a:moveTo>
                    <a:pt x="3264408" y="18287"/>
                  </a:moveTo>
                  <a:lnTo>
                    <a:pt x="3346704" y="0"/>
                  </a:lnTo>
                </a:path>
              </a:pathLst>
            </a:custGeom>
            <a:ln w="19050">
              <a:solidFill>
                <a:srgbClr val="805BC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585444" y="5374322"/>
            <a:ext cx="9715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50">
                <a:latin typeface="Arial MT"/>
                <a:cs typeface="Arial MT"/>
              </a:rPr>
              <a:t>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4182" y="5088763"/>
            <a:ext cx="23431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200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4182" y="4802378"/>
            <a:ext cx="23431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400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182" y="4515802"/>
            <a:ext cx="2343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600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4182" y="4229544"/>
            <a:ext cx="2343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800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8239" y="3943858"/>
            <a:ext cx="34353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latin typeface="Arial MT"/>
                <a:cs typeface="Arial MT"/>
              </a:rPr>
              <a:t>1,000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8239" y="3657155"/>
            <a:ext cx="34353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10">
                <a:latin typeface="Arial MT"/>
                <a:cs typeface="Arial MT"/>
              </a:rPr>
              <a:t>1,200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8239" y="3370897"/>
            <a:ext cx="34353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10">
                <a:latin typeface="Arial MT"/>
                <a:cs typeface="Arial MT"/>
              </a:rPr>
              <a:t>1,400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4230" y="5526036"/>
            <a:ext cx="365823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31165" algn="l"/>
                <a:tab pos="850265" algn="l"/>
                <a:tab pos="1269365" algn="l"/>
                <a:tab pos="1687830" algn="l"/>
                <a:tab pos="2106930" algn="l"/>
                <a:tab pos="2526030" algn="l"/>
                <a:tab pos="2944495" algn="l"/>
                <a:tab pos="3363595" algn="l"/>
              </a:tabLst>
            </a:pPr>
            <a:r>
              <a:rPr dirty="0" sz="1000" spc="-20">
                <a:latin typeface="Arial MT"/>
                <a:cs typeface="Arial MT"/>
              </a:rPr>
              <a:t>2020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2025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2030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2035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2040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2045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2050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2055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2060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7200" y="2634107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 h="0">
                <a:moveTo>
                  <a:pt x="0" y="0"/>
                </a:moveTo>
                <a:lnTo>
                  <a:pt x="160299" y="0"/>
                </a:lnTo>
              </a:path>
            </a:pathLst>
          </a:custGeom>
          <a:ln w="19050">
            <a:solidFill>
              <a:srgbClr val="009B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52144" y="2634107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5" h="0">
                <a:moveTo>
                  <a:pt x="0" y="0"/>
                </a:moveTo>
                <a:lnTo>
                  <a:pt x="160274" y="0"/>
                </a:lnTo>
              </a:path>
            </a:pathLst>
          </a:custGeom>
          <a:ln w="19050">
            <a:solidFill>
              <a:srgbClr val="0021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084832" y="2634107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5" h="0">
                <a:moveTo>
                  <a:pt x="0" y="0"/>
                </a:moveTo>
                <a:lnTo>
                  <a:pt x="160274" y="0"/>
                </a:lnTo>
              </a:path>
            </a:pathLst>
          </a:custGeom>
          <a:ln w="19050">
            <a:solidFill>
              <a:srgbClr val="805B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665530" y="2551747"/>
            <a:ext cx="39243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0">
                <a:latin typeface="Arial MT"/>
                <a:cs typeface="Arial MT"/>
              </a:rPr>
              <a:t>OECD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64233" y="2560891"/>
            <a:ext cx="58801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 MT"/>
                <a:cs typeface="Arial MT"/>
              </a:rPr>
              <a:t>Dokl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al.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93492" y="2551747"/>
            <a:ext cx="83756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 MT"/>
                <a:cs typeface="Arial MT"/>
              </a:rPr>
              <a:t>Pottinger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al.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166169" y="3429698"/>
            <a:ext cx="3703954" cy="2040255"/>
            <a:chOff x="5166169" y="3429698"/>
            <a:chExt cx="3703954" cy="2040255"/>
          </a:xfrm>
        </p:grpSpPr>
        <p:sp>
          <p:nvSpPr>
            <p:cNvPr id="39" name="object 39"/>
            <p:cNvSpPr/>
            <p:nvPr/>
          </p:nvSpPr>
          <p:spPr>
            <a:xfrm>
              <a:off x="5170932" y="3480180"/>
              <a:ext cx="3694429" cy="1655445"/>
            </a:xfrm>
            <a:custGeom>
              <a:avLst/>
              <a:gdLst/>
              <a:ahLst/>
              <a:cxnLst/>
              <a:rect l="l" t="t" r="r" b="b"/>
              <a:pathLst>
                <a:path w="3694429" h="1655445">
                  <a:moveTo>
                    <a:pt x="690371" y="1655318"/>
                  </a:moveTo>
                  <a:lnTo>
                    <a:pt x="736091" y="1655318"/>
                  </a:lnTo>
                </a:path>
                <a:path w="3694429" h="1655445">
                  <a:moveTo>
                    <a:pt x="1211579" y="1655318"/>
                  </a:moveTo>
                  <a:lnTo>
                    <a:pt x="1257300" y="1655318"/>
                  </a:lnTo>
                </a:path>
                <a:path w="3694429" h="1655445">
                  <a:moveTo>
                    <a:pt x="1723643" y="1655318"/>
                  </a:moveTo>
                  <a:lnTo>
                    <a:pt x="1769364" y="1655318"/>
                  </a:lnTo>
                </a:path>
                <a:path w="3694429" h="1655445">
                  <a:moveTo>
                    <a:pt x="388618" y="1655318"/>
                  </a:moveTo>
                  <a:lnTo>
                    <a:pt x="434339" y="1655318"/>
                  </a:lnTo>
                </a:path>
                <a:path w="3694429" h="1655445">
                  <a:moveTo>
                    <a:pt x="1001266" y="1655318"/>
                  </a:moveTo>
                  <a:lnTo>
                    <a:pt x="1046988" y="1655318"/>
                  </a:lnTo>
                </a:path>
                <a:path w="3694429" h="1655445">
                  <a:moveTo>
                    <a:pt x="1101852" y="1655318"/>
                  </a:moveTo>
                  <a:lnTo>
                    <a:pt x="1147571" y="1655318"/>
                  </a:lnTo>
                </a:path>
                <a:path w="3694429" h="1655445">
                  <a:moveTo>
                    <a:pt x="1924810" y="1655318"/>
                  </a:moveTo>
                  <a:lnTo>
                    <a:pt x="1970532" y="1655318"/>
                  </a:lnTo>
                </a:path>
                <a:path w="3694429" h="1655445">
                  <a:moveTo>
                    <a:pt x="2948938" y="1655318"/>
                  </a:moveTo>
                  <a:lnTo>
                    <a:pt x="2994660" y="1655318"/>
                  </a:lnTo>
                </a:path>
                <a:path w="3694429" h="1655445">
                  <a:moveTo>
                    <a:pt x="2235708" y="1655318"/>
                  </a:moveTo>
                  <a:lnTo>
                    <a:pt x="2281427" y="1655318"/>
                  </a:lnTo>
                </a:path>
                <a:path w="3694429" h="1655445">
                  <a:moveTo>
                    <a:pt x="489202" y="1655318"/>
                  </a:moveTo>
                  <a:lnTo>
                    <a:pt x="534923" y="1655318"/>
                  </a:lnTo>
                </a:path>
                <a:path w="3694429" h="1655445">
                  <a:moveTo>
                    <a:pt x="3570731" y="1655318"/>
                  </a:moveTo>
                  <a:lnTo>
                    <a:pt x="3616451" y="1655318"/>
                  </a:lnTo>
                </a:path>
                <a:path w="3694429" h="1655445">
                  <a:moveTo>
                    <a:pt x="2747772" y="1655318"/>
                  </a:moveTo>
                  <a:lnTo>
                    <a:pt x="2793491" y="1655318"/>
                  </a:lnTo>
                </a:path>
                <a:path w="3694429" h="1655445">
                  <a:moveTo>
                    <a:pt x="288036" y="1655318"/>
                  </a:moveTo>
                  <a:lnTo>
                    <a:pt x="333755" y="1655318"/>
                  </a:lnTo>
                </a:path>
                <a:path w="3694429" h="1655445">
                  <a:moveTo>
                    <a:pt x="800100" y="1655318"/>
                  </a:moveTo>
                  <a:lnTo>
                    <a:pt x="845819" y="1655318"/>
                  </a:lnTo>
                </a:path>
                <a:path w="3694429" h="1655445">
                  <a:moveTo>
                    <a:pt x="3259836" y="1655318"/>
                  </a:moveTo>
                  <a:lnTo>
                    <a:pt x="3305556" y="1655318"/>
                  </a:lnTo>
                </a:path>
                <a:path w="3694429" h="1655445">
                  <a:moveTo>
                    <a:pt x="3159251" y="1655318"/>
                  </a:moveTo>
                  <a:lnTo>
                    <a:pt x="3204971" y="1655318"/>
                  </a:lnTo>
                </a:path>
                <a:path w="3694429" h="1655445">
                  <a:moveTo>
                    <a:pt x="2647187" y="1655318"/>
                  </a:moveTo>
                  <a:lnTo>
                    <a:pt x="2692908" y="1655318"/>
                  </a:lnTo>
                </a:path>
                <a:path w="3694429" h="1655445">
                  <a:moveTo>
                    <a:pt x="3461004" y="1655318"/>
                  </a:moveTo>
                  <a:lnTo>
                    <a:pt x="3506723" y="1655318"/>
                  </a:lnTo>
                </a:path>
                <a:path w="3694429" h="1655445">
                  <a:moveTo>
                    <a:pt x="2336290" y="1655318"/>
                  </a:moveTo>
                  <a:lnTo>
                    <a:pt x="2382012" y="1655318"/>
                  </a:lnTo>
                </a:path>
                <a:path w="3694429" h="1655445">
                  <a:moveTo>
                    <a:pt x="3671316" y="1655318"/>
                  </a:moveTo>
                  <a:lnTo>
                    <a:pt x="3694175" y="1655318"/>
                  </a:lnTo>
                </a:path>
                <a:path w="3694429" h="1655445">
                  <a:moveTo>
                    <a:pt x="0" y="1655318"/>
                  </a:moveTo>
                  <a:lnTo>
                    <a:pt x="22859" y="1655318"/>
                  </a:lnTo>
                </a:path>
                <a:path w="3694429" h="1655445">
                  <a:moveTo>
                    <a:pt x="1412746" y="1655318"/>
                  </a:moveTo>
                  <a:lnTo>
                    <a:pt x="1458467" y="1655318"/>
                  </a:lnTo>
                </a:path>
                <a:path w="3694429" h="1655445">
                  <a:moveTo>
                    <a:pt x="77722" y="1655318"/>
                  </a:moveTo>
                  <a:lnTo>
                    <a:pt x="123443" y="1655318"/>
                  </a:lnTo>
                </a:path>
                <a:path w="3694429" h="1655445">
                  <a:moveTo>
                    <a:pt x="178307" y="1655318"/>
                  </a:moveTo>
                  <a:lnTo>
                    <a:pt x="224027" y="1655318"/>
                  </a:lnTo>
                </a:path>
                <a:path w="3694429" h="1655445">
                  <a:moveTo>
                    <a:pt x="1824226" y="1655318"/>
                  </a:moveTo>
                  <a:lnTo>
                    <a:pt x="1869947" y="1655318"/>
                  </a:lnTo>
                </a:path>
                <a:path w="3694429" h="1655445">
                  <a:moveTo>
                    <a:pt x="1613915" y="1655318"/>
                  </a:moveTo>
                  <a:lnTo>
                    <a:pt x="1659636" y="1655318"/>
                  </a:lnTo>
                </a:path>
                <a:path w="3694429" h="1655445">
                  <a:moveTo>
                    <a:pt x="2436874" y="1655318"/>
                  </a:moveTo>
                  <a:lnTo>
                    <a:pt x="2482595" y="1655318"/>
                  </a:lnTo>
                </a:path>
                <a:path w="3694429" h="1655445">
                  <a:moveTo>
                    <a:pt x="3360418" y="1655318"/>
                  </a:moveTo>
                  <a:lnTo>
                    <a:pt x="3406140" y="1655318"/>
                  </a:lnTo>
                </a:path>
                <a:path w="3694429" h="1655445">
                  <a:moveTo>
                    <a:pt x="589787" y="1655318"/>
                  </a:moveTo>
                  <a:lnTo>
                    <a:pt x="635507" y="1655318"/>
                  </a:lnTo>
                </a:path>
                <a:path w="3694429" h="1655445">
                  <a:moveTo>
                    <a:pt x="2025396" y="1655318"/>
                  </a:moveTo>
                  <a:lnTo>
                    <a:pt x="2071115" y="1655318"/>
                  </a:lnTo>
                </a:path>
                <a:path w="3694429" h="1655445">
                  <a:moveTo>
                    <a:pt x="900682" y="1655318"/>
                  </a:moveTo>
                  <a:lnTo>
                    <a:pt x="946403" y="1655318"/>
                  </a:lnTo>
                </a:path>
                <a:path w="3694429" h="1655445">
                  <a:moveTo>
                    <a:pt x="2135123" y="1655318"/>
                  </a:moveTo>
                  <a:lnTo>
                    <a:pt x="2180843" y="1655318"/>
                  </a:lnTo>
                </a:path>
                <a:path w="3694429" h="1655445">
                  <a:moveTo>
                    <a:pt x="2848354" y="1655318"/>
                  </a:moveTo>
                  <a:lnTo>
                    <a:pt x="2894075" y="1655318"/>
                  </a:lnTo>
                </a:path>
                <a:path w="3694429" h="1655445">
                  <a:moveTo>
                    <a:pt x="2537460" y="1655318"/>
                  </a:moveTo>
                  <a:lnTo>
                    <a:pt x="2583179" y="1655318"/>
                  </a:lnTo>
                </a:path>
                <a:path w="3694429" h="1655445">
                  <a:moveTo>
                    <a:pt x="3058667" y="1655318"/>
                  </a:moveTo>
                  <a:lnTo>
                    <a:pt x="3095243" y="1655318"/>
                  </a:lnTo>
                </a:path>
                <a:path w="3694429" h="1655445">
                  <a:moveTo>
                    <a:pt x="1312164" y="1655318"/>
                  </a:moveTo>
                  <a:lnTo>
                    <a:pt x="1357884" y="1655318"/>
                  </a:lnTo>
                </a:path>
                <a:path w="3694429" h="1655445">
                  <a:moveTo>
                    <a:pt x="1513330" y="1655318"/>
                  </a:moveTo>
                  <a:lnTo>
                    <a:pt x="1559051" y="1655318"/>
                  </a:lnTo>
                </a:path>
                <a:path w="3694429" h="1655445">
                  <a:moveTo>
                    <a:pt x="2135123" y="1326007"/>
                  </a:moveTo>
                  <a:lnTo>
                    <a:pt x="2180843" y="1326007"/>
                  </a:lnTo>
                </a:path>
                <a:path w="3694429" h="1655445">
                  <a:moveTo>
                    <a:pt x="3570731" y="1326007"/>
                  </a:moveTo>
                  <a:lnTo>
                    <a:pt x="3616451" y="1326007"/>
                  </a:lnTo>
                </a:path>
                <a:path w="3694429" h="1655445">
                  <a:moveTo>
                    <a:pt x="1412746" y="1326007"/>
                  </a:moveTo>
                  <a:lnTo>
                    <a:pt x="1458467" y="1326007"/>
                  </a:lnTo>
                </a:path>
                <a:path w="3694429" h="1655445">
                  <a:moveTo>
                    <a:pt x="2235708" y="1326007"/>
                  </a:moveTo>
                  <a:lnTo>
                    <a:pt x="2281427" y="1326007"/>
                  </a:lnTo>
                </a:path>
                <a:path w="3694429" h="1655445">
                  <a:moveTo>
                    <a:pt x="0" y="1326007"/>
                  </a:moveTo>
                  <a:lnTo>
                    <a:pt x="946403" y="1326007"/>
                  </a:lnTo>
                </a:path>
                <a:path w="3694429" h="1655445">
                  <a:moveTo>
                    <a:pt x="1723643" y="1326007"/>
                  </a:moveTo>
                  <a:lnTo>
                    <a:pt x="1769364" y="1326007"/>
                  </a:lnTo>
                </a:path>
                <a:path w="3694429" h="1655445">
                  <a:moveTo>
                    <a:pt x="2537460" y="1326007"/>
                  </a:moveTo>
                  <a:lnTo>
                    <a:pt x="2583179" y="1326007"/>
                  </a:lnTo>
                </a:path>
                <a:path w="3694429" h="1655445">
                  <a:moveTo>
                    <a:pt x="3159251" y="1326007"/>
                  </a:moveTo>
                  <a:lnTo>
                    <a:pt x="3204971" y="1326007"/>
                  </a:lnTo>
                </a:path>
                <a:path w="3694429" h="1655445">
                  <a:moveTo>
                    <a:pt x="1824226" y="1326007"/>
                  </a:moveTo>
                  <a:lnTo>
                    <a:pt x="1869947" y="1326007"/>
                  </a:lnTo>
                </a:path>
                <a:path w="3694429" h="1655445">
                  <a:moveTo>
                    <a:pt x="3058667" y="1326007"/>
                  </a:moveTo>
                  <a:lnTo>
                    <a:pt x="3095243" y="1326007"/>
                  </a:lnTo>
                </a:path>
                <a:path w="3694429" h="1655445">
                  <a:moveTo>
                    <a:pt x="1924810" y="1326007"/>
                  </a:moveTo>
                  <a:lnTo>
                    <a:pt x="1970532" y="1326007"/>
                  </a:lnTo>
                </a:path>
                <a:path w="3694429" h="1655445">
                  <a:moveTo>
                    <a:pt x="1312164" y="1326007"/>
                  </a:moveTo>
                  <a:lnTo>
                    <a:pt x="1357884" y="1326007"/>
                  </a:lnTo>
                </a:path>
                <a:path w="3694429" h="1655445">
                  <a:moveTo>
                    <a:pt x="3259836" y="1326007"/>
                  </a:moveTo>
                  <a:lnTo>
                    <a:pt x="3305556" y="1326007"/>
                  </a:lnTo>
                </a:path>
                <a:path w="3694429" h="1655445">
                  <a:moveTo>
                    <a:pt x="3671316" y="1326007"/>
                  </a:moveTo>
                  <a:lnTo>
                    <a:pt x="3694175" y="1326007"/>
                  </a:lnTo>
                </a:path>
                <a:path w="3694429" h="1655445">
                  <a:moveTo>
                    <a:pt x="1101852" y="1326007"/>
                  </a:moveTo>
                  <a:lnTo>
                    <a:pt x="1147571" y="1326007"/>
                  </a:lnTo>
                </a:path>
                <a:path w="3694429" h="1655445">
                  <a:moveTo>
                    <a:pt x="1001266" y="1326007"/>
                  </a:moveTo>
                  <a:lnTo>
                    <a:pt x="1046988" y="1326007"/>
                  </a:lnTo>
                </a:path>
                <a:path w="3694429" h="1655445">
                  <a:moveTo>
                    <a:pt x="2436874" y="1326007"/>
                  </a:moveTo>
                  <a:lnTo>
                    <a:pt x="2482595" y="1326007"/>
                  </a:lnTo>
                </a:path>
                <a:path w="3694429" h="1655445">
                  <a:moveTo>
                    <a:pt x="1513330" y="1326007"/>
                  </a:moveTo>
                  <a:lnTo>
                    <a:pt x="1559051" y="1326007"/>
                  </a:lnTo>
                </a:path>
                <a:path w="3694429" h="1655445">
                  <a:moveTo>
                    <a:pt x="2647187" y="1326007"/>
                  </a:moveTo>
                  <a:lnTo>
                    <a:pt x="2692908" y="1326007"/>
                  </a:lnTo>
                </a:path>
                <a:path w="3694429" h="1655445">
                  <a:moveTo>
                    <a:pt x="3360418" y="1326007"/>
                  </a:moveTo>
                  <a:lnTo>
                    <a:pt x="3406140" y="1326007"/>
                  </a:lnTo>
                </a:path>
                <a:path w="3694429" h="1655445">
                  <a:moveTo>
                    <a:pt x="1211579" y="1326007"/>
                  </a:moveTo>
                  <a:lnTo>
                    <a:pt x="1257300" y="1326007"/>
                  </a:lnTo>
                </a:path>
                <a:path w="3694429" h="1655445">
                  <a:moveTo>
                    <a:pt x="1613915" y="1326007"/>
                  </a:moveTo>
                  <a:lnTo>
                    <a:pt x="1659636" y="1326007"/>
                  </a:lnTo>
                </a:path>
                <a:path w="3694429" h="1655445">
                  <a:moveTo>
                    <a:pt x="3461004" y="1326007"/>
                  </a:moveTo>
                  <a:lnTo>
                    <a:pt x="3506723" y="1326007"/>
                  </a:lnTo>
                </a:path>
                <a:path w="3694429" h="1655445">
                  <a:moveTo>
                    <a:pt x="2336290" y="1326007"/>
                  </a:moveTo>
                  <a:lnTo>
                    <a:pt x="2382012" y="1326007"/>
                  </a:lnTo>
                </a:path>
                <a:path w="3694429" h="1655445">
                  <a:moveTo>
                    <a:pt x="2025396" y="1326007"/>
                  </a:moveTo>
                  <a:lnTo>
                    <a:pt x="2071115" y="1326007"/>
                  </a:lnTo>
                </a:path>
                <a:path w="3694429" h="1655445">
                  <a:moveTo>
                    <a:pt x="2747772" y="1326007"/>
                  </a:moveTo>
                  <a:lnTo>
                    <a:pt x="2793491" y="1326007"/>
                  </a:lnTo>
                </a:path>
                <a:path w="3694429" h="1655445">
                  <a:moveTo>
                    <a:pt x="2848354" y="1326007"/>
                  </a:moveTo>
                  <a:lnTo>
                    <a:pt x="2894075" y="1326007"/>
                  </a:lnTo>
                </a:path>
                <a:path w="3694429" h="1655445">
                  <a:moveTo>
                    <a:pt x="2948938" y="1326007"/>
                  </a:moveTo>
                  <a:lnTo>
                    <a:pt x="2994660" y="1326007"/>
                  </a:lnTo>
                </a:path>
                <a:path w="3694429" h="1655445">
                  <a:moveTo>
                    <a:pt x="2747772" y="987679"/>
                  </a:moveTo>
                  <a:lnTo>
                    <a:pt x="2793491" y="987679"/>
                  </a:lnTo>
                </a:path>
                <a:path w="3694429" h="1655445">
                  <a:moveTo>
                    <a:pt x="2848354" y="987679"/>
                  </a:moveTo>
                  <a:lnTo>
                    <a:pt x="2894075" y="987679"/>
                  </a:lnTo>
                </a:path>
                <a:path w="3694429" h="1655445">
                  <a:moveTo>
                    <a:pt x="2647187" y="987679"/>
                  </a:moveTo>
                  <a:lnTo>
                    <a:pt x="2692908" y="987679"/>
                  </a:lnTo>
                </a:path>
                <a:path w="3694429" h="1655445">
                  <a:moveTo>
                    <a:pt x="2948938" y="987679"/>
                  </a:moveTo>
                  <a:lnTo>
                    <a:pt x="2994660" y="987679"/>
                  </a:lnTo>
                </a:path>
                <a:path w="3694429" h="1655445">
                  <a:moveTo>
                    <a:pt x="3671316" y="987679"/>
                  </a:moveTo>
                  <a:lnTo>
                    <a:pt x="3694175" y="987679"/>
                  </a:lnTo>
                </a:path>
                <a:path w="3694429" h="1655445">
                  <a:moveTo>
                    <a:pt x="3259836" y="987679"/>
                  </a:moveTo>
                  <a:lnTo>
                    <a:pt x="3305556" y="987679"/>
                  </a:lnTo>
                </a:path>
                <a:path w="3694429" h="1655445">
                  <a:moveTo>
                    <a:pt x="3360418" y="987679"/>
                  </a:moveTo>
                  <a:lnTo>
                    <a:pt x="3406140" y="987679"/>
                  </a:lnTo>
                </a:path>
                <a:path w="3694429" h="1655445">
                  <a:moveTo>
                    <a:pt x="3461004" y="987679"/>
                  </a:moveTo>
                  <a:lnTo>
                    <a:pt x="3506723" y="987679"/>
                  </a:lnTo>
                </a:path>
                <a:path w="3694429" h="1655445">
                  <a:moveTo>
                    <a:pt x="3159251" y="987679"/>
                  </a:moveTo>
                  <a:lnTo>
                    <a:pt x="3204971" y="987679"/>
                  </a:lnTo>
                </a:path>
                <a:path w="3694429" h="1655445">
                  <a:moveTo>
                    <a:pt x="3570731" y="987679"/>
                  </a:moveTo>
                  <a:lnTo>
                    <a:pt x="3616451" y="987679"/>
                  </a:lnTo>
                </a:path>
                <a:path w="3694429" h="1655445">
                  <a:moveTo>
                    <a:pt x="3058667" y="987679"/>
                  </a:moveTo>
                  <a:lnTo>
                    <a:pt x="3095243" y="987679"/>
                  </a:lnTo>
                </a:path>
                <a:path w="3694429" h="1655445">
                  <a:moveTo>
                    <a:pt x="0" y="987679"/>
                  </a:moveTo>
                  <a:lnTo>
                    <a:pt x="2583179" y="987679"/>
                  </a:lnTo>
                </a:path>
                <a:path w="3694429" h="1655445">
                  <a:moveTo>
                    <a:pt x="0" y="658368"/>
                  </a:moveTo>
                  <a:lnTo>
                    <a:pt x="3694175" y="658368"/>
                  </a:lnTo>
                </a:path>
                <a:path w="3694429" h="1655445">
                  <a:moveTo>
                    <a:pt x="0" y="329184"/>
                  </a:moveTo>
                  <a:lnTo>
                    <a:pt x="3694175" y="329184"/>
                  </a:lnTo>
                </a:path>
                <a:path w="3694429" h="1655445">
                  <a:moveTo>
                    <a:pt x="0" y="0"/>
                  </a:moveTo>
                  <a:lnTo>
                    <a:pt x="3694175" y="0"/>
                  </a:lnTo>
                </a:path>
              </a:pathLst>
            </a:custGeom>
            <a:ln w="3175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193792" y="4179823"/>
              <a:ext cx="3648710" cy="1289685"/>
            </a:xfrm>
            <a:custGeom>
              <a:avLst/>
              <a:gdLst/>
              <a:ahLst/>
              <a:cxnLst/>
              <a:rect l="l" t="t" r="r" b="b"/>
              <a:pathLst>
                <a:path w="3648709" h="1289685">
                  <a:moveTo>
                    <a:pt x="54851" y="768350"/>
                  </a:moveTo>
                  <a:lnTo>
                    <a:pt x="0" y="768350"/>
                  </a:lnTo>
                  <a:lnTo>
                    <a:pt x="0" y="1289685"/>
                  </a:lnTo>
                  <a:lnTo>
                    <a:pt x="54851" y="1289685"/>
                  </a:lnTo>
                  <a:lnTo>
                    <a:pt x="54851" y="768350"/>
                  </a:lnTo>
                  <a:close/>
                </a:path>
                <a:path w="3648709" h="1289685">
                  <a:moveTo>
                    <a:pt x="155448" y="750049"/>
                  </a:moveTo>
                  <a:lnTo>
                    <a:pt x="100584" y="750049"/>
                  </a:lnTo>
                  <a:lnTo>
                    <a:pt x="100584" y="1289685"/>
                  </a:lnTo>
                  <a:lnTo>
                    <a:pt x="155448" y="1289685"/>
                  </a:lnTo>
                  <a:lnTo>
                    <a:pt x="155448" y="750049"/>
                  </a:lnTo>
                  <a:close/>
                </a:path>
                <a:path w="3648709" h="1289685">
                  <a:moveTo>
                    <a:pt x="265176" y="731761"/>
                  </a:moveTo>
                  <a:lnTo>
                    <a:pt x="201168" y="731761"/>
                  </a:lnTo>
                  <a:lnTo>
                    <a:pt x="201168" y="1289685"/>
                  </a:lnTo>
                  <a:lnTo>
                    <a:pt x="265176" y="1289685"/>
                  </a:lnTo>
                  <a:lnTo>
                    <a:pt x="265176" y="731761"/>
                  </a:lnTo>
                  <a:close/>
                </a:path>
                <a:path w="3648709" h="1289685">
                  <a:moveTo>
                    <a:pt x="365747" y="704329"/>
                  </a:moveTo>
                  <a:lnTo>
                    <a:pt x="310896" y="704329"/>
                  </a:lnTo>
                  <a:lnTo>
                    <a:pt x="310896" y="1289685"/>
                  </a:lnTo>
                  <a:lnTo>
                    <a:pt x="365747" y="1289685"/>
                  </a:lnTo>
                  <a:lnTo>
                    <a:pt x="365747" y="704329"/>
                  </a:lnTo>
                  <a:close/>
                </a:path>
                <a:path w="3648709" h="1289685">
                  <a:moveTo>
                    <a:pt x="466331" y="686028"/>
                  </a:moveTo>
                  <a:lnTo>
                    <a:pt x="411480" y="686028"/>
                  </a:lnTo>
                  <a:lnTo>
                    <a:pt x="411480" y="1289685"/>
                  </a:lnTo>
                  <a:lnTo>
                    <a:pt x="466331" y="1289685"/>
                  </a:lnTo>
                  <a:lnTo>
                    <a:pt x="466331" y="686028"/>
                  </a:lnTo>
                  <a:close/>
                </a:path>
                <a:path w="3648709" h="1289685">
                  <a:moveTo>
                    <a:pt x="566915" y="676884"/>
                  </a:moveTo>
                  <a:lnTo>
                    <a:pt x="512064" y="676884"/>
                  </a:lnTo>
                  <a:lnTo>
                    <a:pt x="512064" y="1289685"/>
                  </a:lnTo>
                  <a:lnTo>
                    <a:pt x="566915" y="1289685"/>
                  </a:lnTo>
                  <a:lnTo>
                    <a:pt x="566915" y="676884"/>
                  </a:lnTo>
                  <a:close/>
                </a:path>
                <a:path w="3648709" h="1289685">
                  <a:moveTo>
                    <a:pt x="667512" y="658596"/>
                  </a:moveTo>
                  <a:lnTo>
                    <a:pt x="612648" y="658596"/>
                  </a:lnTo>
                  <a:lnTo>
                    <a:pt x="612648" y="1289685"/>
                  </a:lnTo>
                  <a:lnTo>
                    <a:pt x="667512" y="1289685"/>
                  </a:lnTo>
                  <a:lnTo>
                    <a:pt x="667512" y="658596"/>
                  </a:lnTo>
                  <a:close/>
                </a:path>
                <a:path w="3648709" h="1289685">
                  <a:moveTo>
                    <a:pt x="777240" y="640295"/>
                  </a:moveTo>
                  <a:lnTo>
                    <a:pt x="713232" y="640295"/>
                  </a:lnTo>
                  <a:lnTo>
                    <a:pt x="713232" y="1289685"/>
                  </a:lnTo>
                  <a:lnTo>
                    <a:pt x="777240" y="1289685"/>
                  </a:lnTo>
                  <a:lnTo>
                    <a:pt x="777240" y="640295"/>
                  </a:lnTo>
                  <a:close/>
                </a:path>
                <a:path w="3648709" h="1289685">
                  <a:moveTo>
                    <a:pt x="877811" y="631151"/>
                  </a:moveTo>
                  <a:lnTo>
                    <a:pt x="822960" y="631151"/>
                  </a:lnTo>
                  <a:lnTo>
                    <a:pt x="822960" y="1289685"/>
                  </a:lnTo>
                  <a:lnTo>
                    <a:pt x="877811" y="1289685"/>
                  </a:lnTo>
                  <a:lnTo>
                    <a:pt x="877811" y="631151"/>
                  </a:lnTo>
                  <a:close/>
                </a:path>
                <a:path w="3648709" h="1289685">
                  <a:moveTo>
                    <a:pt x="978395" y="612863"/>
                  </a:moveTo>
                  <a:lnTo>
                    <a:pt x="923544" y="612863"/>
                  </a:lnTo>
                  <a:lnTo>
                    <a:pt x="923544" y="1289685"/>
                  </a:lnTo>
                  <a:lnTo>
                    <a:pt x="978395" y="1289685"/>
                  </a:lnTo>
                  <a:lnTo>
                    <a:pt x="978395" y="612863"/>
                  </a:lnTo>
                  <a:close/>
                </a:path>
                <a:path w="3648709" h="1289685">
                  <a:moveTo>
                    <a:pt x="1078992" y="594563"/>
                  </a:moveTo>
                  <a:lnTo>
                    <a:pt x="1024128" y="594563"/>
                  </a:lnTo>
                  <a:lnTo>
                    <a:pt x="1024128" y="1289685"/>
                  </a:lnTo>
                  <a:lnTo>
                    <a:pt x="1078992" y="1289685"/>
                  </a:lnTo>
                  <a:lnTo>
                    <a:pt x="1078992" y="594563"/>
                  </a:lnTo>
                  <a:close/>
                </a:path>
                <a:path w="3648709" h="1289685">
                  <a:moveTo>
                    <a:pt x="1188720" y="576275"/>
                  </a:moveTo>
                  <a:lnTo>
                    <a:pt x="1124712" y="576275"/>
                  </a:lnTo>
                  <a:lnTo>
                    <a:pt x="1124712" y="1289685"/>
                  </a:lnTo>
                  <a:lnTo>
                    <a:pt x="1188720" y="1289685"/>
                  </a:lnTo>
                  <a:lnTo>
                    <a:pt x="1188720" y="576275"/>
                  </a:lnTo>
                  <a:close/>
                </a:path>
                <a:path w="3648709" h="1289685">
                  <a:moveTo>
                    <a:pt x="1289304" y="557987"/>
                  </a:moveTo>
                  <a:lnTo>
                    <a:pt x="1234440" y="557987"/>
                  </a:lnTo>
                  <a:lnTo>
                    <a:pt x="1234440" y="1289685"/>
                  </a:lnTo>
                  <a:lnTo>
                    <a:pt x="1289304" y="1289685"/>
                  </a:lnTo>
                  <a:lnTo>
                    <a:pt x="1289304" y="557987"/>
                  </a:lnTo>
                  <a:close/>
                </a:path>
                <a:path w="3648709" h="1289685">
                  <a:moveTo>
                    <a:pt x="1389875" y="539686"/>
                  </a:moveTo>
                  <a:lnTo>
                    <a:pt x="1335024" y="539686"/>
                  </a:lnTo>
                  <a:lnTo>
                    <a:pt x="1335024" y="1289685"/>
                  </a:lnTo>
                  <a:lnTo>
                    <a:pt x="1389875" y="1289685"/>
                  </a:lnTo>
                  <a:lnTo>
                    <a:pt x="1389875" y="539686"/>
                  </a:lnTo>
                  <a:close/>
                </a:path>
                <a:path w="3648709" h="1289685">
                  <a:moveTo>
                    <a:pt x="1490459" y="521398"/>
                  </a:moveTo>
                  <a:lnTo>
                    <a:pt x="1435608" y="521398"/>
                  </a:lnTo>
                  <a:lnTo>
                    <a:pt x="1435608" y="1289685"/>
                  </a:lnTo>
                  <a:lnTo>
                    <a:pt x="1490459" y="1289685"/>
                  </a:lnTo>
                  <a:lnTo>
                    <a:pt x="1490459" y="521398"/>
                  </a:lnTo>
                  <a:close/>
                </a:path>
                <a:path w="3648709" h="1289685">
                  <a:moveTo>
                    <a:pt x="1591056" y="503110"/>
                  </a:moveTo>
                  <a:lnTo>
                    <a:pt x="1536192" y="503110"/>
                  </a:lnTo>
                  <a:lnTo>
                    <a:pt x="1536192" y="1289685"/>
                  </a:lnTo>
                  <a:lnTo>
                    <a:pt x="1591056" y="1289685"/>
                  </a:lnTo>
                  <a:lnTo>
                    <a:pt x="1591056" y="503110"/>
                  </a:lnTo>
                  <a:close/>
                </a:path>
                <a:path w="3648709" h="1289685">
                  <a:moveTo>
                    <a:pt x="1700784" y="484809"/>
                  </a:moveTo>
                  <a:lnTo>
                    <a:pt x="1636776" y="484809"/>
                  </a:lnTo>
                  <a:lnTo>
                    <a:pt x="1636776" y="1289685"/>
                  </a:lnTo>
                  <a:lnTo>
                    <a:pt x="1700784" y="1289685"/>
                  </a:lnTo>
                  <a:lnTo>
                    <a:pt x="1700784" y="484809"/>
                  </a:lnTo>
                  <a:close/>
                </a:path>
                <a:path w="3648709" h="1289685">
                  <a:moveTo>
                    <a:pt x="1801355" y="466521"/>
                  </a:moveTo>
                  <a:lnTo>
                    <a:pt x="1746504" y="466521"/>
                  </a:lnTo>
                  <a:lnTo>
                    <a:pt x="1746504" y="1289685"/>
                  </a:lnTo>
                  <a:lnTo>
                    <a:pt x="1801355" y="1289685"/>
                  </a:lnTo>
                  <a:lnTo>
                    <a:pt x="1801355" y="466521"/>
                  </a:lnTo>
                  <a:close/>
                </a:path>
                <a:path w="3648709" h="1289685">
                  <a:moveTo>
                    <a:pt x="1901939" y="439077"/>
                  </a:moveTo>
                  <a:lnTo>
                    <a:pt x="1847088" y="439077"/>
                  </a:lnTo>
                  <a:lnTo>
                    <a:pt x="1847088" y="1289685"/>
                  </a:lnTo>
                  <a:lnTo>
                    <a:pt x="1901939" y="1289685"/>
                  </a:lnTo>
                  <a:lnTo>
                    <a:pt x="1901939" y="439077"/>
                  </a:lnTo>
                  <a:close/>
                </a:path>
                <a:path w="3648709" h="1289685">
                  <a:moveTo>
                    <a:pt x="2002536" y="420789"/>
                  </a:moveTo>
                  <a:lnTo>
                    <a:pt x="1947672" y="420789"/>
                  </a:lnTo>
                  <a:lnTo>
                    <a:pt x="1947672" y="1289685"/>
                  </a:lnTo>
                  <a:lnTo>
                    <a:pt x="2002536" y="1289685"/>
                  </a:lnTo>
                  <a:lnTo>
                    <a:pt x="2002536" y="420789"/>
                  </a:lnTo>
                  <a:close/>
                </a:path>
                <a:path w="3648709" h="1289685">
                  <a:moveTo>
                    <a:pt x="2112264" y="402501"/>
                  </a:moveTo>
                  <a:lnTo>
                    <a:pt x="2048256" y="402501"/>
                  </a:lnTo>
                  <a:lnTo>
                    <a:pt x="2048256" y="1289685"/>
                  </a:lnTo>
                  <a:lnTo>
                    <a:pt x="2112264" y="1289685"/>
                  </a:lnTo>
                  <a:lnTo>
                    <a:pt x="2112264" y="402501"/>
                  </a:lnTo>
                  <a:close/>
                </a:path>
                <a:path w="3648709" h="1289685">
                  <a:moveTo>
                    <a:pt x="2212848" y="375056"/>
                  </a:moveTo>
                  <a:lnTo>
                    <a:pt x="2157984" y="375056"/>
                  </a:lnTo>
                  <a:lnTo>
                    <a:pt x="2157984" y="1289685"/>
                  </a:lnTo>
                  <a:lnTo>
                    <a:pt x="2212848" y="1289685"/>
                  </a:lnTo>
                  <a:lnTo>
                    <a:pt x="2212848" y="375056"/>
                  </a:lnTo>
                  <a:close/>
                </a:path>
                <a:path w="3648709" h="1289685">
                  <a:moveTo>
                    <a:pt x="2313419" y="356768"/>
                  </a:moveTo>
                  <a:lnTo>
                    <a:pt x="2258568" y="356768"/>
                  </a:lnTo>
                  <a:lnTo>
                    <a:pt x="2258568" y="1289685"/>
                  </a:lnTo>
                  <a:lnTo>
                    <a:pt x="2313419" y="1289685"/>
                  </a:lnTo>
                  <a:lnTo>
                    <a:pt x="2313419" y="356768"/>
                  </a:lnTo>
                  <a:close/>
                </a:path>
                <a:path w="3648709" h="1289685">
                  <a:moveTo>
                    <a:pt x="2414003" y="329323"/>
                  </a:moveTo>
                  <a:lnTo>
                    <a:pt x="2359152" y="329323"/>
                  </a:lnTo>
                  <a:lnTo>
                    <a:pt x="2359152" y="1289685"/>
                  </a:lnTo>
                  <a:lnTo>
                    <a:pt x="2414003" y="1289685"/>
                  </a:lnTo>
                  <a:lnTo>
                    <a:pt x="2414003" y="329323"/>
                  </a:lnTo>
                  <a:close/>
                </a:path>
                <a:path w="3648709" h="1289685">
                  <a:moveTo>
                    <a:pt x="2514600" y="311035"/>
                  </a:moveTo>
                  <a:lnTo>
                    <a:pt x="2459736" y="311035"/>
                  </a:lnTo>
                  <a:lnTo>
                    <a:pt x="2459736" y="1289685"/>
                  </a:lnTo>
                  <a:lnTo>
                    <a:pt x="2514600" y="1289685"/>
                  </a:lnTo>
                  <a:lnTo>
                    <a:pt x="2514600" y="311035"/>
                  </a:lnTo>
                  <a:close/>
                </a:path>
                <a:path w="3648709" h="1289685">
                  <a:moveTo>
                    <a:pt x="2624315" y="283591"/>
                  </a:moveTo>
                  <a:lnTo>
                    <a:pt x="2560320" y="283591"/>
                  </a:lnTo>
                  <a:lnTo>
                    <a:pt x="2560320" y="1289685"/>
                  </a:lnTo>
                  <a:lnTo>
                    <a:pt x="2624315" y="1289685"/>
                  </a:lnTo>
                  <a:lnTo>
                    <a:pt x="2624315" y="283591"/>
                  </a:lnTo>
                  <a:close/>
                </a:path>
                <a:path w="3648709" h="1289685">
                  <a:moveTo>
                    <a:pt x="2724912" y="256171"/>
                  </a:moveTo>
                  <a:lnTo>
                    <a:pt x="2670048" y="256171"/>
                  </a:lnTo>
                  <a:lnTo>
                    <a:pt x="2670048" y="1289685"/>
                  </a:lnTo>
                  <a:lnTo>
                    <a:pt x="2724912" y="1289685"/>
                  </a:lnTo>
                  <a:lnTo>
                    <a:pt x="2724912" y="256171"/>
                  </a:lnTo>
                  <a:close/>
                </a:path>
                <a:path w="3648709" h="1289685">
                  <a:moveTo>
                    <a:pt x="2825483" y="228727"/>
                  </a:moveTo>
                  <a:lnTo>
                    <a:pt x="2770632" y="228727"/>
                  </a:lnTo>
                  <a:lnTo>
                    <a:pt x="2770632" y="1289685"/>
                  </a:lnTo>
                  <a:lnTo>
                    <a:pt x="2825483" y="1289685"/>
                  </a:lnTo>
                  <a:lnTo>
                    <a:pt x="2825483" y="228727"/>
                  </a:lnTo>
                  <a:close/>
                </a:path>
                <a:path w="3648709" h="1289685">
                  <a:moveTo>
                    <a:pt x="2926067" y="210439"/>
                  </a:moveTo>
                  <a:lnTo>
                    <a:pt x="2871216" y="210439"/>
                  </a:lnTo>
                  <a:lnTo>
                    <a:pt x="2871216" y="1289685"/>
                  </a:lnTo>
                  <a:lnTo>
                    <a:pt x="2926067" y="1289685"/>
                  </a:lnTo>
                  <a:lnTo>
                    <a:pt x="2926067" y="210439"/>
                  </a:lnTo>
                  <a:close/>
                </a:path>
                <a:path w="3648709" h="1289685">
                  <a:moveTo>
                    <a:pt x="3035808" y="182994"/>
                  </a:moveTo>
                  <a:lnTo>
                    <a:pt x="2971800" y="182994"/>
                  </a:lnTo>
                  <a:lnTo>
                    <a:pt x="2971800" y="1289685"/>
                  </a:lnTo>
                  <a:lnTo>
                    <a:pt x="3035808" y="1289685"/>
                  </a:lnTo>
                  <a:lnTo>
                    <a:pt x="3035808" y="182994"/>
                  </a:lnTo>
                  <a:close/>
                </a:path>
                <a:path w="3648709" h="1289685">
                  <a:moveTo>
                    <a:pt x="3136392" y="155549"/>
                  </a:moveTo>
                  <a:lnTo>
                    <a:pt x="3072384" y="155549"/>
                  </a:lnTo>
                  <a:lnTo>
                    <a:pt x="3072384" y="1289685"/>
                  </a:lnTo>
                  <a:lnTo>
                    <a:pt x="3136392" y="1289685"/>
                  </a:lnTo>
                  <a:lnTo>
                    <a:pt x="3136392" y="155549"/>
                  </a:lnTo>
                  <a:close/>
                </a:path>
                <a:path w="3648709" h="1289685">
                  <a:moveTo>
                    <a:pt x="3236976" y="128104"/>
                  </a:moveTo>
                  <a:lnTo>
                    <a:pt x="3182112" y="128104"/>
                  </a:lnTo>
                  <a:lnTo>
                    <a:pt x="3182112" y="1289685"/>
                  </a:lnTo>
                  <a:lnTo>
                    <a:pt x="3236976" y="1289685"/>
                  </a:lnTo>
                  <a:lnTo>
                    <a:pt x="3236976" y="128104"/>
                  </a:lnTo>
                  <a:close/>
                </a:path>
                <a:path w="3648709" h="1289685">
                  <a:moveTo>
                    <a:pt x="3337547" y="91528"/>
                  </a:moveTo>
                  <a:lnTo>
                    <a:pt x="3282696" y="91528"/>
                  </a:lnTo>
                  <a:lnTo>
                    <a:pt x="3282696" y="1289685"/>
                  </a:lnTo>
                  <a:lnTo>
                    <a:pt x="3337547" y="1289685"/>
                  </a:lnTo>
                  <a:lnTo>
                    <a:pt x="3337547" y="91528"/>
                  </a:lnTo>
                  <a:close/>
                </a:path>
                <a:path w="3648709" h="1289685">
                  <a:moveTo>
                    <a:pt x="3438144" y="64084"/>
                  </a:moveTo>
                  <a:lnTo>
                    <a:pt x="3383280" y="64084"/>
                  </a:lnTo>
                  <a:lnTo>
                    <a:pt x="3383280" y="1289685"/>
                  </a:lnTo>
                  <a:lnTo>
                    <a:pt x="3438144" y="1289685"/>
                  </a:lnTo>
                  <a:lnTo>
                    <a:pt x="3438144" y="64084"/>
                  </a:lnTo>
                  <a:close/>
                </a:path>
                <a:path w="3648709" h="1289685">
                  <a:moveTo>
                    <a:pt x="3547859" y="36639"/>
                  </a:moveTo>
                  <a:lnTo>
                    <a:pt x="3483864" y="36639"/>
                  </a:lnTo>
                  <a:lnTo>
                    <a:pt x="3483864" y="1289685"/>
                  </a:lnTo>
                  <a:lnTo>
                    <a:pt x="3547859" y="1289685"/>
                  </a:lnTo>
                  <a:lnTo>
                    <a:pt x="3547859" y="36639"/>
                  </a:lnTo>
                  <a:close/>
                </a:path>
                <a:path w="3648709" h="1289685">
                  <a:moveTo>
                    <a:pt x="3648456" y="1280541"/>
                  </a:moveTo>
                  <a:lnTo>
                    <a:pt x="3593592" y="1280541"/>
                  </a:lnTo>
                  <a:lnTo>
                    <a:pt x="3593592" y="1289685"/>
                  </a:lnTo>
                  <a:lnTo>
                    <a:pt x="3648456" y="1289685"/>
                  </a:lnTo>
                  <a:lnTo>
                    <a:pt x="3648456" y="1280541"/>
                  </a:lnTo>
                  <a:close/>
                </a:path>
                <a:path w="3648709" h="1289685">
                  <a:moveTo>
                    <a:pt x="3648456" y="0"/>
                  </a:moveTo>
                  <a:lnTo>
                    <a:pt x="3593592" y="0"/>
                  </a:lnTo>
                  <a:lnTo>
                    <a:pt x="3593592" y="439077"/>
                  </a:lnTo>
                  <a:lnTo>
                    <a:pt x="3648456" y="439077"/>
                  </a:lnTo>
                  <a:lnTo>
                    <a:pt x="3648456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170932" y="5464936"/>
              <a:ext cx="3694429" cy="0"/>
            </a:xfrm>
            <a:custGeom>
              <a:avLst/>
              <a:gdLst/>
              <a:ahLst/>
              <a:cxnLst/>
              <a:rect l="l" t="t" r="r" b="b"/>
              <a:pathLst>
                <a:path w="3694429" h="0">
                  <a:moveTo>
                    <a:pt x="0" y="0"/>
                  </a:moveTo>
                  <a:lnTo>
                    <a:pt x="369417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628132" y="3653916"/>
              <a:ext cx="3182620" cy="1299210"/>
            </a:xfrm>
            <a:custGeom>
              <a:avLst/>
              <a:gdLst/>
              <a:ahLst/>
              <a:cxnLst/>
              <a:rect l="l" t="t" r="r" b="b"/>
              <a:pathLst>
                <a:path w="3182620" h="1299210">
                  <a:moveTo>
                    <a:pt x="0" y="1134109"/>
                  </a:moveTo>
                  <a:lnTo>
                    <a:pt x="0" y="1298828"/>
                  </a:lnTo>
                </a:path>
                <a:path w="3182620" h="1299210">
                  <a:moveTo>
                    <a:pt x="109727" y="1115821"/>
                  </a:moveTo>
                  <a:lnTo>
                    <a:pt x="109727" y="1289684"/>
                  </a:lnTo>
                </a:path>
                <a:path w="3182620" h="1299210">
                  <a:moveTo>
                    <a:pt x="210312" y="1097533"/>
                  </a:moveTo>
                  <a:lnTo>
                    <a:pt x="210312" y="1271396"/>
                  </a:lnTo>
                </a:path>
                <a:path w="3182620" h="1299210">
                  <a:moveTo>
                    <a:pt x="310895" y="1079245"/>
                  </a:moveTo>
                  <a:lnTo>
                    <a:pt x="310895" y="1262252"/>
                  </a:lnTo>
                </a:path>
                <a:path w="3182620" h="1299210">
                  <a:moveTo>
                    <a:pt x="411479" y="1051813"/>
                  </a:moveTo>
                  <a:lnTo>
                    <a:pt x="411479" y="1253108"/>
                  </a:lnTo>
                </a:path>
                <a:path w="3182620" h="1299210">
                  <a:moveTo>
                    <a:pt x="521207" y="1033525"/>
                  </a:moveTo>
                  <a:lnTo>
                    <a:pt x="521207" y="1243964"/>
                  </a:lnTo>
                </a:path>
                <a:path w="3182620" h="1299210">
                  <a:moveTo>
                    <a:pt x="621791" y="1015237"/>
                  </a:moveTo>
                  <a:lnTo>
                    <a:pt x="621791" y="1225676"/>
                  </a:lnTo>
                </a:path>
                <a:path w="3182620" h="1299210">
                  <a:moveTo>
                    <a:pt x="722376" y="987805"/>
                  </a:moveTo>
                  <a:lnTo>
                    <a:pt x="722376" y="1216532"/>
                  </a:lnTo>
                </a:path>
                <a:path w="3182620" h="1299210">
                  <a:moveTo>
                    <a:pt x="822959" y="960373"/>
                  </a:moveTo>
                  <a:lnTo>
                    <a:pt x="822959" y="1207388"/>
                  </a:lnTo>
                </a:path>
                <a:path w="3182620" h="1299210">
                  <a:moveTo>
                    <a:pt x="923543" y="932941"/>
                  </a:moveTo>
                  <a:lnTo>
                    <a:pt x="923543" y="1198244"/>
                  </a:lnTo>
                </a:path>
                <a:path w="3182620" h="1299210">
                  <a:moveTo>
                    <a:pt x="1033271" y="905509"/>
                  </a:moveTo>
                  <a:lnTo>
                    <a:pt x="1033271" y="1189100"/>
                  </a:lnTo>
                </a:path>
                <a:path w="3182620" h="1299210">
                  <a:moveTo>
                    <a:pt x="1133856" y="878077"/>
                  </a:moveTo>
                  <a:lnTo>
                    <a:pt x="1133856" y="1179956"/>
                  </a:lnTo>
                </a:path>
                <a:path w="3182620" h="1299210">
                  <a:moveTo>
                    <a:pt x="1234439" y="850645"/>
                  </a:moveTo>
                  <a:lnTo>
                    <a:pt x="1234439" y="1170685"/>
                  </a:lnTo>
                </a:path>
                <a:path w="3182620" h="1299210">
                  <a:moveTo>
                    <a:pt x="1335023" y="823213"/>
                  </a:moveTo>
                  <a:lnTo>
                    <a:pt x="1335023" y="1161541"/>
                  </a:lnTo>
                </a:path>
                <a:path w="3182620" h="1299210">
                  <a:moveTo>
                    <a:pt x="1435608" y="786637"/>
                  </a:moveTo>
                  <a:lnTo>
                    <a:pt x="1435608" y="1152397"/>
                  </a:lnTo>
                </a:path>
                <a:path w="3182620" h="1299210">
                  <a:moveTo>
                    <a:pt x="1545336" y="750061"/>
                  </a:moveTo>
                  <a:lnTo>
                    <a:pt x="1545336" y="1143253"/>
                  </a:lnTo>
                </a:path>
                <a:path w="3182620" h="1299210">
                  <a:moveTo>
                    <a:pt x="1645919" y="722629"/>
                  </a:moveTo>
                  <a:lnTo>
                    <a:pt x="1645919" y="1134109"/>
                  </a:lnTo>
                </a:path>
                <a:path w="3182620" h="1299210">
                  <a:moveTo>
                    <a:pt x="1746503" y="686053"/>
                  </a:moveTo>
                  <a:lnTo>
                    <a:pt x="1746503" y="1124965"/>
                  </a:lnTo>
                </a:path>
                <a:path w="3182620" h="1299210">
                  <a:moveTo>
                    <a:pt x="1847088" y="649350"/>
                  </a:moveTo>
                  <a:lnTo>
                    <a:pt x="1847088" y="1115821"/>
                  </a:lnTo>
                </a:path>
                <a:path w="3182620" h="1299210">
                  <a:moveTo>
                    <a:pt x="1956815" y="603630"/>
                  </a:moveTo>
                  <a:lnTo>
                    <a:pt x="1956815" y="1106677"/>
                  </a:lnTo>
                </a:path>
                <a:path w="3182620" h="1299210">
                  <a:moveTo>
                    <a:pt x="2057399" y="567054"/>
                  </a:moveTo>
                  <a:lnTo>
                    <a:pt x="2057399" y="1106677"/>
                  </a:lnTo>
                </a:path>
                <a:path w="3182620" h="1299210">
                  <a:moveTo>
                    <a:pt x="2157984" y="521334"/>
                  </a:moveTo>
                  <a:lnTo>
                    <a:pt x="2157984" y="1097533"/>
                  </a:lnTo>
                </a:path>
                <a:path w="3182620" h="1299210">
                  <a:moveTo>
                    <a:pt x="2258567" y="475614"/>
                  </a:moveTo>
                  <a:lnTo>
                    <a:pt x="2258567" y="1088389"/>
                  </a:lnTo>
                </a:path>
                <a:path w="3182620" h="1299210">
                  <a:moveTo>
                    <a:pt x="2359151" y="429894"/>
                  </a:moveTo>
                  <a:lnTo>
                    <a:pt x="2359151" y="1088389"/>
                  </a:lnTo>
                </a:path>
                <a:path w="3182620" h="1299210">
                  <a:moveTo>
                    <a:pt x="2468879" y="384174"/>
                  </a:moveTo>
                  <a:lnTo>
                    <a:pt x="2468879" y="1079245"/>
                  </a:lnTo>
                </a:path>
                <a:path w="3182620" h="1299210">
                  <a:moveTo>
                    <a:pt x="2569464" y="338454"/>
                  </a:moveTo>
                  <a:lnTo>
                    <a:pt x="2569464" y="1079245"/>
                  </a:lnTo>
                </a:path>
                <a:path w="3182620" h="1299210">
                  <a:moveTo>
                    <a:pt x="2670047" y="283590"/>
                  </a:moveTo>
                  <a:lnTo>
                    <a:pt x="2670047" y="1070101"/>
                  </a:lnTo>
                </a:path>
                <a:path w="3182620" h="1299210">
                  <a:moveTo>
                    <a:pt x="2770632" y="228726"/>
                  </a:moveTo>
                  <a:lnTo>
                    <a:pt x="2770632" y="1070101"/>
                  </a:lnTo>
                </a:path>
                <a:path w="3182620" h="1299210">
                  <a:moveTo>
                    <a:pt x="2880360" y="173862"/>
                  </a:moveTo>
                  <a:lnTo>
                    <a:pt x="2880360" y="1060957"/>
                  </a:lnTo>
                </a:path>
                <a:path w="3182620" h="1299210">
                  <a:moveTo>
                    <a:pt x="2980943" y="118871"/>
                  </a:moveTo>
                  <a:lnTo>
                    <a:pt x="2980943" y="1060957"/>
                  </a:lnTo>
                </a:path>
                <a:path w="3182620" h="1299210">
                  <a:moveTo>
                    <a:pt x="3081527" y="54863"/>
                  </a:moveTo>
                  <a:lnTo>
                    <a:pt x="3081527" y="1060957"/>
                  </a:lnTo>
                </a:path>
                <a:path w="3182620" h="1299210">
                  <a:moveTo>
                    <a:pt x="3182112" y="0"/>
                  </a:moveTo>
                  <a:lnTo>
                    <a:pt x="3182112" y="96498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600573" y="477875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600573" y="477875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710301" y="4760466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710301" y="4760466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5810885" y="4742177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5810885" y="4742177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911469" y="472388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911469" y="472388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012053" y="469645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012053" y="469645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121654" y="467816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6"/>
                  </a:lnTo>
                  <a:lnTo>
                    <a:pt x="54862" y="9146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121654" y="467816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6"/>
                  </a:moveTo>
                  <a:lnTo>
                    <a:pt x="54862" y="9146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6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6222238" y="4659882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6222238" y="4659882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6322822" y="463244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6322822" y="463244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6423406" y="460501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6423406" y="460501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6523990" y="4577585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6523990" y="4577585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6633718" y="455015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1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1" y="9145"/>
                  </a:lnTo>
                  <a:lnTo>
                    <a:pt x="54861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6633718" y="455015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1" y="9145"/>
                  </a:lnTo>
                  <a:lnTo>
                    <a:pt x="54861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6734302" y="4522722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6734302" y="4522722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6834886" y="449528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6834886" y="449528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6935470" y="446785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6935470" y="446785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7036054" y="4431281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6"/>
                  </a:lnTo>
                  <a:lnTo>
                    <a:pt x="54862" y="9146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7036054" y="4431281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6"/>
                  </a:moveTo>
                  <a:lnTo>
                    <a:pt x="54862" y="9146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6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7145782" y="4394705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7145782" y="4394705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7246366" y="436727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7246366" y="436727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7346950" y="4330571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7346950" y="4330571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7447533" y="429399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6"/>
                  </a:lnTo>
                  <a:lnTo>
                    <a:pt x="54862" y="9146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7447533" y="429399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6"/>
                  </a:moveTo>
                  <a:lnTo>
                    <a:pt x="54862" y="9146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6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7557261" y="424827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7557261" y="424827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7657846" y="421169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6"/>
                  </a:lnTo>
                  <a:lnTo>
                    <a:pt x="54862" y="9146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7657846" y="421169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6"/>
                  </a:moveTo>
                  <a:lnTo>
                    <a:pt x="54862" y="9146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6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7758430" y="416597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1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1" y="9145"/>
                  </a:lnTo>
                  <a:lnTo>
                    <a:pt x="54861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7758430" y="416597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1" y="9145"/>
                  </a:lnTo>
                  <a:lnTo>
                    <a:pt x="54861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7859014" y="412025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1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1" y="9145"/>
                  </a:lnTo>
                  <a:lnTo>
                    <a:pt x="54861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7859014" y="412025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1" y="9145"/>
                  </a:lnTo>
                  <a:lnTo>
                    <a:pt x="54861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7959598" y="407453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6"/>
                  </a:lnTo>
                  <a:lnTo>
                    <a:pt x="54862" y="9146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7959598" y="407453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6"/>
                  </a:moveTo>
                  <a:lnTo>
                    <a:pt x="54862" y="9146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6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8069326" y="402881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1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1" y="9145"/>
                  </a:lnTo>
                  <a:lnTo>
                    <a:pt x="54861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8069326" y="402881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1" y="9145"/>
                  </a:lnTo>
                  <a:lnTo>
                    <a:pt x="54861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8169910" y="398309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1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1" y="9145"/>
                  </a:lnTo>
                  <a:lnTo>
                    <a:pt x="54861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8169910" y="398309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1" y="9145"/>
                  </a:lnTo>
                  <a:lnTo>
                    <a:pt x="54861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8270494" y="392823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8270494" y="392823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8371077" y="3873370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8371077" y="3873370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8480805" y="3818506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8480805" y="3818506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8581390" y="3763515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8581390" y="3763515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8681973" y="369950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8681973" y="369950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8782558" y="364464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8782558" y="364464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5600573" y="4943472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5600573" y="4943472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5710301" y="493432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5710301" y="493432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5810885" y="4915913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5810885" y="4915913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5911469" y="490676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5911469" y="490676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6012053" y="4897625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6012053" y="4897625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6121654" y="4888482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6121654" y="4888482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6222238" y="487019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6222238" y="487019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6322822" y="486104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6322822" y="486104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6423406" y="4851905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6423406" y="4851905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6523990" y="4842761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6523990" y="4842761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6633718" y="483361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1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1" y="9145"/>
                  </a:lnTo>
                  <a:lnTo>
                    <a:pt x="54861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6633718" y="4833618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1" y="9145"/>
                  </a:lnTo>
                  <a:lnTo>
                    <a:pt x="54861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6734302" y="482447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6734302" y="482447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6834886" y="481532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6"/>
                  </a:lnTo>
                  <a:lnTo>
                    <a:pt x="54862" y="9146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6834886" y="481532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6"/>
                  </a:moveTo>
                  <a:lnTo>
                    <a:pt x="54862" y="9146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6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6935470" y="4806185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6935470" y="4806185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7036054" y="4797041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7036054" y="4797041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7145782" y="4787897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7145782" y="4787897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7246366" y="477875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7246366" y="4778754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7346950" y="4769610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7346950" y="4769610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7447533" y="4760466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7447533" y="4760466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7557261" y="4751322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7557261" y="4751322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7657846" y="4751322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7657846" y="4751322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7758430" y="4742177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1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1" y="9145"/>
                  </a:lnTo>
                  <a:lnTo>
                    <a:pt x="54861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7758430" y="4742177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1" y="9145"/>
                  </a:lnTo>
                  <a:lnTo>
                    <a:pt x="54861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7859014" y="4733033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1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1" y="9145"/>
                  </a:lnTo>
                  <a:lnTo>
                    <a:pt x="54861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7859014" y="4733033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1" y="9145"/>
                  </a:lnTo>
                  <a:lnTo>
                    <a:pt x="54861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7959598" y="4733033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7959598" y="4733033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8069326" y="472388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1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1" y="9145"/>
                  </a:lnTo>
                  <a:lnTo>
                    <a:pt x="54861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8069326" y="472388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1" y="9145"/>
                  </a:lnTo>
                  <a:lnTo>
                    <a:pt x="54861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8169910" y="472388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1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1" y="9145"/>
                  </a:lnTo>
                  <a:lnTo>
                    <a:pt x="54861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8169910" y="4723889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1" y="9145"/>
                  </a:lnTo>
                  <a:lnTo>
                    <a:pt x="54861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8270494" y="4714746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8270494" y="4714746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8371077" y="4714746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8371077" y="4714746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8480805" y="4705602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8480805" y="4705602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8581390" y="4705602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8581390" y="4705602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8681973" y="4705602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54862" y="0"/>
                  </a:moveTo>
                  <a:lnTo>
                    <a:pt x="0" y="0"/>
                  </a:lnTo>
                  <a:lnTo>
                    <a:pt x="0" y="9145"/>
                  </a:lnTo>
                  <a:lnTo>
                    <a:pt x="54862" y="9145"/>
                  </a:lnTo>
                  <a:lnTo>
                    <a:pt x="54862" y="0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8681973" y="4705602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0" y="9145"/>
                  </a:moveTo>
                  <a:lnTo>
                    <a:pt x="54862" y="9145"/>
                  </a:lnTo>
                  <a:lnTo>
                    <a:pt x="54862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ln w="9525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8782558" y="47056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0" y="9145"/>
                  </a:moveTo>
                  <a:lnTo>
                    <a:pt x="4825" y="9145"/>
                  </a:lnTo>
                  <a:lnTo>
                    <a:pt x="4825" y="0"/>
                  </a:lnTo>
                  <a:lnTo>
                    <a:pt x="0" y="0"/>
                  </a:lnTo>
                  <a:lnTo>
                    <a:pt x="0" y="9145"/>
                  </a:lnTo>
                  <a:close/>
                </a:path>
              </a:pathLst>
            </a:custGeom>
            <a:solidFill>
              <a:srgbClr val="364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8782589" y="4700839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8670"/>
                  </a:lnTo>
                </a:path>
              </a:pathLst>
            </a:custGeom>
            <a:ln w="9588">
              <a:solidFill>
                <a:srgbClr val="364D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5225796" y="3544188"/>
              <a:ext cx="3590290" cy="1376680"/>
            </a:xfrm>
            <a:custGeom>
              <a:avLst/>
              <a:gdLst/>
              <a:ahLst/>
              <a:cxnLst/>
              <a:rect l="l" t="t" r="r" b="b"/>
              <a:pathLst>
                <a:path w="3590290" h="1376679">
                  <a:moveTo>
                    <a:pt x="0" y="1376299"/>
                  </a:moveTo>
                  <a:lnTo>
                    <a:pt x="0" y="0"/>
                  </a:lnTo>
                </a:path>
                <a:path w="3590290" h="1376679">
                  <a:moveTo>
                    <a:pt x="0" y="0"/>
                  </a:moveTo>
                  <a:lnTo>
                    <a:pt x="359003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8781669" y="3544188"/>
              <a:ext cx="76200" cy="324485"/>
            </a:xfrm>
            <a:custGeom>
              <a:avLst/>
              <a:gdLst/>
              <a:ahLst/>
              <a:cxnLst/>
              <a:rect l="l" t="t" r="r" b="b"/>
              <a:pathLst>
                <a:path w="76200" h="324485">
                  <a:moveTo>
                    <a:pt x="0" y="247650"/>
                  </a:moveTo>
                  <a:lnTo>
                    <a:pt x="37719" y="323977"/>
                  </a:lnTo>
                  <a:lnTo>
                    <a:pt x="69829" y="260604"/>
                  </a:lnTo>
                  <a:lnTo>
                    <a:pt x="31622" y="260604"/>
                  </a:lnTo>
                  <a:lnTo>
                    <a:pt x="31690" y="247871"/>
                  </a:lnTo>
                  <a:lnTo>
                    <a:pt x="44385" y="247871"/>
                  </a:lnTo>
                  <a:lnTo>
                    <a:pt x="0" y="247650"/>
                  </a:lnTo>
                  <a:close/>
                </a:path>
                <a:path w="76200" h="324485">
                  <a:moveTo>
                    <a:pt x="45592" y="0"/>
                  </a:moveTo>
                  <a:lnTo>
                    <a:pt x="33020" y="0"/>
                  </a:lnTo>
                  <a:lnTo>
                    <a:pt x="31691" y="247650"/>
                  </a:lnTo>
                  <a:lnTo>
                    <a:pt x="31622" y="260604"/>
                  </a:lnTo>
                  <a:lnTo>
                    <a:pt x="44323" y="260604"/>
                  </a:lnTo>
                  <a:lnTo>
                    <a:pt x="45592" y="0"/>
                  </a:lnTo>
                  <a:close/>
                </a:path>
                <a:path w="76200" h="324485">
                  <a:moveTo>
                    <a:pt x="44385" y="247871"/>
                  </a:moveTo>
                  <a:lnTo>
                    <a:pt x="44323" y="260604"/>
                  </a:lnTo>
                  <a:lnTo>
                    <a:pt x="69829" y="260604"/>
                  </a:lnTo>
                  <a:lnTo>
                    <a:pt x="76200" y="248031"/>
                  </a:lnTo>
                  <a:lnTo>
                    <a:pt x="44385" y="2478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6743700" y="3434460"/>
              <a:ext cx="558165" cy="219710"/>
            </a:xfrm>
            <a:custGeom>
              <a:avLst/>
              <a:gdLst/>
              <a:ahLst/>
              <a:cxnLst/>
              <a:rect l="l" t="t" r="r" b="b"/>
              <a:pathLst>
                <a:path w="558165" h="219710">
                  <a:moveTo>
                    <a:pt x="278892" y="0"/>
                  </a:moveTo>
                  <a:lnTo>
                    <a:pt x="214937" y="2899"/>
                  </a:lnTo>
                  <a:lnTo>
                    <a:pt x="156232" y="11156"/>
                  </a:lnTo>
                  <a:lnTo>
                    <a:pt x="104449" y="24112"/>
                  </a:lnTo>
                  <a:lnTo>
                    <a:pt x="61262" y="41108"/>
                  </a:lnTo>
                  <a:lnTo>
                    <a:pt x="28342" y="61482"/>
                  </a:lnTo>
                  <a:lnTo>
                    <a:pt x="0" y="109727"/>
                  </a:lnTo>
                  <a:lnTo>
                    <a:pt x="7364" y="134880"/>
                  </a:lnTo>
                  <a:lnTo>
                    <a:pt x="61262" y="178347"/>
                  </a:lnTo>
                  <a:lnTo>
                    <a:pt x="104449" y="195343"/>
                  </a:lnTo>
                  <a:lnTo>
                    <a:pt x="156232" y="208299"/>
                  </a:lnTo>
                  <a:lnTo>
                    <a:pt x="214937" y="216556"/>
                  </a:lnTo>
                  <a:lnTo>
                    <a:pt x="278892" y="219456"/>
                  </a:lnTo>
                  <a:lnTo>
                    <a:pt x="342846" y="216556"/>
                  </a:lnTo>
                  <a:lnTo>
                    <a:pt x="401551" y="208299"/>
                  </a:lnTo>
                  <a:lnTo>
                    <a:pt x="453334" y="195343"/>
                  </a:lnTo>
                  <a:lnTo>
                    <a:pt x="496521" y="178347"/>
                  </a:lnTo>
                  <a:lnTo>
                    <a:pt x="529441" y="157973"/>
                  </a:lnTo>
                  <a:lnTo>
                    <a:pt x="557783" y="109727"/>
                  </a:lnTo>
                  <a:lnTo>
                    <a:pt x="550419" y="84575"/>
                  </a:lnTo>
                  <a:lnTo>
                    <a:pt x="496521" y="41108"/>
                  </a:lnTo>
                  <a:lnTo>
                    <a:pt x="453334" y="24112"/>
                  </a:lnTo>
                  <a:lnTo>
                    <a:pt x="401551" y="11156"/>
                  </a:lnTo>
                  <a:lnTo>
                    <a:pt x="342846" y="2899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6743700" y="3434460"/>
              <a:ext cx="558165" cy="219710"/>
            </a:xfrm>
            <a:custGeom>
              <a:avLst/>
              <a:gdLst/>
              <a:ahLst/>
              <a:cxnLst/>
              <a:rect l="l" t="t" r="r" b="b"/>
              <a:pathLst>
                <a:path w="558165" h="219710">
                  <a:moveTo>
                    <a:pt x="0" y="109727"/>
                  </a:moveTo>
                  <a:lnTo>
                    <a:pt x="28342" y="61482"/>
                  </a:lnTo>
                  <a:lnTo>
                    <a:pt x="61262" y="41108"/>
                  </a:lnTo>
                  <a:lnTo>
                    <a:pt x="104449" y="24112"/>
                  </a:lnTo>
                  <a:lnTo>
                    <a:pt x="156232" y="11156"/>
                  </a:lnTo>
                  <a:lnTo>
                    <a:pt x="214937" y="2899"/>
                  </a:lnTo>
                  <a:lnTo>
                    <a:pt x="278892" y="0"/>
                  </a:lnTo>
                  <a:lnTo>
                    <a:pt x="342846" y="2899"/>
                  </a:lnTo>
                  <a:lnTo>
                    <a:pt x="401551" y="11156"/>
                  </a:lnTo>
                  <a:lnTo>
                    <a:pt x="453334" y="24112"/>
                  </a:lnTo>
                  <a:lnTo>
                    <a:pt x="496521" y="41108"/>
                  </a:lnTo>
                  <a:lnTo>
                    <a:pt x="529441" y="61482"/>
                  </a:lnTo>
                  <a:lnTo>
                    <a:pt x="557783" y="109727"/>
                  </a:lnTo>
                  <a:lnTo>
                    <a:pt x="550419" y="134880"/>
                  </a:lnTo>
                  <a:lnTo>
                    <a:pt x="496521" y="178347"/>
                  </a:lnTo>
                  <a:lnTo>
                    <a:pt x="453334" y="195343"/>
                  </a:lnTo>
                  <a:lnTo>
                    <a:pt x="401551" y="208299"/>
                  </a:lnTo>
                  <a:lnTo>
                    <a:pt x="342846" y="216556"/>
                  </a:lnTo>
                  <a:lnTo>
                    <a:pt x="278892" y="219456"/>
                  </a:lnTo>
                  <a:lnTo>
                    <a:pt x="214937" y="216556"/>
                  </a:lnTo>
                  <a:lnTo>
                    <a:pt x="156232" y="208299"/>
                  </a:lnTo>
                  <a:lnTo>
                    <a:pt x="104449" y="195343"/>
                  </a:lnTo>
                  <a:lnTo>
                    <a:pt x="61262" y="178347"/>
                  </a:lnTo>
                  <a:lnTo>
                    <a:pt x="28342" y="157973"/>
                  </a:lnTo>
                  <a:lnTo>
                    <a:pt x="0" y="1097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5" name="object 175"/>
          <p:cNvSpPr txBox="1"/>
          <p:nvPr/>
        </p:nvSpPr>
        <p:spPr>
          <a:xfrm>
            <a:off x="4989957" y="5387022"/>
            <a:ext cx="9715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50">
                <a:latin typeface="Arial MT"/>
                <a:cs typeface="Arial MT"/>
              </a:rPr>
              <a:t>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4989957" y="5054663"/>
            <a:ext cx="9715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50">
                <a:latin typeface="Arial MT"/>
                <a:cs typeface="Arial MT"/>
              </a:rPr>
              <a:t>1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4989957" y="4722304"/>
            <a:ext cx="9715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50">
                <a:latin typeface="Arial MT"/>
                <a:cs typeface="Arial MT"/>
              </a:rPr>
              <a:t>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4989957" y="4389945"/>
            <a:ext cx="9715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50">
                <a:latin typeface="Arial MT"/>
                <a:cs typeface="Arial MT"/>
              </a:rPr>
              <a:t>3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4989957" y="4057586"/>
            <a:ext cx="9715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50">
                <a:latin typeface="Arial MT"/>
                <a:cs typeface="Arial MT"/>
              </a:rPr>
              <a:t>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4989957" y="3725354"/>
            <a:ext cx="9715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50">
                <a:latin typeface="Arial MT"/>
                <a:cs typeface="Arial MT"/>
              </a:rPr>
              <a:t>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4989957" y="3393567"/>
            <a:ext cx="9715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50">
                <a:latin typeface="Arial MT"/>
                <a:cs typeface="Arial MT"/>
              </a:rPr>
              <a:t>6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5072634" y="5513425"/>
            <a:ext cx="338709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25145" algn="l"/>
                <a:tab pos="1038225" algn="l"/>
                <a:tab pos="1553210" algn="l"/>
                <a:tab pos="2065655" algn="l"/>
                <a:tab pos="2578735" algn="l"/>
                <a:tab pos="3091815" algn="l"/>
              </a:tabLst>
            </a:pPr>
            <a:r>
              <a:rPr dirty="0" sz="1000" spc="-20">
                <a:latin typeface="Arial MT"/>
                <a:cs typeface="Arial MT"/>
              </a:rPr>
              <a:t>2015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2020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2025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2030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2035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2040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2045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6811518" y="3454780"/>
            <a:ext cx="42354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 b="1">
                <a:latin typeface="Arial"/>
                <a:cs typeface="Arial"/>
              </a:rPr>
              <a:t>+150%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84" name="object 184"/>
          <p:cNvGrpSpPr/>
          <p:nvPr/>
        </p:nvGrpSpPr>
        <p:grpSpPr>
          <a:xfrm>
            <a:off x="5219446" y="4207065"/>
            <a:ext cx="3623310" cy="1253490"/>
            <a:chOff x="5219446" y="4207065"/>
            <a:chExt cx="3623310" cy="1253490"/>
          </a:xfrm>
        </p:grpSpPr>
        <p:sp>
          <p:nvSpPr>
            <p:cNvPr id="185" name="object 185"/>
            <p:cNvSpPr/>
            <p:nvPr/>
          </p:nvSpPr>
          <p:spPr>
            <a:xfrm>
              <a:off x="8787384" y="4618901"/>
              <a:ext cx="55244" cy="842010"/>
            </a:xfrm>
            <a:custGeom>
              <a:avLst/>
              <a:gdLst/>
              <a:ahLst/>
              <a:cxnLst/>
              <a:rect l="l" t="t" r="r" b="b"/>
              <a:pathLst>
                <a:path w="55245" h="842010">
                  <a:moveTo>
                    <a:pt x="54864" y="0"/>
                  </a:moveTo>
                  <a:lnTo>
                    <a:pt x="0" y="0"/>
                  </a:lnTo>
                  <a:lnTo>
                    <a:pt x="0" y="841463"/>
                  </a:lnTo>
                  <a:lnTo>
                    <a:pt x="54864" y="841463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5225796" y="4321683"/>
              <a:ext cx="847725" cy="0"/>
            </a:xfrm>
            <a:custGeom>
              <a:avLst/>
              <a:gdLst/>
              <a:ahLst/>
              <a:cxnLst/>
              <a:rect l="l" t="t" r="r" b="b"/>
              <a:pathLst>
                <a:path w="847725" h="0">
                  <a:moveTo>
                    <a:pt x="0" y="0"/>
                  </a:moveTo>
                  <a:lnTo>
                    <a:pt x="84772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5362956" y="4211828"/>
              <a:ext cx="567055" cy="210820"/>
            </a:xfrm>
            <a:custGeom>
              <a:avLst/>
              <a:gdLst/>
              <a:ahLst/>
              <a:cxnLst/>
              <a:rect l="l" t="t" r="r" b="b"/>
              <a:pathLst>
                <a:path w="567054" h="210820">
                  <a:moveTo>
                    <a:pt x="283464" y="0"/>
                  </a:moveTo>
                  <a:lnTo>
                    <a:pt x="218456" y="2779"/>
                  </a:lnTo>
                  <a:lnTo>
                    <a:pt x="158787" y="10694"/>
                  </a:lnTo>
                  <a:lnTo>
                    <a:pt x="106155" y="23113"/>
                  </a:lnTo>
                  <a:lnTo>
                    <a:pt x="62261" y="39401"/>
                  </a:lnTo>
                  <a:lnTo>
                    <a:pt x="28804" y="58927"/>
                  </a:lnTo>
                  <a:lnTo>
                    <a:pt x="0" y="105156"/>
                  </a:lnTo>
                  <a:lnTo>
                    <a:pt x="7484" y="129302"/>
                  </a:lnTo>
                  <a:lnTo>
                    <a:pt x="62261" y="171013"/>
                  </a:lnTo>
                  <a:lnTo>
                    <a:pt x="106155" y="187315"/>
                  </a:lnTo>
                  <a:lnTo>
                    <a:pt x="158787" y="199741"/>
                  </a:lnTo>
                  <a:lnTo>
                    <a:pt x="218456" y="207659"/>
                  </a:lnTo>
                  <a:lnTo>
                    <a:pt x="283464" y="210439"/>
                  </a:lnTo>
                  <a:lnTo>
                    <a:pt x="348471" y="207659"/>
                  </a:lnTo>
                  <a:lnTo>
                    <a:pt x="408140" y="199741"/>
                  </a:lnTo>
                  <a:lnTo>
                    <a:pt x="460772" y="187315"/>
                  </a:lnTo>
                  <a:lnTo>
                    <a:pt x="504666" y="171013"/>
                  </a:lnTo>
                  <a:lnTo>
                    <a:pt x="538123" y="151465"/>
                  </a:lnTo>
                  <a:lnTo>
                    <a:pt x="566928" y="105156"/>
                  </a:lnTo>
                  <a:lnTo>
                    <a:pt x="559443" y="81056"/>
                  </a:lnTo>
                  <a:lnTo>
                    <a:pt x="504666" y="39401"/>
                  </a:lnTo>
                  <a:lnTo>
                    <a:pt x="460772" y="23113"/>
                  </a:lnTo>
                  <a:lnTo>
                    <a:pt x="408140" y="10694"/>
                  </a:lnTo>
                  <a:lnTo>
                    <a:pt x="348471" y="2779"/>
                  </a:lnTo>
                  <a:lnTo>
                    <a:pt x="283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5362956" y="4211828"/>
              <a:ext cx="567055" cy="210820"/>
            </a:xfrm>
            <a:custGeom>
              <a:avLst/>
              <a:gdLst/>
              <a:ahLst/>
              <a:cxnLst/>
              <a:rect l="l" t="t" r="r" b="b"/>
              <a:pathLst>
                <a:path w="567054" h="210820">
                  <a:moveTo>
                    <a:pt x="0" y="105156"/>
                  </a:moveTo>
                  <a:lnTo>
                    <a:pt x="28804" y="58927"/>
                  </a:lnTo>
                  <a:lnTo>
                    <a:pt x="62261" y="39401"/>
                  </a:lnTo>
                  <a:lnTo>
                    <a:pt x="106155" y="23113"/>
                  </a:lnTo>
                  <a:lnTo>
                    <a:pt x="158787" y="10694"/>
                  </a:lnTo>
                  <a:lnTo>
                    <a:pt x="218456" y="2779"/>
                  </a:lnTo>
                  <a:lnTo>
                    <a:pt x="283464" y="0"/>
                  </a:lnTo>
                  <a:lnTo>
                    <a:pt x="348471" y="2779"/>
                  </a:lnTo>
                  <a:lnTo>
                    <a:pt x="408140" y="10694"/>
                  </a:lnTo>
                  <a:lnTo>
                    <a:pt x="460772" y="23113"/>
                  </a:lnTo>
                  <a:lnTo>
                    <a:pt x="504666" y="39401"/>
                  </a:lnTo>
                  <a:lnTo>
                    <a:pt x="538123" y="58927"/>
                  </a:lnTo>
                  <a:lnTo>
                    <a:pt x="566928" y="105156"/>
                  </a:lnTo>
                  <a:lnTo>
                    <a:pt x="559443" y="129302"/>
                  </a:lnTo>
                  <a:lnTo>
                    <a:pt x="504666" y="171013"/>
                  </a:lnTo>
                  <a:lnTo>
                    <a:pt x="460772" y="187315"/>
                  </a:lnTo>
                  <a:lnTo>
                    <a:pt x="408140" y="199741"/>
                  </a:lnTo>
                  <a:lnTo>
                    <a:pt x="348471" y="207659"/>
                  </a:lnTo>
                  <a:lnTo>
                    <a:pt x="283464" y="210439"/>
                  </a:lnTo>
                  <a:lnTo>
                    <a:pt x="218456" y="207659"/>
                  </a:lnTo>
                  <a:lnTo>
                    <a:pt x="158787" y="199741"/>
                  </a:lnTo>
                  <a:lnTo>
                    <a:pt x="106155" y="187315"/>
                  </a:lnTo>
                  <a:lnTo>
                    <a:pt x="62261" y="171013"/>
                  </a:lnTo>
                  <a:lnTo>
                    <a:pt x="28804" y="151465"/>
                  </a:lnTo>
                  <a:lnTo>
                    <a:pt x="0" y="1051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9" name="object 189"/>
          <p:cNvSpPr txBox="1"/>
          <p:nvPr/>
        </p:nvSpPr>
        <p:spPr>
          <a:xfrm>
            <a:off x="5470525" y="4230687"/>
            <a:ext cx="34988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0" b="1">
                <a:latin typeface="Arial"/>
                <a:cs typeface="Arial"/>
              </a:rPr>
              <a:t>+28%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6038088" y="4321555"/>
            <a:ext cx="76200" cy="303530"/>
          </a:xfrm>
          <a:custGeom>
            <a:avLst/>
            <a:gdLst/>
            <a:ahLst/>
            <a:cxnLst/>
            <a:rect l="l" t="t" r="r" b="b"/>
            <a:pathLst>
              <a:path w="76200" h="303529">
                <a:moveTo>
                  <a:pt x="31750" y="227076"/>
                </a:moveTo>
                <a:lnTo>
                  <a:pt x="0" y="227076"/>
                </a:lnTo>
                <a:lnTo>
                  <a:pt x="38100" y="303276"/>
                </a:lnTo>
                <a:lnTo>
                  <a:pt x="69850" y="239776"/>
                </a:lnTo>
                <a:lnTo>
                  <a:pt x="31750" y="239776"/>
                </a:lnTo>
                <a:lnTo>
                  <a:pt x="31750" y="227076"/>
                </a:lnTo>
                <a:close/>
              </a:path>
              <a:path w="76200" h="303529">
                <a:moveTo>
                  <a:pt x="44450" y="0"/>
                </a:moveTo>
                <a:lnTo>
                  <a:pt x="31750" y="0"/>
                </a:lnTo>
                <a:lnTo>
                  <a:pt x="31750" y="239776"/>
                </a:lnTo>
                <a:lnTo>
                  <a:pt x="44450" y="239776"/>
                </a:lnTo>
                <a:lnTo>
                  <a:pt x="44450" y="0"/>
                </a:lnTo>
                <a:close/>
              </a:path>
              <a:path w="76200" h="303529">
                <a:moveTo>
                  <a:pt x="76200" y="227076"/>
                </a:moveTo>
                <a:lnTo>
                  <a:pt x="44450" y="227076"/>
                </a:lnTo>
                <a:lnTo>
                  <a:pt x="44450" y="239776"/>
                </a:lnTo>
                <a:lnTo>
                  <a:pt x="69850" y="239776"/>
                </a:lnTo>
                <a:lnTo>
                  <a:pt x="76200" y="2270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 txBox="1"/>
          <p:nvPr/>
        </p:nvSpPr>
        <p:spPr>
          <a:xfrm>
            <a:off x="8665209" y="5505538"/>
            <a:ext cx="30734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0">
                <a:latin typeface="Arial MT"/>
                <a:cs typeface="Arial MT"/>
              </a:rPr>
              <a:t>2050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6144767" y="2624937"/>
            <a:ext cx="182880" cy="100965"/>
          </a:xfrm>
          <a:custGeom>
            <a:avLst/>
            <a:gdLst/>
            <a:ahLst/>
            <a:cxnLst/>
            <a:rect l="l" t="t" r="r" b="b"/>
            <a:pathLst>
              <a:path w="182879" h="100964">
                <a:moveTo>
                  <a:pt x="182879" y="0"/>
                </a:moveTo>
                <a:lnTo>
                  <a:pt x="0" y="0"/>
                </a:lnTo>
                <a:lnTo>
                  <a:pt x="0" y="100609"/>
                </a:lnTo>
                <a:lnTo>
                  <a:pt x="182879" y="100609"/>
                </a:lnTo>
                <a:lnTo>
                  <a:pt x="182879" y="0"/>
                </a:lnTo>
                <a:close/>
              </a:path>
            </a:pathLst>
          </a:custGeom>
          <a:solidFill>
            <a:srgbClr val="805BC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60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184" y="768261"/>
            <a:ext cx="3511296" cy="49847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0402" y="4336351"/>
            <a:ext cx="248285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2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Messages Levers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84040" y="717506"/>
            <a:ext cx="7298690" cy="3354704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350" b="1">
                <a:latin typeface="Arial"/>
                <a:cs typeface="Arial"/>
              </a:rPr>
              <a:t>Investment</a:t>
            </a:r>
            <a:r>
              <a:rPr dirty="0" sz="1350" spc="15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is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skewed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toward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recycling,</a:t>
            </a:r>
            <a:r>
              <a:rPr dirty="0" sz="1350" spc="16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while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upstream</a:t>
            </a:r>
            <a:r>
              <a:rPr dirty="0" sz="1350" spc="1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levers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remain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underfunded</a:t>
            </a:r>
            <a:endParaRPr sz="13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475"/>
              </a:spcBef>
              <a:buChar char="•"/>
              <a:tabLst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Over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60%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2018-</a:t>
            </a:r>
            <a:r>
              <a:rPr dirty="0" sz="1200">
                <a:latin typeface="Arial MT"/>
                <a:cs typeface="Arial MT"/>
              </a:rPr>
              <a:t>2023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investment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went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recycling;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unlocking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full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abatement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(10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0">
                <a:latin typeface="Arial MT"/>
                <a:cs typeface="Arial MT"/>
              </a:rPr>
              <a:t> 20.5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Gt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CO</a:t>
            </a:r>
            <a:r>
              <a:rPr dirty="0" sz="1200" spc="-20">
                <a:latin typeface="Cambria Math"/>
                <a:cs typeface="Cambria Math"/>
              </a:rPr>
              <a:t>₂</a:t>
            </a:r>
            <a:r>
              <a:rPr dirty="0" sz="1200" spc="-20">
                <a:latin typeface="Arial MT"/>
                <a:cs typeface="Arial MT"/>
              </a:rPr>
              <a:t>)</a:t>
            </a:r>
            <a:endParaRPr sz="1200">
              <a:latin typeface="Arial MT"/>
              <a:cs typeface="Arial MT"/>
            </a:endParaRPr>
          </a:p>
          <a:p>
            <a:pPr marL="18415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requires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&gt;$1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trillion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greater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upstream</a:t>
            </a:r>
            <a:r>
              <a:rPr dirty="0" sz="1200" spc="-10">
                <a:latin typeface="Arial MT"/>
                <a:cs typeface="Arial MT"/>
              </a:rPr>
              <a:t> allocation</a:t>
            </a:r>
            <a:endParaRPr sz="1200">
              <a:latin typeface="Arial MT"/>
              <a:cs typeface="Arial MT"/>
            </a:endParaRPr>
          </a:p>
          <a:p>
            <a:pPr marL="184150" marR="5080" indent="-171450">
              <a:lnSpc>
                <a:spcPct val="100000"/>
              </a:lnSpc>
              <a:spcBef>
                <a:spcPts val="505"/>
              </a:spcBef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	Reduce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lever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accounts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nearly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50%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total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abatement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potential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could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lower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required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investment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in </a:t>
            </a:r>
            <a:r>
              <a:rPr dirty="0" sz="1200">
                <a:latin typeface="Arial MT"/>
                <a:cs typeface="Arial MT"/>
              </a:rPr>
              <a:t>other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levers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by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~30%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if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demand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10">
                <a:latin typeface="Arial MT"/>
                <a:cs typeface="Arial MT"/>
              </a:rPr>
              <a:t> reduced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80"/>
              </a:spcBef>
              <a:buFont typeface="Arial MT"/>
              <a:buChar char="•"/>
            </a:pPr>
            <a:endParaRPr sz="1200">
              <a:latin typeface="Arial MT"/>
              <a:cs typeface="Arial MT"/>
            </a:endParaRPr>
          </a:p>
          <a:p>
            <a:pPr marL="12700" marR="342265">
              <a:lnSpc>
                <a:spcPct val="102400"/>
              </a:lnSpc>
            </a:pPr>
            <a:r>
              <a:rPr dirty="0" sz="1350" b="1">
                <a:latin typeface="Arial"/>
                <a:cs typeface="Arial"/>
              </a:rPr>
              <a:t>Structural</a:t>
            </a:r>
            <a:r>
              <a:rPr dirty="0" sz="1350" spc="15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barriers,</a:t>
            </a:r>
            <a:r>
              <a:rPr dirty="0" sz="1350" spc="15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especially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high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CapEx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unclear</a:t>
            </a:r>
            <a:r>
              <a:rPr dirty="0" sz="1350" spc="14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business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models,</a:t>
            </a:r>
            <a:r>
              <a:rPr dirty="0" sz="1350" spc="14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constrain </a:t>
            </a:r>
            <a:r>
              <a:rPr dirty="0" sz="1350" b="1">
                <a:latin typeface="Arial"/>
                <a:cs typeface="Arial"/>
              </a:rPr>
              <a:t>feasibility</a:t>
            </a:r>
            <a:r>
              <a:rPr dirty="0" sz="1350" spc="1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across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levers</a:t>
            </a:r>
            <a:endParaRPr sz="1350">
              <a:latin typeface="Arial"/>
              <a:cs typeface="Arial"/>
            </a:endParaRPr>
          </a:p>
          <a:p>
            <a:pPr marL="184150" marR="517525" indent="-171450">
              <a:lnSpc>
                <a:spcPct val="100000"/>
              </a:lnSpc>
              <a:spcBef>
                <a:spcPts val="550"/>
              </a:spcBef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	Reduce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Recycle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levers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show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strongest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fundamentals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higher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abatement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potential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and </a:t>
            </a:r>
            <a:r>
              <a:rPr dirty="0" sz="1200">
                <a:latin typeface="Arial MT"/>
                <a:cs typeface="Arial MT"/>
              </a:rPr>
              <a:t>technology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maturity</a:t>
            </a:r>
            <a:endParaRPr sz="1200">
              <a:latin typeface="Arial MT"/>
              <a:cs typeface="Arial MT"/>
            </a:endParaRPr>
          </a:p>
          <a:p>
            <a:pPr marL="184150" marR="229870" indent="-171450">
              <a:lnSpc>
                <a:spcPct val="100000"/>
              </a:lnSpc>
              <a:spcBef>
                <a:spcPts val="505"/>
              </a:spcBef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	Substitute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faces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critical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feedstock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infrastructure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limitations;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Electrify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constrained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by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high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CapEx;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CCUS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by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high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investment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needs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low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maturity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across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business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model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technology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200">
              <a:latin typeface="Arial MT"/>
              <a:cs typeface="Arial MT"/>
            </a:endParaRPr>
          </a:p>
          <a:p>
            <a:pPr marL="12700" marR="501650">
              <a:lnSpc>
                <a:spcPct val="102299"/>
              </a:lnSpc>
              <a:spcBef>
                <a:spcPts val="5"/>
              </a:spcBef>
            </a:pPr>
            <a:r>
              <a:rPr dirty="0" sz="1350" b="1">
                <a:latin typeface="Arial"/>
                <a:cs typeface="Arial"/>
              </a:rPr>
              <a:t>Unlocking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plastics</a:t>
            </a:r>
            <a:r>
              <a:rPr dirty="0" sz="1350" spc="14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levers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requires</a:t>
            </a:r>
            <a:r>
              <a:rPr dirty="0" sz="1350" spc="14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risk-tolerant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capital</a:t>
            </a:r>
            <a:r>
              <a:rPr dirty="0" sz="1350" spc="1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blended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structures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spc="-25" b="1">
                <a:latin typeface="Arial"/>
                <a:cs typeface="Arial"/>
              </a:rPr>
              <a:t>to </a:t>
            </a:r>
            <a:r>
              <a:rPr dirty="0" sz="1350" b="1">
                <a:latin typeface="Arial"/>
                <a:cs typeface="Arial"/>
              </a:rPr>
              <a:t>de-risk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investments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attract</a:t>
            </a:r>
            <a:r>
              <a:rPr dirty="0" sz="1350" spc="14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traditional</a:t>
            </a:r>
            <a:r>
              <a:rPr dirty="0" sz="1350" spc="14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investors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84040" y="4112767"/>
            <a:ext cx="6968490" cy="10090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125"/>
              </a:spcBef>
              <a:buChar char="•"/>
              <a:tabLst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~90%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circularity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capital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comes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from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low-</a:t>
            </a:r>
            <a:r>
              <a:rPr dirty="0" sz="1200">
                <a:latin typeface="Arial MT"/>
                <a:cs typeface="Arial MT"/>
              </a:rPr>
              <a:t>risk,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return-</a:t>
            </a:r>
            <a:r>
              <a:rPr dirty="0" sz="1200">
                <a:latin typeface="Arial MT"/>
                <a:cs typeface="Arial MT"/>
              </a:rPr>
              <a:t>oriented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investors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such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corporates,</a:t>
            </a:r>
            <a:endParaRPr sz="1200">
              <a:latin typeface="Arial MT"/>
              <a:cs typeface="Arial MT"/>
            </a:endParaRPr>
          </a:p>
          <a:p>
            <a:pPr marL="18415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private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equity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firms,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banks</a:t>
            </a:r>
            <a:endParaRPr sz="1200">
              <a:latin typeface="Arial MT"/>
              <a:cs typeface="Arial MT"/>
            </a:endParaRPr>
          </a:p>
          <a:p>
            <a:pPr marL="184150" marR="123825" indent="-171450">
              <a:lnSpc>
                <a:spcPct val="100000"/>
              </a:lnSpc>
              <a:spcBef>
                <a:spcPts val="505"/>
              </a:spcBef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	Incentivizing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early-</a:t>
            </a:r>
            <a:r>
              <a:rPr dirty="0" sz="1200">
                <a:latin typeface="Arial MT"/>
                <a:cs typeface="Arial MT"/>
              </a:rPr>
              <a:t>stage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capital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concessional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structures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essential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unlock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plastics decarbonization;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10">
                <a:latin typeface="Arial MT"/>
                <a:cs typeface="Arial MT"/>
              </a:rPr>
              <a:t> particular, </a:t>
            </a:r>
            <a:r>
              <a:rPr dirty="0" sz="1200">
                <a:latin typeface="Arial MT"/>
                <a:cs typeface="Arial MT"/>
              </a:rPr>
              <a:t>attracting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public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sector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key to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supporting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model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testing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de-</a:t>
            </a:r>
            <a:r>
              <a:rPr dirty="0" sz="1200">
                <a:latin typeface="Arial MT"/>
                <a:cs typeface="Arial MT"/>
              </a:rPr>
              <a:t>risking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investment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4040" y="5237652"/>
            <a:ext cx="7169784" cy="115506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350" b="1">
                <a:latin typeface="Arial"/>
                <a:cs typeface="Arial"/>
              </a:rPr>
              <a:t>Policy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clarity,</a:t>
            </a:r>
            <a:r>
              <a:rPr dirty="0" sz="1350" spc="14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enforcement,</a:t>
            </a:r>
            <a:r>
              <a:rPr dirty="0" sz="1350" spc="14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alignment</a:t>
            </a:r>
            <a:r>
              <a:rPr dirty="0" sz="1350" spc="14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are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essential</a:t>
            </a:r>
            <a:r>
              <a:rPr dirty="0" sz="1350" spc="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close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the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investment</a:t>
            </a:r>
            <a:r>
              <a:rPr dirty="0" sz="1350" spc="145" b="1">
                <a:latin typeface="Arial"/>
                <a:cs typeface="Arial"/>
              </a:rPr>
              <a:t> </a:t>
            </a:r>
            <a:r>
              <a:rPr dirty="0" sz="1350" spc="-25" b="1">
                <a:latin typeface="Arial"/>
                <a:cs typeface="Arial"/>
              </a:rPr>
              <a:t>gap</a:t>
            </a:r>
            <a:endParaRPr sz="1350">
              <a:latin typeface="Arial"/>
              <a:cs typeface="Arial"/>
            </a:endParaRPr>
          </a:p>
          <a:p>
            <a:pPr marL="184150" marR="5080" indent="-171450">
              <a:lnSpc>
                <a:spcPct val="100000"/>
              </a:lnSpc>
              <a:spcBef>
                <a:spcPts val="480"/>
              </a:spcBef>
              <a:buChar char="•"/>
              <a:tabLst>
                <a:tab pos="184150" algn="l"/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	Policy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efforts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more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advanced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midstream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downstream,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but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upstream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remains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35">
                <a:latin typeface="Arial MT"/>
                <a:cs typeface="Arial MT"/>
              </a:rPr>
              <a:t>under-</a:t>
            </a:r>
            <a:r>
              <a:rPr dirty="0" sz="1200" spc="-10">
                <a:latin typeface="Arial MT"/>
                <a:cs typeface="Arial MT"/>
              </a:rPr>
              <a:t>regulated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lacks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long-</a:t>
            </a:r>
            <a:r>
              <a:rPr dirty="0" sz="1200">
                <a:latin typeface="Arial MT"/>
                <a:cs typeface="Arial MT"/>
              </a:rPr>
              <a:t>term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targets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enforcement</a:t>
            </a:r>
            <a:endParaRPr sz="12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spcBef>
                <a:spcPts val="509"/>
              </a:spcBef>
              <a:buChar char="•"/>
              <a:tabLst>
                <a:tab pos="185420" algn="l"/>
              </a:tabLst>
            </a:pPr>
            <a:r>
              <a:rPr dirty="0" sz="1200">
                <a:latin typeface="Arial MT"/>
                <a:cs typeface="Arial MT"/>
              </a:rPr>
              <a:t>Stronger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national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policies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</a:t>
            </a:r>
            <a:r>
              <a:rPr dirty="0" sz="1200" spc="-10">
                <a:latin typeface="Arial MT"/>
                <a:cs typeface="Arial MT"/>
              </a:rPr>
              <a:t> needed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reduce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virgin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use,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increase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uptake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recycled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content,</a:t>
            </a:r>
            <a:endParaRPr sz="1200">
              <a:latin typeface="Arial MT"/>
              <a:cs typeface="Arial MT"/>
            </a:endParaRPr>
          </a:p>
          <a:p>
            <a:pPr marL="18415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limit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production</a:t>
            </a:r>
            <a:r>
              <a:rPr dirty="0" sz="1200" spc="-10">
                <a:latin typeface="Arial MT"/>
                <a:cs typeface="Arial MT"/>
              </a:rPr>
              <a:t> emissions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56532" y="1980183"/>
            <a:ext cx="7602855" cy="0"/>
          </a:xfrm>
          <a:custGeom>
            <a:avLst/>
            <a:gdLst/>
            <a:ahLst/>
            <a:cxnLst/>
            <a:rect l="l" t="t" r="r" b="b"/>
            <a:pathLst>
              <a:path w="7602855" h="0">
                <a:moveTo>
                  <a:pt x="0" y="0"/>
                </a:moveTo>
                <a:lnTo>
                  <a:pt x="760247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65676" y="3498469"/>
            <a:ext cx="7602855" cy="0"/>
          </a:xfrm>
          <a:custGeom>
            <a:avLst/>
            <a:gdLst/>
            <a:ahLst/>
            <a:cxnLst/>
            <a:rect l="l" t="t" r="r" b="b"/>
            <a:pathLst>
              <a:path w="7602855" h="0">
                <a:moveTo>
                  <a:pt x="0" y="0"/>
                </a:moveTo>
                <a:lnTo>
                  <a:pt x="760247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65676" y="5227065"/>
            <a:ext cx="7602855" cy="0"/>
          </a:xfrm>
          <a:custGeom>
            <a:avLst/>
            <a:gdLst/>
            <a:ahLst/>
            <a:cxnLst/>
            <a:rect l="l" t="t" r="r" b="b"/>
            <a:pathLst>
              <a:path w="7602855" h="0">
                <a:moveTo>
                  <a:pt x="0" y="0"/>
                </a:moveTo>
                <a:lnTo>
                  <a:pt x="760247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61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8703310" cy="635"/>
          </a:xfrm>
          <a:custGeom>
            <a:avLst/>
            <a:gdLst/>
            <a:ahLst/>
            <a:cxnLst/>
            <a:rect l="l" t="t" r="r" b="b"/>
            <a:pathLst>
              <a:path w="8703310" h="635">
                <a:moveTo>
                  <a:pt x="0" y="253"/>
                </a:moveTo>
                <a:lnTo>
                  <a:pt x="8702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8241" y="492378"/>
            <a:ext cx="11248390" cy="151701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7780" marR="5080">
              <a:lnSpc>
                <a:spcPts val="3320"/>
              </a:lnSpc>
              <a:spcBef>
                <a:spcPts val="254"/>
              </a:spcBef>
            </a:pPr>
            <a:r>
              <a:rPr dirty="0" sz="2800" b="1">
                <a:latin typeface="Arial"/>
                <a:cs typeface="Arial"/>
              </a:rPr>
              <a:t>Current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capital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deployment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skewed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toward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recycling;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greater </a:t>
            </a:r>
            <a:r>
              <a:rPr dirty="0" sz="2800" b="1">
                <a:latin typeface="Arial"/>
                <a:cs typeface="Arial"/>
              </a:rPr>
              <a:t>upstream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investment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needed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reach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decarbonization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potential</a:t>
            </a:r>
            <a:endParaRPr sz="2800">
              <a:latin typeface="Arial"/>
              <a:cs typeface="Arial"/>
            </a:endParaRPr>
          </a:p>
          <a:p>
            <a:pPr marL="12700" marR="3027680">
              <a:lnSpc>
                <a:spcPct val="102400"/>
              </a:lnSpc>
              <a:spcBef>
                <a:spcPts val="1620"/>
              </a:spcBef>
            </a:pPr>
            <a:r>
              <a:rPr dirty="0" sz="1350" b="1">
                <a:latin typeface="Arial"/>
                <a:cs typeface="Arial"/>
              </a:rPr>
              <a:t>Investors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favor</a:t>
            </a:r>
            <a:r>
              <a:rPr dirty="0" sz="1350" spc="14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more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tangible,</a:t>
            </a:r>
            <a:r>
              <a:rPr dirty="0" sz="1350" spc="14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infrastructure-heavy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commercially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familiar</a:t>
            </a:r>
            <a:r>
              <a:rPr dirty="0" sz="1350" spc="14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levers,</a:t>
            </a:r>
            <a:r>
              <a:rPr dirty="0" sz="1350" spc="14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while</a:t>
            </a:r>
            <a:r>
              <a:rPr dirty="0" sz="1350" spc="21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lower-</a:t>
            </a:r>
            <a:r>
              <a:rPr dirty="0" sz="1350" b="1">
                <a:latin typeface="Arial"/>
                <a:cs typeface="Arial"/>
              </a:rPr>
              <a:t>demand</a:t>
            </a:r>
            <a:r>
              <a:rPr dirty="0" sz="1350" spc="20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material-substitution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pathways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offer</a:t>
            </a:r>
            <a:r>
              <a:rPr dirty="0" sz="1350" spc="14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better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abatement</a:t>
            </a:r>
            <a:r>
              <a:rPr dirty="0" sz="1350" spc="5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efficiency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but</a:t>
            </a:r>
            <a:r>
              <a:rPr dirty="0" sz="1350" spc="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get</a:t>
            </a:r>
            <a:r>
              <a:rPr dirty="0" sz="1350" spc="14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less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capital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696" y="2076894"/>
            <a:ext cx="62103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Estimated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plastic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decarbonization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investments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by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activity</a:t>
            </a:r>
            <a:r>
              <a:rPr dirty="0" baseline="24305" sz="1200">
                <a:latin typeface="Arial MT"/>
                <a:cs typeface="Arial MT"/>
              </a:rPr>
              <a:t>1</a:t>
            </a:r>
            <a:r>
              <a:rPr dirty="0" baseline="24305" sz="1200" spc="179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(US$B,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2018-</a:t>
            </a:r>
            <a:r>
              <a:rPr dirty="0" sz="1200">
                <a:latin typeface="Arial MT"/>
                <a:cs typeface="Arial MT"/>
              </a:rPr>
              <a:t>2023,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2024-2050e)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41641" y="2606484"/>
            <a:ext cx="10918825" cy="2588895"/>
            <a:chOff x="941641" y="2606484"/>
            <a:chExt cx="10918825" cy="2588895"/>
          </a:xfrm>
        </p:grpSpPr>
        <p:sp>
          <p:nvSpPr>
            <p:cNvPr id="8" name="object 8"/>
            <p:cNvSpPr/>
            <p:nvPr/>
          </p:nvSpPr>
          <p:spPr>
            <a:xfrm>
              <a:off x="1426464" y="4874945"/>
              <a:ext cx="9939655" cy="320675"/>
            </a:xfrm>
            <a:custGeom>
              <a:avLst/>
              <a:gdLst/>
              <a:ahLst/>
              <a:cxnLst/>
              <a:rect l="l" t="t" r="r" b="b"/>
              <a:pathLst>
                <a:path w="9939655" h="320675">
                  <a:moveTo>
                    <a:pt x="1216139" y="210362"/>
                  </a:moveTo>
                  <a:lnTo>
                    <a:pt x="0" y="210362"/>
                  </a:lnTo>
                  <a:lnTo>
                    <a:pt x="0" y="320116"/>
                  </a:lnTo>
                  <a:lnTo>
                    <a:pt x="1216139" y="320116"/>
                  </a:lnTo>
                  <a:lnTo>
                    <a:pt x="1216139" y="210362"/>
                  </a:lnTo>
                  <a:close/>
                </a:path>
                <a:path w="9939655" h="320675">
                  <a:moveTo>
                    <a:pt x="3392424" y="274383"/>
                  </a:moveTo>
                  <a:lnTo>
                    <a:pt x="2185416" y="274383"/>
                  </a:lnTo>
                  <a:lnTo>
                    <a:pt x="2185416" y="320116"/>
                  </a:lnTo>
                  <a:lnTo>
                    <a:pt x="3392424" y="320116"/>
                  </a:lnTo>
                  <a:lnTo>
                    <a:pt x="3392424" y="274383"/>
                  </a:lnTo>
                  <a:close/>
                </a:path>
                <a:path w="9939655" h="320675">
                  <a:moveTo>
                    <a:pt x="5577840" y="0"/>
                  </a:moveTo>
                  <a:lnTo>
                    <a:pt x="4370832" y="0"/>
                  </a:lnTo>
                  <a:lnTo>
                    <a:pt x="4370832" y="320116"/>
                  </a:lnTo>
                  <a:lnTo>
                    <a:pt x="5577840" y="320116"/>
                  </a:lnTo>
                  <a:lnTo>
                    <a:pt x="5577840" y="0"/>
                  </a:lnTo>
                  <a:close/>
                </a:path>
                <a:path w="9939655" h="320675">
                  <a:moveTo>
                    <a:pt x="7763256" y="292684"/>
                  </a:moveTo>
                  <a:lnTo>
                    <a:pt x="6547104" y="292684"/>
                  </a:lnTo>
                  <a:lnTo>
                    <a:pt x="6547104" y="320116"/>
                  </a:lnTo>
                  <a:lnTo>
                    <a:pt x="7763256" y="320116"/>
                  </a:lnTo>
                  <a:lnTo>
                    <a:pt x="7763256" y="292684"/>
                  </a:lnTo>
                  <a:close/>
                </a:path>
                <a:path w="9939655" h="320675">
                  <a:moveTo>
                    <a:pt x="9939515" y="292684"/>
                  </a:moveTo>
                  <a:lnTo>
                    <a:pt x="8732520" y="292684"/>
                  </a:lnTo>
                  <a:lnTo>
                    <a:pt x="8732520" y="320116"/>
                  </a:lnTo>
                  <a:lnTo>
                    <a:pt x="9939515" y="320116"/>
                  </a:lnTo>
                  <a:lnTo>
                    <a:pt x="9939515" y="292684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31035" y="2894838"/>
              <a:ext cx="9939655" cy="2277745"/>
            </a:xfrm>
            <a:custGeom>
              <a:avLst/>
              <a:gdLst/>
              <a:ahLst/>
              <a:cxnLst/>
              <a:rect l="l" t="t" r="r" b="b"/>
              <a:pathLst>
                <a:path w="9939655" h="2277745">
                  <a:moveTo>
                    <a:pt x="0" y="2195068"/>
                  </a:moveTo>
                  <a:lnTo>
                    <a:pt x="1207008" y="2195068"/>
                  </a:lnTo>
                  <a:lnTo>
                    <a:pt x="1207008" y="1271295"/>
                  </a:lnTo>
                  <a:lnTo>
                    <a:pt x="0" y="1271295"/>
                  </a:lnTo>
                  <a:lnTo>
                    <a:pt x="0" y="2195068"/>
                  </a:lnTo>
                  <a:close/>
                </a:path>
                <a:path w="9939655" h="2277745">
                  <a:moveTo>
                    <a:pt x="2176272" y="2249932"/>
                  </a:moveTo>
                  <a:lnTo>
                    <a:pt x="3392424" y="2249932"/>
                  </a:lnTo>
                  <a:lnTo>
                    <a:pt x="3392424" y="1756028"/>
                  </a:lnTo>
                  <a:lnTo>
                    <a:pt x="2176272" y="1756028"/>
                  </a:lnTo>
                  <a:lnTo>
                    <a:pt x="2176272" y="2249932"/>
                  </a:lnTo>
                  <a:close/>
                </a:path>
                <a:path w="9939655" h="2277745">
                  <a:moveTo>
                    <a:pt x="4361688" y="1975612"/>
                  </a:moveTo>
                  <a:lnTo>
                    <a:pt x="5577840" y="1975612"/>
                  </a:lnTo>
                  <a:lnTo>
                    <a:pt x="5577840" y="987818"/>
                  </a:lnTo>
                  <a:lnTo>
                    <a:pt x="4361688" y="987818"/>
                  </a:lnTo>
                  <a:lnTo>
                    <a:pt x="4361688" y="1975612"/>
                  </a:lnTo>
                  <a:close/>
                </a:path>
                <a:path w="9939655" h="2277745">
                  <a:moveTo>
                    <a:pt x="6547104" y="2277364"/>
                  </a:moveTo>
                  <a:lnTo>
                    <a:pt x="7754111" y="2277364"/>
                  </a:lnTo>
                  <a:lnTo>
                    <a:pt x="7754111" y="0"/>
                  </a:lnTo>
                  <a:lnTo>
                    <a:pt x="6547104" y="0"/>
                  </a:lnTo>
                  <a:lnTo>
                    <a:pt x="6547104" y="2277364"/>
                  </a:lnTo>
                  <a:close/>
                </a:path>
                <a:path w="9939655" h="2277745">
                  <a:moveTo>
                    <a:pt x="8723375" y="2277364"/>
                  </a:moveTo>
                  <a:lnTo>
                    <a:pt x="9939527" y="2277364"/>
                  </a:lnTo>
                  <a:lnTo>
                    <a:pt x="9939527" y="1719440"/>
                  </a:lnTo>
                  <a:lnTo>
                    <a:pt x="8723375" y="1719440"/>
                  </a:lnTo>
                  <a:lnTo>
                    <a:pt x="8723375" y="2277364"/>
                  </a:lnTo>
                  <a:close/>
                </a:path>
              </a:pathLst>
            </a:custGeom>
            <a:ln w="1270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46403" y="2611247"/>
              <a:ext cx="10909300" cy="2579370"/>
            </a:xfrm>
            <a:custGeom>
              <a:avLst/>
              <a:gdLst/>
              <a:ahLst/>
              <a:cxnLst/>
              <a:rect l="l" t="t" r="r" b="b"/>
              <a:pathLst>
                <a:path w="10909300" h="2579370">
                  <a:moveTo>
                    <a:pt x="0" y="2579242"/>
                  </a:moveTo>
                  <a:lnTo>
                    <a:pt x="0" y="0"/>
                  </a:lnTo>
                </a:path>
                <a:path w="10909300" h="2579370">
                  <a:moveTo>
                    <a:pt x="0" y="2579242"/>
                  </a:moveTo>
                  <a:lnTo>
                    <a:pt x="982979" y="2579242"/>
                  </a:lnTo>
                </a:path>
                <a:path w="10909300" h="2579370">
                  <a:moveTo>
                    <a:pt x="1193292" y="2579242"/>
                  </a:moveTo>
                  <a:lnTo>
                    <a:pt x="3204972" y="2579242"/>
                  </a:lnTo>
                </a:path>
                <a:path w="10909300" h="2579370">
                  <a:moveTo>
                    <a:pt x="3332988" y="2579242"/>
                  </a:moveTo>
                  <a:lnTo>
                    <a:pt x="7566660" y="2579242"/>
                  </a:lnTo>
                </a:path>
                <a:path w="10909300" h="2579370">
                  <a:moveTo>
                    <a:pt x="7694676" y="2579242"/>
                  </a:moveTo>
                  <a:lnTo>
                    <a:pt x="9752076" y="2579242"/>
                  </a:lnTo>
                </a:path>
                <a:path w="10909300" h="2579370">
                  <a:moveTo>
                    <a:pt x="9880092" y="2579242"/>
                  </a:moveTo>
                  <a:lnTo>
                    <a:pt x="10908792" y="257924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306439" y="4930711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52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68489" y="2615628"/>
            <a:ext cx="10507980" cy="2616200"/>
            <a:chOff x="868489" y="2615628"/>
            <a:chExt cx="10507980" cy="2616200"/>
          </a:xfrm>
        </p:grpSpPr>
        <p:sp>
          <p:nvSpPr>
            <p:cNvPr id="13" name="object 13"/>
            <p:cNvSpPr/>
            <p:nvPr/>
          </p:nvSpPr>
          <p:spPr>
            <a:xfrm>
              <a:off x="900684" y="2620391"/>
              <a:ext cx="50800" cy="2579370"/>
            </a:xfrm>
            <a:custGeom>
              <a:avLst/>
              <a:gdLst/>
              <a:ahLst/>
              <a:cxnLst/>
              <a:rect l="l" t="t" r="r" b="b"/>
              <a:pathLst>
                <a:path w="50800" h="2579370">
                  <a:moveTo>
                    <a:pt x="0" y="1033526"/>
                  </a:moveTo>
                  <a:lnTo>
                    <a:pt x="50787" y="1033526"/>
                  </a:lnTo>
                </a:path>
                <a:path w="50800" h="2579370">
                  <a:moveTo>
                    <a:pt x="0" y="2579243"/>
                  </a:moveTo>
                  <a:lnTo>
                    <a:pt x="50787" y="2579243"/>
                  </a:lnTo>
                </a:path>
                <a:path w="50800" h="2579370">
                  <a:moveTo>
                    <a:pt x="0" y="2268347"/>
                  </a:moveTo>
                  <a:lnTo>
                    <a:pt x="50787" y="2268347"/>
                  </a:lnTo>
                </a:path>
                <a:path w="50800" h="2579370">
                  <a:moveTo>
                    <a:pt x="0" y="0"/>
                  </a:moveTo>
                  <a:lnTo>
                    <a:pt x="50787" y="0"/>
                  </a:lnTo>
                </a:path>
                <a:path w="50800" h="2579370">
                  <a:moveTo>
                    <a:pt x="0" y="1957324"/>
                  </a:moveTo>
                  <a:lnTo>
                    <a:pt x="50787" y="1957324"/>
                  </a:lnTo>
                </a:path>
                <a:path w="50800" h="2579370">
                  <a:moveTo>
                    <a:pt x="0" y="301879"/>
                  </a:moveTo>
                  <a:lnTo>
                    <a:pt x="50787" y="301879"/>
                  </a:lnTo>
                </a:path>
                <a:path w="50800" h="2579370">
                  <a:moveTo>
                    <a:pt x="0" y="1655445"/>
                  </a:moveTo>
                  <a:lnTo>
                    <a:pt x="50787" y="1655445"/>
                  </a:lnTo>
                </a:path>
                <a:path w="50800" h="2579370">
                  <a:moveTo>
                    <a:pt x="0" y="612775"/>
                  </a:moveTo>
                  <a:lnTo>
                    <a:pt x="50787" y="612775"/>
                  </a:lnTo>
                </a:path>
                <a:path w="50800" h="2579370">
                  <a:moveTo>
                    <a:pt x="0" y="1344549"/>
                  </a:moveTo>
                  <a:lnTo>
                    <a:pt x="50787" y="134454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163556" y="5172201"/>
              <a:ext cx="1207135" cy="20955"/>
            </a:xfrm>
            <a:custGeom>
              <a:avLst/>
              <a:gdLst/>
              <a:ahLst/>
              <a:cxnLst/>
              <a:rect l="l" t="t" r="r" b="b"/>
              <a:pathLst>
                <a:path w="1207134" h="20954">
                  <a:moveTo>
                    <a:pt x="1207008" y="0"/>
                  </a:moveTo>
                  <a:lnTo>
                    <a:pt x="1207008" y="20700"/>
                  </a:lnTo>
                </a:path>
                <a:path w="1207134" h="20954">
                  <a:moveTo>
                    <a:pt x="0" y="0"/>
                  </a:moveTo>
                  <a:lnTo>
                    <a:pt x="0" y="20700"/>
                  </a:lnTo>
                </a:path>
              </a:pathLst>
            </a:custGeom>
            <a:ln w="9525">
              <a:solidFill>
                <a:srgbClr val="C0C0C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163556" y="5165851"/>
              <a:ext cx="1212850" cy="12700"/>
            </a:xfrm>
            <a:custGeom>
              <a:avLst/>
              <a:gdLst/>
              <a:ahLst/>
              <a:cxnLst/>
              <a:rect l="l" t="t" r="r" b="b"/>
              <a:pathLst>
                <a:path w="1212850" h="12700">
                  <a:moveTo>
                    <a:pt x="0" y="12700"/>
                  </a:moveTo>
                  <a:lnTo>
                    <a:pt x="1212596" y="12700"/>
                  </a:lnTo>
                  <a:lnTo>
                    <a:pt x="1212596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978140" y="5172201"/>
              <a:ext cx="1216660" cy="20955"/>
            </a:xfrm>
            <a:custGeom>
              <a:avLst/>
              <a:gdLst/>
              <a:ahLst/>
              <a:cxnLst/>
              <a:rect l="l" t="t" r="r" b="b"/>
              <a:pathLst>
                <a:path w="1216659" h="20954">
                  <a:moveTo>
                    <a:pt x="1216152" y="0"/>
                  </a:moveTo>
                  <a:lnTo>
                    <a:pt x="1216152" y="20700"/>
                  </a:lnTo>
                </a:path>
                <a:path w="1216659" h="20954">
                  <a:moveTo>
                    <a:pt x="0" y="0"/>
                  </a:moveTo>
                  <a:lnTo>
                    <a:pt x="0" y="20700"/>
                  </a:lnTo>
                </a:path>
              </a:pathLst>
            </a:custGeom>
            <a:ln w="9525">
              <a:solidFill>
                <a:srgbClr val="C0C0C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978140" y="5165851"/>
              <a:ext cx="1212850" cy="12700"/>
            </a:xfrm>
            <a:custGeom>
              <a:avLst/>
              <a:gdLst/>
              <a:ahLst/>
              <a:cxnLst/>
              <a:rect l="l" t="t" r="r" b="b"/>
              <a:pathLst>
                <a:path w="1212850" h="12700">
                  <a:moveTo>
                    <a:pt x="0" y="12700"/>
                  </a:moveTo>
                  <a:lnTo>
                    <a:pt x="1212595" y="12700"/>
                  </a:lnTo>
                  <a:lnTo>
                    <a:pt x="1212595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801867" y="4879594"/>
              <a:ext cx="1207135" cy="319405"/>
            </a:xfrm>
            <a:custGeom>
              <a:avLst/>
              <a:gdLst/>
              <a:ahLst/>
              <a:cxnLst/>
              <a:rect l="l" t="t" r="r" b="b"/>
              <a:pathLst>
                <a:path w="1207134" h="319404">
                  <a:moveTo>
                    <a:pt x="1207008" y="0"/>
                  </a:moveTo>
                  <a:lnTo>
                    <a:pt x="1207008" y="319023"/>
                  </a:lnTo>
                </a:path>
                <a:path w="1207134" h="319404">
                  <a:moveTo>
                    <a:pt x="0" y="0"/>
                  </a:moveTo>
                  <a:lnTo>
                    <a:pt x="0" y="319023"/>
                  </a:lnTo>
                </a:path>
              </a:pathLst>
            </a:custGeom>
            <a:ln w="9525">
              <a:solidFill>
                <a:srgbClr val="C0C0C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801867" y="4879594"/>
              <a:ext cx="1212850" cy="0"/>
            </a:xfrm>
            <a:custGeom>
              <a:avLst/>
              <a:gdLst/>
              <a:ahLst/>
              <a:cxnLst/>
              <a:rect l="l" t="t" r="r" b="b"/>
              <a:pathLst>
                <a:path w="1212850" h="0">
                  <a:moveTo>
                    <a:pt x="0" y="0"/>
                  </a:moveTo>
                  <a:lnTo>
                    <a:pt x="1212596" y="0"/>
                  </a:lnTo>
                </a:path>
              </a:pathLst>
            </a:custGeom>
            <a:ln w="1270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616452" y="5153914"/>
              <a:ext cx="1207135" cy="44450"/>
            </a:xfrm>
            <a:custGeom>
              <a:avLst/>
              <a:gdLst/>
              <a:ahLst/>
              <a:cxnLst/>
              <a:rect l="l" t="t" r="r" b="b"/>
              <a:pathLst>
                <a:path w="1207135" h="44450">
                  <a:moveTo>
                    <a:pt x="1207008" y="0"/>
                  </a:moveTo>
                  <a:lnTo>
                    <a:pt x="1207008" y="44450"/>
                  </a:lnTo>
                </a:path>
                <a:path w="1207135"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9525">
              <a:solidFill>
                <a:srgbClr val="C0C0C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431036" y="5083555"/>
              <a:ext cx="3398520" cy="76835"/>
            </a:xfrm>
            <a:custGeom>
              <a:avLst/>
              <a:gdLst/>
              <a:ahLst/>
              <a:cxnLst/>
              <a:rect l="l" t="t" r="r" b="b"/>
              <a:pathLst>
                <a:path w="3398520" h="76835">
                  <a:moveTo>
                    <a:pt x="121259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2596" y="12700"/>
                  </a:lnTo>
                  <a:lnTo>
                    <a:pt x="1212596" y="0"/>
                  </a:lnTo>
                  <a:close/>
                </a:path>
                <a:path w="3398520" h="76835">
                  <a:moveTo>
                    <a:pt x="3398012" y="64008"/>
                  </a:moveTo>
                  <a:lnTo>
                    <a:pt x="2185416" y="64008"/>
                  </a:lnTo>
                  <a:lnTo>
                    <a:pt x="2185416" y="76708"/>
                  </a:lnTo>
                  <a:lnTo>
                    <a:pt x="3398012" y="76708"/>
                  </a:lnTo>
                  <a:lnTo>
                    <a:pt x="3398012" y="64008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68680" y="3338448"/>
              <a:ext cx="8376284" cy="100965"/>
            </a:xfrm>
            <a:custGeom>
              <a:avLst/>
              <a:gdLst/>
              <a:ahLst/>
              <a:cxnLst/>
              <a:rect l="l" t="t" r="r" b="b"/>
              <a:pathLst>
                <a:path w="8376284" h="100964">
                  <a:moveTo>
                    <a:pt x="146304" y="0"/>
                  </a:moveTo>
                  <a:lnTo>
                    <a:pt x="0" y="41148"/>
                  </a:lnTo>
                  <a:lnTo>
                    <a:pt x="0" y="100584"/>
                  </a:lnTo>
                  <a:lnTo>
                    <a:pt x="146304" y="59309"/>
                  </a:lnTo>
                  <a:lnTo>
                    <a:pt x="146304" y="0"/>
                  </a:lnTo>
                  <a:close/>
                </a:path>
                <a:path w="8376284" h="100964">
                  <a:moveTo>
                    <a:pt x="8375904" y="32131"/>
                  </a:moveTo>
                  <a:lnTo>
                    <a:pt x="8292973" y="9144"/>
                  </a:lnTo>
                  <a:lnTo>
                    <a:pt x="8210169" y="32131"/>
                  </a:lnTo>
                  <a:lnTo>
                    <a:pt x="8127238" y="9144"/>
                  </a:lnTo>
                  <a:lnTo>
                    <a:pt x="8044434" y="32131"/>
                  </a:lnTo>
                  <a:lnTo>
                    <a:pt x="7961503" y="9144"/>
                  </a:lnTo>
                  <a:lnTo>
                    <a:pt x="7878699" y="32131"/>
                  </a:lnTo>
                  <a:lnTo>
                    <a:pt x="7795895" y="9144"/>
                  </a:lnTo>
                  <a:lnTo>
                    <a:pt x="7712964" y="32131"/>
                  </a:lnTo>
                  <a:lnTo>
                    <a:pt x="7630160" y="9144"/>
                  </a:lnTo>
                  <a:lnTo>
                    <a:pt x="7547229" y="32131"/>
                  </a:lnTo>
                  <a:lnTo>
                    <a:pt x="7464425" y="9144"/>
                  </a:lnTo>
                  <a:lnTo>
                    <a:pt x="7381494" y="32131"/>
                  </a:lnTo>
                  <a:lnTo>
                    <a:pt x="7298690" y="9144"/>
                  </a:lnTo>
                  <a:lnTo>
                    <a:pt x="7215759" y="32131"/>
                  </a:lnTo>
                  <a:lnTo>
                    <a:pt x="7132955" y="9144"/>
                  </a:lnTo>
                  <a:lnTo>
                    <a:pt x="7050024" y="32131"/>
                  </a:lnTo>
                  <a:lnTo>
                    <a:pt x="7050024" y="91440"/>
                  </a:lnTo>
                  <a:lnTo>
                    <a:pt x="7132955" y="68326"/>
                  </a:lnTo>
                  <a:lnTo>
                    <a:pt x="7215759" y="91440"/>
                  </a:lnTo>
                  <a:lnTo>
                    <a:pt x="7298690" y="68326"/>
                  </a:lnTo>
                  <a:lnTo>
                    <a:pt x="7381494" y="91440"/>
                  </a:lnTo>
                  <a:lnTo>
                    <a:pt x="7464425" y="68326"/>
                  </a:lnTo>
                  <a:lnTo>
                    <a:pt x="7547229" y="91440"/>
                  </a:lnTo>
                  <a:lnTo>
                    <a:pt x="7630160" y="68326"/>
                  </a:lnTo>
                  <a:lnTo>
                    <a:pt x="7712964" y="91440"/>
                  </a:lnTo>
                  <a:lnTo>
                    <a:pt x="7795895" y="68326"/>
                  </a:lnTo>
                  <a:lnTo>
                    <a:pt x="7878699" y="91440"/>
                  </a:lnTo>
                  <a:lnTo>
                    <a:pt x="7961503" y="68326"/>
                  </a:lnTo>
                  <a:lnTo>
                    <a:pt x="8044434" y="91440"/>
                  </a:lnTo>
                  <a:lnTo>
                    <a:pt x="8127238" y="68326"/>
                  </a:lnTo>
                  <a:lnTo>
                    <a:pt x="8210169" y="91440"/>
                  </a:lnTo>
                  <a:lnTo>
                    <a:pt x="8292973" y="68326"/>
                  </a:lnTo>
                  <a:lnTo>
                    <a:pt x="8375904" y="91440"/>
                  </a:lnTo>
                  <a:lnTo>
                    <a:pt x="8375904" y="321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923275" y="3352165"/>
              <a:ext cx="1325880" cy="82550"/>
            </a:xfrm>
            <a:custGeom>
              <a:avLst/>
              <a:gdLst/>
              <a:ahLst/>
              <a:cxnLst/>
              <a:rect l="l" t="t" r="r" b="b"/>
              <a:pathLst>
                <a:path w="1325879" h="82550">
                  <a:moveTo>
                    <a:pt x="0" y="82296"/>
                  </a:moveTo>
                  <a:lnTo>
                    <a:pt x="82803" y="54863"/>
                  </a:lnTo>
                  <a:lnTo>
                    <a:pt x="165734" y="82296"/>
                  </a:lnTo>
                  <a:lnTo>
                    <a:pt x="248539" y="54863"/>
                  </a:lnTo>
                  <a:lnTo>
                    <a:pt x="331470" y="82296"/>
                  </a:lnTo>
                  <a:lnTo>
                    <a:pt x="414274" y="54863"/>
                  </a:lnTo>
                  <a:lnTo>
                    <a:pt x="497204" y="82296"/>
                  </a:lnTo>
                  <a:lnTo>
                    <a:pt x="580008" y="54863"/>
                  </a:lnTo>
                  <a:lnTo>
                    <a:pt x="662940" y="82296"/>
                  </a:lnTo>
                  <a:lnTo>
                    <a:pt x="745744" y="54863"/>
                  </a:lnTo>
                  <a:lnTo>
                    <a:pt x="828675" y="82296"/>
                  </a:lnTo>
                  <a:lnTo>
                    <a:pt x="911478" y="54863"/>
                  </a:lnTo>
                  <a:lnTo>
                    <a:pt x="994409" y="82296"/>
                  </a:lnTo>
                  <a:lnTo>
                    <a:pt x="1077214" y="54863"/>
                  </a:lnTo>
                  <a:lnTo>
                    <a:pt x="1160145" y="82296"/>
                  </a:lnTo>
                  <a:lnTo>
                    <a:pt x="1242949" y="54863"/>
                  </a:lnTo>
                  <a:lnTo>
                    <a:pt x="1325879" y="82296"/>
                  </a:lnTo>
                </a:path>
                <a:path w="1325879" h="82550">
                  <a:moveTo>
                    <a:pt x="0" y="27432"/>
                  </a:moveTo>
                  <a:lnTo>
                    <a:pt x="82803" y="0"/>
                  </a:lnTo>
                  <a:lnTo>
                    <a:pt x="165734" y="27432"/>
                  </a:lnTo>
                  <a:lnTo>
                    <a:pt x="248539" y="0"/>
                  </a:lnTo>
                  <a:lnTo>
                    <a:pt x="331470" y="27432"/>
                  </a:lnTo>
                  <a:lnTo>
                    <a:pt x="414274" y="0"/>
                  </a:lnTo>
                  <a:lnTo>
                    <a:pt x="497204" y="27432"/>
                  </a:lnTo>
                  <a:lnTo>
                    <a:pt x="580008" y="0"/>
                  </a:lnTo>
                  <a:lnTo>
                    <a:pt x="662940" y="27432"/>
                  </a:lnTo>
                  <a:lnTo>
                    <a:pt x="745744" y="0"/>
                  </a:lnTo>
                  <a:lnTo>
                    <a:pt x="828675" y="27432"/>
                  </a:lnTo>
                  <a:lnTo>
                    <a:pt x="911478" y="0"/>
                  </a:lnTo>
                  <a:lnTo>
                    <a:pt x="994409" y="27432"/>
                  </a:lnTo>
                  <a:lnTo>
                    <a:pt x="1077214" y="0"/>
                  </a:lnTo>
                  <a:lnTo>
                    <a:pt x="1160145" y="27432"/>
                  </a:lnTo>
                  <a:lnTo>
                    <a:pt x="1242949" y="0"/>
                  </a:lnTo>
                  <a:lnTo>
                    <a:pt x="1325879" y="27432"/>
                  </a:lnTo>
                </a:path>
              </a:pathLst>
            </a:custGeom>
            <a:ln w="9525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73252" y="3343021"/>
              <a:ext cx="146685" cy="100965"/>
            </a:xfrm>
            <a:custGeom>
              <a:avLst/>
              <a:gdLst/>
              <a:ahLst/>
              <a:cxnLst/>
              <a:rect l="l" t="t" r="r" b="b"/>
              <a:pathLst>
                <a:path w="146684" h="100964">
                  <a:moveTo>
                    <a:pt x="0" y="100583"/>
                  </a:moveTo>
                  <a:lnTo>
                    <a:pt x="146303" y="64007"/>
                  </a:lnTo>
                </a:path>
                <a:path w="146684" h="100964">
                  <a:moveTo>
                    <a:pt x="0" y="45719"/>
                  </a:moveTo>
                  <a:lnTo>
                    <a:pt x="14630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929384" y="5048707"/>
              <a:ext cx="210820" cy="183515"/>
            </a:xfrm>
            <a:custGeom>
              <a:avLst/>
              <a:gdLst/>
              <a:ahLst/>
              <a:cxnLst/>
              <a:rect l="l" t="t" r="r" b="b"/>
              <a:pathLst>
                <a:path w="210819" h="183514">
                  <a:moveTo>
                    <a:pt x="210312" y="0"/>
                  </a:moveTo>
                  <a:lnTo>
                    <a:pt x="0" y="0"/>
                  </a:lnTo>
                  <a:lnTo>
                    <a:pt x="0" y="182930"/>
                  </a:lnTo>
                  <a:lnTo>
                    <a:pt x="210312" y="182930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527430" y="3541204"/>
            <a:ext cx="280670" cy="17608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250</a:t>
            </a:r>
            <a:endParaRPr sz="1200">
              <a:latin typeface="Arial MT"/>
              <a:cs typeface="Arial MT"/>
            </a:endParaRPr>
          </a:p>
          <a:p>
            <a:pPr algn="r" marR="12700">
              <a:lnSpc>
                <a:spcPct val="100000"/>
              </a:lnSpc>
              <a:spcBef>
                <a:spcPts val="1000"/>
              </a:spcBef>
            </a:pPr>
            <a:r>
              <a:rPr dirty="0" sz="1200" spc="-25">
                <a:latin typeface="Arial MT"/>
                <a:cs typeface="Arial MT"/>
              </a:rPr>
              <a:t>200</a:t>
            </a:r>
            <a:endParaRPr sz="1200">
              <a:latin typeface="Arial MT"/>
              <a:cs typeface="Arial MT"/>
            </a:endParaRPr>
          </a:p>
          <a:p>
            <a:pPr algn="r" marR="12700">
              <a:lnSpc>
                <a:spcPct val="100000"/>
              </a:lnSpc>
              <a:spcBef>
                <a:spcPts val="1000"/>
              </a:spcBef>
            </a:pPr>
            <a:r>
              <a:rPr dirty="0" sz="1200" spc="-25">
                <a:latin typeface="Arial MT"/>
                <a:cs typeface="Arial MT"/>
              </a:rPr>
              <a:t>150</a:t>
            </a:r>
            <a:endParaRPr sz="1200">
              <a:latin typeface="Arial MT"/>
              <a:cs typeface="Arial MT"/>
            </a:endParaRPr>
          </a:p>
          <a:p>
            <a:pPr algn="r" marR="12700">
              <a:lnSpc>
                <a:spcPct val="100000"/>
              </a:lnSpc>
              <a:spcBef>
                <a:spcPts val="1005"/>
              </a:spcBef>
            </a:pPr>
            <a:r>
              <a:rPr dirty="0" sz="1200" spc="-25">
                <a:latin typeface="Arial MT"/>
                <a:cs typeface="Arial MT"/>
              </a:rPr>
              <a:t>100</a:t>
            </a:r>
            <a:endParaRPr sz="1200">
              <a:latin typeface="Arial MT"/>
              <a:cs typeface="Arial MT"/>
            </a:endParaRPr>
          </a:p>
          <a:p>
            <a:pPr algn="r" marR="10795">
              <a:lnSpc>
                <a:spcPct val="100000"/>
              </a:lnSpc>
              <a:spcBef>
                <a:spcPts val="985"/>
              </a:spcBef>
            </a:pPr>
            <a:r>
              <a:rPr dirty="0" sz="1200" spc="-25">
                <a:latin typeface="Arial MT"/>
                <a:cs typeface="Arial MT"/>
              </a:rPr>
              <a:t>50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1000"/>
              </a:spcBef>
            </a:pPr>
            <a:r>
              <a:rPr dirty="0" sz="1200" spc="-50">
                <a:latin typeface="Arial MT"/>
                <a:cs typeface="Arial MT"/>
              </a:rPr>
              <a:t>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7430" y="2502852"/>
            <a:ext cx="272415" cy="8312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750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200" spc="-25">
                <a:latin typeface="Arial MT"/>
                <a:cs typeface="Arial MT"/>
              </a:rPr>
              <a:t>700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200" spc="-25">
                <a:latin typeface="Arial MT"/>
                <a:cs typeface="Arial MT"/>
              </a:rPr>
              <a:t>650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69054" y="5310949"/>
            <a:ext cx="7061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Substitute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39417" y="5037264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53564" y="4520501"/>
            <a:ext cx="36195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latin typeface="Arial MT"/>
                <a:cs typeface="Arial MT"/>
              </a:rPr>
              <a:t>~150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03641" y="5310949"/>
            <a:ext cx="5695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Electrify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698480" y="5094427"/>
            <a:ext cx="128270" cy="183515"/>
          </a:xfrm>
          <a:custGeom>
            <a:avLst/>
            <a:gdLst/>
            <a:ahLst/>
            <a:cxnLst/>
            <a:rect l="l" t="t" r="r" b="b"/>
            <a:pathLst>
              <a:path w="128270" h="183514">
                <a:moveTo>
                  <a:pt x="128016" y="0"/>
                </a:moveTo>
                <a:lnTo>
                  <a:pt x="0" y="0"/>
                </a:lnTo>
                <a:lnTo>
                  <a:pt x="0" y="182930"/>
                </a:lnTo>
                <a:lnTo>
                  <a:pt x="128016" y="182930"/>
                </a:lnTo>
                <a:lnTo>
                  <a:pt x="128016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0629010" y="4682020"/>
            <a:ext cx="279400" cy="607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9695" marR="5080" indent="-87630">
              <a:lnSpc>
                <a:spcPct val="159100"/>
              </a:lnSpc>
              <a:spcBef>
                <a:spcPts val="95"/>
              </a:spcBef>
            </a:pPr>
            <a:r>
              <a:rPr dirty="0" sz="1200" spc="-20">
                <a:latin typeface="Arial MT"/>
                <a:cs typeface="Arial MT"/>
              </a:rPr>
              <a:t>~90 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543285" y="5310949"/>
            <a:ext cx="45593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latin typeface="Arial MT"/>
                <a:cs typeface="Arial MT"/>
              </a:rPr>
              <a:t>CCUS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53564" y="3938460"/>
            <a:ext cx="36195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latin typeface="Arial MT"/>
                <a:cs typeface="Arial MT"/>
              </a:rPr>
              <a:t>~167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78732" y="4426521"/>
            <a:ext cx="2794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~88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21348" y="3656901"/>
            <a:ext cx="3625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latin typeface="Arial MT"/>
                <a:cs typeface="Arial MT"/>
              </a:rPr>
              <a:t>~212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03843" y="2669603"/>
            <a:ext cx="36131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latin typeface="Arial MT"/>
                <a:cs typeface="Arial MT"/>
              </a:rPr>
              <a:t>~704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629010" y="4389945"/>
            <a:ext cx="2794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~94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513064" y="5094427"/>
            <a:ext cx="128270" cy="183515"/>
          </a:xfrm>
          <a:custGeom>
            <a:avLst/>
            <a:gdLst/>
            <a:ahLst/>
            <a:cxnLst/>
            <a:rect l="l" t="t" r="r" b="b"/>
            <a:pathLst>
              <a:path w="128270" h="183514">
                <a:moveTo>
                  <a:pt x="128016" y="0"/>
                </a:moveTo>
                <a:lnTo>
                  <a:pt x="0" y="0"/>
                </a:lnTo>
                <a:lnTo>
                  <a:pt x="0" y="182930"/>
                </a:lnTo>
                <a:lnTo>
                  <a:pt x="128016" y="182930"/>
                </a:lnTo>
                <a:lnTo>
                  <a:pt x="128016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8532494" y="5077015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63141" y="5310949"/>
            <a:ext cx="55118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Reduce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21400" y="5310949"/>
            <a:ext cx="56896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Recycle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151376" y="5076139"/>
            <a:ext cx="128270" cy="183515"/>
          </a:xfrm>
          <a:custGeom>
            <a:avLst/>
            <a:gdLst/>
            <a:ahLst/>
            <a:cxnLst/>
            <a:rect l="l" t="t" r="r" b="b"/>
            <a:pathLst>
              <a:path w="128270" h="183514">
                <a:moveTo>
                  <a:pt x="128015" y="0"/>
                </a:moveTo>
                <a:lnTo>
                  <a:pt x="0" y="0"/>
                </a:lnTo>
                <a:lnTo>
                  <a:pt x="0" y="182930"/>
                </a:lnTo>
                <a:lnTo>
                  <a:pt x="128015" y="182930"/>
                </a:lnTo>
                <a:lnTo>
                  <a:pt x="128015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4078732" y="4706546"/>
            <a:ext cx="279400" cy="57023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dirty="0" sz="1200" spc="-25">
                <a:latin typeface="Arial MT"/>
                <a:cs typeface="Arial MT"/>
              </a:rPr>
              <a:t>~80</a:t>
            </a:r>
            <a:endParaRPr sz="1200">
              <a:latin typeface="Arial MT"/>
              <a:cs typeface="Arial MT"/>
            </a:endParaRPr>
          </a:p>
          <a:p>
            <a:pPr algn="ctr" marL="7620">
              <a:lnSpc>
                <a:spcPct val="100000"/>
              </a:lnSpc>
              <a:spcBef>
                <a:spcPts val="705"/>
              </a:spcBef>
            </a:pP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21348" y="4269168"/>
            <a:ext cx="3625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latin typeface="Arial MT"/>
                <a:cs typeface="Arial MT"/>
              </a:rPr>
              <a:t>~160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03843" y="3925887"/>
            <a:ext cx="36131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latin typeface="Arial MT"/>
                <a:cs typeface="Arial MT"/>
              </a:rPr>
              <a:t>~700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9527857" y="2048535"/>
            <a:ext cx="220345" cy="174625"/>
            <a:chOff x="9527857" y="2048535"/>
            <a:chExt cx="220345" cy="174625"/>
          </a:xfrm>
        </p:grpSpPr>
        <p:sp>
          <p:nvSpPr>
            <p:cNvPr id="49" name="object 49"/>
            <p:cNvSpPr/>
            <p:nvPr/>
          </p:nvSpPr>
          <p:spPr>
            <a:xfrm>
              <a:off x="9532619" y="2053297"/>
              <a:ext cx="210820" cy="165100"/>
            </a:xfrm>
            <a:custGeom>
              <a:avLst/>
              <a:gdLst/>
              <a:ahLst/>
              <a:cxnLst/>
              <a:rect l="l" t="t" r="r" b="b"/>
              <a:pathLst>
                <a:path w="210820" h="165100">
                  <a:moveTo>
                    <a:pt x="210311" y="0"/>
                  </a:moveTo>
                  <a:lnTo>
                    <a:pt x="0" y="0"/>
                  </a:lnTo>
                  <a:lnTo>
                    <a:pt x="0" y="164630"/>
                  </a:lnTo>
                  <a:lnTo>
                    <a:pt x="210311" y="164630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9532619" y="2053297"/>
              <a:ext cx="210820" cy="165100"/>
            </a:xfrm>
            <a:custGeom>
              <a:avLst/>
              <a:gdLst/>
              <a:ahLst/>
              <a:cxnLst/>
              <a:rect l="l" t="t" r="r" b="b"/>
              <a:pathLst>
                <a:path w="210820" h="165100">
                  <a:moveTo>
                    <a:pt x="0" y="164630"/>
                  </a:moveTo>
                  <a:lnTo>
                    <a:pt x="210311" y="164630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16463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/>
          <p:nvPr/>
        </p:nvSpPr>
        <p:spPr>
          <a:xfrm>
            <a:off x="10620756" y="2053297"/>
            <a:ext cx="219710" cy="165100"/>
          </a:xfrm>
          <a:custGeom>
            <a:avLst/>
            <a:gdLst/>
            <a:ahLst/>
            <a:cxnLst/>
            <a:rect l="l" t="t" r="r" b="b"/>
            <a:pathLst>
              <a:path w="219709" h="165100">
                <a:moveTo>
                  <a:pt x="0" y="164630"/>
                </a:moveTo>
                <a:lnTo>
                  <a:pt x="219455" y="164630"/>
                </a:lnTo>
                <a:lnTo>
                  <a:pt x="219455" y="0"/>
                </a:lnTo>
                <a:lnTo>
                  <a:pt x="0" y="0"/>
                </a:lnTo>
                <a:lnTo>
                  <a:pt x="0" y="164630"/>
                </a:lnTo>
                <a:close/>
              </a:path>
            </a:pathLst>
          </a:custGeom>
          <a:ln w="12700">
            <a:solidFill>
              <a:srgbClr val="009B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9787128" y="2028888"/>
            <a:ext cx="192913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103630" algn="l"/>
              </a:tabLst>
            </a:pPr>
            <a:r>
              <a:rPr dirty="0" sz="1200" spc="-10">
                <a:latin typeface="Arial MT"/>
                <a:cs typeface="Arial MT"/>
              </a:rPr>
              <a:t>2018-</a:t>
            </a:r>
            <a:r>
              <a:rPr dirty="0" sz="1200" spc="-20">
                <a:latin typeface="Arial MT"/>
                <a:cs typeface="Arial MT"/>
              </a:rPr>
              <a:t>2023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10">
                <a:latin typeface="Arial MT"/>
                <a:cs typeface="Arial MT"/>
              </a:rPr>
              <a:t>2024-</a:t>
            </a:r>
            <a:r>
              <a:rPr dirty="0" sz="1200" spc="-20">
                <a:latin typeface="Arial MT"/>
                <a:cs typeface="Arial MT"/>
              </a:rPr>
              <a:t>2050e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0" y="45719"/>
            <a:ext cx="3822700" cy="429895"/>
            <a:chOff x="0" y="45719"/>
            <a:chExt cx="3822700" cy="429895"/>
          </a:xfrm>
        </p:grpSpPr>
        <p:sp>
          <p:nvSpPr>
            <p:cNvPr id="54" name="object 54"/>
            <p:cNvSpPr/>
            <p:nvPr/>
          </p:nvSpPr>
          <p:spPr>
            <a:xfrm>
              <a:off x="1828800" y="45719"/>
              <a:ext cx="1993900" cy="429895"/>
            </a:xfrm>
            <a:custGeom>
              <a:avLst/>
              <a:gdLst/>
              <a:ahLst/>
              <a:cxnLst/>
              <a:rect l="l" t="t" r="r" b="b"/>
              <a:pathLst>
                <a:path w="1993900" h="429895">
                  <a:moveTo>
                    <a:pt x="1778508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778508" y="429894"/>
                  </a:lnTo>
                  <a:lnTo>
                    <a:pt x="1993391" y="215010"/>
                  </a:lnTo>
                  <a:lnTo>
                    <a:pt x="1778508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0" y="45719"/>
              <a:ext cx="2039620" cy="429895"/>
            </a:xfrm>
            <a:custGeom>
              <a:avLst/>
              <a:gdLst/>
              <a:ahLst/>
              <a:cxnLst/>
              <a:rect l="l" t="t" r="r" b="b"/>
              <a:pathLst>
                <a:path w="2039620" h="429895">
                  <a:moveTo>
                    <a:pt x="1824227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824227" y="429894"/>
                  </a:lnTo>
                  <a:lnTo>
                    <a:pt x="2039112" y="215010"/>
                  </a:lnTo>
                  <a:lnTo>
                    <a:pt x="1824227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$PPTXTitle"/>
          <p:cNvSpPr txBox="1">
            <a:spLocks noGrp="1"/>
          </p:cNvSpPr>
          <p:nvPr>
            <p:ph type="title"/>
          </p:nvPr>
        </p:nvSpPr>
        <p:spPr>
          <a:xfrm>
            <a:off x="133604" y="125412"/>
            <a:ext cx="318960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104390" algn="l"/>
              </a:tabLst>
            </a:pPr>
            <a:r>
              <a:rPr dirty="0" sz="1550"/>
              <a:t>Policy</a:t>
            </a:r>
            <a:r>
              <a:rPr dirty="0" sz="1550" spc="114"/>
              <a:t> </a:t>
            </a:r>
            <a:r>
              <a:rPr dirty="0" sz="1550"/>
              <a:t>&amp;</a:t>
            </a:r>
            <a:r>
              <a:rPr dirty="0" sz="1550" spc="65"/>
              <a:t> </a:t>
            </a:r>
            <a:r>
              <a:rPr dirty="0" sz="1550" spc="-10"/>
              <a:t>Finance</a:t>
            </a:r>
            <a:r>
              <a:rPr dirty="0" sz="1550"/>
              <a:t>	</a:t>
            </a:r>
            <a:r>
              <a:rPr dirty="0" sz="1550" spc="-10"/>
              <a:t>Investment</a:t>
            </a:r>
            <a:endParaRPr sz="1550"/>
          </a:p>
        </p:txBody>
      </p:sp>
      <p:sp>
        <p:nvSpPr>
          <p:cNvPr id="57" name="object 57"/>
          <p:cNvSpPr/>
          <p:nvPr/>
        </p:nvSpPr>
        <p:spPr>
          <a:xfrm>
            <a:off x="329184" y="5524360"/>
            <a:ext cx="11603990" cy="732155"/>
          </a:xfrm>
          <a:custGeom>
            <a:avLst/>
            <a:gdLst/>
            <a:ahLst/>
            <a:cxnLst/>
            <a:rect l="l" t="t" r="r" b="b"/>
            <a:pathLst>
              <a:path w="11603990" h="732154">
                <a:moveTo>
                  <a:pt x="11603736" y="0"/>
                </a:moveTo>
                <a:lnTo>
                  <a:pt x="0" y="0"/>
                </a:lnTo>
                <a:lnTo>
                  <a:pt x="0" y="731697"/>
                </a:lnTo>
                <a:lnTo>
                  <a:pt x="11603736" y="731697"/>
                </a:lnTo>
                <a:lnTo>
                  <a:pt x="11603736" y="0"/>
                </a:lnTo>
                <a:close/>
              </a:path>
            </a:pathLst>
          </a:custGeom>
          <a:solidFill>
            <a:srgbClr val="C5E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297078" y="6299492"/>
            <a:ext cx="8860790" cy="5130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0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sz="800">
                <a:latin typeface="Arial MT"/>
                <a:cs typeface="Arial MT"/>
              </a:rPr>
              <a:t>All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values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indicative,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rounded,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non-</a:t>
            </a:r>
            <a:r>
              <a:rPr dirty="0" sz="800">
                <a:latin typeface="Arial MT"/>
                <a:cs typeface="Arial MT"/>
              </a:rPr>
              <a:t>exhaustive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and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based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on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current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trajectory.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See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b="1">
                <a:latin typeface="Arial"/>
                <a:cs typeface="Arial"/>
              </a:rPr>
              <a:t>Appendix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1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for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detailed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notes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sources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assumptions.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35"/>
              </a:lnSpc>
            </a:pPr>
            <a:r>
              <a:rPr dirty="0" sz="800">
                <a:latin typeface="Arial MT"/>
                <a:cs typeface="Arial MT"/>
              </a:rPr>
              <a:t>Source: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Plastic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demand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could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reduce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by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up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to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30%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in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an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accelerated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energy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transition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scenario</a:t>
            </a:r>
            <a:r>
              <a:rPr dirty="0" sz="800" spc="4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(Wood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Mackenzie,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2024).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Mariana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Castaño,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Paula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Sánchez,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Khande-</a:t>
            </a:r>
            <a:r>
              <a:rPr dirty="0" sz="800">
                <a:latin typeface="Arial MT"/>
                <a:cs typeface="Arial MT"/>
              </a:rPr>
              <a:t>Jae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Fisher,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 Hyae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Gernot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Share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with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“Rethinking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50"/>
              </a:spcBef>
            </a:pP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-10">
                <a:latin typeface="Arial MT"/>
                <a:cs typeface="Arial MT"/>
              </a:rPr>
              <a:t> 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14629" y="5646801"/>
            <a:ext cx="930275" cy="5289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R="5080">
              <a:lnSpc>
                <a:spcPct val="105800"/>
              </a:lnSpc>
              <a:spcBef>
                <a:spcPts val="55"/>
              </a:spcBef>
            </a:pPr>
            <a:r>
              <a:rPr dirty="0" sz="1050" spc="-10">
                <a:latin typeface="Arial MT"/>
                <a:cs typeface="Arial MT"/>
              </a:rPr>
              <a:t>Abatement </a:t>
            </a:r>
            <a:r>
              <a:rPr dirty="0" sz="1050">
                <a:latin typeface="Arial MT"/>
                <a:cs typeface="Arial MT"/>
              </a:rPr>
              <a:t>potential,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2050 </a:t>
            </a:r>
            <a:r>
              <a:rPr dirty="0" sz="1050">
                <a:latin typeface="Arial MT"/>
                <a:cs typeface="Arial MT"/>
              </a:rPr>
              <a:t>(~Mt</a:t>
            </a:r>
            <a:r>
              <a:rPr dirty="0" sz="1050" spc="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CO</a:t>
            </a:r>
            <a:r>
              <a:rPr dirty="0" sz="1050" spc="-20">
                <a:latin typeface="Cambria Math"/>
                <a:cs typeface="Cambria Math"/>
              </a:rPr>
              <a:t>₂</a:t>
            </a:r>
            <a:r>
              <a:rPr dirty="0" sz="1050" spc="-20">
                <a:latin typeface="Arial MT"/>
                <a:cs typeface="Arial MT"/>
              </a:rPr>
              <a:t>)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843654" y="5819279"/>
            <a:ext cx="72898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900–3,800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062217" y="5803823"/>
            <a:ext cx="85598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2,800–4,100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275066" y="5817387"/>
            <a:ext cx="72834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spc="-10" b="1">
                <a:latin typeface="Arial"/>
                <a:cs typeface="Arial"/>
              </a:rPr>
              <a:t>250–3,300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522584" y="5803823"/>
            <a:ext cx="5969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210–</a:t>
            </a:r>
            <a:r>
              <a:rPr dirty="0" sz="1200" spc="-25" b="1">
                <a:latin typeface="Arial"/>
                <a:cs typeface="Arial"/>
              </a:rPr>
              <a:t>380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82597" y="5803823"/>
            <a:ext cx="85598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6,000–9,000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62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8703310" cy="635"/>
          </a:xfrm>
          <a:custGeom>
            <a:avLst/>
            <a:gdLst/>
            <a:ahLst/>
            <a:cxnLst/>
            <a:rect l="l" t="t" r="r" b="b"/>
            <a:pathLst>
              <a:path w="8703310" h="635">
                <a:moveTo>
                  <a:pt x="0" y="253"/>
                </a:moveTo>
                <a:lnTo>
                  <a:pt x="8702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8241" y="1747075"/>
            <a:ext cx="846074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b="1">
                <a:latin typeface="Arial"/>
                <a:cs typeface="Arial"/>
              </a:rPr>
              <a:t>Comparison</a:t>
            </a:r>
            <a:r>
              <a:rPr dirty="0" sz="1550" spc="16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17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decarbonization</a:t>
            </a:r>
            <a:r>
              <a:rPr dirty="0" sz="1550" spc="7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levers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across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TLR,</a:t>
            </a:r>
            <a:r>
              <a:rPr dirty="0" sz="1550" spc="10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business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model,</a:t>
            </a:r>
            <a:r>
              <a:rPr dirty="0" sz="1550" spc="19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finance,</a:t>
            </a:r>
            <a:r>
              <a:rPr dirty="0" sz="1550" spc="19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and</a:t>
            </a:r>
            <a:r>
              <a:rPr dirty="0" sz="1550" spc="160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policy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918" y="492378"/>
            <a:ext cx="1094549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Decarbonization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levers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must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overcome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key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financial</a:t>
            </a:r>
            <a:r>
              <a:rPr dirty="0" sz="2800" spc="-10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barriers</a:t>
            </a:r>
            <a:r>
              <a:rPr dirty="0" sz="2800" spc="-25" b="1">
                <a:latin typeface="Arial"/>
                <a:cs typeface="Arial"/>
              </a:rPr>
              <a:t> for </a:t>
            </a:r>
            <a:r>
              <a:rPr dirty="0" sz="2800" b="1">
                <a:latin typeface="Arial"/>
                <a:cs typeface="Arial"/>
              </a:rPr>
              <a:t>investment,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especially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high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CapEx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unclear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business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models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8327" y="2625039"/>
            <a:ext cx="11512550" cy="3283585"/>
            <a:chOff x="338327" y="2625039"/>
            <a:chExt cx="11512550" cy="3283585"/>
          </a:xfrm>
        </p:grpSpPr>
        <p:sp>
          <p:nvSpPr>
            <p:cNvPr id="8" name="object 8"/>
            <p:cNvSpPr/>
            <p:nvPr/>
          </p:nvSpPr>
          <p:spPr>
            <a:xfrm>
              <a:off x="8449056" y="3173729"/>
              <a:ext cx="3401695" cy="2734945"/>
            </a:xfrm>
            <a:custGeom>
              <a:avLst/>
              <a:gdLst/>
              <a:ahLst/>
              <a:cxnLst/>
              <a:rect l="l" t="t" r="r" b="b"/>
              <a:pathLst>
                <a:path w="3401695" h="2734945">
                  <a:moveTo>
                    <a:pt x="0" y="2734767"/>
                  </a:moveTo>
                  <a:lnTo>
                    <a:pt x="3401567" y="2734767"/>
                  </a:lnTo>
                  <a:lnTo>
                    <a:pt x="3401567" y="0"/>
                  </a:lnTo>
                  <a:lnTo>
                    <a:pt x="0" y="0"/>
                  </a:lnTo>
                  <a:lnTo>
                    <a:pt x="0" y="2734767"/>
                  </a:lnTo>
                  <a:close/>
                </a:path>
              </a:pathLst>
            </a:custGeom>
            <a:solidFill>
              <a:srgbClr val="D1F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8327" y="2625039"/>
              <a:ext cx="3740150" cy="3283585"/>
            </a:xfrm>
            <a:custGeom>
              <a:avLst/>
              <a:gdLst/>
              <a:ahLst/>
              <a:cxnLst/>
              <a:rect l="l" t="t" r="r" b="b"/>
              <a:pathLst>
                <a:path w="3740150" h="3283585">
                  <a:moveTo>
                    <a:pt x="0" y="3283458"/>
                  </a:moveTo>
                  <a:lnTo>
                    <a:pt x="3739896" y="3283458"/>
                  </a:lnTo>
                  <a:lnTo>
                    <a:pt x="3739896" y="0"/>
                  </a:lnTo>
                  <a:lnTo>
                    <a:pt x="0" y="0"/>
                  </a:lnTo>
                  <a:lnTo>
                    <a:pt x="0" y="328345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078224" y="2625039"/>
              <a:ext cx="4700270" cy="3283585"/>
            </a:xfrm>
            <a:custGeom>
              <a:avLst/>
              <a:gdLst/>
              <a:ahLst/>
              <a:cxnLst/>
              <a:rect l="l" t="t" r="r" b="b"/>
              <a:pathLst>
                <a:path w="4700270" h="3283585">
                  <a:moveTo>
                    <a:pt x="4700016" y="0"/>
                  </a:moveTo>
                  <a:lnTo>
                    <a:pt x="0" y="0"/>
                  </a:lnTo>
                  <a:lnTo>
                    <a:pt x="0" y="3283458"/>
                  </a:lnTo>
                  <a:lnTo>
                    <a:pt x="4700016" y="3283458"/>
                  </a:lnTo>
                  <a:lnTo>
                    <a:pt x="4700016" y="0"/>
                  </a:lnTo>
                  <a:close/>
                </a:path>
              </a:pathLst>
            </a:custGeom>
            <a:solidFill>
              <a:srgbClr val="D1F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553629" y="3346678"/>
              <a:ext cx="4234815" cy="1299845"/>
            </a:xfrm>
            <a:custGeom>
              <a:avLst/>
              <a:gdLst/>
              <a:ahLst/>
              <a:cxnLst/>
              <a:rect l="l" t="t" r="r" b="b"/>
              <a:pathLst>
                <a:path w="4234815" h="1299845">
                  <a:moveTo>
                    <a:pt x="257733" y="1166990"/>
                  </a:moveTo>
                  <a:lnTo>
                    <a:pt x="247624" y="1115428"/>
                  </a:lnTo>
                  <a:lnTo>
                    <a:pt x="241338" y="1105839"/>
                  </a:lnTo>
                  <a:lnTo>
                    <a:pt x="220040" y="1073327"/>
                  </a:lnTo>
                  <a:lnTo>
                    <a:pt x="209689" y="1066165"/>
                  </a:lnTo>
                  <a:lnTo>
                    <a:pt x="209689" y="1122514"/>
                  </a:lnTo>
                  <a:lnTo>
                    <a:pt x="103416" y="1231633"/>
                  </a:lnTo>
                  <a:lnTo>
                    <a:pt x="54864" y="1181709"/>
                  </a:lnTo>
                  <a:lnTo>
                    <a:pt x="71081" y="1165034"/>
                  </a:lnTo>
                  <a:lnTo>
                    <a:pt x="103416" y="1198270"/>
                  </a:lnTo>
                  <a:lnTo>
                    <a:pt x="135331" y="1165034"/>
                  </a:lnTo>
                  <a:lnTo>
                    <a:pt x="160794" y="1138580"/>
                  </a:lnTo>
                  <a:lnTo>
                    <a:pt x="170116" y="1129068"/>
                  </a:lnTo>
                  <a:lnTo>
                    <a:pt x="179539" y="1119581"/>
                  </a:lnTo>
                  <a:lnTo>
                    <a:pt x="190423" y="1108735"/>
                  </a:lnTo>
                  <a:lnTo>
                    <a:pt x="190868" y="1108278"/>
                  </a:lnTo>
                  <a:lnTo>
                    <a:pt x="192392" y="1106893"/>
                  </a:lnTo>
                  <a:lnTo>
                    <a:pt x="192849" y="1106385"/>
                  </a:lnTo>
                  <a:lnTo>
                    <a:pt x="193243" y="1105839"/>
                  </a:lnTo>
                  <a:lnTo>
                    <a:pt x="209689" y="1122514"/>
                  </a:lnTo>
                  <a:lnTo>
                    <a:pt x="209689" y="1066165"/>
                  </a:lnTo>
                  <a:lnTo>
                    <a:pt x="179095" y="1044943"/>
                  </a:lnTo>
                  <a:lnTo>
                    <a:pt x="128968" y="1034516"/>
                  </a:lnTo>
                  <a:lnTo>
                    <a:pt x="78689" y="1044943"/>
                  </a:lnTo>
                  <a:lnTo>
                    <a:pt x="37731" y="1073327"/>
                  </a:lnTo>
                  <a:lnTo>
                    <a:pt x="10121" y="1115428"/>
                  </a:lnTo>
                  <a:lnTo>
                    <a:pt x="0" y="1166990"/>
                  </a:lnTo>
                  <a:lnTo>
                    <a:pt x="10121" y="1218552"/>
                  </a:lnTo>
                  <a:lnTo>
                    <a:pt x="37744" y="1260665"/>
                  </a:lnTo>
                  <a:lnTo>
                    <a:pt x="78701" y="1289050"/>
                  </a:lnTo>
                  <a:lnTo>
                    <a:pt x="128866" y="1299464"/>
                  </a:lnTo>
                  <a:lnTo>
                    <a:pt x="179019" y="1289050"/>
                  </a:lnTo>
                  <a:lnTo>
                    <a:pt x="219989" y="1260665"/>
                  </a:lnTo>
                  <a:lnTo>
                    <a:pt x="239026" y="1231633"/>
                  </a:lnTo>
                  <a:lnTo>
                    <a:pt x="247599" y="1218552"/>
                  </a:lnTo>
                  <a:lnTo>
                    <a:pt x="257733" y="1166990"/>
                  </a:lnTo>
                  <a:close/>
                </a:path>
                <a:path w="4234815" h="1299845">
                  <a:moveTo>
                    <a:pt x="257733" y="128892"/>
                  </a:moveTo>
                  <a:lnTo>
                    <a:pt x="247624" y="78727"/>
                  </a:lnTo>
                  <a:lnTo>
                    <a:pt x="241338" y="69392"/>
                  </a:lnTo>
                  <a:lnTo>
                    <a:pt x="220040" y="37769"/>
                  </a:lnTo>
                  <a:lnTo>
                    <a:pt x="209689" y="30784"/>
                  </a:lnTo>
                  <a:lnTo>
                    <a:pt x="209689" y="85610"/>
                  </a:lnTo>
                  <a:lnTo>
                    <a:pt x="103416" y="191782"/>
                  </a:lnTo>
                  <a:lnTo>
                    <a:pt x="54864" y="143217"/>
                  </a:lnTo>
                  <a:lnTo>
                    <a:pt x="71081" y="126987"/>
                  </a:lnTo>
                  <a:lnTo>
                    <a:pt x="103416" y="159334"/>
                  </a:lnTo>
                  <a:lnTo>
                    <a:pt x="135331" y="126987"/>
                  </a:lnTo>
                  <a:lnTo>
                    <a:pt x="160794" y="101257"/>
                  </a:lnTo>
                  <a:lnTo>
                    <a:pt x="170116" y="91998"/>
                  </a:lnTo>
                  <a:lnTo>
                    <a:pt x="190868" y="71767"/>
                  </a:lnTo>
                  <a:lnTo>
                    <a:pt x="192392" y="70421"/>
                  </a:lnTo>
                  <a:lnTo>
                    <a:pt x="192849" y="69926"/>
                  </a:lnTo>
                  <a:lnTo>
                    <a:pt x="193243" y="69392"/>
                  </a:lnTo>
                  <a:lnTo>
                    <a:pt x="209689" y="85610"/>
                  </a:lnTo>
                  <a:lnTo>
                    <a:pt x="209689" y="30784"/>
                  </a:lnTo>
                  <a:lnTo>
                    <a:pt x="179095" y="10134"/>
                  </a:lnTo>
                  <a:lnTo>
                    <a:pt x="128968" y="0"/>
                  </a:lnTo>
                  <a:lnTo>
                    <a:pt x="78689" y="10134"/>
                  </a:lnTo>
                  <a:lnTo>
                    <a:pt x="37731" y="37769"/>
                  </a:lnTo>
                  <a:lnTo>
                    <a:pt x="10121" y="78727"/>
                  </a:lnTo>
                  <a:lnTo>
                    <a:pt x="0" y="128892"/>
                  </a:lnTo>
                  <a:lnTo>
                    <a:pt x="10121" y="179070"/>
                  </a:lnTo>
                  <a:lnTo>
                    <a:pt x="37744" y="220040"/>
                  </a:lnTo>
                  <a:lnTo>
                    <a:pt x="78701" y="247662"/>
                  </a:lnTo>
                  <a:lnTo>
                    <a:pt x="128866" y="257784"/>
                  </a:lnTo>
                  <a:lnTo>
                    <a:pt x="179019" y="247662"/>
                  </a:lnTo>
                  <a:lnTo>
                    <a:pt x="219989" y="220040"/>
                  </a:lnTo>
                  <a:lnTo>
                    <a:pt x="239026" y="191782"/>
                  </a:lnTo>
                  <a:lnTo>
                    <a:pt x="247599" y="179070"/>
                  </a:lnTo>
                  <a:lnTo>
                    <a:pt x="257733" y="128892"/>
                  </a:lnTo>
                  <a:close/>
                </a:path>
                <a:path w="4234815" h="1299845">
                  <a:moveTo>
                    <a:pt x="4234383" y="1166990"/>
                  </a:moveTo>
                  <a:lnTo>
                    <a:pt x="4227652" y="1125118"/>
                  </a:lnTo>
                  <a:lnTo>
                    <a:pt x="4217682" y="1105839"/>
                  </a:lnTo>
                  <a:lnTo>
                    <a:pt x="4208869" y="1088771"/>
                  </a:lnTo>
                  <a:lnTo>
                    <a:pt x="4185005" y="1064895"/>
                  </a:lnTo>
                  <a:lnTo>
                    <a:pt x="4185005" y="1122514"/>
                  </a:lnTo>
                  <a:lnTo>
                    <a:pt x="4075773" y="1231633"/>
                  </a:lnTo>
                  <a:lnTo>
                    <a:pt x="4025874" y="1181709"/>
                  </a:lnTo>
                  <a:lnTo>
                    <a:pt x="4042549" y="1165034"/>
                  </a:lnTo>
                  <a:lnTo>
                    <a:pt x="4075773" y="1198270"/>
                  </a:lnTo>
                  <a:lnTo>
                    <a:pt x="4108589" y="1165034"/>
                  </a:lnTo>
                  <a:lnTo>
                    <a:pt x="4134751" y="1138580"/>
                  </a:lnTo>
                  <a:lnTo>
                    <a:pt x="4144327" y="1129068"/>
                  </a:lnTo>
                  <a:lnTo>
                    <a:pt x="4154017" y="1119581"/>
                  </a:lnTo>
                  <a:lnTo>
                    <a:pt x="4165193" y="1108735"/>
                  </a:lnTo>
                  <a:lnTo>
                    <a:pt x="4165663" y="1108278"/>
                  </a:lnTo>
                  <a:lnTo>
                    <a:pt x="4167225" y="1106893"/>
                  </a:lnTo>
                  <a:lnTo>
                    <a:pt x="4167695" y="1106385"/>
                  </a:lnTo>
                  <a:lnTo>
                    <a:pt x="4168089" y="1105839"/>
                  </a:lnTo>
                  <a:lnTo>
                    <a:pt x="4185005" y="1122514"/>
                  </a:lnTo>
                  <a:lnTo>
                    <a:pt x="4185005" y="1064895"/>
                  </a:lnTo>
                  <a:lnTo>
                    <a:pt x="4180217" y="1060094"/>
                  </a:lnTo>
                  <a:lnTo>
                    <a:pt x="4143883" y="1041285"/>
                  </a:lnTo>
                  <a:lnTo>
                    <a:pt x="4102036" y="1034516"/>
                  </a:lnTo>
                  <a:lnTo>
                    <a:pt x="4060050" y="1041285"/>
                  </a:lnTo>
                  <a:lnTo>
                    <a:pt x="4023690" y="1060094"/>
                  </a:lnTo>
                  <a:lnTo>
                    <a:pt x="3995026" y="1088771"/>
                  </a:lnTo>
                  <a:lnTo>
                    <a:pt x="3976230" y="1125118"/>
                  </a:lnTo>
                  <a:lnTo>
                    <a:pt x="3969486" y="1166990"/>
                  </a:lnTo>
                  <a:lnTo>
                    <a:pt x="3976230" y="1208862"/>
                  </a:lnTo>
                  <a:lnTo>
                    <a:pt x="3995039" y="1245222"/>
                  </a:lnTo>
                  <a:lnTo>
                    <a:pt x="4023715" y="1273911"/>
                  </a:lnTo>
                  <a:lnTo>
                    <a:pt x="4060063" y="1292707"/>
                  </a:lnTo>
                  <a:lnTo>
                    <a:pt x="4101935" y="1299464"/>
                  </a:lnTo>
                  <a:lnTo>
                    <a:pt x="4143794" y="1292707"/>
                  </a:lnTo>
                  <a:lnTo>
                    <a:pt x="4180154" y="1273911"/>
                  </a:lnTo>
                  <a:lnTo>
                    <a:pt x="4208830" y="1245222"/>
                  </a:lnTo>
                  <a:lnTo>
                    <a:pt x="4215854" y="1231633"/>
                  </a:lnTo>
                  <a:lnTo>
                    <a:pt x="4227627" y="1208862"/>
                  </a:lnTo>
                  <a:lnTo>
                    <a:pt x="4234383" y="1166990"/>
                  </a:lnTo>
                  <a:close/>
                </a:path>
                <a:path w="4234815" h="1299845">
                  <a:moveTo>
                    <a:pt x="4234383" y="128892"/>
                  </a:moveTo>
                  <a:lnTo>
                    <a:pt x="4223994" y="78727"/>
                  </a:lnTo>
                  <a:lnTo>
                    <a:pt x="4217530" y="69392"/>
                  </a:lnTo>
                  <a:lnTo>
                    <a:pt x="4195635" y="37769"/>
                  </a:lnTo>
                  <a:lnTo>
                    <a:pt x="4185005" y="30797"/>
                  </a:lnTo>
                  <a:lnTo>
                    <a:pt x="4185005" y="85610"/>
                  </a:lnTo>
                  <a:lnTo>
                    <a:pt x="4075773" y="191782"/>
                  </a:lnTo>
                  <a:lnTo>
                    <a:pt x="4025874" y="143217"/>
                  </a:lnTo>
                  <a:lnTo>
                    <a:pt x="4042549" y="126987"/>
                  </a:lnTo>
                  <a:lnTo>
                    <a:pt x="4075773" y="159334"/>
                  </a:lnTo>
                  <a:lnTo>
                    <a:pt x="4108589" y="126987"/>
                  </a:lnTo>
                  <a:lnTo>
                    <a:pt x="4134751" y="101257"/>
                  </a:lnTo>
                  <a:lnTo>
                    <a:pt x="4144327" y="91998"/>
                  </a:lnTo>
                  <a:lnTo>
                    <a:pt x="4165663" y="71767"/>
                  </a:lnTo>
                  <a:lnTo>
                    <a:pt x="4167225" y="70421"/>
                  </a:lnTo>
                  <a:lnTo>
                    <a:pt x="4167695" y="69926"/>
                  </a:lnTo>
                  <a:lnTo>
                    <a:pt x="4168089" y="69392"/>
                  </a:lnTo>
                  <a:lnTo>
                    <a:pt x="4185005" y="85610"/>
                  </a:lnTo>
                  <a:lnTo>
                    <a:pt x="4185005" y="30797"/>
                  </a:lnTo>
                  <a:lnTo>
                    <a:pt x="4153560" y="10134"/>
                  </a:lnTo>
                  <a:lnTo>
                    <a:pt x="4102036" y="0"/>
                  </a:lnTo>
                  <a:lnTo>
                    <a:pt x="4050360" y="10134"/>
                  </a:lnTo>
                  <a:lnTo>
                    <a:pt x="4008272" y="37769"/>
                  </a:lnTo>
                  <a:lnTo>
                    <a:pt x="3979888" y="78727"/>
                  </a:lnTo>
                  <a:lnTo>
                    <a:pt x="3969486" y="128892"/>
                  </a:lnTo>
                  <a:lnTo>
                    <a:pt x="3979888" y="179070"/>
                  </a:lnTo>
                  <a:lnTo>
                    <a:pt x="4008272" y="220040"/>
                  </a:lnTo>
                  <a:lnTo>
                    <a:pt x="4050373" y="247662"/>
                  </a:lnTo>
                  <a:lnTo>
                    <a:pt x="4101935" y="257784"/>
                  </a:lnTo>
                  <a:lnTo>
                    <a:pt x="4153484" y="247662"/>
                  </a:lnTo>
                  <a:lnTo>
                    <a:pt x="4195584" y="220040"/>
                  </a:lnTo>
                  <a:lnTo>
                    <a:pt x="4215155" y="191782"/>
                  </a:lnTo>
                  <a:lnTo>
                    <a:pt x="4223969" y="179070"/>
                  </a:lnTo>
                  <a:lnTo>
                    <a:pt x="4234383" y="128892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807208" y="3338448"/>
              <a:ext cx="4380230" cy="2350770"/>
            </a:xfrm>
            <a:custGeom>
              <a:avLst/>
              <a:gdLst/>
              <a:ahLst/>
              <a:cxnLst/>
              <a:rect l="l" t="t" r="r" b="b"/>
              <a:pathLst>
                <a:path w="4380230" h="2350770">
                  <a:moveTo>
                    <a:pt x="283464" y="1692021"/>
                  </a:moveTo>
                  <a:lnTo>
                    <a:pt x="276225" y="1651546"/>
                  </a:lnTo>
                  <a:lnTo>
                    <a:pt x="256095" y="1616405"/>
                  </a:lnTo>
                  <a:lnTo>
                    <a:pt x="225412" y="1588693"/>
                  </a:lnTo>
                  <a:lnTo>
                    <a:pt x="186512" y="1570532"/>
                  </a:lnTo>
                  <a:lnTo>
                    <a:pt x="141732" y="1564005"/>
                  </a:lnTo>
                  <a:lnTo>
                    <a:pt x="96939" y="1570532"/>
                  </a:lnTo>
                  <a:lnTo>
                    <a:pt x="58039" y="1588693"/>
                  </a:lnTo>
                  <a:lnTo>
                    <a:pt x="27355" y="1616405"/>
                  </a:lnTo>
                  <a:lnTo>
                    <a:pt x="7226" y="1651546"/>
                  </a:lnTo>
                  <a:lnTo>
                    <a:pt x="0" y="1692021"/>
                  </a:lnTo>
                  <a:lnTo>
                    <a:pt x="7226" y="1732508"/>
                  </a:lnTo>
                  <a:lnTo>
                    <a:pt x="27355" y="1767649"/>
                  </a:lnTo>
                  <a:lnTo>
                    <a:pt x="58039" y="1795360"/>
                  </a:lnTo>
                  <a:lnTo>
                    <a:pt x="96939" y="1813521"/>
                  </a:lnTo>
                  <a:lnTo>
                    <a:pt x="141732" y="1820037"/>
                  </a:lnTo>
                  <a:lnTo>
                    <a:pt x="186512" y="1813521"/>
                  </a:lnTo>
                  <a:lnTo>
                    <a:pt x="225412" y="1795348"/>
                  </a:lnTo>
                  <a:lnTo>
                    <a:pt x="256095" y="1767649"/>
                  </a:lnTo>
                  <a:lnTo>
                    <a:pt x="276225" y="1732508"/>
                  </a:lnTo>
                  <a:lnTo>
                    <a:pt x="283464" y="1692021"/>
                  </a:lnTo>
                  <a:close/>
                </a:path>
                <a:path w="4380230" h="2350770">
                  <a:moveTo>
                    <a:pt x="1627632" y="2222500"/>
                  </a:moveTo>
                  <a:lnTo>
                    <a:pt x="1620393" y="2182025"/>
                  </a:lnTo>
                  <a:lnTo>
                    <a:pt x="1600263" y="2146884"/>
                  </a:lnTo>
                  <a:lnTo>
                    <a:pt x="1569580" y="2119172"/>
                  </a:lnTo>
                  <a:lnTo>
                    <a:pt x="1530680" y="2101011"/>
                  </a:lnTo>
                  <a:lnTo>
                    <a:pt x="1485900" y="2094484"/>
                  </a:lnTo>
                  <a:lnTo>
                    <a:pt x="1441107" y="2101011"/>
                  </a:lnTo>
                  <a:lnTo>
                    <a:pt x="1402207" y="2119172"/>
                  </a:lnTo>
                  <a:lnTo>
                    <a:pt x="1371523" y="2146884"/>
                  </a:lnTo>
                  <a:lnTo>
                    <a:pt x="1351394" y="2182025"/>
                  </a:lnTo>
                  <a:lnTo>
                    <a:pt x="1344168" y="2222500"/>
                  </a:lnTo>
                  <a:lnTo>
                    <a:pt x="1351394" y="2262975"/>
                  </a:lnTo>
                  <a:lnTo>
                    <a:pt x="1371523" y="2298128"/>
                  </a:lnTo>
                  <a:lnTo>
                    <a:pt x="1402207" y="2325840"/>
                  </a:lnTo>
                  <a:lnTo>
                    <a:pt x="1441107" y="2344013"/>
                  </a:lnTo>
                  <a:lnTo>
                    <a:pt x="1485900" y="2350541"/>
                  </a:lnTo>
                  <a:lnTo>
                    <a:pt x="1530680" y="2344013"/>
                  </a:lnTo>
                  <a:lnTo>
                    <a:pt x="1569580" y="2325840"/>
                  </a:lnTo>
                  <a:lnTo>
                    <a:pt x="1600263" y="2298128"/>
                  </a:lnTo>
                  <a:lnTo>
                    <a:pt x="1620393" y="2262975"/>
                  </a:lnTo>
                  <a:lnTo>
                    <a:pt x="1627632" y="2222500"/>
                  </a:lnTo>
                  <a:close/>
                </a:path>
                <a:path w="4380230" h="2350770">
                  <a:moveTo>
                    <a:pt x="1627632" y="123444"/>
                  </a:moveTo>
                  <a:lnTo>
                    <a:pt x="1620393" y="84429"/>
                  </a:lnTo>
                  <a:lnTo>
                    <a:pt x="1600263" y="50533"/>
                  </a:lnTo>
                  <a:lnTo>
                    <a:pt x="1569580" y="23812"/>
                  </a:lnTo>
                  <a:lnTo>
                    <a:pt x="1530680" y="6299"/>
                  </a:lnTo>
                  <a:lnTo>
                    <a:pt x="1485900" y="0"/>
                  </a:lnTo>
                  <a:lnTo>
                    <a:pt x="1441107" y="6299"/>
                  </a:lnTo>
                  <a:lnTo>
                    <a:pt x="1402207" y="23812"/>
                  </a:lnTo>
                  <a:lnTo>
                    <a:pt x="1371523" y="50533"/>
                  </a:lnTo>
                  <a:lnTo>
                    <a:pt x="1351394" y="84429"/>
                  </a:lnTo>
                  <a:lnTo>
                    <a:pt x="1344168" y="123444"/>
                  </a:lnTo>
                  <a:lnTo>
                    <a:pt x="1351394" y="162471"/>
                  </a:lnTo>
                  <a:lnTo>
                    <a:pt x="1371523" y="196367"/>
                  </a:lnTo>
                  <a:lnTo>
                    <a:pt x="1402207" y="223088"/>
                  </a:lnTo>
                  <a:lnTo>
                    <a:pt x="1441107" y="240601"/>
                  </a:lnTo>
                  <a:lnTo>
                    <a:pt x="1485900" y="246888"/>
                  </a:lnTo>
                  <a:lnTo>
                    <a:pt x="1530680" y="240601"/>
                  </a:lnTo>
                  <a:lnTo>
                    <a:pt x="1569580" y="223088"/>
                  </a:lnTo>
                  <a:lnTo>
                    <a:pt x="1600263" y="196367"/>
                  </a:lnTo>
                  <a:lnTo>
                    <a:pt x="1620393" y="162471"/>
                  </a:lnTo>
                  <a:lnTo>
                    <a:pt x="1627632" y="123444"/>
                  </a:lnTo>
                  <a:close/>
                </a:path>
                <a:path w="4380230" h="2350770">
                  <a:moveTo>
                    <a:pt x="1636776" y="644779"/>
                  </a:moveTo>
                  <a:lnTo>
                    <a:pt x="1629537" y="605764"/>
                  </a:lnTo>
                  <a:lnTo>
                    <a:pt x="1609407" y="571868"/>
                  </a:lnTo>
                  <a:lnTo>
                    <a:pt x="1578724" y="545147"/>
                  </a:lnTo>
                  <a:lnTo>
                    <a:pt x="1539824" y="527634"/>
                  </a:lnTo>
                  <a:lnTo>
                    <a:pt x="1495044" y="521335"/>
                  </a:lnTo>
                  <a:lnTo>
                    <a:pt x="1450251" y="527634"/>
                  </a:lnTo>
                  <a:lnTo>
                    <a:pt x="1411351" y="545147"/>
                  </a:lnTo>
                  <a:lnTo>
                    <a:pt x="1380667" y="571868"/>
                  </a:lnTo>
                  <a:lnTo>
                    <a:pt x="1360538" y="605764"/>
                  </a:lnTo>
                  <a:lnTo>
                    <a:pt x="1353312" y="644779"/>
                  </a:lnTo>
                  <a:lnTo>
                    <a:pt x="1360538" y="683806"/>
                  </a:lnTo>
                  <a:lnTo>
                    <a:pt x="1380667" y="717702"/>
                  </a:lnTo>
                  <a:lnTo>
                    <a:pt x="1411351" y="744423"/>
                  </a:lnTo>
                  <a:lnTo>
                    <a:pt x="1450251" y="761936"/>
                  </a:lnTo>
                  <a:lnTo>
                    <a:pt x="1495044" y="768223"/>
                  </a:lnTo>
                  <a:lnTo>
                    <a:pt x="1539824" y="761936"/>
                  </a:lnTo>
                  <a:lnTo>
                    <a:pt x="1578724" y="744423"/>
                  </a:lnTo>
                  <a:lnTo>
                    <a:pt x="1609407" y="717702"/>
                  </a:lnTo>
                  <a:lnTo>
                    <a:pt x="1629537" y="683806"/>
                  </a:lnTo>
                  <a:lnTo>
                    <a:pt x="1636776" y="644779"/>
                  </a:lnTo>
                  <a:close/>
                </a:path>
                <a:path w="4380230" h="2350770">
                  <a:moveTo>
                    <a:pt x="2990088" y="2222500"/>
                  </a:moveTo>
                  <a:lnTo>
                    <a:pt x="2982849" y="2182025"/>
                  </a:lnTo>
                  <a:lnTo>
                    <a:pt x="2962719" y="2146884"/>
                  </a:lnTo>
                  <a:lnTo>
                    <a:pt x="2932036" y="2119172"/>
                  </a:lnTo>
                  <a:lnTo>
                    <a:pt x="2893136" y="2101011"/>
                  </a:lnTo>
                  <a:lnTo>
                    <a:pt x="2848356" y="2094484"/>
                  </a:lnTo>
                  <a:lnTo>
                    <a:pt x="2803563" y="2101011"/>
                  </a:lnTo>
                  <a:lnTo>
                    <a:pt x="2764663" y="2119172"/>
                  </a:lnTo>
                  <a:lnTo>
                    <a:pt x="2733979" y="2146884"/>
                  </a:lnTo>
                  <a:lnTo>
                    <a:pt x="2713850" y="2182025"/>
                  </a:lnTo>
                  <a:lnTo>
                    <a:pt x="2706624" y="2222500"/>
                  </a:lnTo>
                  <a:lnTo>
                    <a:pt x="2713850" y="2262975"/>
                  </a:lnTo>
                  <a:lnTo>
                    <a:pt x="2733979" y="2298128"/>
                  </a:lnTo>
                  <a:lnTo>
                    <a:pt x="2764663" y="2325840"/>
                  </a:lnTo>
                  <a:lnTo>
                    <a:pt x="2803563" y="2344013"/>
                  </a:lnTo>
                  <a:lnTo>
                    <a:pt x="2848356" y="2350541"/>
                  </a:lnTo>
                  <a:lnTo>
                    <a:pt x="2893136" y="2344013"/>
                  </a:lnTo>
                  <a:lnTo>
                    <a:pt x="2932036" y="2325840"/>
                  </a:lnTo>
                  <a:lnTo>
                    <a:pt x="2962719" y="2298128"/>
                  </a:lnTo>
                  <a:lnTo>
                    <a:pt x="2982849" y="2262975"/>
                  </a:lnTo>
                  <a:lnTo>
                    <a:pt x="2990088" y="2222500"/>
                  </a:lnTo>
                  <a:close/>
                </a:path>
                <a:path w="4380230" h="2350770">
                  <a:moveTo>
                    <a:pt x="4379976" y="2222500"/>
                  </a:moveTo>
                  <a:lnTo>
                    <a:pt x="4372737" y="2182025"/>
                  </a:lnTo>
                  <a:lnTo>
                    <a:pt x="4352607" y="2146884"/>
                  </a:lnTo>
                  <a:lnTo>
                    <a:pt x="4321924" y="2119172"/>
                  </a:lnTo>
                  <a:lnTo>
                    <a:pt x="4283024" y="2101011"/>
                  </a:lnTo>
                  <a:lnTo>
                    <a:pt x="4238244" y="2094484"/>
                  </a:lnTo>
                  <a:lnTo>
                    <a:pt x="4193451" y="2101011"/>
                  </a:lnTo>
                  <a:lnTo>
                    <a:pt x="4154551" y="2119172"/>
                  </a:lnTo>
                  <a:lnTo>
                    <a:pt x="4123867" y="2146884"/>
                  </a:lnTo>
                  <a:lnTo>
                    <a:pt x="4103738" y="2182025"/>
                  </a:lnTo>
                  <a:lnTo>
                    <a:pt x="4096512" y="2222500"/>
                  </a:lnTo>
                  <a:lnTo>
                    <a:pt x="4103738" y="2262975"/>
                  </a:lnTo>
                  <a:lnTo>
                    <a:pt x="4123867" y="2298128"/>
                  </a:lnTo>
                  <a:lnTo>
                    <a:pt x="4154551" y="2325840"/>
                  </a:lnTo>
                  <a:lnTo>
                    <a:pt x="4193451" y="2344013"/>
                  </a:lnTo>
                  <a:lnTo>
                    <a:pt x="4238244" y="2350541"/>
                  </a:lnTo>
                  <a:lnTo>
                    <a:pt x="4283024" y="2344013"/>
                  </a:lnTo>
                  <a:lnTo>
                    <a:pt x="4321924" y="2325840"/>
                  </a:lnTo>
                  <a:lnTo>
                    <a:pt x="4352607" y="2298128"/>
                  </a:lnTo>
                  <a:lnTo>
                    <a:pt x="4372737" y="2262975"/>
                  </a:lnTo>
                  <a:lnTo>
                    <a:pt x="4379976" y="2222500"/>
                  </a:lnTo>
                  <a:close/>
                </a:path>
                <a:path w="4380230" h="2350770">
                  <a:moveTo>
                    <a:pt x="4379976" y="1692021"/>
                  </a:moveTo>
                  <a:lnTo>
                    <a:pt x="4372737" y="1651546"/>
                  </a:lnTo>
                  <a:lnTo>
                    <a:pt x="4352607" y="1616405"/>
                  </a:lnTo>
                  <a:lnTo>
                    <a:pt x="4321924" y="1588693"/>
                  </a:lnTo>
                  <a:lnTo>
                    <a:pt x="4283024" y="1570532"/>
                  </a:lnTo>
                  <a:lnTo>
                    <a:pt x="4238244" y="1564005"/>
                  </a:lnTo>
                  <a:lnTo>
                    <a:pt x="4193451" y="1570532"/>
                  </a:lnTo>
                  <a:lnTo>
                    <a:pt x="4154551" y="1588693"/>
                  </a:lnTo>
                  <a:lnTo>
                    <a:pt x="4123867" y="1616405"/>
                  </a:lnTo>
                  <a:lnTo>
                    <a:pt x="4103738" y="1651546"/>
                  </a:lnTo>
                  <a:lnTo>
                    <a:pt x="4096512" y="1692021"/>
                  </a:lnTo>
                  <a:lnTo>
                    <a:pt x="4103738" y="1732508"/>
                  </a:lnTo>
                  <a:lnTo>
                    <a:pt x="4123867" y="1767649"/>
                  </a:lnTo>
                  <a:lnTo>
                    <a:pt x="4154551" y="1795360"/>
                  </a:lnTo>
                  <a:lnTo>
                    <a:pt x="4193451" y="1813521"/>
                  </a:lnTo>
                  <a:lnTo>
                    <a:pt x="4238244" y="1820037"/>
                  </a:lnTo>
                  <a:lnTo>
                    <a:pt x="4283024" y="1813521"/>
                  </a:lnTo>
                  <a:lnTo>
                    <a:pt x="4321924" y="1795348"/>
                  </a:lnTo>
                  <a:lnTo>
                    <a:pt x="4352607" y="1767649"/>
                  </a:lnTo>
                  <a:lnTo>
                    <a:pt x="4372737" y="1732508"/>
                  </a:lnTo>
                  <a:lnTo>
                    <a:pt x="4379976" y="1692021"/>
                  </a:lnTo>
                  <a:close/>
                </a:path>
                <a:path w="4380230" h="2350770">
                  <a:moveTo>
                    <a:pt x="4379976" y="644779"/>
                  </a:moveTo>
                  <a:lnTo>
                    <a:pt x="4372737" y="605764"/>
                  </a:lnTo>
                  <a:lnTo>
                    <a:pt x="4352607" y="571868"/>
                  </a:lnTo>
                  <a:lnTo>
                    <a:pt x="4321924" y="545147"/>
                  </a:lnTo>
                  <a:lnTo>
                    <a:pt x="4283024" y="527634"/>
                  </a:lnTo>
                  <a:lnTo>
                    <a:pt x="4238244" y="521335"/>
                  </a:lnTo>
                  <a:lnTo>
                    <a:pt x="4193451" y="527634"/>
                  </a:lnTo>
                  <a:lnTo>
                    <a:pt x="4154551" y="545147"/>
                  </a:lnTo>
                  <a:lnTo>
                    <a:pt x="4123867" y="571868"/>
                  </a:lnTo>
                  <a:lnTo>
                    <a:pt x="4103738" y="605764"/>
                  </a:lnTo>
                  <a:lnTo>
                    <a:pt x="4096512" y="644779"/>
                  </a:lnTo>
                  <a:lnTo>
                    <a:pt x="4103738" y="683806"/>
                  </a:lnTo>
                  <a:lnTo>
                    <a:pt x="4123867" y="717702"/>
                  </a:lnTo>
                  <a:lnTo>
                    <a:pt x="4154551" y="744423"/>
                  </a:lnTo>
                  <a:lnTo>
                    <a:pt x="4193451" y="761936"/>
                  </a:lnTo>
                  <a:lnTo>
                    <a:pt x="4238244" y="768223"/>
                  </a:lnTo>
                  <a:lnTo>
                    <a:pt x="4283024" y="761936"/>
                  </a:lnTo>
                  <a:lnTo>
                    <a:pt x="4321924" y="744423"/>
                  </a:lnTo>
                  <a:lnTo>
                    <a:pt x="4352607" y="717702"/>
                  </a:lnTo>
                  <a:lnTo>
                    <a:pt x="4372737" y="683806"/>
                  </a:lnTo>
                  <a:lnTo>
                    <a:pt x="4379976" y="644779"/>
                  </a:lnTo>
                  <a:close/>
                </a:path>
              </a:pathLst>
            </a:custGeom>
            <a:solidFill>
              <a:srgbClr val="D0217B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38327" y="2634094"/>
          <a:ext cx="11588750" cy="3272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9025"/>
                <a:gridCol w="1229360"/>
                <a:gridCol w="405764"/>
                <a:gridCol w="1033145"/>
                <a:gridCol w="325120"/>
                <a:gridCol w="920114"/>
                <a:gridCol w="440689"/>
                <a:gridCol w="938529"/>
                <a:gridCol w="449579"/>
                <a:gridCol w="998854"/>
                <a:gridCol w="3681729"/>
              </a:tblGrid>
              <a:tr h="53911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Solution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25844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Abatement potential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solidFill>
                      <a:srgbClr val="58585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5585" marR="39306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Required investment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marL="82550" marR="1824989">
                        <a:lnSpc>
                          <a:spcPct val="100000"/>
                        </a:lnSpc>
                        <a:spcBef>
                          <a:spcPts val="640"/>
                        </a:spcBef>
                        <a:tabLst>
                          <a:tab pos="1451610" algn="l"/>
                          <a:tab pos="2817495" algn="l"/>
                          <a:tab pos="4453255" algn="l"/>
                        </a:tabLst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Technology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Policy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2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regulation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-32407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Key</a:t>
                      </a:r>
                      <a:r>
                        <a:rPr dirty="0" baseline="-32407" sz="18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32407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financial</a:t>
                      </a:r>
                      <a:r>
                        <a:rPr dirty="0" baseline="-32407" sz="1800" spc="-89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-32407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barrier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maturity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maturity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readiness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solidFill>
                      <a:srgbClr val="009BD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53085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Reduce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0180"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51484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High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Medium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L="7112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55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!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177165"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Low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High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Medium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363855" marR="74803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Lack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scalable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business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models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and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limited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policy</a:t>
                      </a:r>
                      <a:r>
                        <a:rPr dirty="0" baseline="24305" sz="1200" spc="-15">
                          <a:latin typeface="Arial MT"/>
                          <a:cs typeface="Arial MT"/>
                        </a:rPr>
                        <a:t>1</a:t>
                      </a:r>
                      <a:endParaRPr baseline="24305" sz="1200">
                        <a:latin typeface="Arial MT"/>
                        <a:cs typeface="Arial MT"/>
                      </a:endParaRPr>
                    </a:p>
                  </a:txBody>
                  <a:tcPr marL="0" marR="0" marB="0" marT="88265"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</a:tr>
              <a:tr h="493395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Substitute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Medium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61290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Medium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61290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4455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dirty="0" sz="155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!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145415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Low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61290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Medium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61290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r" marR="8572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55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!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142875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Low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61290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Scale-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up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limited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feedstock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supply,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downstream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infrastructure,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weak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policy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5085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Recycle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7005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51484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High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Medium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Medium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High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Medium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High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infrastructure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costs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2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decentralized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setup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dual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system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scaling</a:t>
                      </a:r>
                      <a:r>
                        <a:rPr dirty="0" baseline="24305" sz="1200" spc="-15">
                          <a:latin typeface="Arial MT"/>
                          <a:cs typeface="Arial MT"/>
                        </a:rPr>
                        <a:t>2</a:t>
                      </a:r>
                      <a:endParaRPr baseline="24305" sz="1200">
                        <a:latin typeface="Arial MT"/>
                        <a:cs typeface="Arial MT"/>
                      </a:endParaRPr>
                    </a:p>
                  </a:txBody>
                  <a:tcPr marL="0" marR="0" marB="0" marT="116839">
                    <a:lnT w="9525">
                      <a:solidFill>
                        <a:srgbClr val="9F9F9F"/>
                      </a:solidFill>
                      <a:prstDash val="sysDash"/>
                    </a:lnT>
                    <a:lnB w="9525">
                      <a:solidFill>
                        <a:srgbClr val="9F9F9F"/>
                      </a:solidFill>
                      <a:prstDash val="sysDash"/>
                    </a:lnB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Electrify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0335">
                    <a:lnT w="9525">
                      <a:solidFill>
                        <a:srgbClr val="9F9F9F"/>
                      </a:solidFill>
                      <a:prstDash val="sysDash"/>
                    </a:lnT>
                    <a:lnB w="12700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Medium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53670">
                    <a:lnT w="9525">
                      <a:solidFill>
                        <a:srgbClr val="9F9F9F"/>
                      </a:solidFill>
                      <a:prstDash val="sysDash"/>
                    </a:lnT>
                    <a:lnB w="12700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dirty="0" sz="155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!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151130">
                    <a:lnT w="9525">
                      <a:solidFill>
                        <a:srgbClr val="9F9F9F"/>
                      </a:solidFill>
                      <a:prstDash val="sysDash"/>
                    </a:lnT>
                    <a:lnB w="12700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High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53670">
                    <a:lnT w="9525">
                      <a:solidFill>
                        <a:srgbClr val="9F9F9F"/>
                      </a:solidFill>
                      <a:prstDash val="sysDash"/>
                    </a:lnT>
                    <a:lnB w="12700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9F9F9F"/>
                      </a:solidFill>
                      <a:prstDash val="sysDash"/>
                    </a:lnT>
                    <a:lnB w="12700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Medium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53670">
                    <a:lnT w="9525">
                      <a:solidFill>
                        <a:srgbClr val="9F9F9F"/>
                      </a:solidFill>
                      <a:prstDash val="sysDash"/>
                    </a:lnT>
                    <a:lnB w="12700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9F9F9F"/>
                      </a:solidFill>
                      <a:prstDash val="sysDash"/>
                    </a:lnT>
                    <a:lnB w="12700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Medium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53670">
                    <a:lnT w="9525">
                      <a:solidFill>
                        <a:srgbClr val="9F9F9F"/>
                      </a:solidFill>
                      <a:prstDash val="sysDash"/>
                    </a:lnT>
                    <a:lnB w="12700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r" marR="857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55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!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152400">
                    <a:lnT w="9525">
                      <a:solidFill>
                        <a:srgbClr val="9F9F9F"/>
                      </a:solidFill>
                      <a:prstDash val="sysDash"/>
                    </a:lnT>
                    <a:lnB w="12700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Low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53670">
                    <a:lnT w="9525">
                      <a:solidFill>
                        <a:srgbClr val="9F9F9F"/>
                      </a:solidFill>
                      <a:prstDash val="sysDash"/>
                    </a:lnT>
                    <a:lnB w="12700">
                      <a:solidFill>
                        <a:srgbClr val="9F9F9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363855" marR="27178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High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CapEx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low-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carbon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infrastructure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limited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policy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robustness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3980">
                    <a:lnT w="9525">
                      <a:solidFill>
                        <a:srgbClr val="9F9F9F"/>
                      </a:solidFill>
                      <a:prstDash val="sysDash"/>
                    </a:lnT>
                    <a:lnB w="12700">
                      <a:solidFill>
                        <a:srgbClr val="9F9F9F"/>
                      </a:solidFill>
                      <a:prstDash val="sysDash"/>
                    </a:lnB>
                  </a:tcPr>
                </a:tc>
              </a:tr>
              <a:tr h="580390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CCUS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39">
                    <a:lnT w="12700">
                      <a:solidFill>
                        <a:srgbClr val="9F9F9F"/>
                      </a:solidFill>
                      <a:prstDash val="sysDash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Low</a:t>
                      </a:r>
                      <a:r>
                        <a:rPr dirty="0" baseline="24305" sz="1200" spc="-30">
                          <a:latin typeface="Arial MT"/>
                          <a:cs typeface="Arial MT"/>
                        </a:rPr>
                        <a:t>3</a:t>
                      </a:r>
                      <a:endParaRPr baseline="24305" sz="1200">
                        <a:latin typeface="Arial MT"/>
                        <a:cs typeface="Arial MT"/>
                      </a:endParaRPr>
                    </a:p>
                  </a:txBody>
                  <a:tcPr marL="0" marR="0" marB="0" marT="117475">
                    <a:lnT w="12700">
                      <a:solidFill>
                        <a:srgbClr val="9F9F9F"/>
                      </a:solidFill>
                      <a:prstDash val="sysDash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9F9F9F"/>
                      </a:solidFill>
                      <a:prstDash val="sysDash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Medium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7475">
                    <a:lnT w="12700">
                      <a:solidFill>
                        <a:srgbClr val="9F9F9F"/>
                      </a:solidFill>
                      <a:prstDash val="sysDash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112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55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!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124460">
                    <a:lnT w="12700">
                      <a:solidFill>
                        <a:srgbClr val="9F9F9F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Low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7475">
                    <a:lnT w="12700">
                      <a:solidFill>
                        <a:srgbClr val="9F9F9F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55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!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124460">
                    <a:lnT w="12700">
                      <a:solidFill>
                        <a:srgbClr val="9F9F9F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Low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7475">
                    <a:lnT w="12700">
                      <a:solidFill>
                        <a:srgbClr val="9F9F9F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r" marR="8572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55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!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124460">
                    <a:lnT w="12700">
                      <a:solidFill>
                        <a:srgbClr val="9F9F9F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Low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7475">
                    <a:lnT w="12700">
                      <a:solidFill>
                        <a:srgbClr val="9F9F9F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Limited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economies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scale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unclear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monetization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pathways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7785">
                    <a:lnT w="12700">
                      <a:solidFill>
                        <a:srgbClr val="9F9F9F"/>
                      </a:solidFill>
                      <a:prstDash val="sysDash"/>
                    </a:lnT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62978" y="6150040"/>
            <a:ext cx="8785860" cy="51308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 marR="30480">
              <a:lnSpc>
                <a:spcPts val="940"/>
              </a:lnSpc>
              <a:spcBef>
                <a:spcPts val="140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baseline="22222" sz="750" spc="37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Current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reduction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strategies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face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challenges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including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limited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profitability,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complex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reverse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logistics,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behavioral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inertia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from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consumers,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insufficiently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robust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policy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frameworks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to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create </a:t>
            </a:r>
            <a:r>
              <a:rPr dirty="0" sz="800">
                <a:latin typeface="Arial MT"/>
                <a:cs typeface="Arial MT"/>
              </a:rPr>
              <a:t>demand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or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enforce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adoption.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baseline="22222" sz="750">
                <a:latin typeface="Arial MT"/>
                <a:cs typeface="Arial MT"/>
              </a:rPr>
              <a:t>2</a:t>
            </a:r>
            <a:r>
              <a:rPr dirty="0" baseline="22222" sz="750" spc="37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Recycling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requires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high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capital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due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to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asset-</a:t>
            </a:r>
            <a:r>
              <a:rPr dirty="0" sz="800">
                <a:latin typeface="Arial MT"/>
                <a:cs typeface="Arial MT"/>
              </a:rPr>
              <a:t>heavy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infrastructure,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need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for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decentralized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deployment,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parallel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investment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across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mechanical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chemical </a:t>
            </a:r>
            <a:r>
              <a:rPr dirty="0" sz="800">
                <a:latin typeface="Arial MT"/>
                <a:cs typeface="Arial MT"/>
              </a:rPr>
              <a:t>technologies.</a:t>
            </a:r>
            <a:r>
              <a:rPr dirty="0" sz="800" spc="195">
                <a:latin typeface="Arial MT"/>
                <a:cs typeface="Arial MT"/>
              </a:rPr>
              <a:t> </a:t>
            </a:r>
            <a:r>
              <a:rPr dirty="0" baseline="22222" sz="750">
                <a:latin typeface="Arial MT"/>
                <a:cs typeface="Arial MT"/>
              </a:rPr>
              <a:t>3</a:t>
            </a:r>
            <a:r>
              <a:rPr dirty="0" baseline="22222" sz="750" spc="22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Abatement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potential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assessment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for </a:t>
            </a:r>
            <a:r>
              <a:rPr dirty="0" sz="800" spc="-10">
                <a:latin typeface="Arial MT"/>
                <a:cs typeface="Arial MT"/>
              </a:rPr>
              <a:t>CCUS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reflects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only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plastics’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share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global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CCUS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deployment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(~4%);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global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potential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substantially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higher.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Mariana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Castaño,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Gernot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u="sng" sz="800" spc="-18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Share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4992" y="2229167"/>
            <a:ext cx="112776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Favorable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factor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077" y="2237022"/>
            <a:ext cx="236258" cy="23630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559939" y="2217483"/>
            <a:ext cx="111315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Major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constraint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31135" y="2222500"/>
            <a:ext cx="256540" cy="238125"/>
          </a:xfrm>
          <a:custGeom>
            <a:avLst/>
            <a:gdLst/>
            <a:ahLst/>
            <a:cxnLst/>
            <a:rect l="l" t="t" r="r" b="b"/>
            <a:pathLst>
              <a:path w="256539" h="238125">
                <a:moveTo>
                  <a:pt x="128015" y="0"/>
                </a:moveTo>
                <a:lnTo>
                  <a:pt x="78170" y="9360"/>
                </a:lnTo>
                <a:lnTo>
                  <a:pt x="37480" y="34877"/>
                </a:lnTo>
                <a:lnTo>
                  <a:pt x="10054" y="72705"/>
                </a:lnTo>
                <a:lnTo>
                  <a:pt x="0" y="118999"/>
                </a:lnTo>
                <a:lnTo>
                  <a:pt x="10054" y="165272"/>
                </a:lnTo>
                <a:lnTo>
                  <a:pt x="37480" y="203057"/>
                </a:lnTo>
                <a:lnTo>
                  <a:pt x="78170" y="228530"/>
                </a:lnTo>
                <a:lnTo>
                  <a:pt x="128015" y="237871"/>
                </a:lnTo>
                <a:lnTo>
                  <a:pt x="177861" y="228530"/>
                </a:lnTo>
                <a:lnTo>
                  <a:pt x="218551" y="203057"/>
                </a:lnTo>
                <a:lnTo>
                  <a:pt x="245977" y="165272"/>
                </a:lnTo>
                <a:lnTo>
                  <a:pt x="256031" y="118999"/>
                </a:lnTo>
                <a:lnTo>
                  <a:pt x="245977" y="72705"/>
                </a:lnTo>
                <a:lnTo>
                  <a:pt x="218551" y="34877"/>
                </a:lnTo>
                <a:lnTo>
                  <a:pt x="177861" y="9360"/>
                </a:lnTo>
                <a:lnTo>
                  <a:pt x="128015" y="0"/>
                </a:lnTo>
                <a:close/>
              </a:path>
            </a:pathLst>
          </a:custGeom>
          <a:solidFill>
            <a:srgbClr val="D021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317750" y="2208720"/>
            <a:ext cx="8191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50">
                <a:solidFill>
                  <a:srgbClr val="FFFFFF"/>
                </a:solidFill>
                <a:latin typeface="Arial MT"/>
                <a:cs typeface="Arial MT"/>
              </a:rPr>
              <a:t>!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45719"/>
            <a:ext cx="3822700" cy="429895"/>
            <a:chOff x="0" y="45719"/>
            <a:chExt cx="3822700" cy="429895"/>
          </a:xfrm>
        </p:grpSpPr>
        <p:sp>
          <p:nvSpPr>
            <p:cNvPr id="21" name="object 21"/>
            <p:cNvSpPr/>
            <p:nvPr/>
          </p:nvSpPr>
          <p:spPr>
            <a:xfrm>
              <a:off x="1828800" y="45719"/>
              <a:ext cx="1993900" cy="429895"/>
            </a:xfrm>
            <a:custGeom>
              <a:avLst/>
              <a:gdLst/>
              <a:ahLst/>
              <a:cxnLst/>
              <a:rect l="l" t="t" r="r" b="b"/>
              <a:pathLst>
                <a:path w="1993900" h="429895">
                  <a:moveTo>
                    <a:pt x="1778508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778508" y="429894"/>
                  </a:lnTo>
                  <a:lnTo>
                    <a:pt x="1993391" y="215010"/>
                  </a:lnTo>
                  <a:lnTo>
                    <a:pt x="1778508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0" y="45719"/>
              <a:ext cx="2039620" cy="429895"/>
            </a:xfrm>
            <a:custGeom>
              <a:avLst/>
              <a:gdLst/>
              <a:ahLst/>
              <a:cxnLst/>
              <a:rect l="l" t="t" r="r" b="b"/>
              <a:pathLst>
                <a:path w="2039620" h="429895">
                  <a:moveTo>
                    <a:pt x="1824227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824227" y="429894"/>
                  </a:lnTo>
                  <a:lnTo>
                    <a:pt x="2039112" y="215010"/>
                  </a:lnTo>
                  <a:lnTo>
                    <a:pt x="1824227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$PPTXTitle"/>
          <p:cNvSpPr txBox="1">
            <a:spLocks noGrp="1"/>
          </p:cNvSpPr>
          <p:nvPr>
            <p:ph type="title"/>
          </p:nvPr>
        </p:nvSpPr>
        <p:spPr>
          <a:xfrm>
            <a:off x="133604" y="125412"/>
            <a:ext cx="318960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104390" algn="l"/>
              </a:tabLst>
            </a:pPr>
            <a:r>
              <a:rPr dirty="0" sz="1550"/>
              <a:t>Policy</a:t>
            </a:r>
            <a:r>
              <a:rPr dirty="0" sz="1550" spc="114"/>
              <a:t> </a:t>
            </a:r>
            <a:r>
              <a:rPr dirty="0" sz="1550"/>
              <a:t>&amp;</a:t>
            </a:r>
            <a:r>
              <a:rPr dirty="0" sz="1550" spc="65"/>
              <a:t> </a:t>
            </a:r>
            <a:r>
              <a:rPr dirty="0" sz="1550" spc="-10"/>
              <a:t>Finance</a:t>
            </a:r>
            <a:r>
              <a:rPr dirty="0" sz="1550"/>
              <a:t>	</a:t>
            </a:r>
            <a:r>
              <a:rPr dirty="0" sz="1550" spc="-10"/>
              <a:t>Investment</a:t>
            </a:r>
            <a:endParaRPr sz="155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63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1107313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Unlocking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key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levers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requires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risk-</a:t>
            </a:r>
            <a:r>
              <a:rPr dirty="0" sz="2800" b="1">
                <a:latin typeface="Arial"/>
                <a:cs typeface="Arial"/>
              </a:rPr>
              <a:t>tolerant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capital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blended </a:t>
            </a:r>
            <a:r>
              <a:rPr dirty="0" sz="2800" b="1">
                <a:latin typeface="Arial"/>
                <a:cs typeface="Arial"/>
              </a:rPr>
              <a:t>structures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de-</a:t>
            </a:r>
            <a:r>
              <a:rPr dirty="0" sz="2800" b="1">
                <a:latin typeface="Arial"/>
                <a:cs typeface="Arial"/>
              </a:rPr>
              <a:t>risk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investments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attract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traditional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investors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19"/>
            <a:ext cx="3822700" cy="429895"/>
            <a:chOff x="0" y="45719"/>
            <a:chExt cx="3822700" cy="429895"/>
          </a:xfrm>
        </p:grpSpPr>
        <p:sp>
          <p:nvSpPr>
            <p:cNvPr id="6" name="object 6"/>
            <p:cNvSpPr/>
            <p:nvPr/>
          </p:nvSpPr>
          <p:spPr>
            <a:xfrm>
              <a:off x="1828800" y="45719"/>
              <a:ext cx="1993900" cy="429895"/>
            </a:xfrm>
            <a:custGeom>
              <a:avLst/>
              <a:gdLst/>
              <a:ahLst/>
              <a:cxnLst/>
              <a:rect l="l" t="t" r="r" b="b"/>
              <a:pathLst>
                <a:path w="1993900" h="429895">
                  <a:moveTo>
                    <a:pt x="1778508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778508" y="429894"/>
                  </a:lnTo>
                  <a:lnTo>
                    <a:pt x="1993391" y="215010"/>
                  </a:lnTo>
                  <a:lnTo>
                    <a:pt x="1778508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45719"/>
              <a:ext cx="2039620" cy="429895"/>
            </a:xfrm>
            <a:custGeom>
              <a:avLst/>
              <a:gdLst/>
              <a:ahLst/>
              <a:cxnLst/>
              <a:rect l="l" t="t" r="r" b="b"/>
              <a:pathLst>
                <a:path w="2039620" h="429895">
                  <a:moveTo>
                    <a:pt x="1824227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824227" y="429894"/>
                  </a:lnTo>
                  <a:lnTo>
                    <a:pt x="2039112" y="215010"/>
                  </a:lnTo>
                  <a:lnTo>
                    <a:pt x="1824227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133604" y="125412"/>
            <a:ext cx="318960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104390" algn="l"/>
              </a:tabLst>
            </a:pPr>
            <a:r>
              <a:rPr dirty="0" sz="1550"/>
              <a:t>Policy</a:t>
            </a:r>
            <a:r>
              <a:rPr dirty="0" sz="1550" spc="114"/>
              <a:t> </a:t>
            </a:r>
            <a:r>
              <a:rPr dirty="0" sz="1550"/>
              <a:t>&amp;</a:t>
            </a:r>
            <a:r>
              <a:rPr dirty="0" sz="1550" spc="65"/>
              <a:t> </a:t>
            </a:r>
            <a:r>
              <a:rPr dirty="0" sz="1550" spc="-10"/>
              <a:t>Finance</a:t>
            </a:r>
            <a:r>
              <a:rPr dirty="0" sz="1550"/>
              <a:t>	</a:t>
            </a:r>
            <a:r>
              <a:rPr dirty="0" sz="1550" spc="-10"/>
              <a:t>Investment</a:t>
            </a:r>
            <a:endParaRPr sz="1550"/>
          </a:p>
        </p:txBody>
      </p:sp>
      <p:grpSp>
        <p:nvGrpSpPr>
          <p:cNvPr id="9" name="object 9"/>
          <p:cNvGrpSpPr/>
          <p:nvPr/>
        </p:nvGrpSpPr>
        <p:grpSpPr>
          <a:xfrm>
            <a:off x="374522" y="1536217"/>
            <a:ext cx="11441430" cy="4674870"/>
            <a:chOff x="374522" y="1536217"/>
            <a:chExt cx="11441430" cy="4674870"/>
          </a:xfrm>
        </p:grpSpPr>
        <p:sp>
          <p:nvSpPr>
            <p:cNvPr id="10" name="object 10"/>
            <p:cNvSpPr/>
            <p:nvPr/>
          </p:nvSpPr>
          <p:spPr>
            <a:xfrm>
              <a:off x="384047" y="1545742"/>
              <a:ext cx="4554220" cy="4655820"/>
            </a:xfrm>
            <a:custGeom>
              <a:avLst/>
              <a:gdLst/>
              <a:ahLst/>
              <a:cxnLst/>
              <a:rect l="l" t="t" r="r" b="b"/>
              <a:pathLst>
                <a:path w="4554220" h="4655820">
                  <a:moveTo>
                    <a:pt x="4553712" y="0"/>
                  </a:moveTo>
                  <a:lnTo>
                    <a:pt x="0" y="0"/>
                  </a:lnTo>
                  <a:lnTo>
                    <a:pt x="0" y="4655439"/>
                  </a:lnTo>
                  <a:lnTo>
                    <a:pt x="4553712" y="4655439"/>
                  </a:lnTo>
                  <a:lnTo>
                    <a:pt x="45537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84047" y="1545742"/>
              <a:ext cx="4554220" cy="4655820"/>
            </a:xfrm>
            <a:custGeom>
              <a:avLst/>
              <a:gdLst/>
              <a:ahLst/>
              <a:cxnLst/>
              <a:rect l="l" t="t" r="r" b="b"/>
              <a:pathLst>
                <a:path w="4554220" h="4655820">
                  <a:moveTo>
                    <a:pt x="0" y="4655439"/>
                  </a:moveTo>
                  <a:lnTo>
                    <a:pt x="4553712" y="4655439"/>
                  </a:lnTo>
                  <a:lnTo>
                    <a:pt x="4553712" y="0"/>
                  </a:lnTo>
                  <a:lnTo>
                    <a:pt x="0" y="0"/>
                  </a:lnTo>
                  <a:lnTo>
                    <a:pt x="0" y="4655439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814937" y="3237547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0"/>
                  </a:moveTo>
                  <a:lnTo>
                    <a:pt x="0" y="9525"/>
                  </a:lnTo>
                </a:path>
              </a:pathLst>
            </a:custGeom>
            <a:ln w="3175">
              <a:solidFill>
                <a:srgbClr val="9F9F9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2627" y="3242309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 h="0">
                  <a:moveTo>
                    <a:pt x="0" y="0"/>
                  </a:moveTo>
                  <a:lnTo>
                    <a:pt x="9569196" y="0"/>
                  </a:lnTo>
                </a:path>
              </a:pathLst>
            </a:custGeom>
            <a:ln w="9525">
              <a:solidFill>
                <a:srgbClr val="9F9F9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387852" y="3105150"/>
              <a:ext cx="1152525" cy="1665605"/>
            </a:xfrm>
            <a:custGeom>
              <a:avLst/>
              <a:gdLst/>
              <a:ahLst/>
              <a:cxnLst/>
              <a:rect l="l" t="t" r="r" b="b"/>
              <a:pathLst>
                <a:path w="1152525" h="1665604">
                  <a:moveTo>
                    <a:pt x="0" y="0"/>
                  </a:moveTo>
                  <a:lnTo>
                    <a:pt x="0" y="160096"/>
                  </a:lnTo>
                </a:path>
                <a:path w="1152525" h="1665604">
                  <a:moveTo>
                    <a:pt x="493775" y="375030"/>
                  </a:moveTo>
                  <a:lnTo>
                    <a:pt x="493775" y="535127"/>
                  </a:lnTo>
                </a:path>
                <a:path w="1152525" h="1665604">
                  <a:moveTo>
                    <a:pt x="932688" y="750062"/>
                  </a:moveTo>
                  <a:lnTo>
                    <a:pt x="932688" y="910031"/>
                  </a:lnTo>
                </a:path>
                <a:path w="1152525" h="1665604">
                  <a:moveTo>
                    <a:pt x="1097280" y="1124966"/>
                  </a:moveTo>
                  <a:lnTo>
                    <a:pt x="1097280" y="1285062"/>
                  </a:lnTo>
                </a:path>
                <a:path w="1152525" h="1665604">
                  <a:moveTo>
                    <a:pt x="1152144" y="1499997"/>
                  </a:moveTo>
                  <a:lnTo>
                    <a:pt x="1152144" y="1665097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734056" y="2890214"/>
              <a:ext cx="1819910" cy="2085975"/>
            </a:xfrm>
            <a:custGeom>
              <a:avLst/>
              <a:gdLst/>
              <a:ahLst/>
              <a:cxnLst/>
              <a:rect l="l" t="t" r="r" b="b"/>
              <a:pathLst>
                <a:path w="1819910" h="2085975">
                  <a:moveTo>
                    <a:pt x="649224" y="0"/>
                  </a:moveTo>
                  <a:lnTo>
                    <a:pt x="0" y="0"/>
                  </a:lnTo>
                  <a:lnTo>
                    <a:pt x="0" y="210362"/>
                  </a:lnTo>
                  <a:lnTo>
                    <a:pt x="649224" y="210362"/>
                  </a:lnTo>
                  <a:lnTo>
                    <a:pt x="649224" y="0"/>
                  </a:lnTo>
                  <a:close/>
                </a:path>
                <a:path w="1819910" h="2085975">
                  <a:moveTo>
                    <a:pt x="1143000" y="375031"/>
                  </a:moveTo>
                  <a:lnTo>
                    <a:pt x="649224" y="375031"/>
                  </a:lnTo>
                  <a:lnTo>
                    <a:pt x="649224" y="585393"/>
                  </a:lnTo>
                  <a:lnTo>
                    <a:pt x="1143000" y="585393"/>
                  </a:lnTo>
                  <a:lnTo>
                    <a:pt x="1143000" y="375031"/>
                  </a:lnTo>
                  <a:close/>
                </a:path>
                <a:path w="1819910" h="2085975">
                  <a:moveTo>
                    <a:pt x="1581912" y="750062"/>
                  </a:moveTo>
                  <a:lnTo>
                    <a:pt x="1143000" y="750062"/>
                  </a:lnTo>
                  <a:lnTo>
                    <a:pt x="1143000" y="960424"/>
                  </a:lnTo>
                  <a:lnTo>
                    <a:pt x="1581912" y="960424"/>
                  </a:lnTo>
                  <a:lnTo>
                    <a:pt x="1581912" y="750062"/>
                  </a:lnTo>
                  <a:close/>
                </a:path>
                <a:path w="1819910" h="2085975">
                  <a:moveTo>
                    <a:pt x="1819656" y="1875028"/>
                  </a:moveTo>
                  <a:lnTo>
                    <a:pt x="1801368" y="1875028"/>
                  </a:lnTo>
                  <a:lnTo>
                    <a:pt x="1801368" y="2085390"/>
                  </a:lnTo>
                  <a:lnTo>
                    <a:pt x="1819656" y="2085390"/>
                  </a:lnTo>
                  <a:lnTo>
                    <a:pt x="1819656" y="1875028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729483" y="2812541"/>
              <a:ext cx="0" cy="3366135"/>
            </a:xfrm>
            <a:custGeom>
              <a:avLst/>
              <a:gdLst/>
              <a:ahLst/>
              <a:cxnLst/>
              <a:rect l="l" t="t" r="r" b="b"/>
              <a:pathLst>
                <a:path w="0" h="3366135">
                  <a:moveTo>
                    <a:pt x="0" y="0"/>
                  </a:moveTo>
                  <a:lnTo>
                    <a:pt x="0" y="336577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49097" y="6310528"/>
            <a:ext cx="9109075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0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baseline="22222" sz="750" spc="7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Development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Finance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Institutions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are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government-</a:t>
            </a:r>
            <a:r>
              <a:rPr dirty="0" sz="800">
                <a:latin typeface="Arial MT"/>
                <a:cs typeface="Arial MT"/>
              </a:rPr>
              <a:t>backed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entities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(e.g.,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IFC,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EIB,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IDB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Invest)</a:t>
            </a:r>
            <a:r>
              <a:rPr dirty="0" sz="800">
                <a:latin typeface="Arial MT"/>
                <a:cs typeface="Arial MT"/>
              </a:rPr>
              <a:t> that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deploy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public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capital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through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instruments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like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concessional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loans,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equity,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guarantees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to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mobilize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35"/>
              </a:lnSpc>
            </a:pPr>
            <a:r>
              <a:rPr dirty="0" sz="800">
                <a:latin typeface="Arial MT"/>
                <a:cs typeface="Arial MT"/>
              </a:rPr>
              <a:t>private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investment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emerging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markets.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baseline="22222" sz="750">
                <a:latin typeface="Arial MT"/>
                <a:cs typeface="Arial MT"/>
              </a:rPr>
              <a:t>2</a:t>
            </a:r>
            <a:r>
              <a:rPr dirty="0" baseline="22222" sz="75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Financial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instruments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offered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on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below-market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terms,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like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low-</a:t>
            </a:r>
            <a:r>
              <a:rPr dirty="0" sz="800">
                <a:latin typeface="Arial MT"/>
                <a:cs typeface="Arial MT"/>
              </a:rPr>
              <a:t>interest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loans,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risk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guarantees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or subordinated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equity.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Plastics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Circularity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Investment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Tracker</a:t>
            </a:r>
            <a:r>
              <a:rPr dirty="0" sz="800" spc="-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(The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Circulate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Initiative).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50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Mariana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Castaño,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Gernot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u="sng" sz="800" spc="-18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95726" y="2891027"/>
            <a:ext cx="33782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36%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69259" y="3265614"/>
            <a:ext cx="3378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27%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31792" y="3641090"/>
            <a:ext cx="33718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24%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61103" y="4015181"/>
            <a:ext cx="265430" cy="210820"/>
          </a:xfrm>
          <a:prstGeom prst="rect">
            <a:avLst/>
          </a:prstGeom>
          <a:solidFill>
            <a:srgbClr val="009BDB"/>
          </a:solidFill>
        </p:spPr>
        <p:txBody>
          <a:bodyPr wrap="square" lIns="0" tIns="13970" rIns="0" bIns="0" rtlCol="0" vert="horz">
            <a:spAutoFit/>
          </a:bodyPr>
          <a:lstStyle/>
          <a:p>
            <a:pPr marL="27305">
              <a:lnSpc>
                <a:spcPct val="100000"/>
              </a:lnSpc>
              <a:spcBef>
                <a:spcPts val="110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9%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70832" y="4390212"/>
            <a:ext cx="265430" cy="210820"/>
          </a:xfrm>
          <a:prstGeom prst="rect">
            <a:avLst/>
          </a:prstGeom>
          <a:solidFill>
            <a:srgbClr val="009BDB"/>
          </a:solidFill>
        </p:spPr>
        <p:txBody>
          <a:bodyPr wrap="square" lIns="0" tIns="12700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3%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07408" y="4774387"/>
            <a:ext cx="265430" cy="183515"/>
          </a:xfrm>
          <a:custGeom>
            <a:avLst/>
            <a:gdLst/>
            <a:ahLst/>
            <a:cxnLst/>
            <a:rect l="l" t="t" r="r" b="b"/>
            <a:pathLst>
              <a:path w="265429" h="183514">
                <a:moveTo>
                  <a:pt x="265175" y="0"/>
                </a:moveTo>
                <a:lnTo>
                  <a:pt x="0" y="0"/>
                </a:lnTo>
                <a:lnTo>
                  <a:pt x="0" y="182930"/>
                </a:lnTo>
                <a:lnTo>
                  <a:pt x="265175" y="182930"/>
                </a:lnTo>
                <a:lnTo>
                  <a:pt x="265175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421885" y="4762627"/>
            <a:ext cx="24193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68450" y="2913062"/>
            <a:ext cx="135953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Corporate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investors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68450" y="3285807"/>
            <a:ext cx="9467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Private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equity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68450" y="4030789"/>
            <a:ext cx="103251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Venture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capital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68450" y="4403534"/>
            <a:ext cx="902969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Public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sector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68450" y="4776533"/>
            <a:ext cx="87376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Accelerators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43050" y="5148643"/>
            <a:ext cx="4552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DFIs</a:t>
            </a:r>
            <a:r>
              <a:rPr dirty="0" baseline="24305" sz="1200" spc="-15">
                <a:latin typeface="Arial MT"/>
                <a:cs typeface="Arial MT"/>
              </a:rPr>
              <a:t>1</a:t>
            </a:r>
            <a:endParaRPr baseline="24305" sz="12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68450" y="5531396"/>
            <a:ext cx="122301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latin typeface="Arial MT"/>
                <a:cs typeface="Arial MT"/>
              </a:rPr>
              <a:t>Philanthropic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inst.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68450" y="5894323"/>
            <a:ext cx="95631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Family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offices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68450" y="3658806"/>
            <a:ext cx="128587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Commercial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banks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41515" y="2761932"/>
            <a:ext cx="11489055" cy="3475990"/>
            <a:chOff x="441515" y="2761932"/>
            <a:chExt cx="11489055" cy="3475990"/>
          </a:xfrm>
        </p:grpSpPr>
        <p:sp>
          <p:nvSpPr>
            <p:cNvPr id="35" name="object 35"/>
            <p:cNvSpPr/>
            <p:nvPr/>
          </p:nvSpPr>
          <p:spPr>
            <a:xfrm>
              <a:off x="507491" y="2766695"/>
              <a:ext cx="4297045" cy="0"/>
            </a:xfrm>
            <a:custGeom>
              <a:avLst/>
              <a:gdLst/>
              <a:ahLst/>
              <a:cxnLst/>
              <a:rect l="l" t="t" r="r" b="b"/>
              <a:pathLst>
                <a:path w="4297045" h="0">
                  <a:moveTo>
                    <a:pt x="0" y="0"/>
                  </a:moveTo>
                  <a:lnTo>
                    <a:pt x="429666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47865" y="3618166"/>
              <a:ext cx="9574530" cy="0"/>
            </a:xfrm>
            <a:custGeom>
              <a:avLst/>
              <a:gdLst/>
              <a:ahLst/>
              <a:cxnLst/>
              <a:rect l="l" t="t" r="r" b="b"/>
              <a:pathLst>
                <a:path w="9574530" h="0">
                  <a:moveTo>
                    <a:pt x="0" y="0"/>
                  </a:moveTo>
                  <a:lnTo>
                    <a:pt x="9573958" y="0"/>
                  </a:lnTo>
                </a:path>
              </a:pathLst>
            </a:custGeom>
            <a:ln w="11175">
              <a:solidFill>
                <a:srgbClr val="9F9F9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1817318" y="361257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0"/>
                  </a:moveTo>
                  <a:lnTo>
                    <a:pt x="0" y="11175"/>
                  </a:lnTo>
                </a:path>
              </a:pathLst>
            </a:custGeom>
            <a:ln w="6540">
              <a:solidFill>
                <a:srgbClr val="9F9F9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47865" y="3993134"/>
              <a:ext cx="9574530" cy="0"/>
            </a:xfrm>
            <a:custGeom>
              <a:avLst/>
              <a:gdLst/>
              <a:ahLst/>
              <a:cxnLst/>
              <a:rect l="l" t="t" r="r" b="b"/>
              <a:pathLst>
                <a:path w="9574530" h="0">
                  <a:moveTo>
                    <a:pt x="0" y="0"/>
                  </a:moveTo>
                  <a:lnTo>
                    <a:pt x="9573958" y="0"/>
                  </a:lnTo>
                </a:path>
              </a:pathLst>
            </a:custGeom>
            <a:ln w="11048">
              <a:solidFill>
                <a:srgbClr val="9F9F9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1817318" y="39876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0"/>
                  </a:moveTo>
                  <a:lnTo>
                    <a:pt x="0" y="11048"/>
                  </a:lnTo>
                </a:path>
              </a:pathLst>
            </a:custGeom>
            <a:ln w="6540">
              <a:solidFill>
                <a:srgbClr val="9F9F9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47865" y="4368165"/>
              <a:ext cx="9574530" cy="0"/>
            </a:xfrm>
            <a:custGeom>
              <a:avLst/>
              <a:gdLst/>
              <a:ahLst/>
              <a:cxnLst/>
              <a:rect l="l" t="t" r="r" b="b"/>
              <a:pathLst>
                <a:path w="9574530" h="0">
                  <a:moveTo>
                    <a:pt x="0" y="0"/>
                  </a:moveTo>
                  <a:lnTo>
                    <a:pt x="9573958" y="0"/>
                  </a:lnTo>
                </a:path>
              </a:pathLst>
            </a:custGeom>
            <a:ln w="11049">
              <a:solidFill>
                <a:srgbClr val="9F9F9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1817318" y="436264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0"/>
                  </a:moveTo>
                  <a:lnTo>
                    <a:pt x="0" y="11049"/>
                  </a:lnTo>
                </a:path>
              </a:pathLst>
            </a:custGeom>
            <a:ln w="6540">
              <a:solidFill>
                <a:srgbClr val="9F9F9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47865" y="4743132"/>
              <a:ext cx="9574530" cy="0"/>
            </a:xfrm>
            <a:custGeom>
              <a:avLst/>
              <a:gdLst/>
              <a:ahLst/>
              <a:cxnLst/>
              <a:rect l="l" t="t" r="r" b="b"/>
              <a:pathLst>
                <a:path w="9574530" h="0">
                  <a:moveTo>
                    <a:pt x="0" y="0"/>
                  </a:moveTo>
                  <a:lnTo>
                    <a:pt x="9573958" y="0"/>
                  </a:lnTo>
                </a:path>
              </a:pathLst>
            </a:custGeom>
            <a:ln w="11175">
              <a:solidFill>
                <a:srgbClr val="9F9F9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1817318" y="4737544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0"/>
                  </a:moveTo>
                  <a:lnTo>
                    <a:pt x="0" y="11176"/>
                  </a:lnTo>
                </a:path>
              </a:pathLst>
            </a:custGeom>
            <a:ln w="6540">
              <a:solidFill>
                <a:srgbClr val="9F9F9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47865" y="5109019"/>
              <a:ext cx="9574530" cy="0"/>
            </a:xfrm>
            <a:custGeom>
              <a:avLst/>
              <a:gdLst/>
              <a:ahLst/>
              <a:cxnLst/>
              <a:rect l="l" t="t" r="r" b="b"/>
              <a:pathLst>
                <a:path w="9574530" h="0">
                  <a:moveTo>
                    <a:pt x="0" y="0"/>
                  </a:moveTo>
                  <a:lnTo>
                    <a:pt x="3973258" y="0"/>
                  </a:lnTo>
                </a:path>
                <a:path w="9574530" h="0">
                  <a:moveTo>
                    <a:pt x="4220146" y="0"/>
                  </a:moveTo>
                  <a:lnTo>
                    <a:pt x="9573958" y="0"/>
                  </a:lnTo>
                </a:path>
              </a:pathLst>
            </a:custGeom>
            <a:ln w="11175">
              <a:solidFill>
                <a:srgbClr val="9F9F9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1817318" y="5103431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0"/>
                  </a:moveTo>
                  <a:lnTo>
                    <a:pt x="0" y="11175"/>
                  </a:lnTo>
                </a:path>
              </a:pathLst>
            </a:custGeom>
            <a:ln w="6540">
              <a:solidFill>
                <a:srgbClr val="9F9F9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447865" y="5484812"/>
              <a:ext cx="9574530" cy="0"/>
            </a:xfrm>
            <a:custGeom>
              <a:avLst/>
              <a:gdLst/>
              <a:ahLst/>
              <a:cxnLst/>
              <a:rect l="l" t="t" r="r" b="b"/>
              <a:pathLst>
                <a:path w="9574530" h="0">
                  <a:moveTo>
                    <a:pt x="0" y="0"/>
                  </a:moveTo>
                  <a:lnTo>
                    <a:pt x="3973258" y="0"/>
                  </a:lnTo>
                </a:path>
                <a:path w="9574530" h="0">
                  <a:moveTo>
                    <a:pt x="4220146" y="0"/>
                  </a:moveTo>
                  <a:lnTo>
                    <a:pt x="9573958" y="0"/>
                  </a:lnTo>
                </a:path>
              </a:pathLst>
            </a:custGeom>
            <a:ln w="12700">
              <a:solidFill>
                <a:srgbClr val="9F9F9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1817318" y="547846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6540">
              <a:solidFill>
                <a:srgbClr val="9F9F9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562355" y="5894781"/>
              <a:ext cx="11363325" cy="0"/>
            </a:xfrm>
            <a:custGeom>
              <a:avLst/>
              <a:gdLst/>
              <a:ahLst/>
              <a:cxnLst/>
              <a:rect l="l" t="t" r="r" b="b"/>
              <a:pathLst>
                <a:path w="11363325" h="0">
                  <a:moveTo>
                    <a:pt x="0" y="0"/>
                  </a:moveTo>
                  <a:lnTo>
                    <a:pt x="3858768" y="0"/>
                  </a:lnTo>
                </a:path>
                <a:path w="11363325" h="0">
                  <a:moveTo>
                    <a:pt x="4105655" y="0"/>
                  </a:moveTo>
                  <a:lnTo>
                    <a:pt x="9459468" y="0"/>
                  </a:lnTo>
                </a:path>
                <a:path w="11363325" h="0">
                  <a:moveTo>
                    <a:pt x="11251692" y="0"/>
                  </a:moveTo>
                  <a:lnTo>
                    <a:pt x="11363198" y="0"/>
                  </a:lnTo>
                </a:path>
              </a:pathLst>
            </a:custGeom>
            <a:ln w="9525">
              <a:solidFill>
                <a:srgbClr val="9F9F9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0021823" y="2798826"/>
              <a:ext cx="1792605" cy="3439160"/>
            </a:xfrm>
            <a:custGeom>
              <a:avLst/>
              <a:gdLst/>
              <a:ahLst/>
              <a:cxnLst/>
              <a:rect l="l" t="t" r="r" b="b"/>
              <a:pathLst>
                <a:path w="1792604" h="3439160">
                  <a:moveTo>
                    <a:pt x="0" y="3438944"/>
                  </a:moveTo>
                  <a:lnTo>
                    <a:pt x="1792224" y="3438944"/>
                  </a:lnTo>
                  <a:lnTo>
                    <a:pt x="1792224" y="0"/>
                  </a:lnTo>
                  <a:lnTo>
                    <a:pt x="0" y="0"/>
                  </a:lnTo>
                  <a:lnTo>
                    <a:pt x="0" y="343894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5429884" y="2911538"/>
            <a:ext cx="636905" cy="3263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10"/>
              </a:spcBef>
            </a:pPr>
            <a:r>
              <a:rPr dirty="0" sz="1000" i="1">
                <a:latin typeface="Arial"/>
                <a:cs typeface="Arial"/>
              </a:rPr>
              <a:t>*If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there’s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 i="1">
                <a:latin typeface="Arial"/>
                <a:cs typeface="Arial"/>
              </a:rPr>
              <a:t>strategic</a:t>
            </a:r>
            <a:r>
              <a:rPr dirty="0" sz="1000" spc="-40" i="1">
                <a:latin typeface="Arial"/>
                <a:cs typeface="Arial"/>
              </a:rPr>
              <a:t> </a:t>
            </a:r>
            <a:r>
              <a:rPr dirty="0" sz="1000" spc="-25" i="1">
                <a:latin typeface="Arial"/>
                <a:cs typeface="Arial"/>
              </a:rPr>
              <a:t>fit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29884" y="3283521"/>
            <a:ext cx="663575" cy="32639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160"/>
              </a:lnSpc>
              <a:spcBef>
                <a:spcPts val="180"/>
              </a:spcBef>
            </a:pPr>
            <a:r>
              <a:rPr dirty="0" sz="1000" i="1">
                <a:latin typeface="Arial"/>
                <a:cs typeface="Arial"/>
              </a:rPr>
              <a:t>*If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proven </a:t>
            </a:r>
            <a:r>
              <a:rPr dirty="0" sz="1000" i="1">
                <a:latin typeface="Arial"/>
                <a:cs typeface="Arial"/>
              </a:rPr>
              <a:t>and </a:t>
            </a:r>
            <a:r>
              <a:rPr dirty="0" sz="1000" spc="-10" i="1">
                <a:latin typeface="Arial"/>
                <a:cs typeface="Arial"/>
              </a:rPr>
              <a:t>scaling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29884" y="4401375"/>
            <a:ext cx="1068070" cy="32639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90"/>
              </a:spcBef>
            </a:pPr>
            <a:r>
              <a:rPr dirty="0" sz="1000" i="1">
                <a:latin typeface="Arial"/>
                <a:cs typeface="Arial"/>
              </a:rPr>
              <a:t>*If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co-investing </a:t>
            </a:r>
            <a:r>
              <a:rPr dirty="0" sz="1000" i="1">
                <a:latin typeface="Arial"/>
                <a:cs typeface="Arial"/>
              </a:rPr>
              <a:t>with</a:t>
            </a:r>
            <a:r>
              <a:rPr dirty="0" sz="1000" spc="-5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private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capital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04484" y="5146992"/>
            <a:ext cx="1148080" cy="32639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38100" marR="30480">
              <a:lnSpc>
                <a:spcPts val="1160"/>
              </a:lnSpc>
              <a:spcBef>
                <a:spcPts val="180"/>
              </a:spcBef>
            </a:pPr>
            <a:r>
              <a:rPr dirty="0" sz="1000" i="1">
                <a:latin typeface="Arial"/>
                <a:cs typeface="Arial"/>
              </a:rPr>
              <a:t>*If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concessional </a:t>
            </a:r>
            <a:r>
              <a:rPr dirty="0" sz="1000" i="1">
                <a:latin typeface="Arial"/>
                <a:cs typeface="Arial"/>
              </a:rPr>
              <a:t>structure</a:t>
            </a:r>
            <a:r>
              <a:rPr dirty="0" sz="1000" spc="-10" i="1">
                <a:latin typeface="Arial"/>
                <a:cs typeface="Arial"/>
              </a:rPr>
              <a:t> available</a:t>
            </a:r>
            <a:r>
              <a:rPr dirty="0" baseline="25641" sz="975" spc="-15" i="1">
                <a:latin typeface="Arial"/>
                <a:cs typeface="Arial"/>
              </a:rPr>
              <a:t>2</a:t>
            </a:r>
            <a:endParaRPr baseline="25641" sz="975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443089" y="4401058"/>
            <a:ext cx="626745" cy="325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5"/>
              </a:spcBef>
            </a:pPr>
            <a:r>
              <a:rPr dirty="0" sz="1000" i="1">
                <a:latin typeface="Arial"/>
                <a:cs typeface="Arial"/>
              </a:rPr>
              <a:t>*If</a:t>
            </a:r>
            <a:r>
              <a:rPr dirty="0" sz="1000" spc="-10" i="1">
                <a:latin typeface="Arial"/>
                <a:cs typeface="Arial"/>
              </a:rPr>
              <a:t> enabled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 i="1">
                <a:latin typeface="Arial"/>
                <a:cs typeface="Arial"/>
              </a:rPr>
              <a:t>by</a:t>
            </a:r>
            <a:r>
              <a:rPr dirty="0" sz="1000" spc="-4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policy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145014" y="2870136"/>
            <a:ext cx="1219835" cy="6762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Recycle,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Electrify, </a:t>
            </a:r>
            <a:r>
              <a:rPr dirty="0" sz="1200" spc="-20">
                <a:latin typeface="Arial MT"/>
                <a:cs typeface="Arial MT"/>
              </a:rPr>
              <a:t>CCUS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200" spc="-10">
                <a:latin typeface="Arial MT"/>
                <a:cs typeface="Arial MT"/>
              </a:rPr>
              <a:t>Recycle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145014" y="3986314"/>
            <a:ext cx="1366520" cy="2261235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1200">
                <a:latin typeface="Arial MT"/>
                <a:cs typeface="Arial MT"/>
              </a:rPr>
              <a:t>Reduce,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Substitute</a:t>
            </a:r>
            <a:endParaRPr sz="1200">
              <a:latin typeface="Arial MT"/>
              <a:cs typeface="Arial MT"/>
            </a:endParaRPr>
          </a:p>
          <a:p>
            <a:pPr marL="12700" marR="160020">
              <a:lnSpc>
                <a:spcPct val="100000"/>
              </a:lnSpc>
              <a:spcBef>
                <a:spcPts val="765"/>
              </a:spcBef>
            </a:pPr>
            <a:r>
              <a:rPr dirty="0" sz="1200">
                <a:latin typeface="Arial MT"/>
                <a:cs typeface="Arial MT"/>
              </a:rPr>
              <a:t>Recycle,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Reduce, Electrify,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CCUS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200">
                <a:latin typeface="Arial MT"/>
                <a:cs typeface="Arial MT"/>
              </a:rPr>
              <a:t>Reduce,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Substitute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775"/>
              </a:spcBef>
            </a:pPr>
            <a:r>
              <a:rPr dirty="0" sz="1200">
                <a:latin typeface="Arial MT"/>
                <a:cs typeface="Arial MT"/>
              </a:rPr>
              <a:t>Recycle,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Substitute, Electrify,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CCUS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200">
                <a:latin typeface="Arial MT"/>
                <a:cs typeface="Arial MT"/>
              </a:rPr>
              <a:t>Reduce,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Substitute</a:t>
            </a:r>
            <a:endParaRPr sz="1200">
              <a:latin typeface="Arial MT"/>
              <a:cs typeface="Arial MT"/>
            </a:endParaRPr>
          </a:p>
          <a:p>
            <a:pPr marL="12700" marR="22860">
              <a:lnSpc>
                <a:spcPct val="100000"/>
              </a:lnSpc>
              <a:spcBef>
                <a:spcPts val="780"/>
              </a:spcBef>
            </a:pPr>
            <a:r>
              <a:rPr dirty="0" sz="1200">
                <a:latin typeface="Arial MT"/>
                <a:cs typeface="Arial MT"/>
              </a:rPr>
              <a:t>Reduce,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Substitute, Electrify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145014" y="3706685"/>
            <a:ext cx="56896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Recycle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099730" y="2183380"/>
            <a:ext cx="4176395" cy="3985260"/>
            <a:chOff x="5099730" y="2183380"/>
            <a:chExt cx="4176395" cy="3985260"/>
          </a:xfrm>
        </p:grpSpPr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3389" y="2950381"/>
              <a:ext cx="236258" cy="23630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53389" y="3317261"/>
              <a:ext cx="236258" cy="24346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54381" y="4433075"/>
              <a:ext cx="243418" cy="24347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53389" y="5191296"/>
              <a:ext cx="236258" cy="23630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62533" y="5932113"/>
              <a:ext cx="236258" cy="23630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19349" y="4826394"/>
              <a:ext cx="236258" cy="24347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19349" y="5566264"/>
              <a:ext cx="236258" cy="23630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19349" y="4075474"/>
              <a:ext cx="236258" cy="23630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39589" y="4441234"/>
              <a:ext cx="236258" cy="23630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19349" y="4441234"/>
              <a:ext cx="236258" cy="23630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39589" y="5182152"/>
              <a:ext cx="236258" cy="23630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99730" y="2183380"/>
              <a:ext cx="178983" cy="179019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5042408" y="1690560"/>
            <a:ext cx="6313805" cy="6807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Early-stage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capital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is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critical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16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unlock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potential;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public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sector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investments </a:t>
            </a:r>
            <a:r>
              <a:rPr dirty="0" sz="1350" b="1">
                <a:latin typeface="Arial"/>
                <a:cs typeface="Arial"/>
              </a:rPr>
              <a:t>should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be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incentivized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test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models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de-risk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upfront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CapEx</a:t>
            </a:r>
            <a:endParaRPr sz="135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415"/>
              </a:spcBef>
            </a:pPr>
            <a:r>
              <a:rPr dirty="0" sz="1200">
                <a:latin typeface="Arial MT"/>
                <a:cs typeface="Arial MT"/>
              </a:rPr>
              <a:t>Investor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fit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047488" y="2423820"/>
            <a:ext cx="1554480" cy="384175"/>
          </a:xfrm>
          <a:custGeom>
            <a:avLst/>
            <a:gdLst/>
            <a:ahLst/>
            <a:cxnLst/>
            <a:rect l="l" t="t" r="r" b="b"/>
            <a:pathLst>
              <a:path w="1554479" h="384175">
                <a:moveTo>
                  <a:pt x="1554480" y="0"/>
                </a:moveTo>
                <a:lnTo>
                  <a:pt x="0" y="0"/>
                </a:lnTo>
                <a:lnTo>
                  <a:pt x="0" y="384149"/>
                </a:lnTo>
                <a:lnTo>
                  <a:pt x="1554480" y="384149"/>
                </a:lnTo>
                <a:lnTo>
                  <a:pt x="1554480" y="0"/>
                </a:lnTo>
                <a:close/>
              </a:path>
            </a:pathLst>
          </a:custGeom>
          <a:solidFill>
            <a:srgbClr val="0043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5133847" y="2414587"/>
            <a:ext cx="130048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help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fund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high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CapEx?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711695" y="2423820"/>
            <a:ext cx="1554480" cy="384175"/>
          </a:xfrm>
          <a:custGeom>
            <a:avLst/>
            <a:gdLst/>
            <a:ahLst/>
            <a:cxnLst/>
            <a:rect l="l" t="t" r="r" b="b"/>
            <a:pathLst>
              <a:path w="1554479" h="384175">
                <a:moveTo>
                  <a:pt x="1554479" y="0"/>
                </a:moveTo>
                <a:lnTo>
                  <a:pt x="0" y="0"/>
                </a:lnTo>
                <a:lnTo>
                  <a:pt x="0" y="384149"/>
                </a:lnTo>
                <a:lnTo>
                  <a:pt x="1554479" y="384149"/>
                </a:lnTo>
                <a:lnTo>
                  <a:pt x="1554479" y="0"/>
                </a:lnTo>
                <a:close/>
              </a:path>
            </a:pathLst>
          </a:custGeom>
          <a:solidFill>
            <a:srgbClr val="0043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6791706" y="2414587"/>
            <a:ext cx="1443355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enable</a:t>
            </a:r>
            <a:r>
              <a:rPr dirty="0" sz="12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business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model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testing?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8366759" y="2423820"/>
            <a:ext cx="1554480" cy="384175"/>
          </a:xfrm>
          <a:custGeom>
            <a:avLst/>
            <a:gdLst/>
            <a:ahLst/>
            <a:cxnLst/>
            <a:rect l="l" t="t" r="r" b="b"/>
            <a:pathLst>
              <a:path w="1554479" h="384175">
                <a:moveTo>
                  <a:pt x="1554479" y="0"/>
                </a:moveTo>
                <a:lnTo>
                  <a:pt x="0" y="0"/>
                </a:lnTo>
                <a:lnTo>
                  <a:pt x="0" y="384149"/>
                </a:lnTo>
                <a:lnTo>
                  <a:pt x="1554479" y="384149"/>
                </a:lnTo>
                <a:lnTo>
                  <a:pt x="1554479" y="0"/>
                </a:lnTo>
                <a:close/>
              </a:path>
            </a:pathLst>
          </a:custGeom>
          <a:solidFill>
            <a:srgbClr val="0043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8449944" y="2414587"/>
            <a:ext cx="140081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support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commercial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scaling?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021823" y="2414676"/>
            <a:ext cx="1783080" cy="384175"/>
          </a:xfrm>
          <a:custGeom>
            <a:avLst/>
            <a:gdLst/>
            <a:ahLst/>
            <a:cxnLst/>
            <a:rect l="l" t="t" r="r" b="b"/>
            <a:pathLst>
              <a:path w="1783079" h="384175">
                <a:moveTo>
                  <a:pt x="1783079" y="0"/>
                </a:moveTo>
                <a:lnTo>
                  <a:pt x="0" y="0"/>
                </a:lnTo>
                <a:lnTo>
                  <a:pt x="0" y="384149"/>
                </a:lnTo>
                <a:lnTo>
                  <a:pt x="1783079" y="384149"/>
                </a:lnTo>
                <a:lnTo>
                  <a:pt x="1783079" y="0"/>
                </a:lnTo>
                <a:close/>
              </a:path>
            </a:pathLst>
          </a:custGeom>
          <a:solidFill>
            <a:srgbClr val="0043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10107803" y="2404427"/>
            <a:ext cx="1273175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Levers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unlock potential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70725" y="1640776"/>
            <a:ext cx="4401820" cy="102679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latin typeface="Arial"/>
                <a:cs typeface="Arial"/>
              </a:rPr>
              <a:t>~90%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of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$170B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circular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plastics</a:t>
            </a:r>
            <a:r>
              <a:rPr dirty="0" sz="1350" spc="15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funding</a:t>
            </a:r>
            <a:endParaRPr sz="13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40"/>
              </a:spcBef>
            </a:pPr>
            <a:r>
              <a:rPr dirty="0" sz="1350" b="1">
                <a:latin typeface="Arial"/>
                <a:cs typeface="Arial"/>
              </a:rPr>
              <a:t>comes</a:t>
            </a:r>
            <a:r>
              <a:rPr dirty="0" sz="1350" spc="1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from</a:t>
            </a:r>
            <a:r>
              <a:rPr dirty="0" sz="1350" spc="16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low-risk,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return-oriented</a:t>
            </a:r>
            <a:r>
              <a:rPr dirty="0" sz="1350" spc="19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investors</a:t>
            </a:r>
            <a:endParaRPr sz="1350">
              <a:latin typeface="Arial"/>
              <a:cs typeface="Arial"/>
            </a:endParaRPr>
          </a:p>
          <a:p>
            <a:pPr marL="185420">
              <a:lnSpc>
                <a:spcPct val="100000"/>
              </a:lnSpc>
              <a:spcBef>
                <a:spcPts val="555"/>
              </a:spcBef>
              <a:tabLst>
                <a:tab pos="1417955" algn="l"/>
                <a:tab pos="2905125" algn="l"/>
              </a:tabLst>
            </a:pPr>
            <a:r>
              <a:rPr dirty="0" sz="1200">
                <a:latin typeface="Arial MT"/>
                <a:cs typeface="Arial MT"/>
              </a:rPr>
              <a:t>Patient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capital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10">
                <a:latin typeface="Arial MT"/>
                <a:cs typeface="Arial MT"/>
              </a:rPr>
              <a:t>Low-</a:t>
            </a:r>
            <a:r>
              <a:rPr dirty="0" sz="1200">
                <a:latin typeface="Arial MT"/>
                <a:cs typeface="Arial MT"/>
              </a:rPr>
              <a:t>return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tolerant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10">
                <a:latin typeface="Arial MT"/>
                <a:cs typeface="Arial MT"/>
              </a:rPr>
              <a:t>Early-</a:t>
            </a:r>
            <a:r>
              <a:rPr dirty="0" sz="1200">
                <a:latin typeface="Arial MT"/>
                <a:cs typeface="Arial MT"/>
              </a:rPr>
              <a:t>stage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supporter</a:t>
            </a:r>
            <a:endParaRPr sz="12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1145"/>
              </a:spcBef>
            </a:pPr>
            <a:r>
              <a:rPr dirty="0" sz="1200">
                <a:latin typeface="Arial MT"/>
                <a:cs typeface="Arial MT"/>
              </a:rPr>
              <a:t>Plastic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circularity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investments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by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investor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type</a:t>
            </a:r>
            <a:r>
              <a:rPr dirty="0" baseline="24305" sz="1200">
                <a:latin typeface="Arial MT"/>
                <a:cs typeface="Arial MT"/>
              </a:rPr>
              <a:t>1</a:t>
            </a:r>
            <a:r>
              <a:rPr dirty="0" baseline="24305" sz="1200" spc="1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(%,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2018-2024)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493602" y="2150430"/>
            <a:ext cx="4180840" cy="4052570"/>
            <a:chOff x="493602" y="2150430"/>
            <a:chExt cx="4180840" cy="4052570"/>
          </a:xfrm>
        </p:grpSpPr>
        <p:pic>
          <p:nvPicPr>
            <p:cNvPr id="82" name="object 8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8974" y="2157974"/>
              <a:ext cx="116060" cy="16583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16692" y="2150430"/>
              <a:ext cx="132333" cy="18100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06218" y="2163934"/>
              <a:ext cx="153823" cy="153685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1768" y="4426194"/>
              <a:ext cx="121336" cy="16583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3602" y="4044423"/>
              <a:ext cx="137847" cy="18854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2604" y="5558682"/>
              <a:ext cx="160232" cy="16003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3261" y="4419454"/>
              <a:ext cx="132333" cy="188545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3602" y="4794485"/>
              <a:ext cx="137847" cy="18854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3261" y="5544458"/>
              <a:ext cx="132333" cy="18854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4316" y="5183740"/>
              <a:ext cx="160232" cy="16003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0378" y="4415313"/>
              <a:ext cx="153823" cy="16070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1768" y="5186196"/>
              <a:ext cx="121336" cy="17338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1768" y="5551994"/>
              <a:ext cx="121336" cy="17338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1768" y="5908699"/>
              <a:ext cx="121336" cy="173382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4421124" y="4961864"/>
              <a:ext cx="247015" cy="1235075"/>
            </a:xfrm>
            <a:custGeom>
              <a:avLst/>
              <a:gdLst/>
              <a:ahLst/>
              <a:cxnLst/>
              <a:rect l="l" t="t" r="r" b="b"/>
              <a:pathLst>
                <a:path w="247014" h="1235075">
                  <a:moveTo>
                    <a:pt x="246887" y="0"/>
                  </a:moveTo>
                  <a:lnTo>
                    <a:pt x="0" y="0"/>
                  </a:lnTo>
                  <a:lnTo>
                    <a:pt x="0" y="1234744"/>
                  </a:lnTo>
                  <a:lnTo>
                    <a:pt x="246887" y="1234744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4421124" y="4961864"/>
              <a:ext cx="247015" cy="1235075"/>
            </a:xfrm>
            <a:custGeom>
              <a:avLst/>
              <a:gdLst/>
              <a:ahLst/>
              <a:cxnLst/>
              <a:rect l="l" t="t" r="r" b="b"/>
              <a:pathLst>
                <a:path w="247014" h="1235075">
                  <a:moveTo>
                    <a:pt x="0" y="1234744"/>
                  </a:moveTo>
                  <a:lnTo>
                    <a:pt x="246887" y="1234744"/>
                  </a:lnTo>
                  <a:lnTo>
                    <a:pt x="246887" y="0"/>
                  </a:lnTo>
                  <a:lnTo>
                    <a:pt x="0" y="0"/>
                  </a:lnTo>
                  <a:lnTo>
                    <a:pt x="0" y="1234744"/>
                  </a:lnTo>
                  <a:close/>
                </a:path>
              </a:pathLst>
            </a:custGeom>
            <a:ln w="1270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64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8703310" cy="635"/>
          </a:xfrm>
          <a:custGeom>
            <a:avLst/>
            <a:gdLst/>
            <a:ahLst/>
            <a:cxnLst/>
            <a:rect l="l" t="t" r="r" b="b"/>
            <a:pathLst>
              <a:path w="8703310" h="635">
                <a:moveTo>
                  <a:pt x="0" y="253"/>
                </a:moveTo>
                <a:lnTo>
                  <a:pt x="8702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8241" y="492378"/>
            <a:ext cx="11161395" cy="151638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7780" marR="5080">
              <a:lnSpc>
                <a:spcPts val="3320"/>
              </a:lnSpc>
              <a:spcBef>
                <a:spcPts val="254"/>
              </a:spcBef>
            </a:pPr>
            <a:r>
              <a:rPr dirty="0" sz="2800" b="1">
                <a:latin typeface="Arial"/>
                <a:cs typeface="Arial"/>
              </a:rPr>
              <a:t>Policy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alignment,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risk-</a:t>
            </a:r>
            <a:r>
              <a:rPr dirty="0" sz="2800" b="1">
                <a:latin typeface="Arial"/>
                <a:cs typeface="Arial"/>
              </a:rPr>
              <a:t>sharing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tools,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robust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data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are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essential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mobilize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capital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toward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plastics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solutions</a:t>
            </a:r>
            <a:endParaRPr sz="2800">
              <a:latin typeface="Arial"/>
              <a:cs typeface="Arial"/>
            </a:endParaRPr>
          </a:p>
          <a:p>
            <a:pPr marL="12700" marR="2670175">
              <a:lnSpc>
                <a:spcPct val="100800"/>
              </a:lnSpc>
              <a:spcBef>
                <a:spcPts val="1185"/>
              </a:spcBef>
            </a:pPr>
            <a:r>
              <a:rPr dirty="0" sz="1550" b="1">
                <a:latin typeface="Arial"/>
                <a:cs typeface="Arial"/>
              </a:rPr>
              <a:t>Comparison</a:t>
            </a:r>
            <a:r>
              <a:rPr dirty="0" sz="1550" spc="1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1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current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barriers</a:t>
            </a:r>
            <a:r>
              <a:rPr dirty="0" sz="1550" spc="19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and</a:t>
            </a:r>
            <a:r>
              <a:rPr dirty="0" sz="1550" spc="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potential</a:t>
            </a:r>
            <a:r>
              <a:rPr dirty="0" sz="1550" spc="11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actions</a:t>
            </a:r>
            <a:r>
              <a:rPr dirty="0" sz="1550" spc="10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across</a:t>
            </a:r>
            <a:r>
              <a:rPr dirty="0" sz="1550" spc="10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critical</a:t>
            </a:r>
            <a:r>
              <a:rPr dirty="0" sz="1550" spc="11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enablers</a:t>
            </a:r>
            <a:r>
              <a:rPr dirty="0" sz="1550" spc="19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plastics investment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5719"/>
            <a:ext cx="2039620" cy="429895"/>
          </a:xfrm>
          <a:custGeom>
            <a:avLst/>
            <a:gdLst/>
            <a:ahLst/>
            <a:cxnLst/>
            <a:rect l="l" t="t" r="r" b="b"/>
            <a:pathLst>
              <a:path w="2039620" h="429895">
                <a:moveTo>
                  <a:pt x="1824227" y="0"/>
                </a:moveTo>
                <a:lnTo>
                  <a:pt x="0" y="0"/>
                </a:lnTo>
                <a:lnTo>
                  <a:pt x="0" y="429894"/>
                </a:lnTo>
                <a:lnTo>
                  <a:pt x="1824227" y="429894"/>
                </a:lnTo>
                <a:lnTo>
                  <a:pt x="2039112" y="215010"/>
                </a:lnTo>
                <a:lnTo>
                  <a:pt x="1824227" y="0"/>
                </a:lnTo>
                <a:close/>
              </a:path>
            </a:pathLst>
          </a:custGeom>
          <a:solidFill>
            <a:srgbClr val="C5E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33604" y="125412"/>
            <a:ext cx="164909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/>
              <a:t>Policy</a:t>
            </a:r>
            <a:r>
              <a:rPr dirty="0" sz="1550" spc="114"/>
              <a:t> </a:t>
            </a:r>
            <a:r>
              <a:rPr dirty="0" sz="1550"/>
              <a:t>&amp;</a:t>
            </a:r>
            <a:r>
              <a:rPr dirty="0" sz="1550" spc="65"/>
              <a:t> </a:t>
            </a:r>
            <a:r>
              <a:rPr dirty="0" sz="1550" spc="-10"/>
              <a:t>Finance</a:t>
            </a:r>
            <a:endParaRPr sz="1550"/>
          </a:p>
        </p:txBody>
      </p:sp>
      <p:sp>
        <p:nvSpPr>
          <p:cNvPr id="8" name="object 8"/>
          <p:cNvSpPr txBox="1"/>
          <p:nvPr/>
        </p:nvSpPr>
        <p:spPr>
          <a:xfrm>
            <a:off x="300863" y="6415216"/>
            <a:ext cx="8740775" cy="3848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 marR="30480">
              <a:lnSpc>
                <a:spcPts val="940"/>
              </a:lnSpc>
              <a:spcBef>
                <a:spcPts val="140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baseline="22222" sz="750" spc="7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Digital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profiles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capturing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content,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emissions,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recyclability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per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product.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baseline="22222" sz="750">
                <a:latin typeface="Arial MT"/>
                <a:cs typeface="Arial MT"/>
              </a:rPr>
              <a:t>2</a:t>
            </a:r>
            <a:r>
              <a:rPr dirty="0" baseline="22222" sz="750" spc="22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Government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or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multilateral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guarantees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that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backstop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investment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risk,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reducing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downside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exposure.</a:t>
            </a:r>
            <a:r>
              <a:rPr dirty="0" sz="800" spc="-160">
                <a:latin typeface="Arial MT"/>
                <a:cs typeface="Arial MT"/>
              </a:rPr>
              <a:t> </a:t>
            </a:r>
            <a:r>
              <a:rPr dirty="0" baseline="22222" sz="750">
                <a:latin typeface="Arial MT"/>
                <a:cs typeface="Arial MT"/>
              </a:rPr>
              <a:t>3</a:t>
            </a:r>
            <a:r>
              <a:rPr dirty="0" baseline="22222" sz="750" spc="37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Public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or</a:t>
            </a:r>
            <a:r>
              <a:rPr dirty="0" sz="800">
                <a:latin typeface="Arial MT"/>
                <a:cs typeface="Arial MT"/>
              </a:rPr>
              <a:t> catalytic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actors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that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absorb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early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losses,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improving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the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risk-return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profile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for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commercial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investors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future.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baseline="22222" sz="750">
                <a:latin typeface="Arial MT"/>
                <a:cs typeface="Arial MT"/>
              </a:rPr>
              <a:t>4</a:t>
            </a:r>
            <a:r>
              <a:rPr dirty="0" sz="800">
                <a:latin typeface="Arial MT"/>
                <a:cs typeface="Arial MT"/>
              </a:rPr>
              <a:t>Joint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instruments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like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guarantees,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subordinated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debt,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or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insurance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mechanisms. </a:t>
            </a: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Mariana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Castaño,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Gernot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Wagne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3"/>
              </a:rPr>
              <a:t>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Share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with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91879" y="2370391"/>
            <a:ext cx="2259965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latin typeface="Arial"/>
                <a:cs typeface="Arial"/>
              </a:rPr>
              <a:t>Investment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Risk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Mitigation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015" y="2978566"/>
            <a:ext cx="430530" cy="6616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67310">
              <a:lnSpc>
                <a:spcPts val="1610"/>
              </a:lnSpc>
            </a:pPr>
            <a:r>
              <a:rPr dirty="0" sz="1350" b="1">
                <a:latin typeface="Arial"/>
                <a:cs typeface="Arial"/>
              </a:rPr>
              <a:t>Why</a:t>
            </a:r>
            <a:r>
              <a:rPr dirty="0" sz="1350" spc="55" b="1">
                <a:latin typeface="Arial"/>
                <a:cs typeface="Arial"/>
              </a:rPr>
              <a:t> </a:t>
            </a:r>
            <a:r>
              <a:rPr dirty="0" sz="1350" spc="-25" b="1">
                <a:latin typeface="Arial"/>
                <a:cs typeface="Arial"/>
              </a:rPr>
              <a:t>it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350" spc="-10" b="1">
                <a:latin typeface="Arial"/>
                <a:cs typeface="Arial"/>
              </a:rPr>
              <a:t>matters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2144" y="3814064"/>
            <a:ext cx="3291840" cy="1015365"/>
          </a:xfrm>
          <a:prstGeom prst="rect">
            <a:avLst/>
          </a:prstGeom>
          <a:solidFill>
            <a:srgbClr val="D1F1FF"/>
          </a:solidFill>
        </p:spPr>
        <p:txBody>
          <a:bodyPr wrap="square" lIns="0" tIns="34290" rIns="0" bIns="0" rtlCol="0" vert="horz">
            <a:spAutoFit/>
          </a:bodyPr>
          <a:lstStyle/>
          <a:p>
            <a:pPr marL="33655" marR="88265">
              <a:lnSpc>
                <a:spcPct val="100000"/>
              </a:lnSpc>
              <a:spcBef>
                <a:spcPts val="270"/>
              </a:spcBef>
            </a:pPr>
            <a:r>
              <a:rPr dirty="0" sz="1200">
                <a:latin typeface="Arial MT"/>
                <a:cs typeface="Arial MT"/>
              </a:rPr>
              <a:t>Policies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remain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b="1">
                <a:latin typeface="Arial"/>
                <a:cs typeface="Arial"/>
              </a:rPr>
              <a:t>fragmented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across </a:t>
            </a:r>
            <a:r>
              <a:rPr dirty="0" sz="1200" b="1">
                <a:latin typeface="Arial"/>
                <a:cs typeface="Arial"/>
              </a:rPr>
              <a:t>geographies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solutions</a:t>
            </a:r>
            <a:r>
              <a:rPr dirty="0" sz="1200">
                <a:latin typeface="Arial MT"/>
                <a:cs typeface="Arial MT"/>
              </a:rPr>
              <a:t>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limited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long-</a:t>
            </a:r>
            <a:r>
              <a:rPr dirty="0" sz="1200">
                <a:latin typeface="Arial MT"/>
                <a:cs typeface="Arial MT"/>
              </a:rPr>
              <a:t>term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clarity, </a:t>
            </a:r>
            <a:r>
              <a:rPr dirty="0" sz="1200">
                <a:latin typeface="Arial MT"/>
                <a:cs typeface="Arial MT"/>
              </a:rPr>
              <a:t>weak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enforcement,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scarce demand-</a:t>
            </a:r>
            <a:r>
              <a:rPr dirty="0" sz="1200">
                <a:latin typeface="Arial MT"/>
                <a:cs typeface="Arial MT"/>
              </a:rPr>
              <a:t>pull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mechanisms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46320" y="3804920"/>
            <a:ext cx="3282950" cy="1024890"/>
          </a:xfrm>
          <a:prstGeom prst="rect">
            <a:avLst/>
          </a:prstGeom>
          <a:solidFill>
            <a:srgbClr val="D1F1FF"/>
          </a:solidFill>
        </p:spPr>
        <p:txBody>
          <a:bodyPr wrap="square" lIns="0" tIns="39369" rIns="0" bIns="0" rtlCol="0" vert="horz">
            <a:spAutoFit/>
          </a:bodyPr>
          <a:lstStyle/>
          <a:p>
            <a:pPr marL="34925" marR="429259">
              <a:lnSpc>
                <a:spcPct val="100000"/>
              </a:lnSpc>
              <a:spcBef>
                <a:spcPts val="309"/>
              </a:spcBef>
            </a:pPr>
            <a:r>
              <a:rPr dirty="0" sz="1200">
                <a:latin typeface="Arial MT"/>
                <a:cs typeface="Arial MT"/>
              </a:rPr>
              <a:t>Data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 </a:t>
            </a:r>
            <a:r>
              <a:rPr dirty="0" sz="1200" b="1">
                <a:latin typeface="Arial"/>
                <a:cs typeface="Arial"/>
              </a:rPr>
              <a:t>inconsistent,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siloed,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20" b="1">
                <a:latin typeface="Arial"/>
                <a:cs typeface="Arial"/>
              </a:rPr>
              <a:t> lacks </a:t>
            </a:r>
            <a:r>
              <a:rPr dirty="0" sz="1200" b="1">
                <a:latin typeface="Arial"/>
                <a:cs typeface="Arial"/>
              </a:rPr>
              <a:t>standard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formats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emissions,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material </a:t>
            </a:r>
            <a:r>
              <a:rPr dirty="0" sz="1200">
                <a:latin typeface="Arial MT"/>
                <a:cs typeface="Arial MT"/>
              </a:rPr>
              <a:t>flows,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solution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performance,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limiting </a:t>
            </a:r>
            <a:r>
              <a:rPr dirty="0" sz="1200">
                <a:latin typeface="Arial MT"/>
                <a:cs typeface="Arial MT"/>
              </a:rPr>
              <a:t>investor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confidence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31352" y="3804920"/>
            <a:ext cx="3291840" cy="1024890"/>
          </a:xfrm>
          <a:prstGeom prst="rect">
            <a:avLst/>
          </a:prstGeom>
          <a:solidFill>
            <a:srgbClr val="D1F1FF"/>
          </a:solidFill>
        </p:spPr>
        <p:txBody>
          <a:bodyPr wrap="square" lIns="0" tIns="39369" rIns="0" bIns="0" rtlCol="0" vert="horz">
            <a:spAutoFit/>
          </a:bodyPr>
          <a:lstStyle/>
          <a:p>
            <a:pPr marL="45720" marR="22225">
              <a:lnSpc>
                <a:spcPct val="100000"/>
              </a:lnSpc>
              <a:spcBef>
                <a:spcPts val="309"/>
              </a:spcBef>
            </a:pPr>
            <a:r>
              <a:rPr dirty="0" sz="1200" b="1">
                <a:latin typeface="Arial"/>
                <a:cs typeface="Arial"/>
              </a:rPr>
              <a:t>Financial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instruments </a:t>
            </a:r>
            <a:r>
              <a:rPr dirty="0" sz="1200">
                <a:latin typeface="Arial MT"/>
                <a:cs typeface="Arial MT"/>
              </a:rPr>
              <a:t>like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concessional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loans, guarantees,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insurance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b="1">
                <a:latin typeface="Arial"/>
                <a:cs typeface="Arial"/>
              </a:rPr>
              <a:t>remain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underused</a:t>
            </a:r>
            <a:r>
              <a:rPr dirty="0" sz="1200" spc="-10">
                <a:latin typeface="Arial MT"/>
                <a:cs typeface="Arial MT"/>
              </a:rPr>
              <a:t>, especially</a:t>
            </a:r>
            <a:r>
              <a:rPr dirty="0" sz="1200">
                <a:latin typeface="Arial MT"/>
                <a:cs typeface="Arial MT"/>
              </a:rPr>
              <a:t> for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technologies</a:t>
            </a:r>
            <a:r>
              <a:rPr dirty="0" sz="1200">
                <a:latin typeface="Arial MT"/>
                <a:cs typeface="Arial MT"/>
              </a:rPr>
              <a:t> with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uncertain </a:t>
            </a:r>
            <a:r>
              <a:rPr dirty="0" sz="1200">
                <a:latin typeface="Arial MT"/>
                <a:cs typeface="Arial MT"/>
              </a:rPr>
              <a:t>revenue</a:t>
            </a:r>
            <a:r>
              <a:rPr dirty="0" sz="1200" spc="-10">
                <a:latin typeface="Arial MT"/>
                <a:cs typeface="Arial MT"/>
              </a:rPr>
              <a:t> streams </a:t>
            </a:r>
            <a:r>
              <a:rPr dirty="0" sz="1200">
                <a:latin typeface="Arial MT"/>
                <a:cs typeface="Arial MT"/>
              </a:rPr>
              <a:t>or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infrastructure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lock-</a:t>
            </a:r>
            <a:r>
              <a:rPr dirty="0" sz="1200" spc="-25">
                <a:latin typeface="Arial MT"/>
                <a:cs typeface="Arial MT"/>
              </a:rPr>
              <a:t>in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2144" y="2762148"/>
            <a:ext cx="3291840" cy="923925"/>
          </a:xfrm>
          <a:prstGeom prst="rect">
            <a:avLst/>
          </a:prstGeom>
          <a:solidFill>
            <a:srgbClr val="DEDEDE"/>
          </a:solidFill>
        </p:spPr>
        <p:txBody>
          <a:bodyPr wrap="square" lIns="0" tIns="29845" rIns="0" bIns="0" rtlCol="0" vert="horz">
            <a:spAutoFit/>
          </a:bodyPr>
          <a:lstStyle/>
          <a:p>
            <a:pPr marL="33655" marR="268605">
              <a:lnSpc>
                <a:spcPct val="100000"/>
              </a:lnSpc>
              <a:spcBef>
                <a:spcPts val="235"/>
              </a:spcBef>
            </a:pPr>
            <a:r>
              <a:rPr dirty="0" sz="1200" b="1">
                <a:latin typeface="Arial"/>
                <a:cs typeface="Arial"/>
              </a:rPr>
              <a:t>Clear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mandates,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stable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incentives,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and </a:t>
            </a:r>
            <a:r>
              <a:rPr dirty="0" sz="1200" spc="-10" b="1">
                <a:latin typeface="Arial"/>
                <a:cs typeface="Arial"/>
              </a:rPr>
              <a:t>long-</a:t>
            </a:r>
            <a:r>
              <a:rPr dirty="0" sz="1200" b="1">
                <a:latin typeface="Arial"/>
                <a:cs typeface="Arial"/>
              </a:rPr>
              <a:t>term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targets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provide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visibility,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demand certainty,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market signals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that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reduce </a:t>
            </a:r>
            <a:r>
              <a:rPr dirty="0" sz="1200">
                <a:latin typeface="Arial MT"/>
                <a:cs typeface="Arial MT"/>
              </a:rPr>
              <a:t>investor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risk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55464" y="2762148"/>
            <a:ext cx="3291840" cy="923925"/>
          </a:xfrm>
          <a:prstGeom prst="rect">
            <a:avLst/>
          </a:prstGeom>
          <a:solidFill>
            <a:srgbClr val="DEDEDE"/>
          </a:solidFill>
        </p:spPr>
        <p:txBody>
          <a:bodyPr wrap="square" lIns="0" tIns="29845" rIns="0" bIns="0" rtlCol="0" vert="horz">
            <a:spAutoFit/>
          </a:bodyPr>
          <a:lstStyle/>
          <a:p>
            <a:pPr marL="40005" marR="31115">
              <a:lnSpc>
                <a:spcPct val="100000"/>
              </a:lnSpc>
              <a:spcBef>
                <a:spcPts val="235"/>
              </a:spcBef>
            </a:pPr>
            <a:r>
              <a:rPr dirty="0" sz="1200" b="1">
                <a:latin typeface="Arial"/>
                <a:cs typeface="Arial"/>
              </a:rPr>
              <a:t>Robust,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standardized,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transparent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data </a:t>
            </a:r>
            <a:r>
              <a:rPr dirty="0" sz="1200" b="1">
                <a:latin typeface="Arial"/>
                <a:cs typeface="Arial"/>
              </a:rPr>
              <a:t>systems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enable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investors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assess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risks,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track </a:t>
            </a:r>
            <a:r>
              <a:rPr dirty="0" sz="1200">
                <a:latin typeface="Arial MT"/>
                <a:cs typeface="Arial MT"/>
              </a:rPr>
              <a:t>impact,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evaluate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returns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across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plastics </a:t>
            </a:r>
            <a:r>
              <a:rPr dirty="0" sz="1200">
                <a:latin typeface="Arial MT"/>
                <a:cs typeface="Arial MT"/>
              </a:rPr>
              <a:t>value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chain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58783" y="2762148"/>
            <a:ext cx="3291840" cy="923925"/>
          </a:xfrm>
          <a:prstGeom prst="rect">
            <a:avLst/>
          </a:prstGeom>
          <a:solidFill>
            <a:srgbClr val="DEDEDE"/>
          </a:solidFill>
        </p:spPr>
        <p:txBody>
          <a:bodyPr wrap="square" lIns="0" tIns="29845" rIns="0" bIns="0" rtlCol="0" vert="horz">
            <a:spAutoFit/>
          </a:bodyPr>
          <a:lstStyle/>
          <a:p>
            <a:pPr marL="46355" marR="82550">
              <a:lnSpc>
                <a:spcPct val="100000"/>
              </a:lnSpc>
              <a:spcBef>
                <a:spcPts val="235"/>
              </a:spcBef>
            </a:pPr>
            <a:r>
              <a:rPr dirty="0" sz="1200" spc="-10" b="1">
                <a:latin typeface="Arial"/>
                <a:cs typeface="Arial"/>
              </a:rPr>
              <a:t>Targeted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financial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tools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reduce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exposure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to </a:t>
            </a:r>
            <a:r>
              <a:rPr dirty="0" sz="1200" spc="-10" b="1">
                <a:latin typeface="Arial"/>
                <a:cs typeface="Arial"/>
              </a:rPr>
              <a:t>early-</a:t>
            </a:r>
            <a:r>
              <a:rPr dirty="0" sz="1200" b="1">
                <a:latin typeface="Arial"/>
                <a:cs typeface="Arial"/>
              </a:rPr>
              <a:t>stage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risks</a:t>
            </a:r>
            <a:r>
              <a:rPr dirty="0" sz="1200">
                <a:latin typeface="Arial MT"/>
                <a:cs typeface="Arial MT"/>
              </a:rPr>
              <a:t>,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enabling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private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capital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to </a:t>
            </a:r>
            <a:r>
              <a:rPr dirty="0" sz="1200">
                <a:latin typeface="Arial MT"/>
                <a:cs typeface="Arial MT"/>
              </a:rPr>
              <a:t>enter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scale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innovative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or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unproven solutions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52144" y="4957292"/>
            <a:ext cx="3291840" cy="1015365"/>
          </a:xfrm>
          <a:prstGeom prst="rect">
            <a:avLst/>
          </a:prstGeom>
          <a:solidFill>
            <a:srgbClr val="D2F0ED"/>
          </a:solidFill>
        </p:spPr>
        <p:txBody>
          <a:bodyPr wrap="square" lIns="0" tIns="34290" rIns="0" bIns="0" rtlCol="0" vert="horz">
            <a:spAutoFit/>
          </a:bodyPr>
          <a:lstStyle/>
          <a:p>
            <a:pPr marL="206375" indent="-172720">
              <a:lnSpc>
                <a:spcPct val="100000"/>
              </a:lnSpc>
              <a:spcBef>
                <a:spcPts val="270"/>
              </a:spcBef>
              <a:buChar char="•"/>
              <a:tabLst>
                <a:tab pos="206375" algn="l"/>
              </a:tabLst>
            </a:pPr>
            <a:r>
              <a:rPr dirty="0" sz="1200">
                <a:latin typeface="Arial MT"/>
                <a:cs typeface="Arial MT"/>
              </a:rPr>
              <a:t>Align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national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policies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across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all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levers</a:t>
            </a:r>
            <a:endParaRPr sz="1200">
              <a:latin typeface="Arial MT"/>
              <a:cs typeface="Arial MT"/>
            </a:endParaRPr>
          </a:p>
          <a:p>
            <a:pPr marL="205104" marR="196215" indent="-172085">
              <a:lnSpc>
                <a:spcPct val="100000"/>
              </a:lnSpc>
              <a:spcBef>
                <a:spcPts val="5"/>
              </a:spcBef>
              <a:buChar char="•"/>
              <a:tabLst>
                <a:tab pos="205104" algn="l"/>
              </a:tabLst>
            </a:pPr>
            <a:r>
              <a:rPr dirty="0" sz="1200">
                <a:latin typeface="Arial MT"/>
                <a:cs typeface="Arial MT"/>
              </a:rPr>
              <a:t>Commit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targets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that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reduce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virgin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plastic </a:t>
            </a:r>
            <a:r>
              <a:rPr dirty="0" sz="1200">
                <a:latin typeface="Arial MT"/>
                <a:cs typeface="Arial MT"/>
              </a:rPr>
              <a:t>use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 increase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recycled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material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uptake</a:t>
            </a:r>
            <a:endParaRPr sz="1200">
              <a:latin typeface="Arial MT"/>
              <a:cs typeface="Arial MT"/>
            </a:endParaRPr>
          </a:p>
          <a:p>
            <a:pPr marL="205104" marR="754380" indent="-172085">
              <a:lnSpc>
                <a:spcPct val="100000"/>
              </a:lnSpc>
              <a:spcBef>
                <a:spcPts val="5"/>
              </a:spcBef>
              <a:buChar char="•"/>
              <a:tabLst>
                <a:tab pos="205104" algn="l"/>
              </a:tabLst>
            </a:pPr>
            <a:r>
              <a:rPr dirty="0" sz="1200">
                <a:latin typeface="Arial MT"/>
                <a:cs typeface="Arial MT"/>
              </a:rPr>
              <a:t>Enforce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emission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limits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 </a:t>
            </a:r>
            <a:r>
              <a:rPr dirty="0" sz="1200" spc="-10">
                <a:latin typeface="Arial MT"/>
                <a:cs typeface="Arial MT"/>
              </a:rPr>
              <a:t>plastics production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46320" y="4957292"/>
            <a:ext cx="3282950" cy="1015365"/>
          </a:xfrm>
          <a:prstGeom prst="rect">
            <a:avLst/>
          </a:prstGeom>
          <a:solidFill>
            <a:srgbClr val="D2F0ED"/>
          </a:solidFill>
        </p:spPr>
        <p:txBody>
          <a:bodyPr wrap="square" lIns="0" tIns="34290" rIns="0" bIns="0" rtlCol="0" vert="horz">
            <a:spAutoFit/>
          </a:bodyPr>
          <a:lstStyle/>
          <a:p>
            <a:pPr marL="207645" indent="-172720">
              <a:lnSpc>
                <a:spcPct val="100000"/>
              </a:lnSpc>
              <a:spcBef>
                <a:spcPts val="270"/>
              </a:spcBef>
              <a:buChar char="•"/>
              <a:tabLst>
                <a:tab pos="207645" algn="l"/>
              </a:tabLst>
            </a:pPr>
            <a:r>
              <a:rPr dirty="0" sz="1200">
                <a:latin typeface="Arial MT"/>
                <a:cs typeface="Arial MT"/>
              </a:rPr>
              <a:t>Develop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interoperable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traceability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platforms.</a:t>
            </a:r>
            <a:endParaRPr sz="1200">
              <a:latin typeface="Arial MT"/>
              <a:cs typeface="Arial MT"/>
            </a:endParaRPr>
          </a:p>
          <a:p>
            <a:pPr marL="207645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207645" algn="l"/>
              </a:tabLst>
            </a:pPr>
            <a:r>
              <a:rPr dirty="0" sz="1200" spc="-10">
                <a:latin typeface="Arial MT"/>
                <a:cs typeface="Arial MT"/>
              </a:rPr>
              <a:t>Standardize </a:t>
            </a:r>
            <a:r>
              <a:rPr dirty="0" sz="1200">
                <a:latin typeface="Arial MT"/>
                <a:cs typeface="Arial MT"/>
              </a:rPr>
              <a:t>digital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product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passports</a:t>
            </a:r>
            <a:r>
              <a:rPr dirty="0" baseline="24305" sz="1200" spc="-15">
                <a:latin typeface="Arial MT"/>
                <a:cs typeface="Arial MT"/>
              </a:rPr>
              <a:t>1</a:t>
            </a:r>
            <a:endParaRPr baseline="24305" sz="1200">
              <a:latin typeface="Arial MT"/>
              <a:cs typeface="Arial MT"/>
            </a:endParaRPr>
          </a:p>
          <a:p>
            <a:pPr marL="207645" indent="-172720">
              <a:lnSpc>
                <a:spcPct val="100000"/>
              </a:lnSpc>
              <a:buChar char="•"/>
              <a:tabLst>
                <a:tab pos="207645" algn="l"/>
              </a:tabLst>
            </a:pPr>
            <a:r>
              <a:rPr dirty="0" sz="1200">
                <a:latin typeface="Arial MT"/>
                <a:cs typeface="Arial MT"/>
              </a:rPr>
              <a:t>Mandate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emissions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disclosure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standards</a:t>
            </a:r>
            <a:endParaRPr sz="1200">
              <a:latin typeface="Arial MT"/>
              <a:cs typeface="Arial MT"/>
            </a:endParaRPr>
          </a:p>
          <a:p>
            <a:pPr marL="2063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across the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value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chain</a:t>
            </a:r>
            <a:endParaRPr sz="1200">
              <a:latin typeface="Arial MT"/>
              <a:cs typeface="Arial MT"/>
            </a:endParaRPr>
          </a:p>
          <a:p>
            <a:pPr marL="207645" indent="-172720">
              <a:lnSpc>
                <a:spcPct val="100000"/>
              </a:lnSpc>
              <a:buChar char="•"/>
              <a:tabLst>
                <a:tab pos="207645" algn="l"/>
              </a:tabLst>
            </a:pPr>
            <a:r>
              <a:rPr dirty="0" sz="1200">
                <a:latin typeface="Arial MT"/>
                <a:cs typeface="Arial MT"/>
              </a:rPr>
              <a:t>Ensure</a:t>
            </a:r>
            <a:r>
              <a:rPr dirty="0" sz="1200" spc="-10">
                <a:latin typeface="Arial MT"/>
                <a:cs typeface="Arial MT"/>
              </a:rPr>
              <a:t> third-</a:t>
            </a:r>
            <a:r>
              <a:rPr dirty="0" sz="1200">
                <a:latin typeface="Arial MT"/>
                <a:cs typeface="Arial MT"/>
              </a:rPr>
              <a:t>party</a:t>
            </a:r>
            <a:r>
              <a:rPr dirty="0" sz="1200" spc="-10">
                <a:latin typeface="Arial MT"/>
                <a:cs typeface="Arial MT"/>
              </a:rPr>
              <a:t> impact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verification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31352" y="4948135"/>
            <a:ext cx="3291840" cy="1015365"/>
          </a:xfrm>
          <a:prstGeom prst="rect">
            <a:avLst/>
          </a:prstGeom>
          <a:solidFill>
            <a:srgbClr val="D2F0ED"/>
          </a:solidFill>
        </p:spPr>
        <p:txBody>
          <a:bodyPr wrap="square" lIns="0" tIns="34925" rIns="0" bIns="0" rtlCol="0" vert="horz">
            <a:spAutoFit/>
          </a:bodyPr>
          <a:lstStyle/>
          <a:p>
            <a:pPr marL="218440" indent="-172720">
              <a:lnSpc>
                <a:spcPct val="100000"/>
              </a:lnSpc>
              <a:spcBef>
                <a:spcPts val="275"/>
              </a:spcBef>
              <a:buChar char="•"/>
              <a:tabLst>
                <a:tab pos="218440" algn="l"/>
              </a:tabLst>
            </a:pPr>
            <a:r>
              <a:rPr dirty="0" sz="1200">
                <a:latin typeface="Arial MT"/>
                <a:cs typeface="Arial MT"/>
              </a:rPr>
              <a:t>Expand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blended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finance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models</a:t>
            </a:r>
            <a:endParaRPr sz="1200">
              <a:latin typeface="Arial MT"/>
              <a:cs typeface="Arial MT"/>
            </a:endParaRPr>
          </a:p>
          <a:p>
            <a:pPr marL="218440" indent="-172720">
              <a:lnSpc>
                <a:spcPct val="100000"/>
              </a:lnSpc>
              <a:buChar char="•"/>
              <a:tabLst>
                <a:tab pos="218440" algn="l"/>
              </a:tabLst>
            </a:pPr>
            <a:r>
              <a:rPr dirty="0" sz="1200">
                <a:latin typeface="Arial MT"/>
                <a:cs typeface="Arial MT"/>
              </a:rPr>
              <a:t>Deploy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public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guarantees</a:t>
            </a:r>
            <a:r>
              <a:rPr dirty="0" baseline="24305" sz="1200" spc="-15">
                <a:latin typeface="Arial MT"/>
                <a:cs typeface="Arial MT"/>
              </a:rPr>
              <a:t>2</a:t>
            </a:r>
            <a:endParaRPr baseline="24305" sz="1200">
              <a:latin typeface="Arial MT"/>
              <a:cs typeface="Arial MT"/>
            </a:endParaRPr>
          </a:p>
          <a:p>
            <a:pPr marL="218440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218440" algn="l"/>
              </a:tabLst>
            </a:pPr>
            <a:r>
              <a:rPr dirty="0" sz="1200">
                <a:latin typeface="Arial MT"/>
                <a:cs typeface="Arial MT"/>
              </a:rPr>
              <a:t>Offer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first-</a:t>
            </a:r>
            <a:r>
              <a:rPr dirty="0" sz="1200">
                <a:latin typeface="Arial MT"/>
                <a:cs typeface="Arial MT"/>
              </a:rPr>
              <a:t>loss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capital</a:t>
            </a:r>
            <a:r>
              <a:rPr dirty="0" baseline="24305" sz="1200" spc="-15">
                <a:latin typeface="Arial MT"/>
                <a:cs typeface="Arial MT"/>
              </a:rPr>
              <a:t>3</a:t>
            </a:r>
            <a:endParaRPr baseline="24305" sz="1200">
              <a:latin typeface="Arial MT"/>
              <a:cs typeface="Arial MT"/>
            </a:endParaRPr>
          </a:p>
          <a:p>
            <a:pPr marL="217170" marR="324485" indent="-172085">
              <a:lnSpc>
                <a:spcPct val="100000"/>
              </a:lnSpc>
              <a:buChar char="•"/>
              <a:tabLst>
                <a:tab pos="217170" algn="l"/>
              </a:tabLst>
            </a:pPr>
            <a:r>
              <a:rPr dirty="0" sz="1200" spc="-10">
                <a:latin typeface="Arial MT"/>
                <a:cs typeface="Arial MT"/>
              </a:rPr>
              <a:t>Co-</a:t>
            </a:r>
            <a:r>
              <a:rPr dirty="0" sz="1200">
                <a:latin typeface="Arial MT"/>
                <a:cs typeface="Arial MT"/>
              </a:rPr>
              <a:t>design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risk-sharing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tools</a:t>
            </a:r>
            <a:r>
              <a:rPr dirty="0" baseline="24305" sz="1200">
                <a:latin typeface="Arial MT"/>
                <a:cs typeface="Arial MT"/>
              </a:rPr>
              <a:t>4</a:t>
            </a:r>
            <a:r>
              <a:rPr dirty="0" baseline="24305" sz="1200" spc="157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with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public-</a:t>
            </a:r>
            <a:r>
              <a:rPr dirty="0" sz="1200">
                <a:latin typeface="Arial MT"/>
                <a:cs typeface="Arial MT"/>
              </a:rPr>
              <a:t>private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investment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vehicles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015" y="3980875"/>
            <a:ext cx="430530" cy="668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610"/>
              </a:lnSpc>
            </a:pPr>
            <a:r>
              <a:rPr dirty="0" sz="1350" spc="-10" b="1">
                <a:latin typeface="Arial"/>
                <a:cs typeface="Arial"/>
              </a:rPr>
              <a:t>Current</a:t>
            </a:r>
            <a:endParaRPr sz="135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35"/>
              </a:spcBef>
            </a:pPr>
            <a:r>
              <a:rPr dirty="0" sz="1350" spc="-25" b="1">
                <a:latin typeface="Arial"/>
                <a:cs typeface="Arial"/>
              </a:rPr>
              <a:t>gap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7711" y="5050721"/>
            <a:ext cx="429895" cy="772160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05410" marR="5080" indent="-93345">
              <a:lnSpc>
                <a:spcPts val="1660"/>
              </a:lnSpc>
              <a:spcBef>
                <a:spcPts val="10"/>
              </a:spcBef>
            </a:pPr>
            <a:r>
              <a:rPr dirty="0" sz="1350" spc="-10" b="1">
                <a:latin typeface="Arial"/>
                <a:cs typeface="Arial"/>
              </a:rPr>
              <a:t>Enabling moves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39613" y="2350198"/>
            <a:ext cx="2140585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latin typeface="Arial"/>
                <a:cs typeface="Arial"/>
              </a:rPr>
              <a:t>Data</a:t>
            </a:r>
            <a:r>
              <a:rPr dirty="0" sz="1350" spc="4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&amp;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Tracking</a:t>
            </a:r>
            <a:r>
              <a:rPr dirty="0" sz="1350" spc="4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Systems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02332" y="2212533"/>
            <a:ext cx="494665" cy="468630"/>
          </a:xfrm>
          <a:custGeom>
            <a:avLst/>
            <a:gdLst/>
            <a:ahLst/>
            <a:cxnLst/>
            <a:rect l="l" t="t" r="r" b="b"/>
            <a:pathLst>
              <a:path w="494664" h="468630">
                <a:moveTo>
                  <a:pt x="448748" y="390290"/>
                </a:moveTo>
                <a:lnTo>
                  <a:pt x="45526" y="390290"/>
                </a:lnTo>
                <a:lnTo>
                  <a:pt x="45526" y="409943"/>
                </a:lnTo>
                <a:lnTo>
                  <a:pt x="0" y="442476"/>
                </a:lnTo>
                <a:lnTo>
                  <a:pt x="0" y="468349"/>
                </a:lnTo>
                <a:lnTo>
                  <a:pt x="494273" y="468349"/>
                </a:lnTo>
                <a:lnTo>
                  <a:pt x="494273" y="455339"/>
                </a:lnTo>
                <a:lnTo>
                  <a:pt x="13007" y="455339"/>
                </a:lnTo>
                <a:lnTo>
                  <a:pt x="13007" y="449172"/>
                </a:lnTo>
                <a:lnTo>
                  <a:pt x="31678" y="435824"/>
                </a:lnTo>
                <a:lnTo>
                  <a:pt x="484964" y="435824"/>
                </a:lnTo>
                <a:lnTo>
                  <a:pt x="466783" y="422832"/>
                </a:lnTo>
                <a:lnTo>
                  <a:pt x="49888" y="422832"/>
                </a:lnTo>
                <a:lnTo>
                  <a:pt x="58533" y="416639"/>
                </a:lnTo>
                <a:lnTo>
                  <a:pt x="58533" y="403300"/>
                </a:lnTo>
                <a:lnTo>
                  <a:pt x="448748" y="403300"/>
                </a:lnTo>
                <a:lnTo>
                  <a:pt x="448748" y="390290"/>
                </a:lnTo>
                <a:close/>
              </a:path>
              <a:path w="494664" h="468630">
                <a:moveTo>
                  <a:pt x="484964" y="435824"/>
                </a:moveTo>
                <a:lnTo>
                  <a:pt x="462613" y="435824"/>
                </a:lnTo>
                <a:lnTo>
                  <a:pt x="481265" y="449172"/>
                </a:lnTo>
                <a:lnTo>
                  <a:pt x="481265" y="455339"/>
                </a:lnTo>
                <a:lnTo>
                  <a:pt x="494273" y="455339"/>
                </a:lnTo>
                <a:lnTo>
                  <a:pt x="494273" y="442476"/>
                </a:lnTo>
                <a:lnTo>
                  <a:pt x="484964" y="435824"/>
                </a:lnTo>
                <a:close/>
              </a:path>
              <a:path w="494664" h="468630">
                <a:moveTo>
                  <a:pt x="448748" y="403300"/>
                </a:moveTo>
                <a:lnTo>
                  <a:pt x="435740" y="403300"/>
                </a:lnTo>
                <a:lnTo>
                  <a:pt x="435740" y="416639"/>
                </a:lnTo>
                <a:lnTo>
                  <a:pt x="444377" y="422832"/>
                </a:lnTo>
                <a:lnTo>
                  <a:pt x="466783" y="422832"/>
                </a:lnTo>
                <a:lnTo>
                  <a:pt x="448748" y="409943"/>
                </a:lnTo>
                <a:lnTo>
                  <a:pt x="448748" y="403300"/>
                </a:lnTo>
                <a:close/>
              </a:path>
              <a:path w="494664" h="468630">
                <a:moveTo>
                  <a:pt x="78044" y="188640"/>
                </a:moveTo>
                <a:lnTo>
                  <a:pt x="65037" y="188640"/>
                </a:lnTo>
                <a:lnTo>
                  <a:pt x="65037" y="390290"/>
                </a:lnTo>
                <a:lnTo>
                  <a:pt x="78044" y="390290"/>
                </a:lnTo>
                <a:lnTo>
                  <a:pt x="78044" y="188640"/>
                </a:lnTo>
                <a:close/>
              </a:path>
              <a:path w="494664" h="468630">
                <a:moveTo>
                  <a:pt x="117065" y="188640"/>
                </a:moveTo>
                <a:lnTo>
                  <a:pt x="104058" y="188640"/>
                </a:lnTo>
                <a:lnTo>
                  <a:pt x="104058" y="390290"/>
                </a:lnTo>
                <a:lnTo>
                  <a:pt x="117065" y="390290"/>
                </a:lnTo>
                <a:lnTo>
                  <a:pt x="117065" y="188640"/>
                </a:lnTo>
                <a:close/>
              </a:path>
              <a:path w="494664" h="468630">
                <a:moveTo>
                  <a:pt x="182101" y="188640"/>
                </a:moveTo>
                <a:lnTo>
                  <a:pt x="169094" y="188640"/>
                </a:lnTo>
                <a:lnTo>
                  <a:pt x="169094" y="390290"/>
                </a:lnTo>
                <a:lnTo>
                  <a:pt x="182101" y="390290"/>
                </a:lnTo>
                <a:lnTo>
                  <a:pt x="182101" y="188640"/>
                </a:lnTo>
                <a:close/>
              </a:path>
              <a:path w="494664" h="468630">
                <a:moveTo>
                  <a:pt x="221123" y="188640"/>
                </a:moveTo>
                <a:lnTo>
                  <a:pt x="208115" y="188640"/>
                </a:lnTo>
                <a:lnTo>
                  <a:pt x="208115" y="390290"/>
                </a:lnTo>
                <a:lnTo>
                  <a:pt x="221123" y="390290"/>
                </a:lnTo>
                <a:lnTo>
                  <a:pt x="221123" y="188640"/>
                </a:lnTo>
                <a:close/>
              </a:path>
              <a:path w="494664" h="468630">
                <a:moveTo>
                  <a:pt x="286158" y="188640"/>
                </a:moveTo>
                <a:lnTo>
                  <a:pt x="273151" y="188640"/>
                </a:lnTo>
                <a:lnTo>
                  <a:pt x="273151" y="390290"/>
                </a:lnTo>
                <a:lnTo>
                  <a:pt x="286158" y="390290"/>
                </a:lnTo>
                <a:lnTo>
                  <a:pt x="286158" y="188640"/>
                </a:lnTo>
                <a:close/>
              </a:path>
              <a:path w="494664" h="468630">
                <a:moveTo>
                  <a:pt x="325180" y="188640"/>
                </a:moveTo>
                <a:lnTo>
                  <a:pt x="312173" y="188640"/>
                </a:lnTo>
                <a:lnTo>
                  <a:pt x="312173" y="390290"/>
                </a:lnTo>
                <a:lnTo>
                  <a:pt x="325180" y="390290"/>
                </a:lnTo>
                <a:lnTo>
                  <a:pt x="325180" y="188640"/>
                </a:lnTo>
                <a:close/>
              </a:path>
              <a:path w="494664" h="468630">
                <a:moveTo>
                  <a:pt x="390215" y="188640"/>
                </a:moveTo>
                <a:lnTo>
                  <a:pt x="377208" y="188640"/>
                </a:lnTo>
                <a:lnTo>
                  <a:pt x="377208" y="390290"/>
                </a:lnTo>
                <a:lnTo>
                  <a:pt x="390215" y="390290"/>
                </a:lnTo>
                <a:lnTo>
                  <a:pt x="390215" y="188640"/>
                </a:lnTo>
                <a:close/>
              </a:path>
              <a:path w="494664" h="468630">
                <a:moveTo>
                  <a:pt x="429237" y="188640"/>
                </a:moveTo>
                <a:lnTo>
                  <a:pt x="416230" y="188640"/>
                </a:lnTo>
                <a:lnTo>
                  <a:pt x="416230" y="390290"/>
                </a:lnTo>
                <a:lnTo>
                  <a:pt x="429237" y="390290"/>
                </a:lnTo>
                <a:lnTo>
                  <a:pt x="429237" y="188640"/>
                </a:lnTo>
                <a:close/>
              </a:path>
              <a:path w="494664" h="468630">
                <a:moveTo>
                  <a:pt x="58533" y="156116"/>
                </a:moveTo>
                <a:lnTo>
                  <a:pt x="45526" y="156116"/>
                </a:lnTo>
                <a:lnTo>
                  <a:pt x="45526" y="188640"/>
                </a:lnTo>
                <a:lnTo>
                  <a:pt x="448748" y="188640"/>
                </a:lnTo>
                <a:lnTo>
                  <a:pt x="448748" y="175630"/>
                </a:lnTo>
                <a:lnTo>
                  <a:pt x="58533" y="175630"/>
                </a:lnTo>
                <a:lnTo>
                  <a:pt x="58533" y="156116"/>
                </a:lnTo>
                <a:close/>
              </a:path>
              <a:path w="494664" h="468630">
                <a:moveTo>
                  <a:pt x="448748" y="156116"/>
                </a:moveTo>
                <a:lnTo>
                  <a:pt x="435740" y="156116"/>
                </a:lnTo>
                <a:lnTo>
                  <a:pt x="435740" y="175630"/>
                </a:lnTo>
                <a:lnTo>
                  <a:pt x="448748" y="175630"/>
                </a:lnTo>
                <a:lnTo>
                  <a:pt x="448748" y="156116"/>
                </a:lnTo>
                <a:close/>
              </a:path>
              <a:path w="494664" h="468630">
                <a:moveTo>
                  <a:pt x="247137" y="0"/>
                </a:moveTo>
                <a:lnTo>
                  <a:pt x="13007" y="143106"/>
                </a:lnTo>
                <a:lnTo>
                  <a:pt x="13007" y="156116"/>
                </a:lnTo>
                <a:lnTo>
                  <a:pt x="481265" y="156116"/>
                </a:lnTo>
                <a:lnTo>
                  <a:pt x="481265" y="143106"/>
                </a:lnTo>
                <a:lnTo>
                  <a:pt x="37948" y="143106"/>
                </a:lnTo>
                <a:lnTo>
                  <a:pt x="247137" y="15264"/>
                </a:lnTo>
                <a:lnTo>
                  <a:pt x="272111" y="15264"/>
                </a:lnTo>
                <a:lnTo>
                  <a:pt x="247137" y="0"/>
                </a:lnTo>
                <a:close/>
              </a:path>
              <a:path w="494664" h="468630">
                <a:moveTo>
                  <a:pt x="272111" y="15264"/>
                </a:moveTo>
                <a:lnTo>
                  <a:pt x="247137" y="15264"/>
                </a:lnTo>
                <a:lnTo>
                  <a:pt x="456317" y="143106"/>
                </a:lnTo>
                <a:lnTo>
                  <a:pt x="481266" y="143106"/>
                </a:lnTo>
                <a:lnTo>
                  <a:pt x="272111" y="15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060703" y="2103666"/>
            <a:ext cx="3429000" cy="4152900"/>
          </a:xfrm>
          <a:prstGeom prst="rect">
            <a:avLst/>
          </a:prstGeom>
          <a:ln w="19050">
            <a:solidFill>
              <a:srgbClr val="D0217B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35"/>
              </a:spcBef>
            </a:pPr>
            <a:endParaRPr sz="1350">
              <a:latin typeface="Times New Roman"/>
              <a:cs typeface="Times New Roman"/>
            </a:endParaRPr>
          </a:p>
          <a:p>
            <a:pPr marL="737235">
              <a:lnSpc>
                <a:spcPct val="100000"/>
              </a:lnSpc>
            </a:pPr>
            <a:r>
              <a:rPr dirty="0" sz="1350" b="1">
                <a:latin typeface="Arial"/>
                <a:cs typeface="Arial"/>
              </a:rPr>
              <a:t>Policy</a:t>
            </a:r>
            <a:r>
              <a:rPr dirty="0" sz="1350" spc="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&amp;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Regulation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350">
              <a:latin typeface="Arial"/>
              <a:cs typeface="Arial"/>
            </a:endParaRPr>
          </a:p>
          <a:p>
            <a:pPr marL="950594">
              <a:lnSpc>
                <a:spcPct val="100000"/>
              </a:lnSpc>
            </a:pPr>
            <a:r>
              <a:rPr dirty="0" sz="1200" b="1">
                <a:solidFill>
                  <a:srgbClr val="D0217B"/>
                </a:solidFill>
                <a:latin typeface="Arial"/>
                <a:cs typeface="Arial"/>
              </a:rPr>
              <a:t>Focus</a:t>
            </a:r>
            <a:r>
              <a:rPr dirty="0" sz="1200" spc="-15" b="1">
                <a:solidFill>
                  <a:srgbClr val="D0217B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0217B"/>
                </a:solidFill>
                <a:latin typeface="Arial"/>
                <a:cs typeface="Arial"/>
              </a:rPr>
              <a:t>of</a:t>
            </a:r>
            <a:r>
              <a:rPr dirty="0" sz="1200" spc="-30" b="1">
                <a:solidFill>
                  <a:srgbClr val="D0217B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D0217B"/>
                </a:solidFill>
                <a:latin typeface="Arial"/>
                <a:cs typeface="Arial"/>
              </a:rPr>
              <a:t>next</a:t>
            </a:r>
            <a:r>
              <a:rPr dirty="0" sz="1200" spc="-25" b="1">
                <a:solidFill>
                  <a:srgbClr val="D0217B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D0217B"/>
                </a:solidFill>
                <a:latin typeface="Arial"/>
                <a:cs typeface="Arial"/>
              </a:rPr>
              <a:t>section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991811" y="2245207"/>
            <a:ext cx="468630" cy="455930"/>
          </a:xfrm>
          <a:custGeom>
            <a:avLst/>
            <a:gdLst/>
            <a:ahLst/>
            <a:cxnLst/>
            <a:rect l="l" t="t" r="r" b="b"/>
            <a:pathLst>
              <a:path w="468629" h="455930">
                <a:moveTo>
                  <a:pt x="104051" y="263271"/>
                </a:moveTo>
                <a:lnTo>
                  <a:pt x="98221" y="257365"/>
                </a:lnTo>
                <a:lnTo>
                  <a:pt x="83858" y="257365"/>
                </a:lnTo>
                <a:lnTo>
                  <a:pt x="78041" y="263271"/>
                </a:lnTo>
                <a:lnTo>
                  <a:pt x="78041" y="277850"/>
                </a:lnTo>
                <a:lnTo>
                  <a:pt x="83858" y="283756"/>
                </a:lnTo>
                <a:lnTo>
                  <a:pt x="98221" y="283756"/>
                </a:lnTo>
                <a:lnTo>
                  <a:pt x="104051" y="277850"/>
                </a:lnTo>
                <a:lnTo>
                  <a:pt x="104051" y="270560"/>
                </a:lnTo>
                <a:lnTo>
                  <a:pt x="104051" y="263271"/>
                </a:lnTo>
                <a:close/>
              </a:path>
              <a:path w="468629" h="455930">
                <a:moveTo>
                  <a:pt x="104051" y="157695"/>
                </a:moveTo>
                <a:lnTo>
                  <a:pt x="98221" y="151777"/>
                </a:lnTo>
                <a:lnTo>
                  <a:pt x="83858" y="151777"/>
                </a:lnTo>
                <a:lnTo>
                  <a:pt x="78041" y="157695"/>
                </a:lnTo>
                <a:lnTo>
                  <a:pt x="78041" y="172262"/>
                </a:lnTo>
                <a:lnTo>
                  <a:pt x="83858" y="178168"/>
                </a:lnTo>
                <a:lnTo>
                  <a:pt x="98221" y="178168"/>
                </a:lnTo>
                <a:lnTo>
                  <a:pt x="104051" y="172262"/>
                </a:lnTo>
                <a:lnTo>
                  <a:pt x="104051" y="164973"/>
                </a:lnTo>
                <a:lnTo>
                  <a:pt x="104051" y="157695"/>
                </a:lnTo>
                <a:close/>
              </a:path>
              <a:path w="468629" h="455930">
                <a:moveTo>
                  <a:pt x="104051" y="52108"/>
                </a:moveTo>
                <a:lnTo>
                  <a:pt x="98221" y="46189"/>
                </a:lnTo>
                <a:lnTo>
                  <a:pt x="83858" y="46189"/>
                </a:lnTo>
                <a:lnTo>
                  <a:pt x="78041" y="52108"/>
                </a:lnTo>
                <a:lnTo>
                  <a:pt x="78041" y="66675"/>
                </a:lnTo>
                <a:lnTo>
                  <a:pt x="83858" y="72593"/>
                </a:lnTo>
                <a:lnTo>
                  <a:pt x="98221" y="72593"/>
                </a:lnTo>
                <a:lnTo>
                  <a:pt x="104051" y="66675"/>
                </a:lnTo>
                <a:lnTo>
                  <a:pt x="104051" y="59385"/>
                </a:lnTo>
                <a:lnTo>
                  <a:pt x="104051" y="52108"/>
                </a:lnTo>
                <a:close/>
              </a:path>
              <a:path w="468629" h="455930">
                <a:moveTo>
                  <a:pt x="169087" y="263271"/>
                </a:moveTo>
                <a:lnTo>
                  <a:pt x="163258" y="257365"/>
                </a:lnTo>
                <a:lnTo>
                  <a:pt x="148894" y="257365"/>
                </a:lnTo>
                <a:lnTo>
                  <a:pt x="143078" y="263271"/>
                </a:lnTo>
                <a:lnTo>
                  <a:pt x="143078" y="277850"/>
                </a:lnTo>
                <a:lnTo>
                  <a:pt x="148894" y="283756"/>
                </a:lnTo>
                <a:lnTo>
                  <a:pt x="163258" y="283756"/>
                </a:lnTo>
                <a:lnTo>
                  <a:pt x="169087" y="277850"/>
                </a:lnTo>
                <a:lnTo>
                  <a:pt x="169087" y="270560"/>
                </a:lnTo>
                <a:lnTo>
                  <a:pt x="169087" y="263271"/>
                </a:lnTo>
                <a:close/>
              </a:path>
              <a:path w="468629" h="455930">
                <a:moveTo>
                  <a:pt x="169087" y="157695"/>
                </a:moveTo>
                <a:lnTo>
                  <a:pt x="163258" y="151777"/>
                </a:lnTo>
                <a:lnTo>
                  <a:pt x="148894" y="151777"/>
                </a:lnTo>
                <a:lnTo>
                  <a:pt x="143078" y="157695"/>
                </a:lnTo>
                <a:lnTo>
                  <a:pt x="143078" y="172262"/>
                </a:lnTo>
                <a:lnTo>
                  <a:pt x="148894" y="178168"/>
                </a:lnTo>
                <a:lnTo>
                  <a:pt x="163258" y="178168"/>
                </a:lnTo>
                <a:lnTo>
                  <a:pt x="169087" y="172262"/>
                </a:lnTo>
                <a:lnTo>
                  <a:pt x="169087" y="164973"/>
                </a:lnTo>
                <a:lnTo>
                  <a:pt x="169087" y="157695"/>
                </a:lnTo>
                <a:close/>
              </a:path>
              <a:path w="468629" h="455930">
                <a:moveTo>
                  <a:pt x="169087" y="52108"/>
                </a:moveTo>
                <a:lnTo>
                  <a:pt x="163258" y="46189"/>
                </a:lnTo>
                <a:lnTo>
                  <a:pt x="148894" y="46189"/>
                </a:lnTo>
                <a:lnTo>
                  <a:pt x="143078" y="52108"/>
                </a:lnTo>
                <a:lnTo>
                  <a:pt x="143078" y="66675"/>
                </a:lnTo>
                <a:lnTo>
                  <a:pt x="148894" y="72593"/>
                </a:lnTo>
                <a:lnTo>
                  <a:pt x="163258" y="72593"/>
                </a:lnTo>
                <a:lnTo>
                  <a:pt x="169087" y="66675"/>
                </a:lnTo>
                <a:lnTo>
                  <a:pt x="169087" y="59385"/>
                </a:lnTo>
                <a:lnTo>
                  <a:pt x="169087" y="52108"/>
                </a:lnTo>
                <a:close/>
              </a:path>
              <a:path w="468629" h="455930">
                <a:moveTo>
                  <a:pt x="234124" y="263271"/>
                </a:moveTo>
                <a:lnTo>
                  <a:pt x="228295" y="257365"/>
                </a:lnTo>
                <a:lnTo>
                  <a:pt x="213931" y="257365"/>
                </a:lnTo>
                <a:lnTo>
                  <a:pt x="208114" y="263271"/>
                </a:lnTo>
                <a:lnTo>
                  <a:pt x="208114" y="277850"/>
                </a:lnTo>
                <a:lnTo>
                  <a:pt x="213931" y="283756"/>
                </a:lnTo>
                <a:lnTo>
                  <a:pt x="228295" y="283756"/>
                </a:lnTo>
                <a:lnTo>
                  <a:pt x="234124" y="277850"/>
                </a:lnTo>
                <a:lnTo>
                  <a:pt x="234124" y="270560"/>
                </a:lnTo>
                <a:lnTo>
                  <a:pt x="234124" y="263271"/>
                </a:lnTo>
                <a:close/>
              </a:path>
              <a:path w="468629" h="455930">
                <a:moveTo>
                  <a:pt x="234124" y="157695"/>
                </a:moveTo>
                <a:lnTo>
                  <a:pt x="228295" y="151777"/>
                </a:lnTo>
                <a:lnTo>
                  <a:pt x="213931" y="151777"/>
                </a:lnTo>
                <a:lnTo>
                  <a:pt x="208114" y="157695"/>
                </a:lnTo>
                <a:lnTo>
                  <a:pt x="208114" y="172262"/>
                </a:lnTo>
                <a:lnTo>
                  <a:pt x="213931" y="178168"/>
                </a:lnTo>
                <a:lnTo>
                  <a:pt x="228295" y="178168"/>
                </a:lnTo>
                <a:lnTo>
                  <a:pt x="234124" y="172262"/>
                </a:lnTo>
                <a:lnTo>
                  <a:pt x="234124" y="164973"/>
                </a:lnTo>
                <a:lnTo>
                  <a:pt x="234124" y="157695"/>
                </a:lnTo>
                <a:close/>
              </a:path>
              <a:path w="468629" h="455930">
                <a:moveTo>
                  <a:pt x="234124" y="52108"/>
                </a:moveTo>
                <a:lnTo>
                  <a:pt x="228295" y="46189"/>
                </a:lnTo>
                <a:lnTo>
                  <a:pt x="213931" y="46189"/>
                </a:lnTo>
                <a:lnTo>
                  <a:pt x="208114" y="52108"/>
                </a:lnTo>
                <a:lnTo>
                  <a:pt x="208114" y="66675"/>
                </a:lnTo>
                <a:lnTo>
                  <a:pt x="213931" y="72593"/>
                </a:lnTo>
                <a:lnTo>
                  <a:pt x="228295" y="72593"/>
                </a:lnTo>
                <a:lnTo>
                  <a:pt x="234124" y="66675"/>
                </a:lnTo>
                <a:lnTo>
                  <a:pt x="234124" y="59385"/>
                </a:lnTo>
                <a:lnTo>
                  <a:pt x="234124" y="52108"/>
                </a:lnTo>
                <a:close/>
              </a:path>
              <a:path w="468629" h="455930">
                <a:moveTo>
                  <a:pt x="468249" y="415747"/>
                </a:moveTo>
                <a:lnTo>
                  <a:pt x="286156" y="415747"/>
                </a:lnTo>
                <a:lnTo>
                  <a:pt x="286156" y="402539"/>
                </a:lnTo>
                <a:lnTo>
                  <a:pt x="286156" y="389343"/>
                </a:lnTo>
                <a:lnTo>
                  <a:pt x="273151" y="389343"/>
                </a:lnTo>
                <a:lnTo>
                  <a:pt x="273151" y="402539"/>
                </a:lnTo>
                <a:lnTo>
                  <a:pt x="273151" y="442137"/>
                </a:lnTo>
                <a:lnTo>
                  <a:pt x="195097" y="442137"/>
                </a:lnTo>
                <a:lnTo>
                  <a:pt x="195097" y="402539"/>
                </a:lnTo>
                <a:lnTo>
                  <a:pt x="273151" y="402539"/>
                </a:lnTo>
                <a:lnTo>
                  <a:pt x="273151" y="389343"/>
                </a:lnTo>
                <a:lnTo>
                  <a:pt x="240626" y="389343"/>
                </a:lnTo>
                <a:lnTo>
                  <a:pt x="240626" y="329958"/>
                </a:lnTo>
                <a:lnTo>
                  <a:pt x="416229" y="329958"/>
                </a:lnTo>
                <a:lnTo>
                  <a:pt x="426351" y="327875"/>
                </a:lnTo>
                <a:lnTo>
                  <a:pt x="434619" y="322224"/>
                </a:lnTo>
                <a:lnTo>
                  <a:pt x="438251" y="316750"/>
                </a:lnTo>
                <a:lnTo>
                  <a:pt x="440194" y="313829"/>
                </a:lnTo>
                <a:lnTo>
                  <a:pt x="442239" y="303555"/>
                </a:lnTo>
                <a:lnTo>
                  <a:pt x="442214" y="229958"/>
                </a:lnTo>
                <a:lnTo>
                  <a:pt x="439674" y="224370"/>
                </a:lnTo>
                <a:lnTo>
                  <a:pt x="438937" y="222732"/>
                </a:lnTo>
                <a:lnTo>
                  <a:pt x="433247" y="217766"/>
                </a:lnTo>
                <a:lnTo>
                  <a:pt x="438937" y="212801"/>
                </a:lnTo>
                <a:lnTo>
                  <a:pt x="439674" y="211175"/>
                </a:lnTo>
                <a:lnTo>
                  <a:pt x="442214" y="205587"/>
                </a:lnTo>
                <a:lnTo>
                  <a:pt x="442214" y="124371"/>
                </a:lnTo>
                <a:lnTo>
                  <a:pt x="439674" y="118783"/>
                </a:lnTo>
                <a:lnTo>
                  <a:pt x="438937" y="117144"/>
                </a:lnTo>
                <a:lnTo>
                  <a:pt x="433247" y="112179"/>
                </a:lnTo>
                <a:lnTo>
                  <a:pt x="438937" y="107226"/>
                </a:lnTo>
                <a:lnTo>
                  <a:pt x="439674" y="105587"/>
                </a:lnTo>
                <a:lnTo>
                  <a:pt x="442214" y="99999"/>
                </a:lnTo>
                <a:lnTo>
                  <a:pt x="442239" y="26390"/>
                </a:lnTo>
                <a:lnTo>
                  <a:pt x="440194" y="16116"/>
                </a:lnTo>
                <a:lnTo>
                  <a:pt x="438251" y="13195"/>
                </a:lnTo>
                <a:lnTo>
                  <a:pt x="434619" y="7734"/>
                </a:lnTo>
                <a:lnTo>
                  <a:pt x="429234" y="4051"/>
                </a:lnTo>
                <a:lnTo>
                  <a:pt x="429234" y="19113"/>
                </a:lnTo>
                <a:lnTo>
                  <a:pt x="429234" y="99682"/>
                </a:lnTo>
                <a:lnTo>
                  <a:pt x="429234" y="124701"/>
                </a:lnTo>
                <a:lnTo>
                  <a:pt x="429234" y="205270"/>
                </a:lnTo>
                <a:lnTo>
                  <a:pt x="429234" y="230276"/>
                </a:lnTo>
                <a:lnTo>
                  <a:pt x="429234" y="310857"/>
                </a:lnTo>
                <a:lnTo>
                  <a:pt x="423405" y="316750"/>
                </a:lnTo>
                <a:lnTo>
                  <a:pt x="44831" y="316750"/>
                </a:lnTo>
                <a:lnTo>
                  <a:pt x="39014" y="310845"/>
                </a:lnTo>
                <a:lnTo>
                  <a:pt x="39014" y="230276"/>
                </a:lnTo>
                <a:lnTo>
                  <a:pt x="44831" y="224370"/>
                </a:lnTo>
                <a:lnTo>
                  <a:pt x="423405" y="224370"/>
                </a:lnTo>
                <a:lnTo>
                  <a:pt x="429234" y="230276"/>
                </a:lnTo>
                <a:lnTo>
                  <a:pt x="429234" y="205270"/>
                </a:lnTo>
                <a:lnTo>
                  <a:pt x="423405" y="211175"/>
                </a:lnTo>
                <a:lnTo>
                  <a:pt x="44831" y="211175"/>
                </a:lnTo>
                <a:lnTo>
                  <a:pt x="39014" y="205270"/>
                </a:lnTo>
                <a:lnTo>
                  <a:pt x="39014" y="124701"/>
                </a:lnTo>
                <a:lnTo>
                  <a:pt x="44831" y="118783"/>
                </a:lnTo>
                <a:lnTo>
                  <a:pt x="423405" y="118783"/>
                </a:lnTo>
                <a:lnTo>
                  <a:pt x="429234" y="124701"/>
                </a:lnTo>
                <a:lnTo>
                  <a:pt x="429234" y="99682"/>
                </a:lnTo>
                <a:lnTo>
                  <a:pt x="423405" y="105587"/>
                </a:lnTo>
                <a:lnTo>
                  <a:pt x="44831" y="105587"/>
                </a:lnTo>
                <a:lnTo>
                  <a:pt x="39014" y="99682"/>
                </a:lnTo>
                <a:lnTo>
                  <a:pt x="39014" y="19113"/>
                </a:lnTo>
                <a:lnTo>
                  <a:pt x="44831" y="13195"/>
                </a:lnTo>
                <a:lnTo>
                  <a:pt x="423405" y="13195"/>
                </a:lnTo>
                <a:lnTo>
                  <a:pt x="429234" y="19113"/>
                </a:lnTo>
                <a:lnTo>
                  <a:pt x="429234" y="4051"/>
                </a:lnTo>
                <a:lnTo>
                  <a:pt x="426351" y="2070"/>
                </a:lnTo>
                <a:lnTo>
                  <a:pt x="416229" y="0"/>
                </a:lnTo>
                <a:lnTo>
                  <a:pt x="52019" y="0"/>
                </a:lnTo>
                <a:lnTo>
                  <a:pt x="41897" y="2070"/>
                </a:lnTo>
                <a:lnTo>
                  <a:pt x="33629" y="7734"/>
                </a:lnTo>
                <a:lnTo>
                  <a:pt x="28054" y="16116"/>
                </a:lnTo>
                <a:lnTo>
                  <a:pt x="26009" y="26390"/>
                </a:lnTo>
                <a:lnTo>
                  <a:pt x="26035" y="99999"/>
                </a:lnTo>
                <a:lnTo>
                  <a:pt x="29311" y="107226"/>
                </a:lnTo>
                <a:lnTo>
                  <a:pt x="34988" y="112179"/>
                </a:lnTo>
                <a:lnTo>
                  <a:pt x="29311" y="117144"/>
                </a:lnTo>
                <a:lnTo>
                  <a:pt x="26035" y="124371"/>
                </a:lnTo>
                <a:lnTo>
                  <a:pt x="26035" y="205587"/>
                </a:lnTo>
                <a:lnTo>
                  <a:pt x="29311" y="212801"/>
                </a:lnTo>
                <a:lnTo>
                  <a:pt x="34988" y="217766"/>
                </a:lnTo>
                <a:lnTo>
                  <a:pt x="29311" y="222732"/>
                </a:lnTo>
                <a:lnTo>
                  <a:pt x="26035" y="229958"/>
                </a:lnTo>
                <a:lnTo>
                  <a:pt x="26009" y="303555"/>
                </a:lnTo>
                <a:lnTo>
                  <a:pt x="28054" y="313829"/>
                </a:lnTo>
                <a:lnTo>
                  <a:pt x="33629" y="322224"/>
                </a:lnTo>
                <a:lnTo>
                  <a:pt x="41897" y="327875"/>
                </a:lnTo>
                <a:lnTo>
                  <a:pt x="52019" y="329958"/>
                </a:lnTo>
                <a:lnTo>
                  <a:pt x="227622" y="329958"/>
                </a:lnTo>
                <a:lnTo>
                  <a:pt x="227622" y="389343"/>
                </a:lnTo>
                <a:lnTo>
                  <a:pt x="182092" y="389343"/>
                </a:lnTo>
                <a:lnTo>
                  <a:pt x="182092" y="415747"/>
                </a:lnTo>
                <a:lnTo>
                  <a:pt x="0" y="415747"/>
                </a:lnTo>
                <a:lnTo>
                  <a:pt x="0" y="428942"/>
                </a:lnTo>
                <a:lnTo>
                  <a:pt x="182092" y="428942"/>
                </a:lnTo>
                <a:lnTo>
                  <a:pt x="182092" y="455333"/>
                </a:lnTo>
                <a:lnTo>
                  <a:pt x="286156" y="455333"/>
                </a:lnTo>
                <a:lnTo>
                  <a:pt x="286156" y="442137"/>
                </a:lnTo>
                <a:lnTo>
                  <a:pt x="286156" y="428942"/>
                </a:lnTo>
                <a:lnTo>
                  <a:pt x="468249" y="428942"/>
                </a:lnTo>
                <a:lnTo>
                  <a:pt x="468249" y="41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8574" y="2241753"/>
            <a:ext cx="534425" cy="44831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80474" y="6061970"/>
            <a:ext cx="151939" cy="150837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719"/>
            <a:ext cx="12189460" cy="474345"/>
            <a:chOff x="0" y="45719"/>
            <a:chExt cx="12189460" cy="474345"/>
          </a:xfrm>
        </p:grpSpPr>
        <p:sp>
          <p:nvSpPr>
            <p:cNvPr id="3" name="object 3"/>
            <p:cNvSpPr/>
            <p:nvPr/>
          </p:nvSpPr>
          <p:spPr>
            <a:xfrm>
              <a:off x="1828800" y="45719"/>
              <a:ext cx="1993900" cy="429895"/>
            </a:xfrm>
            <a:custGeom>
              <a:avLst/>
              <a:gdLst/>
              <a:ahLst/>
              <a:cxnLst/>
              <a:rect l="l" t="t" r="r" b="b"/>
              <a:pathLst>
                <a:path w="1993900" h="429895">
                  <a:moveTo>
                    <a:pt x="1778508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778508" y="429894"/>
                  </a:lnTo>
                  <a:lnTo>
                    <a:pt x="1993391" y="215010"/>
                  </a:lnTo>
                  <a:lnTo>
                    <a:pt x="1778508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45719"/>
              <a:ext cx="2039620" cy="429895"/>
            </a:xfrm>
            <a:custGeom>
              <a:avLst/>
              <a:gdLst/>
              <a:ahLst/>
              <a:cxnLst/>
              <a:rect l="l" t="t" r="r" b="b"/>
              <a:pathLst>
                <a:path w="2039620" h="429895">
                  <a:moveTo>
                    <a:pt x="1824227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824227" y="429894"/>
                  </a:lnTo>
                  <a:lnTo>
                    <a:pt x="2039112" y="215010"/>
                  </a:lnTo>
                  <a:lnTo>
                    <a:pt x="1824227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65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3773" y="1641475"/>
            <a:ext cx="11536045" cy="5136515"/>
            <a:chOff x="323773" y="1641475"/>
            <a:chExt cx="11536045" cy="51365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55480" y="6393260"/>
              <a:ext cx="2304287" cy="3841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0123" y="1647837"/>
              <a:ext cx="11519535" cy="459740"/>
            </a:xfrm>
            <a:custGeom>
              <a:avLst/>
              <a:gdLst/>
              <a:ahLst/>
              <a:cxnLst/>
              <a:rect l="l" t="t" r="r" b="b"/>
              <a:pathLst>
                <a:path w="11519535" h="459739">
                  <a:moveTo>
                    <a:pt x="2325052" y="0"/>
                  </a:moveTo>
                  <a:lnTo>
                    <a:pt x="645477" y="0"/>
                  </a:lnTo>
                  <a:lnTo>
                    <a:pt x="0" y="0"/>
                  </a:lnTo>
                  <a:lnTo>
                    <a:pt x="0" y="459473"/>
                  </a:lnTo>
                  <a:lnTo>
                    <a:pt x="645477" y="459473"/>
                  </a:lnTo>
                  <a:lnTo>
                    <a:pt x="2325052" y="459473"/>
                  </a:lnTo>
                  <a:lnTo>
                    <a:pt x="2325052" y="0"/>
                  </a:lnTo>
                  <a:close/>
                </a:path>
                <a:path w="11519535" h="459739">
                  <a:moveTo>
                    <a:pt x="3958272" y="0"/>
                  </a:moveTo>
                  <a:lnTo>
                    <a:pt x="2325065" y="0"/>
                  </a:lnTo>
                  <a:lnTo>
                    <a:pt x="2325065" y="459473"/>
                  </a:lnTo>
                  <a:lnTo>
                    <a:pt x="3958272" y="459473"/>
                  </a:lnTo>
                  <a:lnTo>
                    <a:pt x="3958272" y="0"/>
                  </a:lnTo>
                  <a:close/>
                </a:path>
                <a:path w="11519535" h="459739">
                  <a:moveTo>
                    <a:pt x="8513127" y="0"/>
                  </a:moveTo>
                  <a:lnTo>
                    <a:pt x="3958285" y="0"/>
                  </a:lnTo>
                  <a:lnTo>
                    <a:pt x="3958285" y="459473"/>
                  </a:lnTo>
                  <a:lnTo>
                    <a:pt x="8513127" y="459473"/>
                  </a:lnTo>
                  <a:lnTo>
                    <a:pt x="8513127" y="0"/>
                  </a:lnTo>
                  <a:close/>
                </a:path>
                <a:path w="11519535" h="459739">
                  <a:moveTo>
                    <a:pt x="11519230" y="0"/>
                  </a:moveTo>
                  <a:lnTo>
                    <a:pt x="10171760" y="0"/>
                  </a:lnTo>
                  <a:lnTo>
                    <a:pt x="8513140" y="0"/>
                  </a:lnTo>
                  <a:lnTo>
                    <a:pt x="8513140" y="459473"/>
                  </a:lnTo>
                  <a:lnTo>
                    <a:pt x="10171760" y="459473"/>
                  </a:lnTo>
                  <a:lnTo>
                    <a:pt x="11519230" y="459473"/>
                  </a:lnTo>
                  <a:lnTo>
                    <a:pt x="1151923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0123" y="2107285"/>
              <a:ext cx="645795" cy="4247515"/>
            </a:xfrm>
            <a:custGeom>
              <a:avLst/>
              <a:gdLst/>
              <a:ahLst/>
              <a:cxnLst/>
              <a:rect l="l" t="t" r="r" b="b"/>
              <a:pathLst>
                <a:path w="645794" h="4247515">
                  <a:moveTo>
                    <a:pt x="645477" y="3267011"/>
                  </a:moveTo>
                  <a:lnTo>
                    <a:pt x="0" y="3267011"/>
                  </a:lnTo>
                  <a:lnTo>
                    <a:pt x="0" y="4247451"/>
                  </a:lnTo>
                  <a:lnTo>
                    <a:pt x="645477" y="4247451"/>
                  </a:lnTo>
                  <a:lnTo>
                    <a:pt x="645477" y="3267011"/>
                  </a:lnTo>
                  <a:close/>
                </a:path>
                <a:path w="645794" h="4247515">
                  <a:moveTo>
                    <a:pt x="645477" y="0"/>
                  </a:moveTo>
                  <a:lnTo>
                    <a:pt x="0" y="0"/>
                  </a:lnTo>
                  <a:lnTo>
                    <a:pt x="0" y="1133348"/>
                  </a:lnTo>
                  <a:lnTo>
                    <a:pt x="0" y="2169693"/>
                  </a:lnTo>
                  <a:lnTo>
                    <a:pt x="0" y="3266973"/>
                  </a:lnTo>
                  <a:lnTo>
                    <a:pt x="645477" y="3266973"/>
                  </a:lnTo>
                  <a:lnTo>
                    <a:pt x="645477" y="2169693"/>
                  </a:lnTo>
                  <a:lnTo>
                    <a:pt x="645477" y="1133373"/>
                  </a:lnTo>
                  <a:lnTo>
                    <a:pt x="645477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55189" y="2100961"/>
              <a:ext cx="7846695" cy="4260215"/>
            </a:xfrm>
            <a:custGeom>
              <a:avLst/>
              <a:gdLst/>
              <a:ahLst/>
              <a:cxnLst/>
              <a:rect l="l" t="t" r="r" b="b"/>
              <a:pathLst>
                <a:path w="7846695" h="4260215">
                  <a:moveTo>
                    <a:pt x="0" y="0"/>
                  </a:moveTo>
                  <a:lnTo>
                    <a:pt x="0" y="4260126"/>
                  </a:lnTo>
                </a:path>
                <a:path w="7846695" h="4260215">
                  <a:moveTo>
                    <a:pt x="1633220" y="0"/>
                  </a:moveTo>
                  <a:lnTo>
                    <a:pt x="1633220" y="4260126"/>
                  </a:lnTo>
                </a:path>
                <a:path w="7846695" h="4260215">
                  <a:moveTo>
                    <a:pt x="6188075" y="0"/>
                  </a:moveTo>
                  <a:lnTo>
                    <a:pt x="6188075" y="4260126"/>
                  </a:lnTo>
                </a:path>
                <a:path w="7846695" h="4260215">
                  <a:moveTo>
                    <a:pt x="7846694" y="2097151"/>
                  </a:moveTo>
                  <a:lnTo>
                    <a:pt x="7846694" y="4260126"/>
                  </a:lnTo>
                </a:path>
                <a:path w="7846695" h="4260215">
                  <a:moveTo>
                    <a:pt x="7846694" y="0"/>
                  </a:moveTo>
                  <a:lnTo>
                    <a:pt x="7846694" y="1228255"/>
                  </a:lnTo>
                </a:path>
              </a:pathLst>
            </a:custGeom>
            <a:ln w="3175">
              <a:solidFill>
                <a:srgbClr val="9F9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30123" y="2107311"/>
              <a:ext cx="11519535" cy="0"/>
            </a:xfrm>
            <a:custGeom>
              <a:avLst/>
              <a:gdLst/>
              <a:ahLst/>
              <a:cxnLst/>
              <a:rect l="l" t="t" r="r" b="b"/>
              <a:pathLst>
                <a:path w="11519535" h="0">
                  <a:moveTo>
                    <a:pt x="0" y="0"/>
                  </a:moveTo>
                  <a:lnTo>
                    <a:pt x="1151923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30123" y="3240658"/>
              <a:ext cx="11519535" cy="2133600"/>
            </a:xfrm>
            <a:custGeom>
              <a:avLst/>
              <a:gdLst/>
              <a:ahLst/>
              <a:cxnLst/>
              <a:rect l="l" t="t" r="r" b="b"/>
              <a:pathLst>
                <a:path w="11519535" h="2133600">
                  <a:moveTo>
                    <a:pt x="0" y="0"/>
                  </a:moveTo>
                  <a:lnTo>
                    <a:pt x="11519230" y="0"/>
                  </a:lnTo>
                </a:path>
                <a:path w="11519535" h="2133600">
                  <a:moveTo>
                    <a:pt x="0" y="1036319"/>
                  </a:moveTo>
                  <a:lnTo>
                    <a:pt x="11519230" y="1036319"/>
                  </a:lnTo>
                </a:path>
                <a:path w="11519535" h="2133600">
                  <a:moveTo>
                    <a:pt x="0" y="2133600"/>
                  </a:moveTo>
                  <a:lnTo>
                    <a:pt x="11519230" y="2133600"/>
                  </a:lnTo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30123" y="1647825"/>
              <a:ext cx="11519535" cy="0"/>
            </a:xfrm>
            <a:custGeom>
              <a:avLst/>
              <a:gdLst/>
              <a:ahLst/>
              <a:cxnLst/>
              <a:rect l="l" t="t" r="r" b="b"/>
              <a:pathLst>
                <a:path w="11519535" h="0">
                  <a:moveTo>
                    <a:pt x="0" y="0"/>
                  </a:moveTo>
                  <a:lnTo>
                    <a:pt x="1151923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30123" y="6354736"/>
              <a:ext cx="11519535" cy="0"/>
            </a:xfrm>
            <a:custGeom>
              <a:avLst/>
              <a:gdLst/>
              <a:ahLst/>
              <a:cxnLst/>
              <a:rect l="l" t="t" r="r" b="b"/>
              <a:pathLst>
                <a:path w="11519535" h="0">
                  <a:moveTo>
                    <a:pt x="0" y="0"/>
                  </a:moveTo>
                  <a:lnTo>
                    <a:pt x="11519230" y="0"/>
                  </a:lnTo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xfrm>
            <a:off x="133604" y="125412"/>
            <a:ext cx="295148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341245" algn="l"/>
              </a:tabLst>
            </a:pPr>
            <a:r>
              <a:rPr dirty="0" sz="1550"/>
              <a:t>Policy</a:t>
            </a:r>
            <a:r>
              <a:rPr dirty="0" sz="1550" spc="114"/>
              <a:t> </a:t>
            </a:r>
            <a:r>
              <a:rPr dirty="0" sz="1550"/>
              <a:t>&amp;</a:t>
            </a:r>
            <a:r>
              <a:rPr dirty="0" sz="1550" spc="65"/>
              <a:t> </a:t>
            </a:r>
            <a:r>
              <a:rPr dirty="0" sz="1550" spc="-10"/>
              <a:t>Finance</a:t>
            </a:r>
            <a:r>
              <a:rPr dirty="0" sz="1550"/>
              <a:t>	</a:t>
            </a:r>
            <a:r>
              <a:rPr dirty="0" sz="1550" spc="-10"/>
              <a:t>Policy</a:t>
            </a:r>
            <a:endParaRPr sz="1550"/>
          </a:p>
        </p:txBody>
      </p:sp>
      <p:sp>
        <p:nvSpPr>
          <p:cNvPr id="16" name="object 16"/>
          <p:cNvSpPr txBox="1"/>
          <p:nvPr/>
        </p:nvSpPr>
        <p:spPr>
          <a:xfrm>
            <a:off x="1310005" y="1675447"/>
            <a:ext cx="1010285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Reduce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(Raw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material)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88385" y="1766887"/>
            <a:ext cx="77343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Substitute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19090" y="1675447"/>
            <a:ext cx="3302635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Recycle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(Product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design,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manufacturing,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distribution)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67139" y="1766887"/>
            <a:ext cx="204851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601470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Electrify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CCUS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2112" y="2373820"/>
            <a:ext cx="3251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 b="1">
                <a:latin typeface="Arial"/>
                <a:cs typeface="Arial"/>
              </a:rPr>
              <a:t>U.S.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9535" y="2144013"/>
            <a:ext cx="1451610" cy="69405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90500" marR="5080" indent="-178435">
              <a:lnSpc>
                <a:spcPct val="104900"/>
              </a:lnSpc>
              <a:spcBef>
                <a:spcPts val="65"/>
              </a:spcBef>
              <a:buChar char="•"/>
              <a:tabLst>
                <a:tab pos="190500" algn="l"/>
              </a:tabLst>
            </a:pPr>
            <a:r>
              <a:rPr dirty="0" sz="1050">
                <a:latin typeface="Arial MT"/>
                <a:cs typeface="Arial MT"/>
              </a:rPr>
              <a:t>Patchwork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state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local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bans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spc="30">
                <a:latin typeface="Arial MT"/>
                <a:cs typeface="Arial MT"/>
              </a:rPr>
              <a:t>on </a:t>
            </a:r>
            <a:r>
              <a:rPr dirty="0" sz="1050" b="1">
                <a:latin typeface="Arial"/>
                <a:cs typeface="Arial"/>
              </a:rPr>
              <a:t>single-use</a:t>
            </a:r>
            <a:r>
              <a:rPr dirty="0" sz="1050" spc="23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plastics (SUPs)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90114" y="2144013"/>
            <a:ext cx="1548765" cy="85915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90500" marR="5080" indent="-178435">
              <a:lnSpc>
                <a:spcPct val="104400"/>
              </a:lnSpc>
              <a:spcBef>
                <a:spcPts val="75"/>
              </a:spcBef>
              <a:buFont typeface="Arial MT"/>
              <a:buChar char="•"/>
              <a:tabLst>
                <a:tab pos="190500" algn="l"/>
              </a:tabLst>
            </a:pPr>
            <a:r>
              <a:rPr dirty="0" sz="1050" b="1">
                <a:latin typeface="Arial"/>
                <a:cs typeface="Arial"/>
              </a:rPr>
              <a:t>Only</a:t>
            </a:r>
            <a:r>
              <a:rPr dirty="0" sz="1050" spc="15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California,</a:t>
            </a:r>
            <a:r>
              <a:rPr dirty="0" sz="1050" spc="170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with </a:t>
            </a:r>
            <a:r>
              <a:rPr dirty="0" sz="1050" b="1">
                <a:latin typeface="Arial"/>
                <a:cs typeface="Arial"/>
              </a:rPr>
              <a:t>federal</a:t>
            </a:r>
            <a:r>
              <a:rPr dirty="0" sz="1050" spc="11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procurement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100%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recyclable</a:t>
            </a:r>
            <a:r>
              <a:rPr dirty="0" sz="1050" spc="5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or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compostable </a:t>
            </a:r>
            <a:r>
              <a:rPr dirty="0" sz="1050">
                <a:latin typeface="Arial MT"/>
                <a:cs typeface="Arial MT"/>
              </a:rPr>
              <a:t>packaging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by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2032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24730" y="2116201"/>
            <a:ext cx="4108450" cy="79502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345"/>
              </a:spcBef>
              <a:buChar char="•"/>
              <a:tabLst>
                <a:tab pos="189865" algn="l"/>
              </a:tabLst>
            </a:pPr>
            <a:r>
              <a:rPr dirty="0" sz="1050">
                <a:latin typeface="Arial MT"/>
                <a:cs typeface="Arial MT"/>
              </a:rPr>
              <a:t>Emerging</a:t>
            </a:r>
            <a:r>
              <a:rPr dirty="0" sz="1050" spc="20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state-level</a:t>
            </a:r>
            <a:r>
              <a:rPr dirty="0" sz="1050" spc="21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Extended</a:t>
            </a:r>
            <a:r>
              <a:rPr dirty="0" sz="1050" spc="15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Producer</a:t>
            </a:r>
            <a:r>
              <a:rPr dirty="0" sz="1050" spc="19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Responsibility</a:t>
            </a:r>
            <a:r>
              <a:rPr dirty="0" sz="1050" spc="270" b="1">
                <a:latin typeface="Arial"/>
                <a:cs typeface="Arial"/>
              </a:rPr>
              <a:t> </a:t>
            </a:r>
            <a:r>
              <a:rPr dirty="0" sz="1050" spc="-20">
                <a:latin typeface="Arial MT"/>
                <a:cs typeface="Arial MT"/>
              </a:rPr>
              <a:t>laws</a:t>
            </a:r>
            <a:endParaRPr sz="1050">
              <a:latin typeface="Arial MT"/>
              <a:cs typeface="Arial MT"/>
            </a:endParaRPr>
          </a:p>
          <a:p>
            <a:pPr marL="189865" indent="-177165">
              <a:lnSpc>
                <a:spcPct val="100000"/>
              </a:lnSpc>
              <a:spcBef>
                <a:spcPts val="254"/>
              </a:spcBef>
              <a:buFont typeface="Arial MT"/>
              <a:buChar char="•"/>
              <a:tabLst>
                <a:tab pos="189865" algn="l"/>
              </a:tabLst>
            </a:pPr>
            <a:r>
              <a:rPr dirty="0" sz="1050" b="1">
                <a:latin typeface="Arial"/>
                <a:cs typeface="Arial"/>
              </a:rPr>
              <a:t>Container</a:t>
            </a:r>
            <a:r>
              <a:rPr dirty="0" sz="1050" spc="1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deposit</a:t>
            </a:r>
            <a:r>
              <a:rPr dirty="0" sz="1050" spc="8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laws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10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states</a:t>
            </a:r>
            <a:endParaRPr sz="1050">
              <a:latin typeface="Arial MT"/>
              <a:cs typeface="Arial MT"/>
            </a:endParaRPr>
          </a:p>
          <a:p>
            <a:pPr marL="189865" indent="-177165">
              <a:lnSpc>
                <a:spcPct val="100000"/>
              </a:lnSpc>
              <a:spcBef>
                <a:spcPts val="254"/>
              </a:spcBef>
              <a:buFont typeface="Arial MT"/>
              <a:buChar char="•"/>
              <a:tabLst>
                <a:tab pos="189865" algn="l"/>
              </a:tabLst>
            </a:pPr>
            <a:r>
              <a:rPr dirty="0" sz="1050" b="1">
                <a:latin typeface="Arial"/>
                <a:cs typeface="Arial"/>
              </a:rPr>
              <a:t>Recycling</a:t>
            </a:r>
            <a:r>
              <a:rPr dirty="0" sz="1050" spc="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ordinances</a:t>
            </a:r>
            <a:r>
              <a:rPr dirty="0" sz="1050" spc="18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many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cities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counties</a:t>
            </a:r>
            <a:endParaRPr sz="1050">
              <a:latin typeface="Arial MT"/>
              <a:cs typeface="Arial MT"/>
            </a:endParaRPr>
          </a:p>
          <a:p>
            <a:pPr marL="189865" indent="-177165">
              <a:lnSpc>
                <a:spcPct val="100000"/>
              </a:lnSpc>
              <a:spcBef>
                <a:spcPts val="254"/>
              </a:spcBef>
              <a:buChar char="•"/>
              <a:tabLst>
                <a:tab pos="189865" algn="l"/>
              </a:tabLst>
            </a:pPr>
            <a:r>
              <a:rPr dirty="0" sz="1050">
                <a:latin typeface="Arial MT"/>
                <a:cs typeface="Arial MT"/>
              </a:rPr>
              <a:t>Emerging</a:t>
            </a:r>
            <a:r>
              <a:rPr dirty="0" sz="1050" spc="1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state-level</a:t>
            </a:r>
            <a:r>
              <a:rPr dirty="0" sz="1050" spc="1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requirements</a:t>
            </a:r>
            <a:r>
              <a:rPr dirty="0" sz="1050" spc="1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recycled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content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83142" y="2144013"/>
            <a:ext cx="1565910" cy="103314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189865" algn="l"/>
              </a:tabLst>
            </a:pPr>
            <a:r>
              <a:rPr dirty="0" sz="1050" b="1">
                <a:latin typeface="Arial"/>
                <a:cs typeface="Arial"/>
              </a:rPr>
              <a:t>IRA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+</a:t>
            </a:r>
            <a:r>
              <a:rPr dirty="0" sz="1050" spc="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BIL:</a:t>
            </a:r>
            <a:r>
              <a:rPr dirty="0" sz="1050" spc="60" b="1">
                <a:latin typeface="Arial"/>
                <a:cs typeface="Arial"/>
              </a:rPr>
              <a:t> </a:t>
            </a:r>
            <a:r>
              <a:rPr dirty="0" sz="1050" spc="-25">
                <a:latin typeface="Arial MT"/>
                <a:cs typeface="Arial MT"/>
              </a:rPr>
              <a:t>$6B</a:t>
            </a:r>
            <a:endParaRPr sz="1050">
              <a:latin typeface="Arial MT"/>
              <a:cs typeface="Arial MT"/>
            </a:endParaRPr>
          </a:p>
          <a:p>
            <a:pPr marL="190500">
              <a:lnSpc>
                <a:spcPct val="100000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DOE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Industrial</a:t>
            </a:r>
            <a:endParaRPr sz="1050">
              <a:latin typeface="Arial MT"/>
              <a:cs typeface="Arial MT"/>
            </a:endParaRPr>
          </a:p>
          <a:p>
            <a:pPr marL="190500" marR="5080">
              <a:lnSpc>
                <a:spcPct val="104900"/>
              </a:lnSpc>
              <a:spcBef>
                <a:spcPts val="50"/>
              </a:spcBef>
            </a:pPr>
            <a:r>
              <a:rPr dirty="0" sz="1050" spc="-10">
                <a:latin typeface="Arial MT"/>
                <a:cs typeface="Arial MT"/>
              </a:rPr>
              <a:t>Demonstrations </a:t>
            </a:r>
            <a:r>
              <a:rPr dirty="0" sz="1050">
                <a:latin typeface="Arial MT"/>
                <a:cs typeface="Arial MT"/>
              </a:rPr>
              <a:t>Program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§48C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tax </a:t>
            </a:r>
            <a:r>
              <a:rPr dirty="0" sz="1050" b="1">
                <a:latin typeface="Arial"/>
                <a:cs typeface="Arial"/>
              </a:rPr>
              <a:t>credit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(30%)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clean </a:t>
            </a:r>
            <a:r>
              <a:rPr dirty="0" sz="1050">
                <a:latin typeface="Arial MT"/>
                <a:cs typeface="Arial MT"/>
              </a:rPr>
              <a:t>industrial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equipment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542905" y="2144013"/>
            <a:ext cx="1129665" cy="5289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90500" marR="5080" indent="-178435">
              <a:lnSpc>
                <a:spcPct val="105800"/>
              </a:lnSpc>
              <a:spcBef>
                <a:spcPts val="55"/>
              </a:spcBef>
              <a:buChar char="•"/>
              <a:tabLst>
                <a:tab pos="190500" algn="l"/>
              </a:tabLst>
            </a:pPr>
            <a:r>
              <a:rPr dirty="0" sz="1050">
                <a:latin typeface="Arial MT"/>
                <a:cs typeface="Arial MT"/>
              </a:rPr>
              <a:t>IRA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provides </a:t>
            </a:r>
            <a:r>
              <a:rPr dirty="0" sz="1050" b="1">
                <a:latin typeface="Arial"/>
                <a:cs typeface="Arial"/>
              </a:rPr>
              <a:t>tax</a:t>
            </a:r>
            <a:r>
              <a:rPr dirty="0" sz="1050" spc="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credits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 spc="-25">
                <a:latin typeface="Arial MT"/>
                <a:cs typeface="Arial MT"/>
              </a:rPr>
              <a:t>for </a:t>
            </a:r>
            <a:r>
              <a:rPr dirty="0" sz="1050">
                <a:latin typeface="Arial MT"/>
                <a:cs typeface="Arial MT"/>
              </a:rPr>
              <a:t>carbon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capture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5000" y="3264138"/>
            <a:ext cx="2070100" cy="90106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664845" indent="-177800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664845" algn="l"/>
              </a:tabLst>
            </a:pPr>
            <a:r>
              <a:rPr dirty="0" sz="1050" b="1">
                <a:latin typeface="Arial"/>
                <a:cs typeface="Arial"/>
              </a:rPr>
              <a:t>SUPs</a:t>
            </a:r>
            <a:r>
              <a:rPr dirty="0" sz="1050" spc="114" b="1">
                <a:latin typeface="Arial"/>
                <a:cs typeface="Arial"/>
              </a:rPr>
              <a:t> </a:t>
            </a:r>
            <a:r>
              <a:rPr dirty="0" sz="1050" spc="-10">
                <a:latin typeface="Arial MT"/>
                <a:cs typeface="Arial MT"/>
              </a:rPr>
              <a:t>Directive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ts val="1415"/>
              </a:lnSpc>
              <a:spcBef>
                <a:spcPts val="165"/>
              </a:spcBef>
              <a:tabLst>
                <a:tab pos="487045" algn="l"/>
                <a:tab pos="664845" algn="l"/>
              </a:tabLst>
            </a:pPr>
            <a:r>
              <a:rPr dirty="0" sz="1200" spc="-25" b="1">
                <a:latin typeface="Arial"/>
                <a:cs typeface="Arial"/>
              </a:rPr>
              <a:t>EU</a:t>
            </a:r>
            <a:r>
              <a:rPr dirty="0" sz="1200" b="1">
                <a:latin typeface="Arial"/>
                <a:cs typeface="Arial"/>
              </a:rPr>
              <a:t>	</a:t>
            </a:r>
            <a:r>
              <a:rPr dirty="0" baseline="2645" sz="1575" spc="-75">
                <a:latin typeface="Arial MT"/>
                <a:cs typeface="Arial MT"/>
              </a:rPr>
              <a:t>•</a:t>
            </a:r>
            <a:r>
              <a:rPr dirty="0" baseline="2645" sz="1575">
                <a:latin typeface="Arial MT"/>
                <a:cs typeface="Arial MT"/>
              </a:rPr>
              <a:t>	Minimum</a:t>
            </a:r>
            <a:r>
              <a:rPr dirty="0" baseline="2645" sz="1575" spc="247">
                <a:latin typeface="Arial MT"/>
                <a:cs typeface="Arial MT"/>
              </a:rPr>
              <a:t> </a:t>
            </a:r>
            <a:r>
              <a:rPr dirty="0" baseline="2645" sz="1575" spc="-15" b="1">
                <a:latin typeface="Arial"/>
                <a:cs typeface="Arial"/>
              </a:rPr>
              <a:t>recycled</a:t>
            </a:r>
            <a:endParaRPr baseline="2645" sz="1575">
              <a:latin typeface="Arial"/>
              <a:cs typeface="Arial"/>
            </a:endParaRPr>
          </a:p>
          <a:p>
            <a:pPr marL="664845">
              <a:lnSpc>
                <a:spcPts val="1235"/>
              </a:lnSpc>
            </a:pPr>
            <a:r>
              <a:rPr dirty="0" sz="1050" b="1">
                <a:latin typeface="Arial"/>
                <a:cs typeface="Arial"/>
              </a:rPr>
              <a:t>content</a:t>
            </a:r>
            <a:r>
              <a:rPr dirty="0" sz="1050" spc="15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targets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for</a:t>
            </a:r>
            <a:endParaRPr sz="1050">
              <a:latin typeface="Arial MT"/>
              <a:cs typeface="Arial MT"/>
            </a:endParaRPr>
          </a:p>
          <a:p>
            <a:pPr marL="664845">
              <a:lnSpc>
                <a:spcPct val="100000"/>
              </a:lnSpc>
              <a:spcBef>
                <a:spcPts val="110"/>
              </a:spcBef>
            </a:pPr>
            <a:r>
              <a:rPr dirty="0" sz="1050">
                <a:latin typeface="Arial MT"/>
                <a:cs typeface="Arial MT"/>
              </a:rPr>
              <a:t>beverage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bottles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(25%</a:t>
            </a:r>
            <a:endParaRPr sz="1050">
              <a:latin typeface="Arial MT"/>
              <a:cs typeface="Arial MT"/>
            </a:endParaRPr>
          </a:p>
          <a:p>
            <a:pPr marL="664845">
              <a:lnSpc>
                <a:spcPct val="100000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by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2025)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90114" y="3278822"/>
            <a:ext cx="1339850" cy="69405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90500" marR="5080" indent="-178435">
              <a:lnSpc>
                <a:spcPct val="104900"/>
              </a:lnSpc>
              <a:spcBef>
                <a:spcPts val="70"/>
              </a:spcBef>
              <a:buChar char="•"/>
              <a:tabLst>
                <a:tab pos="190500" algn="l"/>
              </a:tabLst>
            </a:pPr>
            <a:r>
              <a:rPr dirty="0" sz="1050" spc="-10">
                <a:latin typeface="Arial MT"/>
                <a:cs typeface="Arial MT"/>
              </a:rPr>
              <a:t>Mandatory </a:t>
            </a:r>
            <a:r>
              <a:rPr dirty="0" sz="1050">
                <a:latin typeface="Arial MT"/>
                <a:cs typeface="Arial MT"/>
              </a:rPr>
              <a:t>compostability</a:t>
            </a:r>
            <a:r>
              <a:rPr dirty="0" sz="1050" spc="25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for </a:t>
            </a:r>
            <a:r>
              <a:rPr dirty="0" sz="1050">
                <a:latin typeface="Arial MT"/>
                <a:cs typeface="Arial MT"/>
              </a:rPr>
              <a:t>specific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packaging </a:t>
            </a:r>
            <a:r>
              <a:rPr dirty="0" sz="1050">
                <a:latin typeface="Arial MT"/>
                <a:cs typeface="Arial MT"/>
              </a:rPr>
              <a:t>from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Feb.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2028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24730" y="3251136"/>
            <a:ext cx="4281805" cy="98742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189865" algn="l"/>
              </a:tabLst>
            </a:pPr>
            <a:r>
              <a:rPr dirty="0" sz="1050" spc="10" b="1">
                <a:latin typeface="Arial"/>
                <a:cs typeface="Arial"/>
              </a:rPr>
              <a:t>Eco-design</a:t>
            </a:r>
            <a:r>
              <a:rPr dirty="0" sz="1050" spc="6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requirements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spc="10">
                <a:latin typeface="Arial MT"/>
                <a:cs typeface="Arial MT"/>
              </a:rPr>
              <a:t>for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durability,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reusability,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recyclability</a:t>
            </a:r>
            <a:endParaRPr sz="1050">
              <a:latin typeface="Arial MT"/>
              <a:cs typeface="Arial MT"/>
            </a:endParaRPr>
          </a:p>
          <a:p>
            <a:pPr marL="189865" indent="-177165">
              <a:lnSpc>
                <a:spcPct val="100000"/>
              </a:lnSpc>
              <a:spcBef>
                <a:spcPts val="254"/>
              </a:spcBef>
              <a:buChar char="•"/>
              <a:tabLst>
                <a:tab pos="189865" algn="l"/>
              </a:tabLst>
            </a:pPr>
            <a:r>
              <a:rPr dirty="0" sz="1050">
                <a:latin typeface="Arial MT"/>
                <a:cs typeface="Arial MT"/>
              </a:rPr>
              <a:t>Mandatory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EPR</a:t>
            </a:r>
            <a:r>
              <a:rPr dirty="0" sz="1050" spc="14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packaging</a:t>
            </a:r>
            <a:endParaRPr sz="1050">
              <a:latin typeface="Arial MT"/>
              <a:cs typeface="Arial MT"/>
            </a:endParaRPr>
          </a:p>
          <a:p>
            <a:pPr marL="189865" indent="-177165">
              <a:lnSpc>
                <a:spcPct val="100000"/>
              </a:lnSpc>
              <a:spcBef>
                <a:spcPts val="254"/>
              </a:spcBef>
              <a:buFont typeface="Arial MT"/>
              <a:buChar char="•"/>
              <a:tabLst>
                <a:tab pos="189865" algn="l"/>
              </a:tabLst>
            </a:pPr>
            <a:r>
              <a:rPr dirty="0" sz="1050" b="1">
                <a:latin typeface="Arial"/>
                <a:cs typeface="Arial"/>
              </a:rPr>
              <a:t>Plastic</a:t>
            </a:r>
            <a:r>
              <a:rPr dirty="0" sz="1050" spc="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Packaging</a:t>
            </a:r>
            <a:r>
              <a:rPr dirty="0" sz="1050" spc="204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Tax</a:t>
            </a:r>
            <a:r>
              <a:rPr dirty="0" sz="1050" spc="16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levied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on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non-recycled</a:t>
            </a:r>
            <a:r>
              <a:rPr dirty="0" sz="1050" spc="1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packaging</a:t>
            </a:r>
            <a:endParaRPr sz="1050">
              <a:latin typeface="Arial MT"/>
              <a:cs typeface="Arial MT"/>
            </a:endParaRPr>
          </a:p>
          <a:p>
            <a:pPr marL="189865" indent="-177165">
              <a:lnSpc>
                <a:spcPct val="100000"/>
              </a:lnSpc>
              <a:spcBef>
                <a:spcPts val="250"/>
              </a:spcBef>
              <a:buChar char="•"/>
              <a:tabLst>
                <a:tab pos="189865" algn="l"/>
              </a:tabLst>
            </a:pPr>
            <a:r>
              <a:rPr dirty="0" sz="1050">
                <a:latin typeface="Arial MT"/>
                <a:cs typeface="Arial MT"/>
              </a:rPr>
              <a:t>Mandatory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targets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for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plastic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packaging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recycling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(55%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by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2030)</a:t>
            </a:r>
            <a:endParaRPr sz="1050">
              <a:latin typeface="Arial MT"/>
              <a:cs typeface="Arial MT"/>
            </a:endParaRPr>
          </a:p>
          <a:p>
            <a:pPr marL="189865" indent="-177165">
              <a:lnSpc>
                <a:spcPct val="100000"/>
              </a:lnSpc>
              <a:spcBef>
                <a:spcPts val="254"/>
              </a:spcBef>
              <a:buChar char="•"/>
              <a:tabLst>
                <a:tab pos="189865" algn="l"/>
              </a:tabLst>
            </a:pPr>
            <a:r>
              <a:rPr dirty="0" sz="1050">
                <a:latin typeface="Arial MT"/>
                <a:cs typeface="Arial MT"/>
              </a:rPr>
              <a:t>S</a:t>
            </a:r>
            <a:r>
              <a:rPr dirty="0" sz="1050" b="1">
                <a:latin typeface="Arial"/>
                <a:cs typeface="Arial"/>
              </a:rPr>
              <a:t>eparate</a:t>
            </a:r>
            <a:r>
              <a:rPr dirty="0" sz="1050" spc="9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collection</a:t>
            </a:r>
            <a:r>
              <a:rPr dirty="0" sz="1050" spc="204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of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plastic</a:t>
            </a:r>
            <a:r>
              <a:rPr dirty="0" sz="1050" spc="190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waste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4311" y="4529010"/>
            <a:ext cx="18605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 b="1"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09535" y="4317110"/>
            <a:ext cx="1430655" cy="3549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90500" marR="5080" indent="-178435">
              <a:lnSpc>
                <a:spcPct val="103099"/>
              </a:lnSpc>
              <a:spcBef>
                <a:spcPts val="90"/>
              </a:spcBef>
              <a:buChar char="•"/>
              <a:tabLst>
                <a:tab pos="190500" algn="l"/>
              </a:tabLst>
            </a:pPr>
            <a:r>
              <a:rPr dirty="0" sz="1050">
                <a:latin typeface="Arial MT"/>
                <a:cs typeface="Arial MT"/>
              </a:rPr>
              <a:t>Nationwide</a:t>
            </a:r>
            <a:r>
              <a:rPr dirty="0" sz="1050" spc="2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bans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on </a:t>
            </a:r>
            <a:r>
              <a:rPr dirty="0" sz="1050">
                <a:latin typeface="Arial MT"/>
                <a:cs typeface="Arial MT"/>
              </a:rPr>
              <a:t>identified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 spc="-20" b="1">
                <a:latin typeface="Arial"/>
                <a:cs typeface="Arial"/>
              </a:rPr>
              <a:t>SUPs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90114" y="4317110"/>
            <a:ext cx="1551305" cy="69405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90500" marR="5080" indent="-178435">
              <a:lnSpc>
                <a:spcPct val="104900"/>
              </a:lnSpc>
              <a:spcBef>
                <a:spcPts val="65"/>
              </a:spcBef>
              <a:buFont typeface="Arial MT"/>
              <a:buChar char="•"/>
              <a:tabLst>
                <a:tab pos="190500" algn="l"/>
              </a:tabLst>
            </a:pPr>
            <a:r>
              <a:rPr dirty="0" sz="1050" b="1">
                <a:latin typeface="Arial"/>
                <a:cs typeface="Arial"/>
              </a:rPr>
              <a:t>BioE3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Policy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(2024) </a:t>
            </a:r>
            <a:r>
              <a:rPr dirty="0" sz="1050">
                <a:latin typeface="Arial MT"/>
                <a:cs typeface="Arial MT"/>
              </a:rPr>
              <a:t>subsidizes</a:t>
            </a:r>
            <a:r>
              <a:rPr dirty="0" sz="1050" spc="20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bioplastics </a:t>
            </a:r>
            <a:r>
              <a:rPr dirty="0" sz="1050">
                <a:latin typeface="Arial MT"/>
                <a:cs typeface="Arial MT"/>
              </a:rPr>
              <a:t>manufacturing</a:t>
            </a:r>
            <a:r>
              <a:rPr dirty="0" sz="1050" spc="23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to</a:t>
            </a:r>
            <a:r>
              <a:rPr dirty="0" sz="1050" spc="5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close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cost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gap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24730" y="4317110"/>
            <a:ext cx="4176395" cy="3549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90500" marR="5080" indent="-177800">
              <a:lnSpc>
                <a:spcPct val="103099"/>
              </a:lnSpc>
              <a:spcBef>
                <a:spcPts val="90"/>
              </a:spcBef>
              <a:buChar char="•"/>
              <a:tabLst>
                <a:tab pos="190500" algn="l"/>
              </a:tabLst>
            </a:pPr>
            <a:r>
              <a:rPr dirty="0" sz="1050">
                <a:latin typeface="Arial MT"/>
                <a:cs typeface="Arial MT"/>
              </a:rPr>
              <a:t>EPR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framework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requiring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producers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finance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waste</a:t>
            </a:r>
            <a:r>
              <a:rPr dirty="0" sz="1050" spc="12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collection </a:t>
            </a:r>
            <a:r>
              <a:rPr dirty="0" sz="1050" b="1">
                <a:latin typeface="Arial"/>
                <a:cs typeface="Arial"/>
              </a:rPr>
              <a:t>and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recycling</a:t>
            </a:r>
            <a:r>
              <a:rPr dirty="0" sz="1050" spc="204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infrastructure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83142" y="4317110"/>
            <a:ext cx="1733550" cy="3549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130"/>
              </a:spcBef>
              <a:buChar char="•"/>
              <a:tabLst>
                <a:tab pos="189865" algn="l"/>
                <a:tab pos="1671955" algn="l"/>
              </a:tabLst>
            </a:pPr>
            <a:r>
              <a:rPr dirty="0" sz="1050">
                <a:latin typeface="Arial MT"/>
                <a:cs typeface="Arial MT"/>
              </a:rPr>
              <a:t>No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direct</a:t>
            </a:r>
            <a:r>
              <a:rPr dirty="0" sz="1050">
                <a:latin typeface="Arial MT"/>
                <a:cs typeface="Arial MT"/>
              </a:rPr>
              <a:t>	</a:t>
            </a:r>
            <a:r>
              <a:rPr dirty="0" sz="1050" spc="-50">
                <a:latin typeface="Arial MT"/>
                <a:cs typeface="Arial MT"/>
              </a:rPr>
              <a:t>•</a:t>
            </a:r>
            <a:endParaRPr sz="1050">
              <a:latin typeface="Arial MT"/>
              <a:cs typeface="Arial MT"/>
            </a:endParaRPr>
          </a:p>
          <a:p>
            <a:pPr marL="190500">
              <a:lnSpc>
                <a:spcPct val="100000"/>
              </a:lnSpc>
              <a:spcBef>
                <a:spcPts val="40"/>
              </a:spcBef>
            </a:pPr>
            <a:r>
              <a:rPr dirty="0" sz="1050">
                <a:latin typeface="Arial MT"/>
                <a:cs typeface="Arial MT"/>
              </a:rPr>
              <a:t>electrification</a:t>
            </a:r>
            <a:r>
              <a:rPr dirty="0" sz="1050" spc="19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policy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720831" y="4317110"/>
            <a:ext cx="1087120" cy="103314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90"/>
              </a:spcBef>
            </a:pPr>
            <a:r>
              <a:rPr dirty="0" sz="1050" b="1">
                <a:latin typeface="Arial"/>
                <a:cs typeface="Arial"/>
              </a:rPr>
              <a:t>~$2.4B</a:t>
            </a:r>
            <a:r>
              <a:rPr dirty="0" sz="1050" spc="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for</a:t>
            </a:r>
            <a:r>
              <a:rPr dirty="0" sz="1050" spc="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CC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spc="-25">
                <a:latin typeface="Arial MT"/>
                <a:cs typeface="Arial MT"/>
              </a:rPr>
              <a:t>in </a:t>
            </a:r>
            <a:r>
              <a:rPr dirty="0" sz="1050">
                <a:latin typeface="Arial MT"/>
                <a:cs typeface="Arial MT"/>
              </a:rPr>
              <a:t>its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2026-</a:t>
            </a:r>
            <a:r>
              <a:rPr dirty="0" sz="1050" spc="-20">
                <a:latin typeface="Arial MT"/>
                <a:cs typeface="Arial MT"/>
              </a:rPr>
              <a:t>2027</a:t>
            </a:r>
            <a:endParaRPr sz="1050">
              <a:latin typeface="Arial MT"/>
              <a:cs typeface="Arial MT"/>
            </a:endParaRPr>
          </a:p>
          <a:p>
            <a:pPr marL="12700" marR="29209">
              <a:lnSpc>
                <a:spcPct val="104900"/>
              </a:lnSpc>
              <a:spcBef>
                <a:spcPts val="45"/>
              </a:spcBef>
            </a:pPr>
            <a:r>
              <a:rPr dirty="0" sz="1050">
                <a:latin typeface="Arial MT"/>
                <a:cs typeface="Arial MT"/>
              </a:rPr>
              <a:t>budget;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captures </a:t>
            </a:r>
            <a:r>
              <a:rPr dirty="0" sz="1050">
                <a:latin typeface="Arial MT"/>
                <a:cs typeface="Arial MT"/>
              </a:rPr>
              <a:t>CO</a:t>
            </a:r>
            <a:r>
              <a:rPr dirty="0" sz="1050">
                <a:latin typeface="Cambria Math"/>
                <a:cs typeface="Cambria Math"/>
              </a:rPr>
              <a:t>₂</a:t>
            </a:r>
            <a:r>
              <a:rPr dirty="0" sz="1050" spc="114">
                <a:latin typeface="Cambria Math"/>
                <a:cs typeface="Cambria Math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make </a:t>
            </a:r>
            <a:r>
              <a:rPr dirty="0" sz="1050" spc="-10">
                <a:latin typeface="Arial MT"/>
                <a:cs typeface="Arial MT"/>
              </a:rPr>
              <a:t>plastics</a:t>
            </a:r>
            <a:r>
              <a:rPr dirty="0" sz="1050" spc="50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feedstock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1215" y="5569864"/>
            <a:ext cx="24511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25" b="1">
                <a:latin typeface="Arial"/>
                <a:cs typeface="Arial"/>
              </a:rPr>
              <a:t>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09535" y="5415724"/>
            <a:ext cx="1576070" cy="52959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90500" marR="5080" indent="-178435">
              <a:lnSpc>
                <a:spcPct val="105900"/>
              </a:lnSpc>
              <a:spcBef>
                <a:spcPts val="55"/>
              </a:spcBef>
              <a:buChar char="•"/>
              <a:tabLst>
                <a:tab pos="190500" algn="l"/>
              </a:tabLst>
            </a:pPr>
            <a:r>
              <a:rPr dirty="0" sz="1050">
                <a:latin typeface="Arial MT"/>
                <a:cs typeface="Arial MT"/>
              </a:rPr>
              <a:t>Nationwide</a:t>
            </a:r>
            <a:r>
              <a:rPr dirty="0" sz="1050" spc="1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bans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on </a:t>
            </a:r>
            <a:r>
              <a:rPr dirty="0" sz="1050">
                <a:latin typeface="Arial MT"/>
                <a:cs typeface="Arial MT"/>
              </a:rPr>
              <a:t>production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sale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of </a:t>
            </a:r>
            <a:r>
              <a:rPr dirty="0" sz="1050">
                <a:latin typeface="Arial MT"/>
                <a:cs typeface="Arial MT"/>
              </a:rPr>
              <a:t>specific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 spc="-20" b="1">
                <a:latin typeface="Arial"/>
                <a:cs typeface="Arial"/>
              </a:rPr>
              <a:t>SUPs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90114" y="5415724"/>
            <a:ext cx="1157605" cy="85915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90500" marR="5080" indent="-178435">
              <a:lnSpc>
                <a:spcPct val="104500"/>
              </a:lnSpc>
              <a:spcBef>
                <a:spcPts val="75"/>
              </a:spcBef>
              <a:buChar char="•"/>
              <a:tabLst>
                <a:tab pos="190500" algn="l"/>
              </a:tabLst>
            </a:pPr>
            <a:r>
              <a:rPr dirty="0" sz="1050">
                <a:latin typeface="Arial MT"/>
                <a:cs typeface="Arial MT"/>
              </a:rPr>
              <a:t>Promotion</a:t>
            </a:r>
            <a:r>
              <a:rPr dirty="0" sz="1050" spc="18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of </a:t>
            </a:r>
            <a:r>
              <a:rPr dirty="0" sz="1050" spc="-10" b="1">
                <a:latin typeface="Arial"/>
                <a:cs typeface="Arial"/>
              </a:rPr>
              <a:t>biodegradable </a:t>
            </a:r>
            <a:r>
              <a:rPr dirty="0" sz="1050" b="1">
                <a:latin typeface="Arial"/>
                <a:cs typeface="Arial"/>
              </a:rPr>
              <a:t>substitutes</a:t>
            </a:r>
            <a:r>
              <a:rPr dirty="0" sz="1050" spc="220" b="1">
                <a:latin typeface="Arial"/>
                <a:cs typeface="Arial"/>
              </a:rPr>
              <a:t> </a:t>
            </a:r>
            <a:r>
              <a:rPr dirty="0" sz="1050" spc="-25">
                <a:latin typeface="Arial MT"/>
                <a:cs typeface="Arial MT"/>
              </a:rPr>
              <a:t>in </a:t>
            </a:r>
            <a:r>
              <a:rPr dirty="0" sz="1050" spc="-10">
                <a:latin typeface="Arial MT"/>
                <a:cs typeface="Arial MT"/>
              </a:rPr>
              <a:t>government procurement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24730" y="5415724"/>
            <a:ext cx="4251325" cy="914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marR="5080" indent="-177800">
              <a:lnSpc>
                <a:spcPct val="103000"/>
              </a:lnSpc>
              <a:spcBef>
                <a:spcPts val="95"/>
              </a:spcBef>
              <a:buChar char="•"/>
              <a:tabLst>
                <a:tab pos="190500" algn="l"/>
              </a:tabLst>
            </a:pPr>
            <a:r>
              <a:rPr dirty="0" sz="1050">
                <a:latin typeface="Arial MT"/>
                <a:cs typeface="Arial MT"/>
              </a:rPr>
              <a:t>Mandatory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waste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sorting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programs</a:t>
            </a:r>
            <a:r>
              <a:rPr dirty="0" sz="1050" spc="16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major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cities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like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Shanghai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Beijing</a:t>
            </a:r>
            <a:endParaRPr sz="1050">
              <a:latin typeface="Arial MT"/>
              <a:cs typeface="Arial MT"/>
            </a:endParaRPr>
          </a:p>
          <a:p>
            <a:pPr marL="189865" indent="-177165">
              <a:lnSpc>
                <a:spcPct val="100000"/>
              </a:lnSpc>
              <a:spcBef>
                <a:spcPts val="254"/>
              </a:spcBef>
              <a:buChar char="•"/>
              <a:tabLst>
                <a:tab pos="189865" algn="l"/>
              </a:tabLst>
            </a:pPr>
            <a:r>
              <a:rPr dirty="0" sz="1050">
                <a:latin typeface="Arial MT"/>
                <a:cs typeface="Arial MT"/>
              </a:rPr>
              <a:t>National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targets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increasing</a:t>
            </a:r>
            <a:r>
              <a:rPr dirty="0" sz="1050" spc="1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recycling</a:t>
            </a:r>
            <a:r>
              <a:rPr dirty="0" sz="1050" spc="180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rates</a:t>
            </a:r>
            <a:endParaRPr sz="1050">
              <a:latin typeface="Arial"/>
              <a:cs typeface="Arial"/>
            </a:endParaRPr>
          </a:p>
          <a:p>
            <a:pPr marL="190500" marR="346075" indent="-177800">
              <a:lnSpc>
                <a:spcPct val="108800"/>
              </a:lnSpc>
              <a:spcBef>
                <a:spcPts val="140"/>
              </a:spcBef>
              <a:buChar char="•"/>
              <a:tabLst>
                <a:tab pos="190500" algn="l"/>
              </a:tabLst>
            </a:pPr>
            <a:r>
              <a:rPr dirty="0" sz="1050">
                <a:latin typeface="Arial MT"/>
                <a:cs typeface="Arial MT"/>
              </a:rPr>
              <a:t>Ban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on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import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most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waste,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improving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domestic recycling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883142" y="5415724"/>
            <a:ext cx="1250950" cy="6946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90500" marR="5080" indent="-177800">
              <a:lnSpc>
                <a:spcPct val="104900"/>
              </a:lnSpc>
              <a:spcBef>
                <a:spcPts val="70"/>
              </a:spcBef>
              <a:buChar char="•"/>
              <a:tabLst>
                <a:tab pos="190500" algn="l"/>
              </a:tabLst>
            </a:pPr>
            <a:r>
              <a:rPr dirty="0" sz="1050">
                <a:latin typeface="Arial MT"/>
                <a:cs typeface="Arial MT"/>
              </a:rPr>
              <a:t>National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climate </a:t>
            </a:r>
            <a:r>
              <a:rPr dirty="0" sz="1050">
                <a:latin typeface="Arial MT"/>
                <a:cs typeface="Arial MT"/>
              </a:rPr>
              <a:t>goals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push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for </a:t>
            </a:r>
            <a:r>
              <a:rPr dirty="0" sz="1050" b="1">
                <a:latin typeface="Arial"/>
                <a:cs typeface="Arial"/>
              </a:rPr>
              <a:t>electrification</a:t>
            </a:r>
            <a:r>
              <a:rPr dirty="0" sz="1050" spc="235" b="1">
                <a:latin typeface="Arial"/>
                <a:cs typeface="Arial"/>
              </a:rPr>
              <a:t> </a:t>
            </a:r>
            <a:r>
              <a:rPr dirty="0" sz="1050" spc="-25">
                <a:latin typeface="Arial MT"/>
                <a:cs typeface="Arial MT"/>
              </a:rPr>
              <a:t>in </a:t>
            </a:r>
            <a:r>
              <a:rPr dirty="0" sz="1050" spc="-10">
                <a:latin typeface="Arial MT"/>
                <a:cs typeface="Arial MT"/>
              </a:rPr>
              <a:t>petrochemicals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542905" y="5415724"/>
            <a:ext cx="1201420" cy="6946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90500" marR="5080" indent="-178435">
              <a:lnSpc>
                <a:spcPct val="104900"/>
              </a:lnSpc>
              <a:spcBef>
                <a:spcPts val="70"/>
              </a:spcBef>
              <a:buChar char="•"/>
              <a:tabLst>
                <a:tab pos="190500" algn="l"/>
              </a:tabLst>
            </a:pPr>
            <a:r>
              <a:rPr dirty="0" sz="1050">
                <a:latin typeface="Arial MT"/>
                <a:cs typeface="Arial MT"/>
              </a:rPr>
              <a:t>State-</a:t>
            </a:r>
            <a:r>
              <a:rPr dirty="0" sz="1050" spc="-10">
                <a:latin typeface="Arial MT"/>
                <a:cs typeface="Arial MT"/>
              </a:rPr>
              <a:t>owned enterprises </a:t>
            </a:r>
            <a:r>
              <a:rPr dirty="0" sz="1050">
                <a:latin typeface="Arial MT"/>
                <a:cs typeface="Arial MT"/>
              </a:rPr>
              <a:t>investing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pilot </a:t>
            </a:r>
            <a:r>
              <a:rPr dirty="0" sz="1050">
                <a:latin typeface="Arial MT"/>
                <a:cs typeface="Arial MT"/>
              </a:rPr>
              <a:t>projects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CCUS</a:t>
            </a:r>
            <a:endParaRPr sz="1050">
              <a:latin typeface="Arial MT"/>
              <a:cs typeface="Arial MT"/>
            </a:endParaRPr>
          </a:p>
        </p:txBody>
      </p:sp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0152" y="1426844"/>
            <a:ext cx="128016" cy="13715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3071" y="1426844"/>
            <a:ext cx="128016" cy="13715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65992" y="1426844"/>
            <a:ext cx="128015" cy="137159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413918" y="492378"/>
            <a:ext cx="11403330" cy="110363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247015">
              <a:lnSpc>
                <a:spcPts val="3320"/>
              </a:lnSpc>
              <a:spcBef>
                <a:spcPts val="254"/>
              </a:spcBef>
            </a:pPr>
            <a:r>
              <a:rPr dirty="0" sz="2800" b="1">
                <a:latin typeface="Arial"/>
                <a:cs typeface="Arial"/>
              </a:rPr>
              <a:t>Policy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focus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uneven: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Reduce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Recycle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dominate</a:t>
            </a:r>
            <a:r>
              <a:rPr dirty="0" sz="2800" spc="-10" b="1">
                <a:latin typeface="Arial"/>
                <a:cs typeface="Arial"/>
              </a:rPr>
              <a:t> today,</a:t>
            </a:r>
            <a:r>
              <a:rPr dirty="0" sz="2800" spc="-20" b="1">
                <a:latin typeface="Arial"/>
                <a:cs typeface="Arial"/>
              </a:rPr>
              <a:t> with </a:t>
            </a:r>
            <a:r>
              <a:rPr dirty="0" sz="2800" b="1">
                <a:latin typeface="Arial"/>
                <a:cs typeface="Arial"/>
              </a:rPr>
              <a:t>electrification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CCUS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unevenly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developed</a:t>
            </a:r>
            <a:r>
              <a:rPr dirty="0" sz="2800" spc="-10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across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jurisdictions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45"/>
              </a:spcBef>
              <a:tabLst>
                <a:tab pos="1742439" algn="l"/>
                <a:tab pos="2266950" algn="l"/>
                <a:tab pos="2745105" algn="l"/>
              </a:tabLst>
            </a:pPr>
            <a:r>
              <a:rPr dirty="0" sz="1200" b="1">
                <a:latin typeface="Arial"/>
                <a:cs typeface="Arial"/>
              </a:rPr>
              <a:t>Effectiveness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Level:</a:t>
            </a:r>
            <a:r>
              <a:rPr dirty="0" sz="1200" b="1">
                <a:latin typeface="Arial"/>
                <a:cs typeface="Arial"/>
              </a:rPr>
              <a:t>	</a:t>
            </a:r>
            <a:r>
              <a:rPr dirty="0" sz="1200" spc="-20">
                <a:latin typeface="Arial MT"/>
                <a:cs typeface="Arial MT"/>
              </a:rPr>
              <a:t>High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5">
                <a:latin typeface="Arial MT"/>
                <a:cs typeface="Arial MT"/>
              </a:rPr>
              <a:t>Mid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5">
                <a:latin typeface="Arial MT"/>
                <a:cs typeface="Arial MT"/>
              </a:rPr>
              <a:t>Low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7741" y="6442024"/>
            <a:ext cx="8996680" cy="3848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California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SB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54</a:t>
            </a:r>
            <a:r>
              <a:rPr dirty="0" sz="800" spc="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(CalRecycle,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Impact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Repor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7"/>
              </a:rPr>
              <a:t>t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(CRI,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Plastics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Strategy</a:t>
            </a:r>
            <a:r>
              <a:rPr dirty="0" sz="800" spc="-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(EU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Commission,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EU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Green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Dea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9"/>
              </a:rPr>
              <a:t>l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(EU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Commission,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Impact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of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China’s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National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Sword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Policy</a:t>
            </a:r>
            <a:endParaRPr sz="800">
              <a:latin typeface="Arial MT"/>
              <a:cs typeface="Arial MT"/>
            </a:endParaRPr>
          </a:p>
          <a:p>
            <a:pPr marL="12700" marR="1044575">
              <a:lnSpc>
                <a:spcPts val="940"/>
              </a:lnSpc>
              <a:spcBef>
                <a:spcPts val="35"/>
              </a:spcBef>
            </a:pPr>
            <a:r>
              <a:rPr dirty="0" sz="800">
                <a:latin typeface="Arial MT"/>
                <a:cs typeface="Arial MT"/>
              </a:rPr>
              <a:t>(Lin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2022);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China’s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Policies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and</a:t>
            </a:r>
            <a:r>
              <a:rPr dirty="0" u="sng" sz="800" spc="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Actions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for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Addressing</a:t>
            </a:r>
            <a:r>
              <a:rPr dirty="0" u="sng" sz="800" spc="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Climate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Change</a:t>
            </a:r>
            <a:r>
              <a:rPr dirty="0" sz="800" spc="-8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(Ministry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Ecology,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2022);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India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on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Track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to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Plastic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Waste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Management</a:t>
            </a:r>
            <a:r>
              <a:rPr dirty="0" sz="800" spc="3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(Banerjee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2024). </a:t>
            </a: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Yosafat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Partogi,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Wagner</a:t>
            </a:r>
            <a:r>
              <a:rPr dirty="0" sz="800">
                <a:latin typeface="Arial MT"/>
                <a:cs typeface="Arial MT"/>
              </a:rPr>
              <a:t>.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Share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with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935466" y="3358007"/>
            <a:ext cx="2858770" cy="858519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81610" marR="5080" indent="-169545">
              <a:lnSpc>
                <a:spcPct val="104400"/>
              </a:lnSpc>
              <a:spcBef>
                <a:spcPts val="7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050" b="1">
                <a:latin typeface="Arial"/>
                <a:cs typeface="Arial"/>
              </a:rPr>
              <a:t>EU</a:t>
            </a:r>
            <a:r>
              <a:rPr dirty="0" sz="1050" spc="16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carbon</a:t>
            </a:r>
            <a:r>
              <a:rPr dirty="0" sz="1050" spc="1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market</a:t>
            </a:r>
            <a:r>
              <a:rPr dirty="0" sz="1050" spc="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reform: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Free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emission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permits</a:t>
            </a:r>
            <a:r>
              <a:rPr dirty="0" sz="1050" spc="1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petrochemical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producers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phase </a:t>
            </a:r>
            <a:r>
              <a:rPr dirty="0" sz="1050" spc="-2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out between 2026 and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2033,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making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fossil-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fuel-based</a:t>
            </a:r>
            <a:r>
              <a:rPr dirty="0" sz="1050" spc="2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production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increasingly</a:t>
            </a:r>
            <a:r>
              <a:rPr dirty="0" sz="1050" spc="500">
                <a:latin typeface="Arial MT"/>
                <a:cs typeface="Arial MT"/>
              </a:rPr>
              <a:t> </a:t>
            </a:r>
            <a:r>
              <a:rPr dirty="0" sz="1050" spc="500">
                <a:latin typeface="Arial MT"/>
                <a:cs typeface="Arial MT"/>
              </a:rPr>
              <a:t>	</a:t>
            </a:r>
            <a:r>
              <a:rPr dirty="0" sz="1050" spc="-10">
                <a:latin typeface="Arial MT"/>
                <a:cs typeface="Arial MT"/>
              </a:rPr>
              <a:t>expensive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66569" y="2176779"/>
            <a:ext cx="10213975" cy="3942715"/>
            <a:chOff x="466569" y="2176779"/>
            <a:chExt cx="10213975" cy="3942715"/>
          </a:xfrm>
        </p:grpSpPr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78824" y="3365880"/>
              <a:ext cx="128016" cy="13716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78824" y="2176779"/>
              <a:ext cx="128016" cy="1372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06824" y="2185923"/>
              <a:ext cx="128015" cy="1372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88335" y="3292601"/>
              <a:ext cx="118871" cy="1372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6695" y="3320160"/>
              <a:ext cx="128015" cy="13716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6695" y="3521328"/>
              <a:ext cx="128015" cy="1371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15967" y="4344542"/>
              <a:ext cx="128016" cy="13715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15967" y="4088383"/>
              <a:ext cx="128016" cy="12801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6695" y="4381119"/>
              <a:ext cx="128015" cy="12801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6695" y="5451220"/>
              <a:ext cx="128015" cy="13715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96695" y="2185923"/>
              <a:ext cx="128015" cy="1372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52176" y="2176779"/>
              <a:ext cx="128016" cy="1372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878824" y="4344542"/>
              <a:ext cx="128016" cy="13715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878824" y="5451220"/>
              <a:ext cx="128016" cy="13715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552176" y="5451220"/>
              <a:ext cx="128016" cy="13715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15967" y="5451220"/>
              <a:ext cx="128016" cy="13715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15967" y="5780455"/>
              <a:ext cx="128016" cy="12804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15967" y="2560954"/>
              <a:ext cx="128016" cy="1280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15967" y="2743834"/>
              <a:ext cx="128016" cy="13728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15967" y="2368930"/>
              <a:ext cx="128016" cy="1280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15967" y="5981674"/>
              <a:ext cx="128016" cy="13719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52176" y="4335398"/>
              <a:ext cx="128016" cy="13715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15967" y="3311016"/>
              <a:ext cx="128016" cy="1280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15967" y="3896359"/>
              <a:ext cx="128016" cy="13715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315967" y="3521328"/>
              <a:ext cx="128016" cy="12801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15967" y="3695064"/>
              <a:ext cx="128016" cy="13728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88335" y="4335398"/>
              <a:ext cx="118871" cy="13715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88335" y="5451220"/>
              <a:ext cx="118871" cy="13715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688335" y="2185923"/>
              <a:ext cx="118871" cy="13728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7466" y="2699298"/>
              <a:ext cx="381899" cy="25397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66569" y="3777645"/>
              <a:ext cx="384175" cy="255904"/>
            </a:xfrm>
            <a:custGeom>
              <a:avLst/>
              <a:gdLst/>
              <a:ahLst/>
              <a:cxnLst/>
              <a:rect l="l" t="t" r="r" b="b"/>
              <a:pathLst>
                <a:path w="384175" h="255904">
                  <a:moveTo>
                    <a:pt x="383627" y="0"/>
                  </a:moveTo>
                  <a:lnTo>
                    <a:pt x="0" y="0"/>
                  </a:lnTo>
                  <a:lnTo>
                    <a:pt x="0" y="255663"/>
                  </a:lnTo>
                  <a:lnTo>
                    <a:pt x="383627" y="255664"/>
                  </a:lnTo>
                  <a:lnTo>
                    <a:pt x="383627" y="0"/>
                  </a:lnTo>
                  <a:close/>
                </a:path>
              </a:pathLst>
            </a:custGeom>
            <a:solidFill>
              <a:srgbClr val="2980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72924" y="3810206"/>
              <a:ext cx="169671" cy="6504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62552" y="3894484"/>
              <a:ext cx="191774" cy="106341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66569" y="5018190"/>
              <a:ext cx="384175" cy="85725"/>
            </a:xfrm>
            <a:custGeom>
              <a:avLst/>
              <a:gdLst/>
              <a:ahLst/>
              <a:cxnLst/>
              <a:rect l="l" t="t" r="r" b="b"/>
              <a:pathLst>
                <a:path w="384175" h="85725">
                  <a:moveTo>
                    <a:pt x="383627" y="0"/>
                  </a:moveTo>
                  <a:lnTo>
                    <a:pt x="0" y="0"/>
                  </a:lnTo>
                  <a:lnTo>
                    <a:pt x="0" y="85221"/>
                  </a:lnTo>
                  <a:lnTo>
                    <a:pt x="383627" y="85221"/>
                  </a:lnTo>
                  <a:lnTo>
                    <a:pt x="383627" y="0"/>
                  </a:lnTo>
                  <a:close/>
                </a:path>
              </a:pathLst>
            </a:custGeom>
            <a:solidFill>
              <a:srgbClr val="27AD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466569" y="4932969"/>
              <a:ext cx="384175" cy="85725"/>
            </a:xfrm>
            <a:custGeom>
              <a:avLst/>
              <a:gdLst/>
              <a:ahLst/>
              <a:cxnLst/>
              <a:rect l="l" t="t" r="r" b="b"/>
              <a:pathLst>
                <a:path w="384175" h="85725">
                  <a:moveTo>
                    <a:pt x="383627" y="0"/>
                  </a:moveTo>
                  <a:lnTo>
                    <a:pt x="0" y="0"/>
                  </a:lnTo>
                  <a:lnTo>
                    <a:pt x="0" y="85221"/>
                  </a:lnTo>
                  <a:lnTo>
                    <a:pt x="383627" y="85221"/>
                  </a:lnTo>
                  <a:lnTo>
                    <a:pt x="383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466569" y="4847747"/>
              <a:ext cx="384175" cy="85725"/>
            </a:xfrm>
            <a:custGeom>
              <a:avLst/>
              <a:gdLst/>
              <a:ahLst/>
              <a:cxnLst/>
              <a:rect l="l" t="t" r="r" b="b"/>
              <a:pathLst>
                <a:path w="384175" h="85725">
                  <a:moveTo>
                    <a:pt x="383627" y="0"/>
                  </a:moveTo>
                  <a:lnTo>
                    <a:pt x="0" y="0"/>
                  </a:lnTo>
                  <a:lnTo>
                    <a:pt x="0" y="85221"/>
                  </a:lnTo>
                  <a:lnTo>
                    <a:pt x="383627" y="85221"/>
                  </a:lnTo>
                  <a:lnTo>
                    <a:pt x="383627" y="0"/>
                  </a:lnTo>
                  <a:close/>
                </a:path>
              </a:pathLst>
            </a:custGeom>
            <a:solidFill>
              <a:srgbClr val="F39C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1113" y="4938258"/>
              <a:ext cx="74611" cy="74591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72422" y="5863932"/>
              <a:ext cx="372745" cy="254635"/>
            </a:xfrm>
            <a:custGeom>
              <a:avLst/>
              <a:gdLst/>
              <a:ahLst/>
              <a:cxnLst/>
              <a:rect l="l" t="t" r="r" b="b"/>
              <a:pathLst>
                <a:path w="372744" h="254635">
                  <a:moveTo>
                    <a:pt x="372174" y="0"/>
                  </a:moveTo>
                  <a:lnTo>
                    <a:pt x="0" y="0"/>
                  </a:lnTo>
                  <a:lnTo>
                    <a:pt x="0" y="254067"/>
                  </a:lnTo>
                  <a:lnTo>
                    <a:pt x="372174" y="254067"/>
                  </a:lnTo>
                  <a:lnTo>
                    <a:pt x="372174" y="0"/>
                  </a:lnTo>
                  <a:close/>
                </a:path>
              </a:pathLst>
            </a:custGeom>
            <a:solidFill>
              <a:srgbClr val="FD01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96762" y="5880296"/>
              <a:ext cx="134984" cy="1088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66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1025842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U.S.’s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decentralized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model</a:t>
            </a:r>
            <a:r>
              <a:rPr dirty="0" sz="2800" spc="-1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creates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significant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challenges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for </a:t>
            </a:r>
            <a:r>
              <a:rPr dirty="0" sz="2800" b="1">
                <a:latin typeface="Arial"/>
                <a:cs typeface="Arial"/>
              </a:rPr>
              <a:t>harmonization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building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national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circular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economy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19"/>
            <a:ext cx="5888990" cy="429895"/>
            <a:chOff x="0" y="45719"/>
            <a:chExt cx="5888990" cy="429895"/>
          </a:xfrm>
        </p:grpSpPr>
        <p:sp>
          <p:nvSpPr>
            <p:cNvPr id="6" name="object 6"/>
            <p:cNvSpPr/>
            <p:nvPr/>
          </p:nvSpPr>
          <p:spPr>
            <a:xfrm>
              <a:off x="3483864" y="45719"/>
              <a:ext cx="2405380" cy="429895"/>
            </a:xfrm>
            <a:custGeom>
              <a:avLst/>
              <a:gdLst/>
              <a:ahLst/>
              <a:cxnLst/>
              <a:rect l="l" t="t" r="r" b="b"/>
              <a:pathLst>
                <a:path w="2405379" h="429895">
                  <a:moveTo>
                    <a:pt x="2189988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2189988" y="429894"/>
                  </a:lnTo>
                  <a:lnTo>
                    <a:pt x="2404872" y="215010"/>
                  </a:lnTo>
                  <a:lnTo>
                    <a:pt x="2189988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28800" y="45719"/>
              <a:ext cx="1993900" cy="429895"/>
            </a:xfrm>
            <a:custGeom>
              <a:avLst/>
              <a:gdLst/>
              <a:ahLst/>
              <a:cxnLst/>
              <a:rect l="l" t="t" r="r" b="b"/>
              <a:pathLst>
                <a:path w="1993900" h="429895">
                  <a:moveTo>
                    <a:pt x="1778508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778508" y="429894"/>
                  </a:lnTo>
                  <a:lnTo>
                    <a:pt x="1993391" y="215010"/>
                  </a:lnTo>
                  <a:lnTo>
                    <a:pt x="1778508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45719"/>
              <a:ext cx="2039620" cy="429895"/>
            </a:xfrm>
            <a:custGeom>
              <a:avLst/>
              <a:gdLst/>
              <a:ahLst/>
              <a:cxnLst/>
              <a:rect l="l" t="t" r="r" b="b"/>
              <a:pathLst>
                <a:path w="2039620" h="429895">
                  <a:moveTo>
                    <a:pt x="1824227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824227" y="429894"/>
                  </a:lnTo>
                  <a:lnTo>
                    <a:pt x="2039112" y="215010"/>
                  </a:lnTo>
                  <a:lnTo>
                    <a:pt x="1824227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133604" y="125412"/>
            <a:ext cx="526859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341245" algn="l"/>
                <a:tab pos="3752850" algn="l"/>
              </a:tabLst>
            </a:pPr>
            <a:r>
              <a:rPr dirty="0" sz="1550"/>
              <a:t>Policy</a:t>
            </a:r>
            <a:r>
              <a:rPr dirty="0" sz="1550" spc="114"/>
              <a:t> </a:t>
            </a:r>
            <a:r>
              <a:rPr dirty="0" sz="1550"/>
              <a:t>&amp;</a:t>
            </a:r>
            <a:r>
              <a:rPr dirty="0" sz="1550" spc="65"/>
              <a:t> </a:t>
            </a:r>
            <a:r>
              <a:rPr dirty="0" sz="1550" spc="-10"/>
              <a:t>Finance</a:t>
            </a:r>
            <a:r>
              <a:rPr dirty="0" sz="1550"/>
              <a:t>	</a:t>
            </a:r>
            <a:r>
              <a:rPr dirty="0" sz="1550" spc="-10"/>
              <a:t>Policy</a:t>
            </a:r>
            <a:r>
              <a:rPr dirty="0" sz="1550"/>
              <a:t>	Deep</a:t>
            </a:r>
            <a:r>
              <a:rPr dirty="0" sz="1550" spc="60"/>
              <a:t> </a:t>
            </a:r>
            <a:r>
              <a:rPr dirty="0" sz="1550"/>
              <a:t>Dive:</a:t>
            </a:r>
            <a:r>
              <a:rPr dirty="0" sz="1550" spc="155"/>
              <a:t> </a:t>
            </a:r>
            <a:r>
              <a:rPr dirty="0" sz="1550" spc="-20"/>
              <a:t>U.S.</a:t>
            </a:r>
            <a:endParaRPr sz="1550"/>
          </a:p>
        </p:txBody>
      </p:sp>
      <p:sp>
        <p:nvSpPr>
          <p:cNvPr id="10" name="object 10"/>
          <p:cNvSpPr txBox="1"/>
          <p:nvPr/>
        </p:nvSpPr>
        <p:spPr>
          <a:xfrm>
            <a:off x="6263640" y="1527403"/>
            <a:ext cx="5587365" cy="4454525"/>
          </a:xfrm>
          <a:prstGeom prst="rect">
            <a:avLst/>
          </a:prstGeom>
          <a:solidFill>
            <a:srgbClr val="E4E8EF"/>
          </a:solidFill>
        </p:spPr>
        <p:txBody>
          <a:bodyPr wrap="square" lIns="0" tIns="14541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145"/>
              </a:spcBef>
            </a:pPr>
            <a:r>
              <a:rPr dirty="0" sz="1200" b="1">
                <a:latin typeface="Arial"/>
                <a:cs typeface="Arial"/>
              </a:rPr>
              <a:t>State-Level</a:t>
            </a:r>
            <a:r>
              <a:rPr dirty="0" sz="1200" spc="204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Policies</a:t>
            </a:r>
            <a:endParaRPr sz="1200">
              <a:latin typeface="Arial"/>
              <a:cs typeface="Arial"/>
            </a:endParaRPr>
          </a:p>
          <a:p>
            <a:pPr marL="91440" marR="175895">
              <a:lnSpc>
                <a:spcPct val="108800"/>
              </a:lnSpc>
              <a:spcBef>
                <a:spcPts val="1125"/>
              </a:spcBef>
            </a:pPr>
            <a:r>
              <a:rPr dirty="0" sz="1050" b="1">
                <a:latin typeface="Arial"/>
                <a:cs typeface="Arial"/>
              </a:rPr>
              <a:t>Extended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Producer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Responsibility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(EPR)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law</a:t>
            </a:r>
            <a:r>
              <a:rPr dirty="0" sz="1050" spc="19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California</a:t>
            </a:r>
            <a:r>
              <a:rPr dirty="0" sz="1050" spc="60" b="1">
                <a:latin typeface="Arial"/>
                <a:cs typeface="Arial"/>
              </a:rPr>
              <a:t> </a:t>
            </a:r>
            <a:r>
              <a:rPr dirty="0" sz="1050" spc="50" b="1">
                <a:latin typeface="Arial"/>
                <a:cs typeface="Arial"/>
              </a:rPr>
              <a:t>SB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54: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Mandates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25% </a:t>
            </a:r>
            <a:r>
              <a:rPr dirty="0" sz="1050">
                <a:latin typeface="Arial MT"/>
                <a:cs typeface="Arial MT"/>
              </a:rPr>
              <a:t>reduction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SUP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packaging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food</a:t>
            </a:r>
            <a:r>
              <a:rPr dirty="0" sz="1050" spc="5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ware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by</a:t>
            </a:r>
            <a:r>
              <a:rPr dirty="0" sz="1050" spc="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2032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requires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65%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be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recycled</a:t>
            </a:r>
            <a:endParaRPr sz="1050">
              <a:latin typeface="Arial MT"/>
              <a:cs typeface="Arial MT"/>
            </a:endParaRPr>
          </a:p>
          <a:p>
            <a:pPr marL="379730" indent="-113664">
              <a:lnSpc>
                <a:spcPct val="100000"/>
              </a:lnSpc>
              <a:spcBef>
                <a:spcPts val="325"/>
              </a:spcBef>
              <a:buChar char="•"/>
              <a:tabLst>
                <a:tab pos="379730" algn="l"/>
              </a:tabLst>
            </a:pPr>
            <a:r>
              <a:rPr dirty="0" sz="1050">
                <a:latin typeface="Arial MT"/>
                <a:cs typeface="Arial MT"/>
              </a:rPr>
              <a:t>Creates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producer-funded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system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manage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packaging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food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ware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waste</a:t>
            </a:r>
            <a:endParaRPr sz="1050">
              <a:latin typeface="Arial MT"/>
              <a:cs typeface="Arial MT"/>
            </a:endParaRPr>
          </a:p>
          <a:p>
            <a:pPr marL="379095" marR="724535" indent="-113664">
              <a:lnSpc>
                <a:spcPct val="103000"/>
              </a:lnSpc>
              <a:spcBef>
                <a:spcPts val="365"/>
              </a:spcBef>
              <a:buChar char="•"/>
              <a:tabLst>
                <a:tab pos="381635" algn="l"/>
              </a:tabLst>
            </a:pPr>
            <a:r>
              <a:rPr dirty="0" sz="1050">
                <a:latin typeface="Arial MT"/>
                <a:cs typeface="Arial MT"/>
              </a:rPr>
              <a:t>Reinforces</a:t>
            </a:r>
            <a:r>
              <a:rPr dirty="0" sz="1050" spc="1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2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builds</a:t>
            </a:r>
            <a:r>
              <a:rPr dirty="0" sz="1050" spc="1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on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California’s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existing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recycled-content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mandate,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strengthening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demand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recycled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plastics</a:t>
            </a:r>
            <a:endParaRPr sz="1050">
              <a:latin typeface="Arial MT"/>
              <a:cs typeface="Arial MT"/>
            </a:endParaRPr>
          </a:p>
          <a:p>
            <a:pPr marL="379730" indent="-113664">
              <a:lnSpc>
                <a:spcPct val="100000"/>
              </a:lnSpc>
              <a:spcBef>
                <a:spcPts val="395"/>
              </a:spcBef>
              <a:buChar char="•"/>
              <a:tabLst>
                <a:tab pos="379730" algn="l"/>
              </a:tabLst>
            </a:pPr>
            <a:r>
              <a:rPr dirty="0" sz="1050">
                <a:latin typeface="Arial MT"/>
                <a:cs typeface="Arial MT"/>
              </a:rPr>
              <a:t>Pushes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firms</a:t>
            </a:r>
            <a:r>
              <a:rPr dirty="0" sz="1050" spc="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go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beyond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“make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it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recyclable”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figure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out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how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use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less</a:t>
            </a:r>
            <a:endParaRPr sz="1050">
              <a:latin typeface="Arial MT"/>
              <a:cs typeface="Arial MT"/>
            </a:endParaRPr>
          </a:p>
          <a:p>
            <a:pPr marL="381635">
              <a:lnSpc>
                <a:spcPct val="100000"/>
              </a:lnSpc>
              <a:spcBef>
                <a:spcPts val="40"/>
              </a:spcBef>
            </a:pP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overall,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while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investing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advanced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sorting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reprocessing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capacity</a:t>
            </a:r>
            <a:endParaRPr sz="1050">
              <a:latin typeface="Arial MT"/>
              <a:cs typeface="Arial MT"/>
            </a:endParaRPr>
          </a:p>
          <a:p>
            <a:pPr marL="379095" marR="116839" indent="-113664">
              <a:lnSpc>
                <a:spcPct val="105800"/>
              </a:lnSpc>
              <a:spcBef>
                <a:spcPts val="254"/>
              </a:spcBef>
              <a:buFont typeface="Arial MT"/>
              <a:buChar char="•"/>
              <a:tabLst>
                <a:tab pos="381635" algn="l"/>
              </a:tabLst>
            </a:pPr>
            <a:r>
              <a:rPr dirty="0" sz="1050" b="1">
                <a:latin typeface="Arial"/>
                <a:cs typeface="Arial"/>
              </a:rPr>
              <a:t>Main</a:t>
            </a:r>
            <a:r>
              <a:rPr dirty="0" sz="1050" spc="20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limitation:</a:t>
            </a:r>
            <a:r>
              <a:rPr dirty="0" sz="1050" spc="18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single</a:t>
            </a:r>
            <a:r>
              <a:rPr dirty="0" sz="1050" spc="1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Producer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Responsibility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Organization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(PRO)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must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define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fee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structures,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manage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data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reporting,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coordinate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thousands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brands,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creating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major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logistical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administrative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burden</a:t>
            </a:r>
            <a:endParaRPr sz="1050">
              <a:latin typeface="Arial MT"/>
              <a:cs typeface="Arial MT"/>
            </a:endParaRPr>
          </a:p>
          <a:p>
            <a:pPr marL="379095" marR="167640" indent="-113664">
              <a:lnSpc>
                <a:spcPct val="103099"/>
              </a:lnSpc>
              <a:spcBef>
                <a:spcPts val="359"/>
              </a:spcBef>
              <a:buFont typeface="Arial MT"/>
              <a:buChar char="•"/>
              <a:tabLst>
                <a:tab pos="381635" algn="l"/>
              </a:tabLst>
            </a:pPr>
            <a:r>
              <a:rPr dirty="0" sz="1050" b="1">
                <a:latin typeface="Arial"/>
                <a:cs typeface="Arial"/>
              </a:rPr>
              <a:t>Timeline:</a:t>
            </a:r>
            <a:r>
              <a:rPr dirty="0" sz="1050" spc="9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Implementing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regs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have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been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withdrawn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twice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(March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2025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</a:t>
            </a:r>
            <a:r>
              <a:rPr dirty="0" sz="1050" spc="500">
                <a:latin typeface="Arial MT"/>
                <a:cs typeface="Arial MT"/>
              </a:rPr>
              <a:t> </a:t>
            </a:r>
            <a:r>
              <a:rPr dirty="0" sz="1050" spc="50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January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2026);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statute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is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intact,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with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deadlines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unchanged,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but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rollout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is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uncertain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Font typeface="Arial MT"/>
              <a:buChar char="•"/>
            </a:pPr>
            <a:endParaRPr sz="1050">
              <a:latin typeface="Arial MT"/>
              <a:cs typeface="Arial MT"/>
            </a:endParaRPr>
          </a:p>
          <a:p>
            <a:pPr marL="91440" marR="264795">
              <a:lnSpc>
                <a:spcPct val="103000"/>
              </a:lnSpc>
            </a:pPr>
            <a:r>
              <a:rPr dirty="0" sz="1050" b="1">
                <a:latin typeface="Arial"/>
                <a:cs typeface="Arial"/>
              </a:rPr>
              <a:t>Container</a:t>
            </a:r>
            <a:r>
              <a:rPr dirty="0" sz="1050" spc="1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deposit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laws</a:t>
            </a:r>
            <a:r>
              <a:rPr dirty="0" sz="1050" spc="1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“Bottle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Bills”:</a:t>
            </a:r>
            <a:r>
              <a:rPr dirty="0" sz="1050" spc="4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fully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refundable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deposit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is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placed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the </a:t>
            </a:r>
            <a:r>
              <a:rPr dirty="0" sz="1050">
                <a:latin typeface="Arial MT"/>
                <a:cs typeface="Arial MT"/>
              </a:rPr>
              <a:t>purchase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beverage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container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at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point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sale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(typically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~10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cents)</a:t>
            </a:r>
            <a:endParaRPr sz="1050">
              <a:latin typeface="Arial MT"/>
              <a:cs typeface="Arial MT"/>
            </a:endParaRPr>
          </a:p>
          <a:p>
            <a:pPr marL="379730" indent="-113664">
              <a:lnSpc>
                <a:spcPct val="100000"/>
              </a:lnSpc>
              <a:spcBef>
                <a:spcPts val="400"/>
              </a:spcBef>
              <a:buChar char="•"/>
              <a:tabLst>
                <a:tab pos="379730" algn="l"/>
              </a:tabLst>
            </a:pPr>
            <a:r>
              <a:rPr dirty="0" sz="1050">
                <a:latin typeface="Arial MT"/>
                <a:cs typeface="Arial MT"/>
              </a:rPr>
              <a:t>Requires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refundable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deposit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per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container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at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purchase</a:t>
            </a:r>
            <a:endParaRPr sz="1050">
              <a:latin typeface="Arial MT"/>
              <a:cs typeface="Arial MT"/>
            </a:endParaRPr>
          </a:p>
          <a:p>
            <a:pPr marL="379095" marR="423545" indent="-113664">
              <a:lnSpc>
                <a:spcPct val="103099"/>
              </a:lnSpc>
              <a:spcBef>
                <a:spcPts val="285"/>
              </a:spcBef>
              <a:buChar char="•"/>
              <a:tabLst>
                <a:tab pos="381635" algn="l"/>
              </a:tabLst>
            </a:pPr>
            <a:r>
              <a:rPr dirty="0" sz="1050">
                <a:latin typeface="Arial MT"/>
                <a:cs typeface="Arial MT"/>
              </a:rPr>
              <a:t>Reframes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empty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containers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from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“trash”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into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“valuable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asset,”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more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active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approach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than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passive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curbside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recycling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with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no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financial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incentive</a:t>
            </a:r>
            <a:endParaRPr sz="1050">
              <a:latin typeface="Arial MT"/>
              <a:cs typeface="Arial MT"/>
            </a:endParaRPr>
          </a:p>
          <a:p>
            <a:pPr marL="379730" indent="-113664">
              <a:lnSpc>
                <a:spcPct val="100000"/>
              </a:lnSpc>
              <a:spcBef>
                <a:spcPts val="400"/>
              </a:spcBef>
              <a:buChar char="•"/>
              <a:tabLst>
                <a:tab pos="379730" algn="l"/>
              </a:tabLst>
            </a:pPr>
            <a:r>
              <a:rPr dirty="0" sz="1050">
                <a:latin typeface="Arial MT"/>
                <a:cs typeface="Arial MT"/>
              </a:rPr>
              <a:t>Provides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powerful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financial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incentive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that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encourages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consumers,</a:t>
            </a:r>
            <a:r>
              <a:rPr dirty="0" sz="1050" spc="19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individuals,</a:t>
            </a:r>
            <a:endParaRPr sz="1050">
              <a:latin typeface="Arial MT"/>
              <a:cs typeface="Arial MT"/>
            </a:endParaRPr>
          </a:p>
          <a:p>
            <a:pPr marL="381635">
              <a:lnSpc>
                <a:spcPct val="100000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nonprofits,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community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groups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collect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littered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containers</a:t>
            </a:r>
            <a:endParaRPr sz="1050">
              <a:latin typeface="Arial MT"/>
              <a:cs typeface="Arial MT"/>
            </a:endParaRPr>
          </a:p>
          <a:p>
            <a:pPr marL="379730" indent="-113664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379730" algn="l"/>
              </a:tabLst>
            </a:pPr>
            <a:r>
              <a:rPr dirty="0" sz="1050" b="1">
                <a:latin typeface="Arial"/>
                <a:cs typeface="Arial"/>
              </a:rPr>
              <a:t>Main</a:t>
            </a:r>
            <a:r>
              <a:rPr dirty="0" sz="1050" spc="15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limitation:</a:t>
            </a:r>
            <a:r>
              <a:rPr dirty="0" sz="1050" spc="14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Cover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only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beverage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containers,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narrow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slice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total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waste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478" y="6363817"/>
            <a:ext cx="8909050" cy="3848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California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SB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54</a:t>
            </a:r>
            <a:r>
              <a:rPr dirty="0" sz="800" spc="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(CalRecycle,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Impact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Repor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  <a:hlinkClick r:id="rId4"/>
              </a:rPr>
              <a:t>t</a:t>
            </a:r>
            <a:r>
              <a:rPr dirty="0" sz="800" spc="-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(CRI,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Seven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States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and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Counting: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2025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Guide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to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EPR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Packaging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Compliance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(Proskauer,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Ending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Procurement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and</a:t>
            </a:r>
            <a:endParaRPr sz="800">
              <a:latin typeface="Arial MT"/>
              <a:cs typeface="Arial MT"/>
            </a:endParaRPr>
          </a:p>
          <a:p>
            <a:pPr marL="12700" marR="955040">
              <a:lnSpc>
                <a:spcPts val="940"/>
              </a:lnSpc>
              <a:spcBef>
                <a:spcPts val="35"/>
              </a:spcBef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Forced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Use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of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Paper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Straws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–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White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House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(The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White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House,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Administrator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Zeldin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in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Hill: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Trump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EPA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has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Plan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to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‘Unmake’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Plastic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Waste</a:t>
            </a:r>
            <a:r>
              <a:rPr dirty="0" sz="800" spc="6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(EPA,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 </a:t>
            </a: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Yosafat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Partogi,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9498" y="1642046"/>
            <a:ext cx="5355590" cy="44513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b="1">
                <a:latin typeface="Arial"/>
                <a:cs typeface="Arial"/>
              </a:rPr>
              <a:t>A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handful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of</a:t>
            </a:r>
            <a:r>
              <a:rPr dirty="0" sz="1350" spc="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pioneer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states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have</a:t>
            </a:r>
            <a:r>
              <a:rPr dirty="0" sz="1350" spc="1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moved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first</a:t>
            </a:r>
            <a:r>
              <a:rPr dirty="0" sz="1350" spc="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on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bans,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350" b="1">
                <a:latin typeface="Arial"/>
                <a:cs typeface="Arial"/>
              </a:rPr>
              <a:t>recycled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content,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EPR,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creating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domino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effect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since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spc="-20" b="1">
                <a:latin typeface="Arial"/>
                <a:cs typeface="Arial"/>
              </a:rPr>
              <a:t>2014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8620" y="2126488"/>
            <a:ext cx="5668010" cy="0"/>
          </a:xfrm>
          <a:custGeom>
            <a:avLst/>
            <a:gdLst/>
            <a:ahLst/>
            <a:cxnLst/>
            <a:rect l="l" t="t" r="r" b="b"/>
            <a:pathLst>
              <a:path w="5668010" h="0">
                <a:moveTo>
                  <a:pt x="0" y="0"/>
                </a:moveTo>
                <a:lnTo>
                  <a:pt x="566788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393191" y="2263648"/>
            <a:ext cx="293370" cy="3761740"/>
            <a:chOff x="393191" y="2263648"/>
            <a:chExt cx="293370" cy="3761740"/>
          </a:xfrm>
        </p:grpSpPr>
        <p:sp>
          <p:nvSpPr>
            <p:cNvPr id="15" name="object 15"/>
            <p:cNvSpPr/>
            <p:nvPr/>
          </p:nvSpPr>
          <p:spPr>
            <a:xfrm>
              <a:off x="405396" y="2263648"/>
              <a:ext cx="76200" cy="3761740"/>
            </a:xfrm>
            <a:custGeom>
              <a:avLst/>
              <a:gdLst/>
              <a:ahLst/>
              <a:cxnLst/>
              <a:rect l="l" t="t" r="r" b="b"/>
              <a:pathLst>
                <a:path w="76200" h="3761740">
                  <a:moveTo>
                    <a:pt x="31737" y="3685260"/>
                  </a:moveTo>
                  <a:lnTo>
                    <a:pt x="0" y="3685260"/>
                  </a:lnTo>
                  <a:lnTo>
                    <a:pt x="38087" y="3761460"/>
                  </a:lnTo>
                  <a:lnTo>
                    <a:pt x="69820" y="3697973"/>
                  </a:lnTo>
                  <a:lnTo>
                    <a:pt x="31737" y="3697973"/>
                  </a:lnTo>
                  <a:lnTo>
                    <a:pt x="31737" y="3685260"/>
                  </a:lnTo>
                  <a:close/>
                </a:path>
                <a:path w="76200" h="3761740">
                  <a:moveTo>
                    <a:pt x="44437" y="0"/>
                  </a:moveTo>
                  <a:lnTo>
                    <a:pt x="31737" y="0"/>
                  </a:lnTo>
                  <a:lnTo>
                    <a:pt x="31737" y="3697973"/>
                  </a:lnTo>
                  <a:lnTo>
                    <a:pt x="44437" y="3697973"/>
                  </a:lnTo>
                  <a:lnTo>
                    <a:pt x="44437" y="0"/>
                  </a:lnTo>
                  <a:close/>
                </a:path>
                <a:path w="76200" h="3761740">
                  <a:moveTo>
                    <a:pt x="76174" y="3685260"/>
                  </a:moveTo>
                  <a:lnTo>
                    <a:pt x="44437" y="3685260"/>
                  </a:lnTo>
                  <a:lnTo>
                    <a:pt x="44437" y="3697973"/>
                  </a:lnTo>
                  <a:lnTo>
                    <a:pt x="69820" y="3697973"/>
                  </a:lnTo>
                  <a:lnTo>
                    <a:pt x="76174" y="3685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93191" y="2368931"/>
              <a:ext cx="91440" cy="109855"/>
            </a:xfrm>
            <a:custGeom>
              <a:avLst/>
              <a:gdLst/>
              <a:ahLst/>
              <a:cxnLst/>
              <a:rect l="l" t="t" r="r" b="b"/>
              <a:pathLst>
                <a:path w="91440" h="109855">
                  <a:moveTo>
                    <a:pt x="45720" y="0"/>
                  </a:moveTo>
                  <a:lnTo>
                    <a:pt x="27924" y="4304"/>
                  </a:lnTo>
                  <a:lnTo>
                    <a:pt x="13392" y="16049"/>
                  </a:lnTo>
                  <a:lnTo>
                    <a:pt x="3593" y="33486"/>
                  </a:lnTo>
                  <a:lnTo>
                    <a:pt x="0" y="54864"/>
                  </a:lnTo>
                  <a:lnTo>
                    <a:pt x="3593" y="76188"/>
                  </a:lnTo>
                  <a:lnTo>
                    <a:pt x="13392" y="93630"/>
                  </a:lnTo>
                  <a:lnTo>
                    <a:pt x="27924" y="105406"/>
                  </a:lnTo>
                  <a:lnTo>
                    <a:pt x="45720" y="109728"/>
                  </a:lnTo>
                  <a:lnTo>
                    <a:pt x="63515" y="105406"/>
                  </a:lnTo>
                  <a:lnTo>
                    <a:pt x="78047" y="93630"/>
                  </a:lnTo>
                  <a:lnTo>
                    <a:pt x="87846" y="76188"/>
                  </a:lnTo>
                  <a:lnTo>
                    <a:pt x="91439" y="54864"/>
                  </a:lnTo>
                  <a:lnTo>
                    <a:pt x="87846" y="33486"/>
                  </a:lnTo>
                  <a:lnTo>
                    <a:pt x="78047" y="16049"/>
                  </a:lnTo>
                  <a:lnTo>
                    <a:pt x="63515" y="430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89203" y="2428367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93191" y="2954274"/>
              <a:ext cx="91440" cy="109855"/>
            </a:xfrm>
            <a:custGeom>
              <a:avLst/>
              <a:gdLst/>
              <a:ahLst/>
              <a:cxnLst/>
              <a:rect l="l" t="t" r="r" b="b"/>
              <a:pathLst>
                <a:path w="91440" h="109855">
                  <a:moveTo>
                    <a:pt x="45720" y="0"/>
                  </a:moveTo>
                  <a:lnTo>
                    <a:pt x="27924" y="4304"/>
                  </a:lnTo>
                  <a:lnTo>
                    <a:pt x="13392" y="16049"/>
                  </a:lnTo>
                  <a:lnTo>
                    <a:pt x="3593" y="33486"/>
                  </a:lnTo>
                  <a:lnTo>
                    <a:pt x="0" y="54863"/>
                  </a:lnTo>
                  <a:lnTo>
                    <a:pt x="3593" y="76241"/>
                  </a:lnTo>
                  <a:lnTo>
                    <a:pt x="13392" y="93678"/>
                  </a:lnTo>
                  <a:lnTo>
                    <a:pt x="27924" y="105423"/>
                  </a:lnTo>
                  <a:lnTo>
                    <a:pt x="45720" y="109727"/>
                  </a:lnTo>
                  <a:lnTo>
                    <a:pt x="63515" y="105423"/>
                  </a:lnTo>
                  <a:lnTo>
                    <a:pt x="78047" y="93678"/>
                  </a:lnTo>
                  <a:lnTo>
                    <a:pt x="87846" y="76241"/>
                  </a:lnTo>
                  <a:lnTo>
                    <a:pt x="91439" y="54863"/>
                  </a:lnTo>
                  <a:lnTo>
                    <a:pt x="87846" y="33486"/>
                  </a:lnTo>
                  <a:lnTo>
                    <a:pt x="78047" y="16049"/>
                  </a:lnTo>
                  <a:lnTo>
                    <a:pt x="63515" y="430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89203" y="3013710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93191" y="3585337"/>
              <a:ext cx="91440" cy="109855"/>
            </a:xfrm>
            <a:custGeom>
              <a:avLst/>
              <a:gdLst/>
              <a:ahLst/>
              <a:cxnLst/>
              <a:rect l="l" t="t" r="r" b="b"/>
              <a:pathLst>
                <a:path w="91440" h="109854">
                  <a:moveTo>
                    <a:pt x="45720" y="0"/>
                  </a:moveTo>
                  <a:lnTo>
                    <a:pt x="27924" y="4321"/>
                  </a:lnTo>
                  <a:lnTo>
                    <a:pt x="13392" y="16097"/>
                  </a:lnTo>
                  <a:lnTo>
                    <a:pt x="3593" y="33539"/>
                  </a:lnTo>
                  <a:lnTo>
                    <a:pt x="0" y="54863"/>
                  </a:lnTo>
                  <a:lnTo>
                    <a:pt x="3593" y="76241"/>
                  </a:lnTo>
                  <a:lnTo>
                    <a:pt x="13392" y="93678"/>
                  </a:lnTo>
                  <a:lnTo>
                    <a:pt x="27924" y="105423"/>
                  </a:lnTo>
                  <a:lnTo>
                    <a:pt x="45720" y="109727"/>
                  </a:lnTo>
                  <a:lnTo>
                    <a:pt x="63515" y="105423"/>
                  </a:lnTo>
                  <a:lnTo>
                    <a:pt x="78047" y="93678"/>
                  </a:lnTo>
                  <a:lnTo>
                    <a:pt x="87846" y="76241"/>
                  </a:lnTo>
                  <a:lnTo>
                    <a:pt x="91439" y="54863"/>
                  </a:lnTo>
                  <a:lnTo>
                    <a:pt x="87846" y="33539"/>
                  </a:lnTo>
                  <a:lnTo>
                    <a:pt x="78047" y="16097"/>
                  </a:lnTo>
                  <a:lnTo>
                    <a:pt x="63515" y="4321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89203" y="3644773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93191" y="4225544"/>
              <a:ext cx="91440" cy="109855"/>
            </a:xfrm>
            <a:custGeom>
              <a:avLst/>
              <a:gdLst/>
              <a:ahLst/>
              <a:cxnLst/>
              <a:rect l="l" t="t" r="r" b="b"/>
              <a:pathLst>
                <a:path w="91440" h="109854">
                  <a:moveTo>
                    <a:pt x="45720" y="0"/>
                  </a:moveTo>
                  <a:lnTo>
                    <a:pt x="27924" y="4321"/>
                  </a:lnTo>
                  <a:lnTo>
                    <a:pt x="13392" y="16097"/>
                  </a:lnTo>
                  <a:lnTo>
                    <a:pt x="3593" y="33539"/>
                  </a:lnTo>
                  <a:lnTo>
                    <a:pt x="0" y="54863"/>
                  </a:lnTo>
                  <a:lnTo>
                    <a:pt x="3593" y="76261"/>
                  </a:lnTo>
                  <a:lnTo>
                    <a:pt x="13392" y="93741"/>
                  </a:lnTo>
                  <a:lnTo>
                    <a:pt x="27924" y="105531"/>
                  </a:lnTo>
                  <a:lnTo>
                    <a:pt x="45720" y="109854"/>
                  </a:lnTo>
                  <a:lnTo>
                    <a:pt x="63515" y="105531"/>
                  </a:lnTo>
                  <a:lnTo>
                    <a:pt x="78047" y="93741"/>
                  </a:lnTo>
                  <a:lnTo>
                    <a:pt x="87846" y="76261"/>
                  </a:lnTo>
                  <a:lnTo>
                    <a:pt x="91439" y="54863"/>
                  </a:lnTo>
                  <a:lnTo>
                    <a:pt x="87846" y="33539"/>
                  </a:lnTo>
                  <a:lnTo>
                    <a:pt x="78047" y="16097"/>
                  </a:lnTo>
                  <a:lnTo>
                    <a:pt x="63515" y="4321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89203" y="4284980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93191" y="4829302"/>
              <a:ext cx="91440" cy="100965"/>
            </a:xfrm>
            <a:custGeom>
              <a:avLst/>
              <a:gdLst/>
              <a:ahLst/>
              <a:cxnLst/>
              <a:rect l="l" t="t" r="r" b="b"/>
              <a:pathLst>
                <a:path w="91440" h="100964">
                  <a:moveTo>
                    <a:pt x="45720" y="0"/>
                  </a:moveTo>
                  <a:lnTo>
                    <a:pt x="27924" y="3946"/>
                  </a:lnTo>
                  <a:lnTo>
                    <a:pt x="13392" y="14716"/>
                  </a:lnTo>
                  <a:lnTo>
                    <a:pt x="3593" y="30700"/>
                  </a:lnTo>
                  <a:lnTo>
                    <a:pt x="0" y="50292"/>
                  </a:lnTo>
                  <a:lnTo>
                    <a:pt x="3593" y="69830"/>
                  </a:lnTo>
                  <a:lnTo>
                    <a:pt x="13392" y="85820"/>
                  </a:lnTo>
                  <a:lnTo>
                    <a:pt x="27924" y="96619"/>
                  </a:lnTo>
                  <a:lnTo>
                    <a:pt x="45720" y="100584"/>
                  </a:lnTo>
                  <a:lnTo>
                    <a:pt x="63515" y="96619"/>
                  </a:lnTo>
                  <a:lnTo>
                    <a:pt x="78047" y="85820"/>
                  </a:lnTo>
                  <a:lnTo>
                    <a:pt x="87846" y="69830"/>
                  </a:lnTo>
                  <a:lnTo>
                    <a:pt x="91439" y="50292"/>
                  </a:lnTo>
                  <a:lnTo>
                    <a:pt x="87846" y="30700"/>
                  </a:lnTo>
                  <a:lnTo>
                    <a:pt x="78047" y="14716"/>
                  </a:lnTo>
                  <a:lnTo>
                    <a:pt x="63515" y="3946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89203" y="4879594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11479" y="5405501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50292" y="0"/>
                  </a:moveTo>
                  <a:lnTo>
                    <a:pt x="30716" y="3946"/>
                  </a:lnTo>
                  <a:lnTo>
                    <a:pt x="14730" y="14716"/>
                  </a:lnTo>
                  <a:lnTo>
                    <a:pt x="3952" y="30700"/>
                  </a:lnTo>
                  <a:lnTo>
                    <a:pt x="0" y="50292"/>
                  </a:lnTo>
                  <a:lnTo>
                    <a:pt x="3952" y="69883"/>
                  </a:lnTo>
                  <a:lnTo>
                    <a:pt x="14730" y="85867"/>
                  </a:lnTo>
                  <a:lnTo>
                    <a:pt x="30716" y="96637"/>
                  </a:lnTo>
                  <a:lnTo>
                    <a:pt x="50292" y="100584"/>
                  </a:lnTo>
                  <a:lnTo>
                    <a:pt x="69867" y="96637"/>
                  </a:lnTo>
                  <a:lnTo>
                    <a:pt x="85853" y="85867"/>
                  </a:lnTo>
                  <a:lnTo>
                    <a:pt x="96631" y="69883"/>
                  </a:lnTo>
                  <a:lnTo>
                    <a:pt x="100584" y="50292"/>
                  </a:lnTo>
                  <a:lnTo>
                    <a:pt x="96631" y="30700"/>
                  </a:lnTo>
                  <a:lnTo>
                    <a:pt x="85853" y="14716"/>
                  </a:lnTo>
                  <a:lnTo>
                    <a:pt x="69867" y="3946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16635" y="5455793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736790" y="2311082"/>
            <a:ext cx="5171440" cy="112141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252095">
              <a:lnSpc>
                <a:spcPct val="105900"/>
              </a:lnSpc>
              <a:spcBef>
                <a:spcPts val="55"/>
              </a:spcBef>
            </a:pPr>
            <a:r>
              <a:rPr dirty="0" sz="1050" b="1">
                <a:latin typeface="Arial"/>
                <a:cs typeface="Arial"/>
              </a:rPr>
              <a:t>2014</a:t>
            </a:r>
            <a:r>
              <a:rPr dirty="0" sz="1050" spc="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California</a:t>
            </a:r>
            <a:r>
              <a:rPr dirty="0" sz="1050" spc="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enacts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the</a:t>
            </a:r>
            <a:r>
              <a:rPr dirty="0" sz="1050" spc="1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first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statewide</a:t>
            </a:r>
            <a:r>
              <a:rPr dirty="0" sz="1050" spc="1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plastic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ban.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This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scaled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the </a:t>
            </a:r>
            <a:r>
              <a:rPr dirty="0" sz="1050">
                <a:latin typeface="Arial MT"/>
                <a:cs typeface="Arial MT"/>
              </a:rPr>
              <a:t>municipal-level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ban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entire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state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California,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signaling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major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shift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the </a:t>
            </a:r>
            <a:r>
              <a:rPr dirty="0" sz="1050">
                <a:latin typeface="Arial MT"/>
                <a:cs typeface="Arial MT"/>
              </a:rPr>
              <a:t>political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viability</a:t>
            </a:r>
            <a:r>
              <a:rPr dirty="0" sz="1050" spc="20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2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statewide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consumption-focused</a:t>
            </a:r>
            <a:r>
              <a:rPr dirty="0" sz="1050" spc="2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policies</a:t>
            </a:r>
            <a:endParaRPr sz="1050">
              <a:latin typeface="Arial MT"/>
              <a:cs typeface="Arial MT"/>
            </a:endParaRPr>
          </a:p>
          <a:p>
            <a:pPr marL="12700" marR="5080">
              <a:lnSpc>
                <a:spcPct val="105800"/>
              </a:lnSpc>
              <a:spcBef>
                <a:spcPts val="660"/>
              </a:spcBef>
            </a:pPr>
            <a:r>
              <a:rPr dirty="0" sz="1050" spc="10" b="1">
                <a:latin typeface="Arial"/>
                <a:cs typeface="Arial"/>
              </a:rPr>
              <a:t>2020</a:t>
            </a:r>
            <a:r>
              <a:rPr dirty="0" sz="1050" spc="6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–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Washington</a:t>
            </a:r>
            <a:r>
              <a:rPr dirty="0" sz="1050" spc="16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state</a:t>
            </a:r>
            <a:r>
              <a:rPr dirty="0" sz="1050" spc="5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passes</a:t>
            </a:r>
            <a:r>
              <a:rPr dirty="0" sz="1050" spc="5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comprehensive</a:t>
            </a:r>
            <a:r>
              <a:rPr dirty="0" sz="1050" spc="5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recycled</a:t>
            </a:r>
            <a:r>
              <a:rPr dirty="0" sz="1050" spc="16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content</a:t>
            </a:r>
            <a:r>
              <a:rPr dirty="0" sz="1050" spc="8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mandate;</a:t>
            </a:r>
            <a:r>
              <a:rPr dirty="0" sz="105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it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requires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significant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percentage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post-consumer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recycled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content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wide </a:t>
            </a:r>
            <a:r>
              <a:rPr dirty="0" sz="1050">
                <a:latin typeface="Arial MT"/>
                <a:cs typeface="Arial MT"/>
              </a:rPr>
              <a:t>range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products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(e.g.,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beverage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containers,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dairy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tubes)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6790" y="3534854"/>
            <a:ext cx="5046980" cy="52959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55"/>
              </a:spcBef>
            </a:pPr>
            <a:r>
              <a:rPr dirty="0" sz="1050" b="1">
                <a:latin typeface="Arial"/>
                <a:cs typeface="Arial"/>
              </a:rPr>
              <a:t>2021</a:t>
            </a:r>
            <a:r>
              <a:rPr dirty="0" sz="1050" spc="8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Maine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and</a:t>
            </a:r>
            <a:r>
              <a:rPr dirty="0" sz="1050" spc="18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Oregon</a:t>
            </a:r>
            <a:r>
              <a:rPr dirty="0" sz="1050" spc="9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pass</a:t>
            </a:r>
            <a:r>
              <a:rPr dirty="0" sz="1050" spc="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the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first</a:t>
            </a:r>
            <a:r>
              <a:rPr dirty="0" sz="1050" spc="1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EPR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laws</a:t>
            </a:r>
            <a:r>
              <a:rPr dirty="0" sz="1050" spc="1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for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packaging.</a:t>
            </a:r>
            <a:r>
              <a:rPr dirty="0" sz="1050" spc="3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States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were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first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U.S.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place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financial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operational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responsibility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managing </a:t>
            </a:r>
            <a:r>
              <a:rPr dirty="0" sz="1050">
                <a:latin typeface="Arial MT"/>
                <a:cs typeface="Arial MT"/>
              </a:rPr>
              <a:t>packaging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waste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directly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onto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producers,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model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long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established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20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 spc="25">
                <a:latin typeface="Arial MT"/>
                <a:cs typeface="Arial MT"/>
              </a:rPr>
              <a:t>EU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6790" y="4173029"/>
            <a:ext cx="5190490" cy="171513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L="12700" marR="36195">
              <a:lnSpc>
                <a:spcPct val="105900"/>
              </a:lnSpc>
              <a:spcBef>
                <a:spcPts val="55"/>
              </a:spcBef>
            </a:pPr>
            <a:r>
              <a:rPr dirty="0" sz="1050" b="1">
                <a:latin typeface="Arial"/>
                <a:cs typeface="Arial"/>
              </a:rPr>
              <a:t>2022</a:t>
            </a:r>
            <a:r>
              <a:rPr dirty="0" sz="1050" spc="8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California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passes</a:t>
            </a:r>
            <a:r>
              <a:rPr dirty="0" sz="1050" spc="1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SB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54,</a:t>
            </a:r>
            <a:r>
              <a:rPr dirty="0" sz="1050" spc="9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the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nation’s</a:t>
            </a:r>
            <a:r>
              <a:rPr dirty="0" sz="1050" spc="1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strongest</a:t>
            </a:r>
            <a:r>
              <a:rPr dirty="0" sz="1050" spc="1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plastic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law.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It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combined </a:t>
            </a:r>
            <a:r>
              <a:rPr dirty="0" sz="1050">
                <a:latin typeface="Arial MT"/>
                <a:cs typeface="Arial MT"/>
              </a:rPr>
              <a:t>EPR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laws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with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aggressive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mandatory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target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source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reduction</a:t>
            </a:r>
            <a:r>
              <a:rPr dirty="0" sz="1050" spc="-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,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effectively </a:t>
            </a:r>
            <a:r>
              <a:rPr dirty="0" sz="1050">
                <a:latin typeface="Arial MT"/>
                <a:cs typeface="Arial MT"/>
              </a:rPr>
              <a:t>setting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gold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standard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state-level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action</a:t>
            </a:r>
            <a:endParaRPr sz="1050">
              <a:latin typeface="Arial MT"/>
              <a:cs typeface="Arial MT"/>
            </a:endParaRPr>
          </a:p>
          <a:p>
            <a:pPr marL="12700" marR="5080">
              <a:lnSpc>
                <a:spcPct val="105800"/>
              </a:lnSpc>
              <a:spcBef>
                <a:spcPts val="725"/>
              </a:spcBef>
            </a:pPr>
            <a:r>
              <a:rPr dirty="0" sz="1050" b="1">
                <a:latin typeface="Arial"/>
                <a:cs typeface="Arial"/>
              </a:rPr>
              <a:t>2023</a:t>
            </a:r>
            <a:r>
              <a:rPr dirty="0" sz="1050" spc="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onward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U.S.</a:t>
            </a:r>
            <a:r>
              <a:rPr dirty="0" sz="1050" spc="5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sees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domino</a:t>
            </a:r>
            <a:r>
              <a:rPr dirty="0" sz="1050" spc="15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effect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of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state</a:t>
            </a:r>
            <a:r>
              <a:rPr dirty="0" sz="1050" spc="15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action.</a:t>
            </a:r>
            <a:r>
              <a:rPr dirty="0" sz="1050" spc="8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Following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lead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of </a:t>
            </a:r>
            <a:r>
              <a:rPr dirty="0" sz="1050">
                <a:latin typeface="Arial MT"/>
                <a:cs typeface="Arial MT"/>
              </a:rPr>
              <a:t>pioneering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states,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CA,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CO,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MN,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ML,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WD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have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passed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their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own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EPR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laws,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with </a:t>
            </a:r>
            <a:r>
              <a:rPr dirty="0" sz="1050">
                <a:latin typeface="Arial MT"/>
                <a:cs typeface="Arial MT"/>
              </a:rPr>
              <a:t>others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debating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similar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policies</a:t>
            </a:r>
            <a:endParaRPr sz="1050">
              <a:latin typeface="Arial MT"/>
              <a:cs typeface="Arial MT"/>
            </a:endParaRPr>
          </a:p>
          <a:p>
            <a:pPr marL="17145" marR="224790">
              <a:lnSpc>
                <a:spcPct val="105900"/>
              </a:lnSpc>
              <a:spcBef>
                <a:spcPts val="610"/>
              </a:spcBef>
            </a:pPr>
            <a:r>
              <a:rPr dirty="0" sz="1050" b="1">
                <a:latin typeface="Arial"/>
                <a:cs typeface="Arial"/>
              </a:rPr>
              <a:t>2025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Trump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II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targets</a:t>
            </a:r>
            <a:r>
              <a:rPr dirty="0" sz="1050" spc="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federal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plastics</a:t>
            </a:r>
            <a:r>
              <a:rPr dirty="0" sz="1050" spc="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policy,</a:t>
            </a:r>
            <a:r>
              <a:rPr dirty="0" sz="1050" spc="1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not</a:t>
            </a:r>
            <a:r>
              <a:rPr dirty="0" sz="1050" spc="1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state</a:t>
            </a:r>
            <a:r>
              <a:rPr dirty="0" sz="1050" spc="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EPR: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paper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straw </a:t>
            </a:r>
            <a:r>
              <a:rPr dirty="0" sz="1050">
                <a:latin typeface="Arial MT"/>
                <a:cs typeface="Arial MT"/>
              </a:rPr>
              <a:t>executive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order,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reversal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national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parks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phaseout,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EPA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pivot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from </a:t>
            </a:r>
            <a:r>
              <a:rPr dirty="0" sz="1050">
                <a:latin typeface="Arial MT"/>
                <a:cs typeface="Arial MT"/>
              </a:rPr>
              <a:t>preventing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pollution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"advanced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recycling,”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but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no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federal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preemption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67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1009015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EU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leads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global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circularity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policy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closing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loop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on </a:t>
            </a:r>
            <a:r>
              <a:rPr dirty="0" sz="2800" b="1">
                <a:latin typeface="Arial"/>
                <a:cs typeface="Arial"/>
              </a:rPr>
              <a:t>production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emissions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via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ETS,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CBAM,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ETS2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19"/>
            <a:ext cx="5888990" cy="429895"/>
            <a:chOff x="0" y="45719"/>
            <a:chExt cx="5888990" cy="429895"/>
          </a:xfrm>
        </p:grpSpPr>
        <p:sp>
          <p:nvSpPr>
            <p:cNvPr id="6" name="object 6"/>
            <p:cNvSpPr/>
            <p:nvPr/>
          </p:nvSpPr>
          <p:spPr>
            <a:xfrm>
              <a:off x="3483864" y="45719"/>
              <a:ext cx="2405380" cy="429895"/>
            </a:xfrm>
            <a:custGeom>
              <a:avLst/>
              <a:gdLst/>
              <a:ahLst/>
              <a:cxnLst/>
              <a:rect l="l" t="t" r="r" b="b"/>
              <a:pathLst>
                <a:path w="2405379" h="429895">
                  <a:moveTo>
                    <a:pt x="2189988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2189988" y="429894"/>
                  </a:lnTo>
                  <a:lnTo>
                    <a:pt x="2404872" y="215010"/>
                  </a:lnTo>
                  <a:lnTo>
                    <a:pt x="2189988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28800" y="45719"/>
              <a:ext cx="1993900" cy="429895"/>
            </a:xfrm>
            <a:custGeom>
              <a:avLst/>
              <a:gdLst/>
              <a:ahLst/>
              <a:cxnLst/>
              <a:rect l="l" t="t" r="r" b="b"/>
              <a:pathLst>
                <a:path w="1993900" h="429895">
                  <a:moveTo>
                    <a:pt x="1778508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778508" y="429894"/>
                  </a:lnTo>
                  <a:lnTo>
                    <a:pt x="1993391" y="215010"/>
                  </a:lnTo>
                  <a:lnTo>
                    <a:pt x="1778508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45719"/>
              <a:ext cx="2039620" cy="429895"/>
            </a:xfrm>
            <a:custGeom>
              <a:avLst/>
              <a:gdLst/>
              <a:ahLst/>
              <a:cxnLst/>
              <a:rect l="l" t="t" r="r" b="b"/>
              <a:pathLst>
                <a:path w="2039620" h="429895">
                  <a:moveTo>
                    <a:pt x="1824227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824227" y="429894"/>
                  </a:lnTo>
                  <a:lnTo>
                    <a:pt x="2039112" y="215010"/>
                  </a:lnTo>
                  <a:lnTo>
                    <a:pt x="1824227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133604" y="125412"/>
            <a:ext cx="521208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341245" algn="l"/>
                <a:tab pos="3810635" algn="l"/>
              </a:tabLst>
            </a:pPr>
            <a:r>
              <a:rPr dirty="0" sz="1550"/>
              <a:t>Policy</a:t>
            </a:r>
            <a:r>
              <a:rPr dirty="0" sz="1550" spc="114"/>
              <a:t> </a:t>
            </a:r>
            <a:r>
              <a:rPr dirty="0" sz="1550"/>
              <a:t>&amp;</a:t>
            </a:r>
            <a:r>
              <a:rPr dirty="0" sz="1550" spc="65"/>
              <a:t> </a:t>
            </a:r>
            <a:r>
              <a:rPr dirty="0" sz="1550" spc="-10"/>
              <a:t>Finance</a:t>
            </a:r>
            <a:r>
              <a:rPr dirty="0" sz="1550"/>
              <a:t>	</a:t>
            </a:r>
            <a:r>
              <a:rPr dirty="0" sz="1550" spc="-10"/>
              <a:t>Policy</a:t>
            </a:r>
            <a:r>
              <a:rPr dirty="0" sz="1550"/>
              <a:t>	Deep</a:t>
            </a:r>
            <a:r>
              <a:rPr dirty="0" sz="1550" spc="50"/>
              <a:t> </a:t>
            </a:r>
            <a:r>
              <a:rPr dirty="0" sz="1550"/>
              <a:t>Dive:</a:t>
            </a:r>
            <a:r>
              <a:rPr dirty="0" sz="1550" spc="145"/>
              <a:t> </a:t>
            </a:r>
            <a:r>
              <a:rPr dirty="0" sz="1550" spc="-25"/>
              <a:t>EU</a:t>
            </a:r>
            <a:endParaRPr sz="1550"/>
          </a:p>
        </p:txBody>
      </p:sp>
      <p:sp>
        <p:nvSpPr>
          <p:cNvPr id="10" name="object 10"/>
          <p:cNvSpPr/>
          <p:nvPr/>
        </p:nvSpPr>
        <p:spPr>
          <a:xfrm>
            <a:off x="5861303" y="1527378"/>
            <a:ext cx="5989320" cy="4381500"/>
          </a:xfrm>
          <a:custGeom>
            <a:avLst/>
            <a:gdLst/>
            <a:ahLst/>
            <a:cxnLst/>
            <a:rect l="l" t="t" r="r" b="b"/>
            <a:pathLst>
              <a:path w="5989320" h="4381500">
                <a:moveTo>
                  <a:pt x="5989320" y="0"/>
                </a:moveTo>
                <a:lnTo>
                  <a:pt x="0" y="0"/>
                </a:lnTo>
                <a:lnTo>
                  <a:pt x="0" y="4381119"/>
                </a:lnTo>
                <a:lnTo>
                  <a:pt x="5989320" y="4381119"/>
                </a:lnTo>
                <a:lnTo>
                  <a:pt x="5989320" y="0"/>
                </a:lnTo>
                <a:close/>
              </a:path>
            </a:pathLst>
          </a:custGeom>
          <a:solidFill>
            <a:srgbClr val="E4E8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948298" y="1564885"/>
            <a:ext cx="5841365" cy="2404110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200" b="1">
                <a:latin typeface="Arial"/>
                <a:cs typeface="Arial"/>
              </a:rPr>
              <a:t>Key</a:t>
            </a:r>
            <a:r>
              <a:rPr dirty="0" sz="1200" spc="11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Policies</a:t>
            </a:r>
            <a:endParaRPr sz="1200">
              <a:latin typeface="Arial"/>
              <a:cs typeface="Arial"/>
            </a:endParaRPr>
          </a:p>
          <a:p>
            <a:pPr marL="12700" marR="45720">
              <a:lnSpc>
                <a:spcPct val="103000"/>
              </a:lnSpc>
              <a:spcBef>
                <a:spcPts val="620"/>
              </a:spcBef>
            </a:pPr>
            <a:r>
              <a:rPr dirty="0" sz="1050" b="1">
                <a:latin typeface="Arial"/>
                <a:cs typeface="Arial"/>
              </a:rPr>
              <a:t>Packaging</a:t>
            </a:r>
            <a:r>
              <a:rPr dirty="0" sz="1050" spc="1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and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Packaging</a:t>
            </a:r>
            <a:r>
              <a:rPr dirty="0" sz="1050" spc="20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Waste</a:t>
            </a:r>
            <a:r>
              <a:rPr dirty="0" sz="1050" spc="18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Regulation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(PPWR)</a:t>
            </a:r>
            <a:r>
              <a:rPr dirty="0" sz="1050" spc="20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4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Regulation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(EU)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2025/40:</a:t>
            </a:r>
            <a:r>
              <a:rPr dirty="0" sz="1050" spc="19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Adopted </a:t>
            </a:r>
            <a:r>
              <a:rPr dirty="0" sz="1050">
                <a:latin typeface="Arial MT"/>
                <a:cs typeface="Arial MT"/>
              </a:rPr>
              <a:t>Dec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2024,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applies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from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Aug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2026.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EU-wide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rules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across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full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packaging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lifecycle</a:t>
            </a:r>
            <a:endParaRPr sz="1050">
              <a:latin typeface="Arial MT"/>
              <a:cs typeface="Arial MT"/>
            </a:endParaRPr>
          </a:p>
          <a:p>
            <a:pPr marL="300355" marR="113030" indent="-113664">
              <a:lnSpc>
                <a:spcPct val="103000"/>
              </a:lnSpc>
              <a:spcBef>
                <a:spcPts val="580"/>
              </a:spcBef>
              <a:buChar char="•"/>
              <a:tabLst>
                <a:tab pos="302260" algn="l"/>
              </a:tabLst>
            </a:pPr>
            <a:r>
              <a:rPr dirty="0" sz="1050">
                <a:latin typeface="Arial MT"/>
                <a:cs typeface="Arial MT"/>
              </a:rPr>
              <a:t>Mandatory</a:t>
            </a:r>
            <a:r>
              <a:rPr dirty="0" sz="1050" spc="190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recycled-content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targets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by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2030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(e.g.,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30%</a:t>
            </a:r>
            <a:r>
              <a:rPr dirty="0" sz="1050" spc="1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1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contact-sensitive</a:t>
            </a:r>
            <a:r>
              <a:rPr dirty="0" sz="1050" spc="1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PET,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65%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1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non-contact-sensitive);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stricter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targets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by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2040</a:t>
            </a:r>
            <a:endParaRPr sz="1050">
              <a:latin typeface="Arial MT"/>
              <a:cs typeface="Arial MT"/>
            </a:endParaRPr>
          </a:p>
          <a:p>
            <a:pPr marL="300355" marR="426084" indent="-113664">
              <a:lnSpc>
                <a:spcPct val="108700"/>
              </a:lnSpc>
              <a:spcBef>
                <a:spcPts val="215"/>
              </a:spcBef>
              <a:buFont typeface="Arial MT"/>
              <a:buChar char="•"/>
              <a:tabLst>
                <a:tab pos="302260" algn="l"/>
              </a:tabLst>
            </a:pPr>
            <a:r>
              <a:rPr dirty="0" sz="1050" b="1">
                <a:latin typeface="Arial"/>
                <a:cs typeface="Arial"/>
              </a:rPr>
              <a:t>Reuse</a:t>
            </a:r>
            <a:r>
              <a:rPr dirty="0" sz="1050" spc="16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and</a:t>
            </a:r>
            <a:r>
              <a:rPr dirty="0" sz="1050" spc="1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refill</a:t>
            </a:r>
            <a:r>
              <a:rPr dirty="0" sz="1050" spc="1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targets</a:t>
            </a:r>
            <a:r>
              <a:rPr dirty="0" sz="1050" spc="11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transport,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grouped,</a:t>
            </a:r>
            <a:r>
              <a:rPr dirty="0" sz="1050" spc="1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beverage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packaging;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bans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on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specific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single-use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formats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(e.g.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hotel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toiletries,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fresh-produce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wraps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under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1.5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kg)</a:t>
            </a:r>
            <a:endParaRPr sz="1050">
              <a:latin typeface="Arial MT"/>
              <a:cs typeface="Arial MT"/>
            </a:endParaRPr>
          </a:p>
          <a:p>
            <a:pPr marL="300990" indent="-113664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300990" algn="l"/>
              </a:tabLst>
            </a:pPr>
            <a:r>
              <a:rPr dirty="0" sz="1050" b="1">
                <a:latin typeface="Arial"/>
                <a:cs typeface="Arial"/>
              </a:rPr>
              <a:t>All</a:t>
            </a:r>
            <a:r>
              <a:rPr dirty="0" sz="1050" spc="2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packaging</a:t>
            </a:r>
            <a:r>
              <a:rPr dirty="0" sz="1050" spc="114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recyclable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by</a:t>
            </a:r>
            <a:r>
              <a:rPr dirty="0" sz="1050" spc="9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2030</a:t>
            </a:r>
            <a:r>
              <a:rPr dirty="0" sz="1050">
                <a:latin typeface="Arial MT"/>
                <a:cs typeface="Arial MT"/>
              </a:rPr>
              <a:t>,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graded</a:t>
            </a:r>
            <a:r>
              <a:rPr dirty="0" sz="1050" spc="2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A/B/C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by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design-for-recycling</a:t>
            </a:r>
            <a:r>
              <a:rPr dirty="0" sz="1050" spc="19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performance;</a:t>
            </a:r>
            <a:endParaRPr sz="1050">
              <a:latin typeface="Arial MT"/>
              <a:cs typeface="Arial MT"/>
            </a:endParaRPr>
          </a:p>
          <a:p>
            <a:pPr marL="302260">
              <a:lnSpc>
                <a:spcPct val="100000"/>
              </a:lnSpc>
              <a:spcBef>
                <a:spcPts val="110"/>
              </a:spcBef>
            </a:pPr>
            <a:r>
              <a:rPr dirty="0" sz="1050">
                <a:latin typeface="Arial MT"/>
                <a:cs typeface="Arial MT"/>
              </a:rPr>
              <a:t>non-recyclable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formats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banned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from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market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by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2035</a:t>
            </a:r>
            <a:endParaRPr sz="1050">
              <a:latin typeface="Arial MT"/>
              <a:cs typeface="Arial MT"/>
            </a:endParaRPr>
          </a:p>
          <a:p>
            <a:pPr marL="300355" marR="5080" indent="-113664">
              <a:lnSpc>
                <a:spcPct val="105800"/>
              </a:lnSpc>
              <a:spcBef>
                <a:spcPts val="254"/>
              </a:spcBef>
              <a:buFont typeface="Arial MT"/>
              <a:buChar char="•"/>
              <a:tabLst>
                <a:tab pos="302260" algn="l"/>
              </a:tabLst>
            </a:pPr>
            <a:r>
              <a:rPr dirty="0" sz="1050" b="1">
                <a:latin typeface="Arial"/>
                <a:cs typeface="Arial"/>
              </a:rPr>
              <a:t>Why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it’s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working: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binding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i="1">
                <a:latin typeface="Arial"/>
                <a:cs typeface="Arial"/>
              </a:rPr>
              <a:t>Regulation</a:t>
            </a:r>
            <a:r>
              <a:rPr dirty="0" sz="1050" spc="120" i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(not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Directive),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directly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applicable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all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27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Member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States,</a:t>
            </a:r>
            <a:r>
              <a:rPr dirty="0" sz="1050" spc="1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no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transposition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gap;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combines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design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rules,</a:t>
            </a:r>
            <a:r>
              <a:rPr dirty="0" sz="1050" spc="2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content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mandates,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80">
                <a:latin typeface="Arial MT"/>
                <a:cs typeface="Arial MT"/>
              </a:rPr>
              <a:t>  </a:t>
            </a:r>
            <a:r>
              <a:rPr dirty="0" sz="1050" spc="-10">
                <a:latin typeface="Arial MT"/>
                <a:cs typeface="Arial MT"/>
              </a:rPr>
              <a:t>demand-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side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reuse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targets,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closing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loopholes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that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fragmented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old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SUP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8298" y="4126674"/>
            <a:ext cx="5729605" cy="16833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384175">
              <a:lnSpc>
                <a:spcPct val="108800"/>
              </a:lnSpc>
              <a:spcBef>
                <a:spcPts val="90"/>
              </a:spcBef>
            </a:pPr>
            <a:r>
              <a:rPr dirty="0" sz="1050" b="1">
                <a:latin typeface="Arial"/>
                <a:cs typeface="Arial"/>
              </a:rPr>
              <a:t>EU</a:t>
            </a:r>
            <a:r>
              <a:rPr dirty="0" sz="1050" spc="18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Emissions</a:t>
            </a:r>
            <a:r>
              <a:rPr dirty="0" sz="1050" spc="1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Trading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System</a:t>
            </a:r>
            <a:r>
              <a:rPr dirty="0" sz="1050" spc="15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(ETS)</a:t>
            </a:r>
            <a:r>
              <a:rPr dirty="0" sz="1050">
                <a:latin typeface="Arial MT"/>
                <a:cs typeface="Arial MT"/>
              </a:rPr>
              <a:t>: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trade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system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designed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reduce </a:t>
            </a:r>
            <a:r>
              <a:rPr dirty="0" sz="1050">
                <a:latin typeface="Arial MT"/>
                <a:cs typeface="Arial MT"/>
              </a:rPr>
              <a:t>greenhouse</a:t>
            </a:r>
            <a:r>
              <a:rPr dirty="0" sz="1050" spc="1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gas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emissions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from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energy-intensive</a:t>
            </a:r>
            <a:r>
              <a:rPr dirty="0" sz="1050" spc="1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industries,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including</a:t>
            </a:r>
            <a:r>
              <a:rPr dirty="0" sz="1050" spc="19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petrochemicals:</a:t>
            </a:r>
            <a:endParaRPr sz="1050">
              <a:latin typeface="Arial MT"/>
              <a:cs typeface="Arial MT"/>
            </a:endParaRPr>
          </a:p>
          <a:p>
            <a:pPr algn="just" marL="300355" marR="5080" indent="-113664">
              <a:lnSpc>
                <a:spcPct val="103099"/>
              </a:lnSpc>
              <a:spcBef>
                <a:spcPts val="505"/>
              </a:spcBef>
              <a:buFont typeface="Arial MT"/>
              <a:buChar char="•"/>
              <a:tabLst>
                <a:tab pos="302260" algn="l"/>
              </a:tabLst>
            </a:pPr>
            <a:r>
              <a:rPr dirty="0" sz="1050" spc="10" b="1">
                <a:latin typeface="Arial"/>
                <a:cs typeface="Arial"/>
              </a:rPr>
              <a:t>Places</a:t>
            </a:r>
            <a:r>
              <a:rPr dirty="0" sz="1050" spc="9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overall</a:t>
            </a:r>
            <a:r>
              <a:rPr dirty="0" sz="1050" spc="2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cap</a:t>
            </a:r>
            <a:r>
              <a:rPr dirty="0" sz="1050" spc="45" b="1">
                <a:latin typeface="Arial"/>
                <a:cs typeface="Arial"/>
              </a:rPr>
              <a:t> </a:t>
            </a:r>
            <a:r>
              <a:rPr dirty="0" sz="1050" spc="10">
                <a:latin typeface="Arial MT"/>
                <a:cs typeface="Arial MT"/>
              </a:rPr>
              <a:t>on the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 spc="10" b="1">
                <a:latin typeface="Arial"/>
                <a:cs typeface="Arial"/>
              </a:rPr>
              <a:t>total</a:t>
            </a:r>
            <a:r>
              <a:rPr dirty="0" sz="1050" spc="2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greenhouse gases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spc="10">
                <a:latin typeface="Arial MT"/>
                <a:cs typeface="Arial MT"/>
              </a:rPr>
              <a:t>that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the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industrial system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can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emit.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declines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annually;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firms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trade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cut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emissions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where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it's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cheapest</a:t>
            </a:r>
            <a:endParaRPr sz="1050">
              <a:latin typeface="Arial MT"/>
              <a:cs typeface="Arial MT"/>
            </a:endParaRPr>
          </a:p>
          <a:p>
            <a:pPr algn="just" marL="300355" marR="335280" indent="-113664">
              <a:lnSpc>
                <a:spcPct val="103099"/>
              </a:lnSpc>
              <a:spcBef>
                <a:spcPts val="360"/>
              </a:spcBef>
              <a:buFont typeface="Arial MT"/>
              <a:buChar char="•"/>
              <a:tabLst>
                <a:tab pos="302260" algn="l"/>
              </a:tabLst>
            </a:pPr>
            <a:r>
              <a:rPr dirty="0" sz="1050" b="1">
                <a:latin typeface="Arial"/>
                <a:cs typeface="Arial"/>
              </a:rPr>
              <a:t>CBAM</a:t>
            </a:r>
            <a:r>
              <a:rPr dirty="0" sz="1050" spc="1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(transitional</a:t>
            </a:r>
            <a:r>
              <a:rPr dirty="0" sz="1050" spc="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2023;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definitive</a:t>
            </a:r>
            <a:r>
              <a:rPr dirty="0" sz="1050" spc="1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Jan.</a:t>
            </a:r>
            <a:r>
              <a:rPr dirty="0" sz="1050" spc="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2026)</a:t>
            </a:r>
            <a:r>
              <a:rPr dirty="0" sz="1050" spc="8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puts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carbon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price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on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imports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of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cement,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steel,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aluminum,</a:t>
            </a:r>
            <a:r>
              <a:rPr dirty="0" sz="1050" spc="1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fertilizers,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hydrogen,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electricity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-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closing</a:t>
            </a:r>
            <a:r>
              <a:rPr dirty="0" sz="1050" spc="1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leakage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loophole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that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justified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decades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free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allowances</a:t>
            </a:r>
            <a:endParaRPr sz="1050">
              <a:latin typeface="Arial MT"/>
              <a:cs typeface="Arial MT"/>
            </a:endParaRPr>
          </a:p>
          <a:p>
            <a:pPr algn="just" marL="300355" marR="71120" indent="-113664">
              <a:lnSpc>
                <a:spcPct val="103099"/>
              </a:lnSpc>
              <a:spcBef>
                <a:spcPts val="359"/>
              </a:spcBef>
              <a:buFont typeface="Arial MT"/>
              <a:buChar char="•"/>
              <a:tabLst>
                <a:tab pos="302260" algn="l"/>
              </a:tabLst>
            </a:pPr>
            <a:r>
              <a:rPr dirty="0" sz="1050" b="1">
                <a:latin typeface="Arial"/>
                <a:cs typeface="Arial"/>
              </a:rPr>
              <a:t>ETS2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(compliance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2028)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extends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carbon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pricing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fuels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buildings,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road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transport,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small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industry;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paired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with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Social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Climate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Fund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cushion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low-income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households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2478" y="6343637"/>
            <a:ext cx="9080500" cy="384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Regulation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EU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2025/40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-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EN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-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PPWR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-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EUR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Lex</a:t>
            </a:r>
            <a:r>
              <a:rPr dirty="0" sz="800" spc="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(European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Union,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2025);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u="sng" sz="800" spc="-18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About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the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EU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ETS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–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Climate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Action</a:t>
            </a:r>
            <a:r>
              <a:rPr dirty="0" sz="800" spc="-4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(European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Commission),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Carbon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Border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Adjustment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Mechanism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–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Taxation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and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35"/>
              </a:lnSpc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Customs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Union</a:t>
            </a:r>
            <a:r>
              <a:rPr dirty="0" sz="800" spc="-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(European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Commission);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Climate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Action: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ETS2: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buildings,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road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transport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and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additional</a:t>
            </a:r>
            <a:r>
              <a:rPr dirty="0" u="sng" sz="800" spc="-6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sectors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(European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Commission).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Yosafat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Partogi,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Gernot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Share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with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9498" y="1674495"/>
            <a:ext cx="5362575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EU</a:t>
            </a:r>
            <a:r>
              <a:rPr dirty="0" sz="1350" spc="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has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built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multifront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policy</a:t>
            </a:r>
            <a:r>
              <a:rPr dirty="0" sz="1350" spc="1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package</a:t>
            </a:r>
            <a:r>
              <a:rPr dirty="0" sz="1350" spc="4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—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from</a:t>
            </a:r>
            <a:r>
              <a:rPr dirty="0" sz="1350" spc="12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ETS</a:t>
            </a:r>
            <a:r>
              <a:rPr dirty="0" sz="1350" spc="14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6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circular </a:t>
            </a:r>
            <a:r>
              <a:rPr dirty="0" sz="1350" b="1">
                <a:latin typeface="Arial"/>
                <a:cs typeface="Arial"/>
              </a:rPr>
              <a:t>economy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—</a:t>
            </a:r>
            <a:r>
              <a:rPr dirty="0" sz="1350" spc="14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tackling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plastics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emissions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across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the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lifecycle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8620" y="2153920"/>
            <a:ext cx="5309235" cy="0"/>
          </a:xfrm>
          <a:custGeom>
            <a:avLst/>
            <a:gdLst/>
            <a:ahLst/>
            <a:cxnLst/>
            <a:rect l="l" t="t" r="r" b="b"/>
            <a:pathLst>
              <a:path w="5309235" h="0">
                <a:moveTo>
                  <a:pt x="0" y="0"/>
                </a:moveTo>
                <a:lnTo>
                  <a:pt x="530923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393191" y="2263648"/>
            <a:ext cx="266065" cy="3899535"/>
            <a:chOff x="393191" y="2263648"/>
            <a:chExt cx="266065" cy="3899535"/>
          </a:xfrm>
        </p:grpSpPr>
        <p:sp>
          <p:nvSpPr>
            <p:cNvPr id="17" name="object 17"/>
            <p:cNvSpPr/>
            <p:nvPr/>
          </p:nvSpPr>
          <p:spPr>
            <a:xfrm>
              <a:off x="405396" y="2263648"/>
              <a:ext cx="76200" cy="3899535"/>
            </a:xfrm>
            <a:custGeom>
              <a:avLst/>
              <a:gdLst/>
              <a:ahLst/>
              <a:cxnLst/>
              <a:rect l="l" t="t" r="r" b="b"/>
              <a:pathLst>
                <a:path w="76200" h="3899535">
                  <a:moveTo>
                    <a:pt x="31737" y="3822992"/>
                  </a:moveTo>
                  <a:lnTo>
                    <a:pt x="0" y="3822992"/>
                  </a:lnTo>
                  <a:lnTo>
                    <a:pt x="38087" y="3899192"/>
                  </a:lnTo>
                  <a:lnTo>
                    <a:pt x="69820" y="3835704"/>
                  </a:lnTo>
                  <a:lnTo>
                    <a:pt x="31737" y="3835704"/>
                  </a:lnTo>
                  <a:lnTo>
                    <a:pt x="31737" y="3822992"/>
                  </a:lnTo>
                  <a:close/>
                </a:path>
                <a:path w="76200" h="3899535">
                  <a:moveTo>
                    <a:pt x="44437" y="0"/>
                  </a:moveTo>
                  <a:lnTo>
                    <a:pt x="31737" y="0"/>
                  </a:lnTo>
                  <a:lnTo>
                    <a:pt x="31737" y="3835704"/>
                  </a:lnTo>
                  <a:lnTo>
                    <a:pt x="44437" y="3835704"/>
                  </a:lnTo>
                  <a:lnTo>
                    <a:pt x="44437" y="0"/>
                  </a:lnTo>
                  <a:close/>
                </a:path>
                <a:path w="76200" h="3899535">
                  <a:moveTo>
                    <a:pt x="76174" y="3822992"/>
                  </a:moveTo>
                  <a:lnTo>
                    <a:pt x="44437" y="3822992"/>
                  </a:lnTo>
                  <a:lnTo>
                    <a:pt x="44437" y="3835704"/>
                  </a:lnTo>
                  <a:lnTo>
                    <a:pt x="69820" y="3835704"/>
                  </a:lnTo>
                  <a:lnTo>
                    <a:pt x="76174" y="38229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93191" y="2368931"/>
              <a:ext cx="91440" cy="100965"/>
            </a:xfrm>
            <a:custGeom>
              <a:avLst/>
              <a:gdLst/>
              <a:ahLst/>
              <a:cxnLst/>
              <a:rect l="l" t="t" r="r" b="b"/>
              <a:pathLst>
                <a:path w="91440" h="100964">
                  <a:moveTo>
                    <a:pt x="45720" y="0"/>
                  </a:moveTo>
                  <a:lnTo>
                    <a:pt x="27924" y="3946"/>
                  </a:lnTo>
                  <a:lnTo>
                    <a:pt x="13392" y="14716"/>
                  </a:lnTo>
                  <a:lnTo>
                    <a:pt x="3593" y="30700"/>
                  </a:lnTo>
                  <a:lnTo>
                    <a:pt x="0" y="50292"/>
                  </a:lnTo>
                  <a:lnTo>
                    <a:pt x="3593" y="69883"/>
                  </a:lnTo>
                  <a:lnTo>
                    <a:pt x="13392" y="85867"/>
                  </a:lnTo>
                  <a:lnTo>
                    <a:pt x="27924" y="96637"/>
                  </a:lnTo>
                  <a:lnTo>
                    <a:pt x="45720" y="100584"/>
                  </a:lnTo>
                  <a:lnTo>
                    <a:pt x="63515" y="96637"/>
                  </a:lnTo>
                  <a:lnTo>
                    <a:pt x="78047" y="85867"/>
                  </a:lnTo>
                  <a:lnTo>
                    <a:pt x="87846" y="69883"/>
                  </a:lnTo>
                  <a:lnTo>
                    <a:pt x="91439" y="50292"/>
                  </a:lnTo>
                  <a:lnTo>
                    <a:pt x="87846" y="30700"/>
                  </a:lnTo>
                  <a:lnTo>
                    <a:pt x="78047" y="14716"/>
                  </a:lnTo>
                  <a:lnTo>
                    <a:pt x="63515" y="3946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89203" y="2428367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93191" y="2780411"/>
              <a:ext cx="91440" cy="100965"/>
            </a:xfrm>
            <a:custGeom>
              <a:avLst/>
              <a:gdLst/>
              <a:ahLst/>
              <a:cxnLst/>
              <a:rect l="l" t="t" r="r" b="b"/>
              <a:pathLst>
                <a:path w="91440" h="100964">
                  <a:moveTo>
                    <a:pt x="45720" y="0"/>
                  </a:moveTo>
                  <a:lnTo>
                    <a:pt x="27924" y="3966"/>
                  </a:lnTo>
                  <a:lnTo>
                    <a:pt x="13392" y="14779"/>
                  </a:lnTo>
                  <a:lnTo>
                    <a:pt x="3593" y="30807"/>
                  </a:lnTo>
                  <a:lnTo>
                    <a:pt x="0" y="50418"/>
                  </a:lnTo>
                  <a:lnTo>
                    <a:pt x="3593" y="69957"/>
                  </a:lnTo>
                  <a:lnTo>
                    <a:pt x="13392" y="85947"/>
                  </a:lnTo>
                  <a:lnTo>
                    <a:pt x="27924" y="96746"/>
                  </a:lnTo>
                  <a:lnTo>
                    <a:pt x="45720" y="100711"/>
                  </a:lnTo>
                  <a:lnTo>
                    <a:pt x="63515" y="96746"/>
                  </a:lnTo>
                  <a:lnTo>
                    <a:pt x="78047" y="85947"/>
                  </a:lnTo>
                  <a:lnTo>
                    <a:pt x="87846" y="69957"/>
                  </a:lnTo>
                  <a:lnTo>
                    <a:pt x="91439" y="50418"/>
                  </a:lnTo>
                  <a:lnTo>
                    <a:pt x="87846" y="30807"/>
                  </a:lnTo>
                  <a:lnTo>
                    <a:pt x="78047" y="14779"/>
                  </a:lnTo>
                  <a:lnTo>
                    <a:pt x="63515" y="3966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89203" y="2839974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93191" y="3356737"/>
              <a:ext cx="91440" cy="109855"/>
            </a:xfrm>
            <a:custGeom>
              <a:avLst/>
              <a:gdLst/>
              <a:ahLst/>
              <a:cxnLst/>
              <a:rect l="l" t="t" r="r" b="b"/>
              <a:pathLst>
                <a:path w="91440" h="109854">
                  <a:moveTo>
                    <a:pt x="45720" y="0"/>
                  </a:moveTo>
                  <a:lnTo>
                    <a:pt x="27924" y="4304"/>
                  </a:lnTo>
                  <a:lnTo>
                    <a:pt x="13392" y="16049"/>
                  </a:lnTo>
                  <a:lnTo>
                    <a:pt x="3593" y="33486"/>
                  </a:lnTo>
                  <a:lnTo>
                    <a:pt x="0" y="54863"/>
                  </a:lnTo>
                  <a:lnTo>
                    <a:pt x="3593" y="76188"/>
                  </a:lnTo>
                  <a:lnTo>
                    <a:pt x="13392" y="93630"/>
                  </a:lnTo>
                  <a:lnTo>
                    <a:pt x="27924" y="105406"/>
                  </a:lnTo>
                  <a:lnTo>
                    <a:pt x="45720" y="109727"/>
                  </a:lnTo>
                  <a:lnTo>
                    <a:pt x="63515" y="105406"/>
                  </a:lnTo>
                  <a:lnTo>
                    <a:pt x="78047" y="93630"/>
                  </a:lnTo>
                  <a:lnTo>
                    <a:pt x="87846" y="76188"/>
                  </a:lnTo>
                  <a:lnTo>
                    <a:pt x="91439" y="54863"/>
                  </a:lnTo>
                  <a:lnTo>
                    <a:pt x="87846" y="33486"/>
                  </a:lnTo>
                  <a:lnTo>
                    <a:pt x="78047" y="16049"/>
                  </a:lnTo>
                  <a:lnTo>
                    <a:pt x="63515" y="430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89203" y="3416173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93191" y="3786505"/>
              <a:ext cx="91440" cy="109855"/>
            </a:xfrm>
            <a:custGeom>
              <a:avLst/>
              <a:gdLst/>
              <a:ahLst/>
              <a:cxnLst/>
              <a:rect l="l" t="t" r="r" b="b"/>
              <a:pathLst>
                <a:path w="91440" h="109854">
                  <a:moveTo>
                    <a:pt x="45720" y="0"/>
                  </a:moveTo>
                  <a:lnTo>
                    <a:pt x="27924" y="4323"/>
                  </a:lnTo>
                  <a:lnTo>
                    <a:pt x="13392" y="16113"/>
                  </a:lnTo>
                  <a:lnTo>
                    <a:pt x="3593" y="33593"/>
                  </a:lnTo>
                  <a:lnTo>
                    <a:pt x="0" y="54991"/>
                  </a:lnTo>
                  <a:lnTo>
                    <a:pt x="3593" y="76315"/>
                  </a:lnTo>
                  <a:lnTo>
                    <a:pt x="13392" y="93757"/>
                  </a:lnTo>
                  <a:lnTo>
                    <a:pt x="27924" y="105533"/>
                  </a:lnTo>
                  <a:lnTo>
                    <a:pt x="45720" y="109855"/>
                  </a:lnTo>
                  <a:lnTo>
                    <a:pt x="63515" y="105533"/>
                  </a:lnTo>
                  <a:lnTo>
                    <a:pt x="78047" y="93757"/>
                  </a:lnTo>
                  <a:lnTo>
                    <a:pt x="87846" y="76315"/>
                  </a:lnTo>
                  <a:lnTo>
                    <a:pt x="91439" y="54991"/>
                  </a:lnTo>
                  <a:lnTo>
                    <a:pt x="87846" y="33593"/>
                  </a:lnTo>
                  <a:lnTo>
                    <a:pt x="78047" y="16113"/>
                  </a:lnTo>
                  <a:lnTo>
                    <a:pt x="63515" y="4323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89203" y="3846068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93191" y="4060952"/>
              <a:ext cx="91440" cy="109855"/>
            </a:xfrm>
            <a:custGeom>
              <a:avLst/>
              <a:gdLst/>
              <a:ahLst/>
              <a:cxnLst/>
              <a:rect l="l" t="t" r="r" b="b"/>
              <a:pathLst>
                <a:path w="91440" h="109854">
                  <a:moveTo>
                    <a:pt x="45720" y="0"/>
                  </a:moveTo>
                  <a:lnTo>
                    <a:pt x="27924" y="4304"/>
                  </a:lnTo>
                  <a:lnTo>
                    <a:pt x="13392" y="16049"/>
                  </a:lnTo>
                  <a:lnTo>
                    <a:pt x="3593" y="33486"/>
                  </a:lnTo>
                  <a:lnTo>
                    <a:pt x="0" y="54864"/>
                  </a:lnTo>
                  <a:lnTo>
                    <a:pt x="3593" y="76241"/>
                  </a:lnTo>
                  <a:lnTo>
                    <a:pt x="13392" y="93678"/>
                  </a:lnTo>
                  <a:lnTo>
                    <a:pt x="27924" y="105423"/>
                  </a:lnTo>
                  <a:lnTo>
                    <a:pt x="45720" y="109728"/>
                  </a:lnTo>
                  <a:lnTo>
                    <a:pt x="63515" y="105423"/>
                  </a:lnTo>
                  <a:lnTo>
                    <a:pt x="78047" y="93678"/>
                  </a:lnTo>
                  <a:lnTo>
                    <a:pt x="87846" y="76241"/>
                  </a:lnTo>
                  <a:lnTo>
                    <a:pt x="91439" y="54864"/>
                  </a:lnTo>
                  <a:lnTo>
                    <a:pt x="87846" y="33486"/>
                  </a:lnTo>
                  <a:lnTo>
                    <a:pt x="78047" y="16049"/>
                  </a:lnTo>
                  <a:lnTo>
                    <a:pt x="63515" y="430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89203" y="4120388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93191" y="4646295"/>
              <a:ext cx="91440" cy="100965"/>
            </a:xfrm>
            <a:custGeom>
              <a:avLst/>
              <a:gdLst/>
              <a:ahLst/>
              <a:cxnLst/>
              <a:rect l="l" t="t" r="r" b="b"/>
              <a:pathLst>
                <a:path w="91440" h="100964">
                  <a:moveTo>
                    <a:pt x="45720" y="0"/>
                  </a:moveTo>
                  <a:lnTo>
                    <a:pt x="27924" y="3946"/>
                  </a:lnTo>
                  <a:lnTo>
                    <a:pt x="13392" y="14716"/>
                  </a:lnTo>
                  <a:lnTo>
                    <a:pt x="3593" y="30700"/>
                  </a:lnTo>
                  <a:lnTo>
                    <a:pt x="0" y="50291"/>
                  </a:lnTo>
                  <a:lnTo>
                    <a:pt x="3593" y="69883"/>
                  </a:lnTo>
                  <a:lnTo>
                    <a:pt x="13392" y="85867"/>
                  </a:lnTo>
                  <a:lnTo>
                    <a:pt x="27924" y="96637"/>
                  </a:lnTo>
                  <a:lnTo>
                    <a:pt x="45720" y="100583"/>
                  </a:lnTo>
                  <a:lnTo>
                    <a:pt x="63515" y="96637"/>
                  </a:lnTo>
                  <a:lnTo>
                    <a:pt x="78047" y="85867"/>
                  </a:lnTo>
                  <a:lnTo>
                    <a:pt x="87846" y="69883"/>
                  </a:lnTo>
                  <a:lnTo>
                    <a:pt x="91439" y="50291"/>
                  </a:lnTo>
                  <a:lnTo>
                    <a:pt x="87846" y="30700"/>
                  </a:lnTo>
                  <a:lnTo>
                    <a:pt x="78047" y="14716"/>
                  </a:lnTo>
                  <a:lnTo>
                    <a:pt x="63515" y="3946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89203" y="4696587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93191" y="5405501"/>
              <a:ext cx="91440" cy="109855"/>
            </a:xfrm>
            <a:custGeom>
              <a:avLst/>
              <a:gdLst/>
              <a:ahLst/>
              <a:cxnLst/>
              <a:rect l="l" t="t" r="r" b="b"/>
              <a:pathLst>
                <a:path w="91440" h="109854">
                  <a:moveTo>
                    <a:pt x="45720" y="0"/>
                  </a:moveTo>
                  <a:lnTo>
                    <a:pt x="27924" y="4304"/>
                  </a:lnTo>
                  <a:lnTo>
                    <a:pt x="13392" y="16049"/>
                  </a:lnTo>
                  <a:lnTo>
                    <a:pt x="3593" y="33486"/>
                  </a:lnTo>
                  <a:lnTo>
                    <a:pt x="0" y="54864"/>
                  </a:lnTo>
                  <a:lnTo>
                    <a:pt x="3593" y="76188"/>
                  </a:lnTo>
                  <a:lnTo>
                    <a:pt x="13392" y="93630"/>
                  </a:lnTo>
                  <a:lnTo>
                    <a:pt x="27924" y="105406"/>
                  </a:lnTo>
                  <a:lnTo>
                    <a:pt x="45720" y="109728"/>
                  </a:lnTo>
                  <a:lnTo>
                    <a:pt x="63515" y="105406"/>
                  </a:lnTo>
                  <a:lnTo>
                    <a:pt x="78047" y="93630"/>
                  </a:lnTo>
                  <a:lnTo>
                    <a:pt x="87846" y="76188"/>
                  </a:lnTo>
                  <a:lnTo>
                    <a:pt x="91439" y="54864"/>
                  </a:lnTo>
                  <a:lnTo>
                    <a:pt x="87846" y="33486"/>
                  </a:lnTo>
                  <a:lnTo>
                    <a:pt x="78047" y="16049"/>
                  </a:lnTo>
                  <a:lnTo>
                    <a:pt x="63515" y="430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89203" y="5455793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736790" y="2308923"/>
            <a:ext cx="4904105" cy="29749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90"/>
              </a:spcBef>
            </a:pPr>
            <a:r>
              <a:rPr dirty="0" sz="1050" spc="10" b="1">
                <a:latin typeface="Arial"/>
                <a:cs typeface="Arial"/>
              </a:rPr>
              <a:t>2005</a:t>
            </a:r>
            <a:r>
              <a:rPr dirty="0" sz="1050" spc="2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–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Emissions</a:t>
            </a:r>
            <a:r>
              <a:rPr dirty="0" sz="1050" spc="11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Trading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System</a:t>
            </a:r>
            <a:r>
              <a:rPr dirty="0" sz="1050" spc="2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(ETS)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launches.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spc="10">
                <a:latin typeface="Arial MT"/>
                <a:cs typeface="Arial MT"/>
              </a:rPr>
              <a:t>Cap</a:t>
            </a:r>
            <a:r>
              <a:rPr dirty="0" sz="1050" spc="20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and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trade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system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is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world's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first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major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carbon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market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cornerstone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EU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climate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policy</a:t>
            </a:r>
            <a:endParaRPr sz="1050">
              <a:latin typeface="Arial MT"/>
              <a:cs typeface="Arial MT"/>
            </a:endParaRPr>
          </a:p>
          <a:p>
            <a:pPr marL="12700" marR="111125">
              <a:lnSpc>
                <a:spcPct val="105900"/>
              </a:lnSpc>
              <a:spcBef>
                <a:spcPts val="615"/>
              </a:spcBef>
            </a:pPr>
            <a:r>
              <a:rPr dirty="0" sz="1050" b="1">
                <a:latin typeface="Arial"/>
                <a:cs typeface="Arial"/>
              </a:rPr>
              <a:t>2008</a:t>
            </a:r>
            <a:r>
              <a:rPr dirty="0" sz="1050" spc="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Waste</a:t>
            </a:r>
            <a:r>
              <a:rPr dirty="0" sz="1050" spc="16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Framework</a:t>
            </a:r>
            <a:r>
              <a:rPr dirty="0" sz="1050" spc="1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Directive</a:t>
            </a:r>
            <a:r>
              <a:rPr dirty="0" sz="1050" spc="6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is</a:t>
            </a:r>
            <a:r>
              <a:rPr dirty="0" sz="1050" spc="16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revised. </a:t>
            </a:r>
            <a:r>
              <a:rPr dirty="0" sz="1050">
                <a:latin typeface="Arial MT"/>
                <a:cs typeface="Arial MT"/>
              </a:rPr>
              <a:t>It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prioritizes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waste</a:t>
            </a:r>
            <a:r>
              <a:rPr dirty="0" sz="1050" spc="5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prevention,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followed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by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reuse,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recycling,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recovery,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last,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disposal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(landfill), </a:t>
            </a:r>
            <a:r>
              <a:rPr dirty="0" sz="1050">
                <a:latin typeface="Arial MT"/>
                <a:cs typeface="Arial MT"/>
              </a:rPr>
              <a:t>fundamentally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shifting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perspective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on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waste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management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050" spc="10" b="1">
                <a:latin typeface="Arial"/>
                <a:cs typeface="Arial"/>
              </a:rPr>
              <a:t>2015</a:t>
            </a:r>
            <a:r>
              <a:rPr dirty="0" sz="1050" spc="3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–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First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Circular</a:t>
            </a:r>
            <a:r>
              <a:rPr dirty="0" sz="1050" spc="6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Economy</a:t>
            </a:r>
            <a:r>
              <a:rPr dirty="0" sz="1050" spc="11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Action</a:t>
            </a:r>
            <a:r>
              <a:rPr dirty="0" sz="1050" spc="12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Plan</a:t>
            </a:r>
            <a:r>
              <a:rPr dirty="0" sz="1050" spc="4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is</a:t>
            </a:r>
            <a:r>
              <a:rPr dirty="0" sz="1050" spc="11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adopted.</a:t>
            </a:r>
            <a:r>
              <a:rPr dirty="0" sz="1050" spc="-60" b="1">
                <a:latin typeface="Arial"/>
                <a:cs typeface="Arial"/>
              </a:rPr>
              <a:t> </a:t>
            </a:r>
            <a:r>
              <a:rPr dirty="0" sz="1050" spc="10">
                <a:latin typeface="Arial MT"/>
                <a:cs typeface="Arial MT"/>
              </a:rPr>
              <a:t>It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introduces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ambitions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higher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recycling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rates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better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product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design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050" b="1">
                <a:latin typeface="Arial"/>
                <a:cs typeface="Arial"/>
              </a:rPr>
              <a:t>2019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Single-Use</a:t>
            </a:r>
            <a:r>
              <a:rPr dirty="0" sz="1050" spc="8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Plastics</a:t>
            </a:r>
            <a:r>
              <a:rPr dirty="0" sz="1050" spc="1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(SUP)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Directive</a:t>
            </a:r>
            <a:r>
              <a:rPr dirty="0" sz="1050" spc="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comes</a:t>
            </a:r>
            <a:r>
              <a:rPr dirty="0" sz="1050" spc="1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into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force</a:t>
            </a:r>
            <a:endParaRPr sz="1050">
              <a:latin typeface="Arial"/>
              <a:cs typeface="Arial"/>
            </a:endParaRPr>
          </a:p>
          <a:p>
            <a:pPr marL="12700" marR="147320">
              <a:lnSpc>
                <a:spcPct val="105900"/>
              </a:lnSpc>
              <a:spcBef>
                <a:spcPts val="790"/>
              </a:spcBef>
            </a:pPr>
            <a:r>
              <a:rPr dirty="0" sz="1050" b="1">
                <a:latin typeface="Arial"/>
                <a:cs typeface="Arial"/>
              </a:rPr>
              <a:t>2020-21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Green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Deal</a:t>
            </a:r>
            <a:r>
              <a:rPr dirty="0" sz="1050" spc="1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era</a:t>
            </a:r>
            <a:r>
              <a:rPr dirty="0" sz="1050" spc="15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begins.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New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Circular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Economy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Action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Plan </a:t>
            </a:r>
            <a:r>
              <a:rPr dirty="0" sz="1050">
                <a:latin typeface="Arial MT"/>
                <a:cs typeface="Arial MT"/>
              </a:rPr>
              <a:t>(2020);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Fit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55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strengthens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ETS: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faster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reduction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plus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phaseout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free </a:t>
            </a:r>
            <a:r>
              <a:rPr dirty="0" sz="1050">
                <a:latin typeface="Arial MT"/>
                <a:cs typeface="Arial MT"/>
              </a:rPr>
              <a:t>allowances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CBAM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sectors</a:t>
            </a:r>
            <a:endParaRPr sz="1050">
              <a:latin typeface="Arial MT"/>
              <a:cs typeface="Arial MT"/>
            </a:endParaRPr>
          </a:p>
          <a:p>
            <a:pPr marL="12700" marR="229870">
              <a:lnSpc>
                <a:spcPct val="104900"/>
              </a:lnSpc>
              <a:spcBef>
                <a:spcPts val="615"/>
              </a:spcBef>
            </a:pPr>
            <a:r>
              <a:rPr dirty="0" sz="1050" b="1">
                <a:latin typeface="Arial"/>
                <a:cs typeface="Arial"/>
              </a:rPr>
              <a:t>2024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ESPR</a:t>
            </a:r>
            <a:r>
              <a:rPr dirty="0" sz="1050" spc="114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comes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into</a:t>
            </a:r>
            <a:r>
              <a:rPr dirty="0" sz="1050" spc="1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force;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PPWR</a:t>
            </a:r>
            <a:r>
              <a:rPr dirty="0" sz="1050" spc="114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is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adopted.</a:t>
            </a:r>
            <a:r>
              <a:rPr dirty="0" sz="1050" spc="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Ecodesign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19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the </a:t>
            </a:r>
            <a:r>
              <a:rPr dirty="0" sz="1050">
                <a:latin typeface="Arial MT"/>
                <a:cs typeface="Arial MT"/>
              </a:rPr>
              <a:t>Sustainable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Products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Regulation</a:t>
            </a:r>
            <a:r>
              <a:rPr dirty="0" sz="1050" spc="1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(July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2024)</a:t>
            </a:r>
            <a:r>
              <a:rPr dirty="0" sz="1050" spc="229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mandates</a:t>
            </a:r>
            <a:r>
              <a:rPr dirty="0" sz="1050" spc="1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durability,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recycled </a:t>
            </a:r>
            <a:r>
              <a:rPr dirty="0" sz="1050">
                <a:latin typeface="Arial MT"/>
                <a:cs typeface="Arial MT"/>
              </a:rPr>
              <a:t>content,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Digital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Product</a:t>
            </a:r>
            <a:r>
              <a:rPr dirty="0" sz="1050" spc="1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Passports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across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most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goods.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PPWR,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adopted </a:t>
            </a:r>
            <a:r>
              <a:rPr dirty="0" sz="1050">
                <a:latin typeface="Arial MT"/>
                <a:cs typeface="Arial MT"/>
              </a:rPr>
              <a:t>Dec.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2024,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includes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mandatory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recycled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content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reuse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targets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6790" y="5382196"/>
            <a:ext cx="4867910" cy="69405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70"/>
              </a:spcBef>
            </a:pPr>
            <a:r>
              <a:rPr dirty="0" sz="1050" b="1">
                <a:latin typeface="Arial"/>
                <a:cs typeface="Arial"/>
              </a:rPr>
              <a:t>2025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onward</a:t>
            </a:r>
            <a:r>
              <a:rPr dirty="0" sz="1050" spc="1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Clean</a:t>
            </a:r>
            <a:r>
              <a:rPr dirty="0" sz="1050" spc="1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Industrial</a:t>
            </a:r>
            <a:r>
              <a:rPr dirty="0" sz="1050" spc="1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Deal</a:t>
            </a:r>
            <a:r>
              <a:rPr dirty="0" sz="1050" spc="8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and</a:t>
            </a:r>
            <a:r>
              <a:rPr dirty="0" sz="1050" spc="8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plastics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circularity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push.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spc="-20">
                <a:latin typeface="Arial MT"/>
                <a:cs typeface="Arial MT"/>
              </a:rPr>
              <a:t>PPWR </a:t>
            </a:r>
            <a:r>
              <a:rPr dirty="0" sz="1050">
                <a:latin typeface="Arial MT"/>
                <a:cs typeface="Arial MT"/>
              </a:rPr>
              <a:t>enters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into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force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2025;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Clean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Industrial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Deal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(Feb.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2025)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targets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doubling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EU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circularity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rate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24%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by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2030;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plastics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circularity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package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(Dec.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2025) </a:t>
            </a:r>
            <a:r>
              <a:rPr dirty="0" sz="1050">
                <a:latin typeface="Arial MT"/>
                <a:cs typeface="Arial MT"/>
              </a:rPr>
              <a:t>adds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end-of-waste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criteria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recycled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plastics.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ETS2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launch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2027-</a:t>
            </a:r>
            <a:r>
              <a:rPr dirty="0" sz="1050" spc="-20">
                <a:latin typeface="Arial MT"/>
                <a:cs typeface="Arial MT"/>
              </a:rPr>
              <a:t>2028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68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1126045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China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leads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on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plastic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waste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regulation,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but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no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policy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yet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caps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the </a:t>
            </a:r>
            <a:r>
              <a:rPr dirty="0" sz="2800" b="1">
                <a:latin typeface="Arial"/>
                <a:cs typeface="Arial"/>
              </a:rPr>
              <a:t>production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driving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emissions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19"/>
            <a:ext cx="6190615" cy="429895"/>
            <a:chOff x="0" y="45719"/>
            <a:chExt cx="6190615" cy="429895"/>
          </a:xfrm>
        </p:grpSpPr>
        <p:sp>
          <p:nvSpPr>
            <p:cNvPr id="6" name="object 6"/>
            <p:cNvSpPr/>
            <p:nvPr/>
          </p:nvSpPr>
          <p:spPr>
            <a:xfrm>
              <a:off x="3483864" y="45719"/>
              <a:ext cx="2707005" cy="429895"/>
            </a:xfrm>
            <a:custGeom>
              <a:avLst/>
              <a:gdLst/>
              <a:ahLst/>
              <a:cxnLst/>
              <a:rect l="l" t="t" r="r" b="b"/>
              <a:pathLst>
                <a:path w="2707004" h="429895">
                  <a:moveTo>
                    <a:pt x="249174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2491740" y="429894"/>
                  </a:lnTo>
                  <a:lnTo>
                    <a:pt x="2706624" y="215010"/>
                  </a:lnTo>
                  <a:lnTo>
                    <a:pt x="2491740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28800" y="45719"/>
              <a:ext cx="1993900" cy="429895"/>
            </a:xfrm>
            <a:custGeom>
              <a:avLst/>
              <a:gdLst/>
              <a:ahLst/>
              <a:cxnLst/>
              <a:rect l="l" t="t" r="r" b="b"/>
              <a:pathLst>
                <a:path w="1993900" h="429895">
                  <a:moveTo>
                    <a:pt x="1778508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778508" y="429894"/>
                  </a:lnTo>
                  <a:lnTo>
                    <a:pt x="1993391" y="215010"/>
                  </a:lnTo>
                  <a:lnTo>
                    <a:pt x="1778508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45719"/>
              <a:ext cx="2039620" cy="429895"/>
            </a:xfrm>
            <a:custGeom>
              <a:avLst/>
              <a:gdLst/>
              <a:ahLst/>
              <a:cxnLst/>
              <a:rect l="l" t="t" r="r" b="b"/>
              <a:pathLst>
                <a:path w="2039620" h="429895">
                  <a:moveTo>
                    <a:pt x="1824227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824227" y="429894"/>
                  </a:lnTo>
                  <a:lnTo>
                    <a:pt x="2039112" y="215010"/>
                  </a:lnTo>
                  <a:lnTo>
                    <a:pt x="1824227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133604" y="125412"/>
            <a:ext cx="550100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341245" algn="l"/>
                <a:tab pos="3817620" algn="l"/>
              </a:tabLst>
            </a:pPr>
            <a:r>
              <a:rPr dirty="0" sz="1550"/>
              <a:t>Policy</a:t>
            </a:r>
            <a:r>
              <a:rPr dirty="0" sz="1550" spc="114"/>
              <a:t> </a:t>
            </a:r>
            <a:r>
              <a:rPr dirty="0" sz="1550"/>
              <a:t>&amp;</a:t>
            </a:r>
            <a:r>
              <a:rPr dirty="0" sz="1550" spc="65"/>
              <a:t> </a:t>
            </a:r>
            <a:r>
              <a:rPr dirty="0" sz="1550" spc="-10"/>
              <a:t>Finance</a:t>
            </a:r>
            <a:r>
              <a:rPr dirty="0" sz="1550"/>
              <a:t>	</a:t>
            </a:r>
            <a:r>
              <a:rPr dirty="0" sz="1550" spc="-10"/>
              <a:t>Policy</a:t>
            </a:r>
            <a:r>
              <a:rPr dirty="0" sz="1550"/>
              <a:t>	Deep</a:t>
            </a:r>
            <a:r>
              <a:rPr dirty="0" sz="1550" spc="60"/>
              <a:t> </a:t>
            </a:r>
            <a:r>
              <a:rPr dirty="0" sz="1550"/>
              <a:t>Dive:</a:t>
            </a:r>
            <a:r>
              <a:rPr dirty="0" sz="1550" spc="160"/>
              <a:t> </a:t>
            </a:r>
            <a:r>
              <a:rPr dirty="0" sz="1550" spc="-10"/>
              <a:t>China</a:t>
            </a:r>
            <a:endParaRPr sz="1550"/>
          </a:p>
        </p:txBody>
      </p:sp>
      <p:sp>
        <p:nvSpPr>
          <p:cNvPr id="10" name="object 10"/>
          <p:cNvSpPr txBox="1"/>
          <p:nvPr/>
        </p:nvSpPr>
        <p:spPr>
          <a:xfrm>
            <a:off x="6263640" y="1518285"/>
            <a:ext cx="5587365" cy="3960495"/>
          </a:xfrm>
          <a:prstGeom prst="rect">
            <a:avLst/>
          </a:prstGeom>
          <a:solidFill>
            <a:srgbClr val="E4E8EF"/>
          </a:solidFill>
        </p:spPr>
        <p:txBody>
          <a:bodyPr wrap="square" lIns="0" tIns="140970" rIns="0" bIns="0" rtlCol="0" vert="horz">
            <a:spAutoFit/>
          </a:bodyPr>
          <a:lstStyle/>
          <a:p>
            <a:pPr algn="just" marL="91440">
              <a:lnSpc>
                <a:spcPct val="100000"/>
              </a:lnSpc>
              <a:spcBef>
                <a:spcPts val="1110"/>
              </a:spcBef>
            </a:pPr>
            <a:r>
              <a:rPr dirty="0" sz="1200" b="1">
                <a:latin typeface="Arial"/>
                <a:cs typeface="Arial"/>
              </a:rPr>
              <a:t>Key</a:t>
            </a:r>
            <a:r>
              <a:rPr dirty="0" sz="1200" spc="114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Policies</a:t>
            </a:r>
            <a:endParaRPr sz="1200">
              <a:latin typeface="Arial"/>
              <a:cs typeface="Arial"/>
            </a:endParaRPr>
          </a:p>
          <a:p>
            <a:pPr algn="just" marL="91440">
              <a:lnSpc>
                <a:spcPct val="100000"/>
              </a:lnSpc>
              <a:spcBef>
                <a:spcPts val="660"/>
              </a:spcBef>
            </a:pPr>
            <a:r>
              <a:rPr dirty="0" sz="1050" b="1">
                <a:latin typeface="Arial"/>
                <a:cs typeface="Arial"/>
              </a:rPr>
              <a:t>National</a:t>
            </a:r>
            <a:r>
              <a:rPr dirty="0" sz="1050" spc="9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Sword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Policy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(2017):</a:t>
            </a:r>
            <a:r>
              <a:rPr dirty="0" sz="1050" spc="21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Bans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import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most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post-consumer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waste.</a:t>
            </a:r>
            <a:endParaRPr sz="1050">
              <a:latin typeface="Arial MT"/>
              <a:cs typeface="Arial MT"/>
            </a:endParaRPr>
          </a:p>
          <a:p>
            <a:pPr algn="just" marL="91440">
              <a:lnSpc>
                <a:spcPct val="100000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Prior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2017,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China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was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world's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largest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importer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scrap</a:t>
            </a:r>
            <a:endParaRPr sz="1050">
              <a:latin typeface="Arial MT"/>
              <a:cs typeface="Arial MT"/>
            </a:endParaRPr>
          </a:p>
          <a:p>
            <a:pPr algn="just" marL="379730" indent="-113664">
              <a:lnSpc>
                <a:spcPct val="100000"/>
              </a:lnSpc>
              <a:spcBef>
                <a:spcPts val="400"/>
              </a:spcBef>
              <a:buChar char="•"/>
              <a:tabLst>
                <a:tab pos="379730" algn="l"/>
              </a:tabLst>
            </a:pPr>
            <a:r>
              <a:rPr dirty="0" sz="1050">
                <a:latin typeface="Arial MT"/>
                <a:cs typeface="Arial MT"/>
              </a:rPr>
              <a:t>Implemented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response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severe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environmental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health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concerns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related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to</a:t>
            </a:r>
            <a:endParaRPr sz="1050">
              <a:latin typeface="Arial MT"/>
              <a:cs typeface="Arial MT"/>
            </a:endParaRPr>
          </a:p>
          <a:p>
            <a:pPr algn="just" marL="381635">
              <a:lnSpc>
                <a:spcPct val="100000"/>
              </a:lnSpc>
              <a:spcBef>
                <a:spcPts val="40"/>
              </a:spcBef>
            </a:pPr>
            <a:r>
              <a:rPr dirty="0" sz="1050">
                <a:latin typeface="Arial MT"/>
                <a:cs typeface="Arial MT"/>
              </a:rPr>
              <a:t>low-quality,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contaminated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imported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waste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that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was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difficult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process</a:t>
            </a:r>
            <a:endParaRPr sz="1050">
              <a:latin typeface="Arial MT"/>
              <a:cs typeface="Arial MT"/>
            </a:endParaRPr>
          </a:p>
          <a:p>
            <a:pPr algn="just" marL="379095" marR="78105" indent="-113664">
              <a:lnSpc>
                <a:spcPct val="103000"/>
              </a:lnSpc>
              <a:spcBef>
                <a:spcPts val="360"/>
              </a:spcBef>
              <a:buChar char="•"/>
              <a:tabLst>
                <a:tab pos="381635" algn="l"/>
              </a:tabLst>
            </a:pPr>
            <a:r>
              <a:rPr dirty="0" sz="1050">
                <a:latin typeface="Arial MT"/>
                <a:cs typeface="Arial MT"/>
              </a:rPr>
              <a:t>Asserted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environmental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sovereignty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by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signaling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that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China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would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no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longer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be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the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world’s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dumping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ground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waste</a:t>
            </a:r>
            <a:endParaRPr sz="1050">
              <a:latin typeface="Arial MT"/>
              <a:cs typeface="Arial MT"/>
            </a:endParaRPr>
          </a:p>
          <a:p>
            <a:pPr algn="just" marL="379095" marR="260985" indent="-113664">
              <a:lnSpc>
                <a:spcPct val="102899"/>
              </a:lnSpc>
              <a:spcBef>
                <a:spcPts val="360"/>
              </a:spcBef>
              <a:buFont typeface="Arial MT"/>
              <a:buChar char="•"/>
              <a:tabLst>
                <a:tab pos="381635" algn="l"/>
              </a:tabLst>
            </a:pPr>
            <a:r>
              <a:rPr dirty="0" sz="1050" b="1">
                <a:latin typeface="Arial"/>
                <a:cs typeface="Arial"/>
              </a:rPr>
              <a:t>Why</a:t>
            </a:r>
            <a:r>
              <a:rPr dirty="0" sz="1050" spc="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it’s</a:t>
            </a:r>
            <a:r>
              <a:rPr dirty="0" sz="1050" spc="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working: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Cutting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off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foreign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scrap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forced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industries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rely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on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domestic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waste,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driving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investment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more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formal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efficient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recycling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system.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Globally,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ban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pushed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other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countries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build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their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own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recycling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capacity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0"/>
              </a:spcBef>
              <a:buFont typeface="Arial MT"/>
              <a:buChar char="•"/>
            </a:pPr>
            <a:endParaRPr sz="1050">
              <a:latin typeface="Arial MT"/>
              <a:cs typeface="Arial MT"/>
            </a:endParaRPr>
          </a:p>
          <a:p>
            <a:pPr algn="just" marL="91440" marR="396875">
              <a:lnSpc>
                <a:spcPct val="105900"/>
              </a:lnSpc>
            </a:pPr>
            <a:r>
              <a:rPr dirty="0" sz="1050" b="1">
                <a:latin typeface="Arial"/>
                <a:cs typeface="Arial"/>
              </a:rPr>
              <a:t>15th</a:t>
            </a:r>
            <a:r>
              <a:rPr dirty="0" sz="1050" spc="15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Five-Year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Plan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(2026–2030):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Moves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governance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from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14th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FYP's </a:t>
            </a:r>
            <a:r>
              <a:rPr dirty="0" sz="1050">
                <a:latin typeface="Arial MT"/>
                <a:cs typeface="Arial MT"/>
              </a:rPr>
              <a:t>"establishment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phase"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into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consolidation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phase</a:t>
            </a:r>
            <a:r>
              <a:rPr dirty="0" sz="1050" spc="1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-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full-chain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regulation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paired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with </a:t>
            </a:r>
            <a:r>
              <a:rPr dirty="0" sz="1050">
                <a:latin typeface="Arial MT"/>
                <a:cs typeface="Arial MT"/>
              </a:rPr>
              <a:t>concrete</a:t>
            </a:r>
            <a:r>
              <a:rPr dirty="0" sz="1050" spc="1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national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circular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economy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targets</a:t>
            </a:r>
            <a:endParaRPr sz="1050">
              <a:latin typeface="Arial MT"/>
              <a:cs typeface="Arial MT"/>
            </a:endParaRPr>
          </a:p>
          <a:p>
            <a:pPr marL="379095" marR="294005" indent="-113664">
              <a:lnSpc>
                <a:spcPct val="105800"/>
              </a:lnSpc>
              <a:spcBef>
                <a:spcPts val="254"/>
              </a:spcBef>
              <a:buChar char="•"/>
              <a:tabLst>
                <a:tab pos="381635" algn="l"/>
              </a:tabLst>
            </a:pPr>
            <a:r>
              <a:rPr dirty="0" sz="1050">
                <a:latin typeface="Arial MT"/>
                <a:cs typeface="Arial MT"/>
              </a:rPr>
              <a:t>Priority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areas: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Waste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classification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systems,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recycled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content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uptake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key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 spc="10">
                <a:latin typeface="Arial MT"/>
                <a:cs typeface="Arial MT"/>
              </a:rPr>
              <a:t>products,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biodegradable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mulch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films,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and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formalization of</a:t>
            </a:r>
            <a:r>
              <a:rPr dirty="0" sz="1050" spc="15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EPR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schemes.</a:t>
            </a:r>
            <a:r>
              <a:rPr dirty="0" sz="1050" spc="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Aligns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with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China's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"dual-carbon"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goals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(peak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by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2030,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neutrality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by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2060)</a:t>
            </a:r>
            <a:endParaRPr sz="1050">
              <a:latin typeface="Arial MT"/>
              <a:cs typeface="Arial MT"/>
            </a:endParaRPr>
          </a:p>
          <a:p>
            <a:pPr marL="379095" marR="165100" indent="-113664">
              <a:lnSpc>
                <a:spcPct val="108700"/>
              </a:lnSpc>
              <a:spcBef>
                <a:spcPts val="215"/>
              </a:spcBef>
              <a:buFont typeface="Arial MT"/>
              <a:buChar char="•"/>
              <a:tabLst>
                <a:tab pos="381635" algn="l"/>
              </a:tabLst>
            </a:pPr>
            <a:r>
              <a:rPr dirty="0" sz="1050" b="1">
                <a:latin typeface="Arial"/>
                <a:cs typeface="Arial"/>
              </a:rPr>
              <a:t>Why</a:t>
            </a:r>
            <a:r>
              <a:rPr dirty="0" sz="1050" spc="6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it's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working:</a:t>
            </a:r>
            <a:r>
              <a:rPr dirty="0" sz="1050" spc="18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Keeps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regulatory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momentum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after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2021-2025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cycle;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pivots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from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bans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targets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building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domestic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secondary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materials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market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478" y="6415216"/>
            <a:ext cx="8818880" cy="384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5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China’s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plastic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import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ban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increases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prospects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of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environmental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impact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mitigation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of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plastic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waste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trade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flow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worldwide</a:t>
            </a:r>
            <a:r>
              <a:rPr dirty="0" sz="800" spc="6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(Nature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Communications,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2021);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 spc="-18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Key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Players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and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Positions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in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the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35"/>
              </a:lnSpc>
            </a:pP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Global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Plastic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Treaty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Negotiations</a:t>
            </a:r>
            <a:r>
              <a:rPr dirty="0" sz="800" spc="-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(Earth.org,</a:t>
            </a:r>
            <a:r>
              <a:rPr dirty="0" sz="800" spc="16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Plastics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–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the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fast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facts 2023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(Plastics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Europe,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The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Carbon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Brief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Profile: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China</a:t>
            </a:r>
            <a:r>
              <a:rPr dirty="0" sz="800" spc="-4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(The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Carbon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Brief,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2023).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Yosafat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Partogi,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9498" y="1669224"/>
            <a:ext cx="5149215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All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policies</a:t>
            </a:r>
            <a:r>
              <a:rPr dirty="0" sz="1350" spc="16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date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target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waste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and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circularity,</a:t>
            </a:r>
            <a:r>
              <a:rPr dirty="0" sz="1350" spc="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not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upstream </a:t>
            </a:r>
            <a:r>
              <a:rPr dirty="0" sz="1350" b="1">
                <a:latin typeface="Arial"/>
                <a:cs typeface="Arial"/>
              </a:rPr>
              <a:t>production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in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China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8620" y="2144776"/>
            <a:ext cx="5668010" cy="0"/>
          </a:xfrm>
          <a:custGeom>
            <a:avLst/>
            <a:gdLst/>
            <a:ahLst/>
            <a:cxnLst/>
            <a:rect l="l" t="t" r="r" b="b"/>
            <a:pathLst>
              <a:path w="5668010" h="0">
                <a:moveTo>
                  <a:pt x="0" y="0"/>
                </a:moveTo>
                <a:lnTo>
                  <a:pt x="566788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393191" y="2272792"/>
            <a:ext cx="274955" cy="3388360"/>
            <a:chOff x="393191" y="2272792"/>
            <a:chExt cx="274955" cy="3388360"/>
          </a:xfrm>
        </p:grpSpPr>
        <p:sp>
          <p:nvSpPr>
            <p:cNvPr id="15" name="object 15"/>
            <p:cNvSpPr/>
            <p:nvPr/>
          </p:nvSpPr>
          <p:spPr>
            <a:xfrm>
              <a:off x="410705" y="2272792"/>
              <a:ext cx="76200" cy="3388360"/>
            </a:xfrm>
            <a:custGeom>
              <a:avLst/>
              <a:gdLst/>
              <a:ahLst/>
              <a:cxnLst/>
              <a:rect l="l" t="t" r="r" b="b"/>
              <a:pathLst>
                <a:path w="76200" h="3388360">
                  <a:moveTo>
                    <a:pt x="31742" y="3312160"/>
                  </a:moveTo>
                  <a:lnTo>
                    <a:pt x="0" y="3312160"/>
                  </a:lnTo>
                  <a:lnTo>
                    <a:pt x="38214" y="3388258"/>
                  </a:lnTo>
                  <a:lnTo>
                    <a:pt x="69831" y="3324771"/>
                  </a:lnTo>
                  <a:lnTo>
                    <a:pt x="31762" y="3324771"/>
                  </a:lnTo>
                  <a:lnTo>
                    <a:pt x="31742" y="3312160"/>
                  </a:lnTo>
                  <a:close/>
                </a:path>
                <a:path w="76200" h="3388360">
                  <a:moveTo>
                    <a:pt x="39128" y="0"/>
                  </a:moveTo>
                  <a:lnTo>
                    <a:pt x="26428" y="127"/>
                  </a:lnTo>
                  <a:lnTo>
                    <a:pt x="31742" y="3312160"/>
                  </a:lnTo>
                  <a:lnTo>
                    <a:pt x="31762" y="3324771"/>
                  </a:lnTo>
                  <a:lnTo>
                    <a:pt x="44450" y="3324771"/>
                  </a:lnTo>
                  <a:lnTo>
                    <a:pt x="39128" y="127"/>
                  </a:lnTo>
                  <a:lnTo>
                    <a:pt x="39128" y="0"/>
                  </a:lnTo>
                  <a:close/>
                </a:path>
                <a:path w="76200" h="3388360">
                  <a:moveTo>
                    <a:pt x="76111" y="3312160"/>
                  </a:moveTo>
                  <a:lnTo>
                    <a:pt x="44429" y="3312160"/>
                  </a:lnTo>
                  <a:lnTo>
                    <a:pt x="44450" y="3324771"/>
                  </a:lnTo>
                  <a:lnTo>
                    <a:pt x="69831" y="3324771"/>
                  </a:lnTo>
                  <a:lnTo>
                    <a:pt x="76111" y="33121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93191" y="2359787"/>
              <a:ext cx="91440" cy="109855"/>
            </a:xfrm>
            <a:custGeom>
              <a:avLst/>
              <a:gdLst/>
              <a:ahLst/>
              <a:cxnLst/>
              <a:rect l="l" t="t" r="r" b="b"/>
              <a:pathLst>
                <a:path w="91440" h="109855">
                  <a:moveTo>
                    <a:pt x="45720" y="0"/>
                  </a:moveTo>
                  <a:lnTo>
                    <a:pt x="27924" y="4304"/>
                  </a:lnTo>
                  <a:lnTo>
                    <a:pt x="13392" y="16049"/>
                  </a:lnTo>
                  <a:lnTo>
                    <a:pt x="3593" y="33486"/>
                  </a:lnTo>
                  <a:lnTo>
                    <a:pt x="0" y="54863"/>
                  </a:lnTo>
                  <a:lnTo>
                    <a:pt x="3593" y="76188"/>
                  </a:lnTo>
                  <a:lnTo>
                    <a:pt x="13392" y="93630"/>
                  </a:lnTo>
                  <a:lnTo>
                    <a:pt x="27924" y="105406"/>
                  </a:lnTo>
                  <a:lnTo>
                    <a:pt x="45720" y="109727"/>
                  </a:lnTo>
                  <a:lnTo>
                    <a:pt x="63515" y="105406"/>
                  </a:lnTo>
                  <a:lnTo>
                    <a:pt x="78047" y="93630"/>
                  </a:lnTo>
                  <a:lnTo>
                    <a:pt x="87846" y="76188"/>
                  </a:lnTo>
                  <a:lnTo>
                    <a:pt x="91439" y="54863"/>
                  </a:lnTo>
                  <a:lnTo>
                    <a:pt x="87846" y="33486"/>
                  </a:lnTo>
                  <a:lnTo>
                    <a:pt x="78047" y="16049"/>
                  </a:lnTo>
                  <a:lnTo>
                    <a:pt x="63515" y="430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89203" y="2419223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93191" y="2935986"/>
              <a:ext cx="91440" cy="109855"/>
            </a:xfrm>
            <a:custGeom>
              <a:avLst/>
              <a:gdLst/>
              <a:ahLst/>
              <a:cxnLst/>
              <a:rect l="l" t="t" r="r" b="b"/>
              <a:pathLst>
                <a:path w="91440" h="109855">
                  <a:moveTo>
                    <a:pt x="45720" y="0"/>
                  </a:moveTo>
                  <a:lnTo>
                    <a:pt x="27924" y="4304"/>
                  </a:lnTo>
                  <a:lnTo>
                    <a:pt x="13392" y="16049"/>
                  </a:lnTo>
                  <a:lnTo>
                    <a:pt x="3593" y="33486"/>
                  </a:lnTo>
                  <a:lnTo>
                    <a:pt x="0" y="54863"/>
                  </a:lnTo>
                  <a:lnTo>
                    <a:pt x="3593" y="76241"/>
                  </a:lnTo>
                  <a:lnTo>
                    <a:pt x="13392" y="93678"/>
                  </a:lnTo>
                  <a:lnTo>
                    <a:pt x="27924" y="105423"/>
                  </a:lnTo>
                  <a:lnTo>
                    <a:pt x="45720" y="109727"/>
                  </a:lnTo>
                  <a:lnTo>
                    <a:pt x="63515" y="105423"/>
                  </a:lnTo>
                  <a:lnTo>
                    <a:pt x="78047" y="93678"/>
                  </a:lnTo>
                  <a:lnTo>
                    <a:pt x="87846" y="76241"/>
                  </a:lnTo>
                  <a:lnTo>
                    <a:pt x="91439" y="54863"/>
                  </a:lnTo>
                  <a:lnTo>
                    <a:pt x="87846" y="33486"/>
                  </a:lnTo>
                  <a:lnTo>
                    <a:pt x="78047" y="16049"/>
                  </a:lnTo>
                  <a:lnTo>
                    <a:pt x="63515" y="430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89203" y="2995422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93191" y="3521329"/>
              <a:ext cx="91440" cy="109855"/>
            </a:xfrm>
            <a:custGeom>
              <a:avLst/>
              <a:gdLst/>
              <a:ahLst/>
              <a:cxnLst/>
              <a:rect l="l" t="t" r="r" b="b"/>
              <a:pathLst>
                <a:path w="91440" h="109854">
                  <a:moveTo>
                    <a:pt x="45720" y="0"/>
                  </a:moveTo>
                  <a:lnTo>
                    <a:pt x="27924" y="4304"/>
                  </a:lnTo>
                  <a:lnTo>
                    <a:pt x="13392" y="16049"/>
                  </a:lnTo>
                  <a:lnTo>
                    <a:pt x="3593" y="33486"/>
                  </a:lnTo>
                  <a:lnTo>
                    <a:pt x="0" y="54863"/>
                  </a:lnTo>
                  <a:lnTo>
                    <a:pt x="3593" y="76241"/>
                  </a:lnTo>
                  <a:lnTo>
                    <a:pt x="13392" y="93678"/>
                  </a:lnTo>
                  <a:lnTo>
                    <a:pt x="27924" y="105423"/>
                  </a:lnTo>
                  <a:lnTo>
                    <a:pt x="45720" y="109728"/>
                  </a:lnTo>
                  <a:lnTo>
                    <a:pt x="63515" y="105423"/>
                  </a:lnTo>
                  <a:lnTo>
                    <a:pt x="78047" y="93678"/>
                  </a:lnTo>
                  <a:lnTo>
                    <a:pt x="87846" y="76241"/>
                  </a:lnTo>
                  <a:lnTo>
                    <a:pt x="91439" y="54863"/>
                  </a:lnTo>
                  <a:lnTo>
                    <a:pt x="87846" y="33486"/>
                  </a:lnTo>
                  <a:lnTo>
                    <a:pt x="78047" y="16049"/>
                  </a:lnTo>
                  <a:lnTo>
                    <a:pt x="63515" y="430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89203" y="3580765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93191" y="4124960"/>
              <a:ext cx="91440" cy="109855"/>
            </a:xfrm>
            <a:custGeom>
              <a:avLst/>
              <a:gdLst/>
              <a:ahLst/>
              <a:cxnLst/>
              <a:rect l="l" t="t" r="r" b="b"/>
              <a:pathLst>
                <a:path w="91440" h="109854">
                  <a:moveTo>
                    <a:pt x="45720" y="0"/>
                  </a:moveTo>
                  <a:lnTo>
                    <a:pt x="27924" y="4321"/>
                  </a:lnTo>
                  <a:lnTo>
                    <a:pt x="13392" y="16097"/>
                  </a:lnTo>
                  <a:lnTo>
                    <a:pt x="3593" y="33539"/>
                  </a:lnTo>
                  <a:lnTo>
                    <a:pt x="0" y="54863"/>
                  </a:lnTo>
                  <a:lnTo>
                    <a:pt x="3593" y="76241"/>
                  </a:lnTo>
                  <a:lnTo>
                    <a:pt x="13392" y="93678"/>
                  </a:lnTo>
                  <a:lnTo>
                    <a:pt x="27924" y="105423"/>
                  </a:lnTo>
                  <a:lnTo>
                    <a:pt x="45720" y="109727"/>
                  </a:lnTo>
                  <a:lnTo>
                    <a:pt x="63515" y="105423"/>
                  </a:lnTo>
                  <a:lnTo>
                    <a:pt x="78047" y="93678"/>
                  </a:lnTo>
                  <a:lnTo>
                    <a:pt x="87846" y="76241"/>
                  </a:lnTo>
                  <a:lnTo>
                    <a:pt x="91439" y="54863"/>
                  </a:lnTo>
                  <a:lnTo>
                    <a:pt x="87846" y="33539"/>
                  </a:lnTo>
                  <a:lnTo>
                    <a:pt x="78047" y="16097"/>
                  </a:lnTo>
                  <a:lnTo>
                    <a:pt x="63515" y="4321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89203" y="4184396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93191" y="4563999"/>
              <a:ext cx="91440" cy="100965"/>
            </a:xfrm>
            <a:custGeom>
              <a:avLst/>
              <a:gdLst/>
              <a:ahLst/>
              <a:cxnLst/>
              <a:rect l="l" t="t" r="r" b="b"/>
              <a:pathLst>
                <a:path w="91440" h="100964">
                  <a:moveTo>
                    <a:pt x="45720" y="0"/>
                  </a:moveTo>
                  <a:lnTo>
                    <a:pt x="27924" y="3946"/>
                  </a:lnTo>
                  <a:lnTo>
                    <a:pt x="13392" y="14716"/>
                  </a:lnTo>
                  <a:lnTo>
                    <a:pt x="3593" y="30700"/>
                  </a:lnTo>
                  <a:lnTo>
                    <a:pt x="0" y="50292"/>
                  </a:lnTo>
                  <a:lnTo>
                    <a:pt x="3593" y="69883"/>
                  </a:lnTo>
                  <a:lnTo>
                    <a:pt x="13392" y="85867"/>
                  </a:lnTo>
                  <a:lnTo>
                    <a:pt x="27924" y="96637"/>
                  </a:lnTo>
                  <a:lnTo>
                    <a:pt x="45720" y="100583"/>
                  </a:lnTo>
                  <a:lnTo>
                    <a:pt x="63515" y="96637"/>
                  </a:lnTo>
                  <a:lnTo>
                    <a:pt x="78047" y="85867"/>
                  </a:lnTo>
                  <a:lnTo>
                    <a:pt x="87846" y="69883"/>
                  </a:lnTo>
                  <a:lnTo>
                    <a:pt x="91439" y="50292"/>
                  </a:lnTo>
                  <a:lnTo>
                    <a:pt x="87846" y="30700"/>
                  </a:lnTo>
                  <a:lnTo>
                    <a:pt x="78047" y="14716"/>
                  </a:lnTo>
                  <a:lnTo>
                    <a:pt x="63515" y="3946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89203" y="4614291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93191" y="5378069"/>
              <a:ext cx="100965" cy="109855"/>
            </a:xfrm>
            <a:custGeom>
              <a:avLst/>
              <a:gdLst/>
              <a:ahLst/>
              <a:cxnLst/>
              <a:rect l="l" t="t" r="r" b="b"/>
              <a:pathLst>
                <a:path w="100965" h="109854">
                  <a:moveTo>
                    <a:pt x="50292" y="0"/>
                  </a:moveTo>
                  <a:lnTo>
                    <a:pt x="30716" y="4304"/>
                  </a:lnTo>
                  <a:lnTo>
                    <a:pt x="14730" y="16049"/>
                  </a:lnTo>
                  <a:lnTo>
                    <a:pt x="3952" y="33486"/>
                  </a:lnTo>
                  <a:lnTo>
                    <a:pt x="0" y="54863"/>
                  </a:lnTo>
                  <a:lnTo>
                    <a:pt x="3952" y="76188"/>
                  </a:lnTo>
                  <a:lnTo>
                    <a:pt x="14730" y="93630"/>
                  </a:lnTo>
                  <a:lnTo>
                    <a:pt x="30716" y="105406"/>
                  </a:lnTo>
                  <a:lnTo>
                    <a:pt x="50292" y="109727"/>
                  </a:lnTo>
                  <a:lnTo>
                    <a:pt x="69867" y="105406"/>
                  </a:lnTo>
                  <a:lnTo>
                    <a:pt x="85853" y="93630"/>
                  </a:lnTo>
                  <a:lnTo>
                    <a:pt x="96631" y="76188"/>
                  </a:lnTo>
                  <a:lnTo>
                    <a:pt x="100584" y="54863"/>
                  </a:lnTo>
                  <a:lnTo>
                    <a:pt x="96631" y="33486"/>
                  </a:lnTo>
                  <a:lnTo>
                    <a:pt x="85853" y="16049"/>
                  </a:lnTo>
                  <a:lnTo>
                    <a:pt x="69867" y="4304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98347" y="5437505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93191" y="4975606"/>
              <a:ext cx="91440" cy="100965"/>
            </a:xfrm>
            <a:custGeom>
              <a:avLst/>
              <a:gdLst/>
              <a:ahLst/>
              <a:cxnLst/>
              <a:rect l="l" t="t" r="r" b="b"/>
              <a:pathLst>
                <a:path w="91440" h="100964">
                  <a:moveTo>
                    <a:pt x="45720" y="0"/>
                  </a:moveTo>
                  <a:lnTo>
                    <a:pt x="27924" y="3946"/>
                  </a:lnTo>
                  <a:lnTo>
                    <a:pt x="13392" y="14716"/>
                  </a:lnTo>
                  <a:lnTo>
                    <a:pt x="3593" y="30700"/>
                  </a:lnTo>
                  <a:lnTo>
                    <a:pt x="0" y="50292"/>
                  </a:lnTo>
                  <a:lnTo>
                    <a:pt x="3593" y="69883"/>
                  </a:lnTo>
                  <a:lnTo>
                    <a:pt x="13392" y="85867"/>
                  </a:lnTo>
                  <a:lnTo>
                    <a:pt x="27924" y="96637"/>
                  </a:lnTo>
                  <a:lnTo>
                    <a:pt x="45720" y="100584"/>
                  </a:lnTo>
                  <a:lnTo>
                    <a:pt x="63515" y="96637"/>
                  </a:lnTo>
                  <a:lnTo>
                    <a:pt x="78047" y="85867"/>
                  </a:lnTo>
                  <a:lnTo>
                    <a:pt x="87846" y="69883"/>
                  </a:lnTo>
                  <a:lnTo>
                    <a:pt x="91439" y="50292"/>
                  </a:lnTo>
                  <a:lnTo>
                    <a:pt x="87846" y="30700"/>
                  </a:lnTo>
                  <a:lnTo>
                    <a:pt x="78047" y="14716"/>
                  </a:lnTo>
                  <a:lnTo>
                    <a:pt x="63515" y="3946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89203" y="5025898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733640" y="2305430"/>
            <a:ext cx="5249545" cy="337439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5240" marR="24765">
              <a:lnSpc>
                <a:spcPct val="105800"/>
              </a:lnSpc>
              <a:spcBef>
                <a:spcPts val="55"/>
              </a:spcBef>
            </a:pPr>
            <a:r>
              <a:rPr dirty="0" sz="1050" b="1">
                <a:latin typeface="Arial"/>
                <a:cs typeface="Arial"/>
              </a:rPr>
              <a:t>2008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First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“Plastic</a:t>
            </a:r>
            <a:r>
              <a:rPr dirty="0" sz="1050" spc="15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Ban.”</a:t>
            </a:r>
            <a:r>
              <a:rPr dirty="0" sz="1050" spc="9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China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announces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nationwide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ban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on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free </a:t>
            </a:r>
            <a:r>
              <a:rPr dirty="0" sz="1050">
                <a:latin typeface="Arial MT"/>
                <a:cs typeface="Arial MT"/>
              </a:rPr>
              <a:t>distribution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bags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all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retail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outlets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prohibits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production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sale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of </a:t>
            </a:r>
            <a:r>
              <a:rPr dirty="0" sz="1050">
                <a:latin typeface="Arial MT"/>
                <a:cs typeface="Arial MT"/>
              </a:rPr>
              <a:t>ultra-thin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bags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(less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than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0.025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mm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thick)</a:t>
            </a:r>
            <a:endParaRPr sz="1050">
              <a:latin typeface="Arial MT"/>
              <a:cs typeface="Arial MT"/>
            </a:endParaRPr>
          </a:p>
          <a:p>
            <a:pPr marL="15240" marR="53975">
              <a:lnSpc>
                <a:spcPct val="105800"/>
              </a:lnSpc>
              <a:spcBef>
                <a:spcPts val="535"/>
              </a:spcBef>
            </a:pPr>
            <a:r>
              <a:rPr dirty="0" sz="1050" b="1">
                <a:latin typeface="Arial"/>
                <a:cs typeface="Arial"/>
              </a:rPr>
              <a:t>2017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National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Sword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Policy.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Reshapes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global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recycling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landscape.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Bans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the </a:t>
            </a:r>
            <a:r>
              <a:rPr dirty="0" sz="1050">
                <a:latin typeface="Arial MT"/>
                <a:cs typeface="Arial MT"/>
              </a:rPr>
              <a:t>import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24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types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solid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waste,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forcing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China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reckon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with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its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domestic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plastic </a:t>
            </a:r>
            <a:r>
              <a:rPr dirty="0" sz="1050">
                <a:latin typeface="Arial MT"/>
                <a:cs typeface="Arial MT"/>
              </a:rPr>
              <a:t>waste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build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its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own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recycling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infrastructure</a:t>
            </a:r>
            <a:endParaRPr sz="1050">
              <a:latin typeface="Arial MT"/>
              <a:cs typeface="Arial MT"/>
            </a:endParaRPr>
          </a:p>
          <a:p>
            <a:pPr marL="15240" marR="5080">
              <a:lnSpc>
                <a:spcPct val="105900"/>
              </a:lnSpc>
              <a:spcBef>
                <a:spcPts val="635"/>
              </a:spcBef>
            </a:pPr>
            <a:r>
              <a:rPr dirty="0" sz="1050" spc="10" b="1">
                <a:latin typeface="Arial"/>
                <a:cs typeface="Arial"/>
              </a:rPr>
              <a:t>2020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–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New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Plastic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Ban: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A</a:t>
            </a:r>
            <a:r>
              <a:rPr dirty="0" sz="1050" spc="9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Comprehensive</a:t>
            </a:r>
            <a:r>
              <a:rPr dirty="0" sz="1050" spc="3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Roadmap. </a:t>
            </a:r>
            <a:r>
              <a:rPr dirty="0" sz="1050" spc="10">
                <a:latin typeface="Arial MT"/>
                <a:cs typeface="Arial MT"/>
              </a:rPr>
              <a:t>Landmark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policy</a:t>
            </a:r>
            <a:r>
              <a:rPr dirty="0" sz="1050" spc="20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sets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 spc="-50">
                <a:latin typeface="Arial MT"/>
                <a:cs typeface="Arial MT"/>
              </a:rPr>
              <a:t>a </a:t>
            </a:r>
            <a:r>
              <a:rPr dirty="0" sz="1050">
                <a:latin typeface="Arial MT"/>
                <a:cs typeface="Arial MT"/>
              </a:rPr>
              <a:t>multiyear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timeline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phased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reduction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elimination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SUPs,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providing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 spc="-50">
                <a:latin typeface="Arial MT"/>
                <a:cs typeface="Arial MT"/>
              </a:rPr>
              <a:t>a </a:t>
            </a:r>
            <a:r>
              <a:rPr dirty="0" sz="1050">
                <a:latin typeface="Arial MT"/>
                <a:cs typeface="Arial MT"/>
              </a:rPr>
              <a:t>nationwide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roadmap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with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specific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deadlines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different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types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plastics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regions</a:t>
            </a:r>
            <a:endParaRPr sz="1050">
              <a:latin typeface="Arial MT"/>
              <a:cs typeface="Arial MT"/>
            </a:endParaRPr>
          </a:p>
          <a:p>
            <a:pPr marL="15240" marR="200660">
              <a:lnSpc>
                <a:spcPct val="103099"/>
              </a:lnSpc>
              <a:spcBef>
                <a:spcPts val="750"/>
              </a:spcBef>
            </a:pPr>
            <a:r>
              <a:rPr dirty="0" sz="1050" b="1">
                <a:latin typeface="Arial"/>
                <a:cs typeface="Arial"/>
              </a:rPr>
              <a:t>2021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The</a:t>
            </a:r>
            <a:r>
              <a:rPr dirty="0" sz="1050" spc="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14th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Five-Year</a:t>
            </a:r>
            <a:r>
              <a:rPr dirty="0" sz="1050" spc="8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Plan.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Included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goals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strengthen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governance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of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pollution,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promote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alternatives,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develop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circular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economy</a:t>
            </a:r>
            <a:endParaRPr sz="1050">
              <a:latin typeface="Arial MT"/>
              <a:cs typeface="Arial MT"/>
            </a:endParaRPr>
          </a:p>
          <a:p>
            <a:pPr marL="15240">
              <a:lnSpc>
                <a:spcPct val="100000"/>
              </a:lnSpc>
              <a:spcBef>
                <a:spcPts val="890"/>
              </a:spcBef>
            </a:pPr>
            <a:r>
              <a:rPr dirty="0" sz="1050" b="1">
                <a:latin typeface="Arial"/>
                <a:cs typeface="Arial"/>
              </a:rPr>
              <a:t>2022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5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Extended</a:t>
            </a:r>
            <a:r>
              <a:rPr dirty="0" sz="1050" spc="1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Producer</a:t>
            </a:r>
            <a:r>
              <a:rPr dirty="0" sz="1050" spc="1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Responsibility</a:t>
            </a:r>
            <a:r>
              <a:rPr dirty="0" sz="1050" spc="1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(EPR)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pilot.</a:t>
            </a:r>
            <a:r>
              <a:rPr dirty="0" sz="1050" spc="2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China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begins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more</a:t>
            </a:r>
            <a:endParaRPr sz="1050">
              <a:latin typeface="Arial MT"/>
              <a:cs typeface="Arial MT"/>
            </a:endParaRPr>
          </a:p>
          <a:p>
            <a:pPr marL="15240">
              <a:lnSpc>
                <a:spcPct val="100000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seriously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explore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pilot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EPR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schemes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050" b="1">
                <a:latin typeface="Arial"/>
                <a:cs typeface="Arial"/>
              </a:rPr>
              <a:t>2024</a:t>
            </a:r>
            <a:r>
              <a:rPr dirty="0" sz="1050" spc="6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INC-5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UN</a:t>
            </a:r>
            <a:r>
              <a:rPr dirty="0" sz="1050" spc="8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Plastics</a:t>
            </a:r>
            <a:r>
              <a:rPr dirty="0" sz="1050" spc="1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Treaty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talks.</a:t>
            </a:r>
            <a:r>
              <a:rPr dirty="0" sz="1050" spc="8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Aligns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with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oil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producers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against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binding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caps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on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virgin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production;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talks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collapse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but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resume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at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INC-</a:t>
            </a:r>
            <a:r>
              <a:rPr dirty="0" sz="1050" spc="-25">
                <a:latin typeface="Arial MT"/>
                <a:cs typeface="Arial MT"/>
              </a:rPr>
              <a:t>5.2</a:t>
            </a:r>
            <a:endParaRPr sz="1050">
              <a:latin typeface="Arial MT"/>
              <a:cs typeface="Arial MT"/>
            </a:endParaRPr>
          </a:p>
          <a:p>
            <a:pPr marL="20955">
              <a:lnSpc>
                <a:spcPct val="100000"/>
              </a:lnSpc>
              <a:spcBef>
                <a:spcPts val="670"/>
              </a:spcBef>
            </a:pPr>
            <a:r>
              <a:rPr dirty="0" sz="1050" b="1">
                <a:latin typeface="Arial"/>
                <a:cs typeface="Arial"/>
              </a:rPr>
              <a:t>2026</a:t>
            </a:r>
            <a:r>
              <a:rPr dirty="0" sz="1050" spc="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15th</a:t>
            </a:r>
            <a:r>
              <a:rPr dirty="0" sz="1050" spc="1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Five-Year</a:t>
            </a:r>
            <a:r>
              <a:rPr dirty="0" sz="1050" spc="1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Plan.</a:t>
            </a:r>
            <a:r>
              <a:rPr dirty="0" sz="1050" spc="8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Consolidation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phase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full-chain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governance;</a:t>
            </a:r>
            <a:endParaRPr sz="1050">
              <a:latin typeface="Arial MT"/>
              <a:cs typeface="Arial MT"/>
            </a:endParaRPr>
          </a:p>
          <a:p>
            <a:pPr marL="20955">
              <a:lnSpc>
                <a:spcPct val="100000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targets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4.5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billion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tons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solid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waste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utilized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by</a:t>
            </a:r>
            <a:r>
              <a:rPr dirty="0" sz="1050" spc="1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2030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8327" y="5771311"/>
            <a:ext cx="11521440" cy="429895"/>
          </a:xfrm>
          <a:prstGeom prst="rect">
            <a:avLst/>
          </a:prstGeom>
          <a:solidFill>
            <a:srgbClr val="F7D1E4"/>
          </a:solidFill>
        </p:spPr>
        <p:txBody>
          <a:bodyPr wrap="square" lIns="0" tIns="56515" rIns="0" bIns="0" rtlCol="0" vert="horz">
            <a:spAutoFit/>
          </a:bodyPr>
          <a:lstStyle/>
          <a:p>
            <a:pPr marL="88265" marR="254000">
              <a:lnSpc>
                <a:spcPct val="103000"/>
              </a:lnSpc>
              <a:spcBef>
                <a:spcPts val="445"/>
              </a:spcBef>
            </a:pPr>
            <a:r>
              <a:rPr dirty="0" sz="1050" b="1">
                <a:latin typeface="Arial"/>
                <a:cs typeface="Arial"/>
              </a:rPr>
              <a:t>The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gap</a:t>
            </a:r>
            <a:r>
              <a:rPr dirty="0" sz="1050" spc="1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these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policies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don't</a:t>
            </a:r>
            <a:r>
              <a:rPr dirty="0" sz="1050" spc="9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close: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China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produces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~32%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global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plastic.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Petrochemical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capacity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is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mid-buildout.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Global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virgin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production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is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projected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almost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double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by </a:t>
            </a:r>
            <a:r>
              <a:rPr dirty="0" sz="1050">
                <a:latin typeface="Arial MT"/>
                <a:cs typeface="Arial MT"/>
              </a:rPr>
              <a:t>2050.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None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listed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policies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virgin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production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—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China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actively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opposed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binding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caps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at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INC-</a:t>
            </a:r>
            <a:r>
              <a:rPr dirty="0" sz="1050" spc="-50">
                <a:latin typeface="Arial MT"/>
                <a:cs typeface="Arial MT"/>
              </a:rPr>
              <a:t>5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69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11266170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For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India,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policy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focuses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narrowly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on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waste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crisis —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with</a:t>
            </a:r>
            <a:r>
              <a:rPr dirty="0" sz="2800" spc="-10" b="1">
                <a:latin typeface="Arial"/>
                <a:cs typeface="Arial"/>
              </a:rPr>
              <a:t> early </a:t>
            </a:r>
            <a:r>
              <a:rPr dirty="0" sz="2800" b="1">
                <a:latin typeface="Arial"/>
                <a:cs typeface="Arial"/>
              </a:rPr>
              <a:t>EPR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steps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but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little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attention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production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emissions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19"/>
            <a:ext cx="6099175" cy="429895"/>
            <a:chOff x="0" y="45719"/>
            <a:chExt cx="6099175" cy="429895"/>
          </a:xfrm>
        </p:grpSpPr>
        <p:sp>
          <p:nvSpPr>
            <p:cNvPr id="6" name="object 6"/>
            <p:cNvSpPr/>
            <p:nvPr/>
          </p:nvSpPr>
          <p:spPr>
            <a:xfrm>
              <a:off x="3483864" y="45719"/>
              <a:ext cx="2615565" cy="429895"/>
            </a:xfrm>
            <a:custGeom>
              <a:avLst/>
              <a:gdLst/>
              <a:ahLst/>
              <a:cxnLst/>
              <a:rect l="l" t="t" r="r" b="b"/>
              <a:pathLst>
                <a:path w="2615565" h="429895">
                  <a:moveTo>
                    <a:pt x="24003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2400300" y="429894"/>
                  </a:lnTo>
                  <a:lnTo>
                    <a:pt x="2615184" y="215010"/>
                  </a:lnTo>
                  <a:lnTo>
                    <a:pt x="2400300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28800" y="45719"/>
              <a:ext cx="1993900" cy="429895"/>
            </a:xfrm>
            <a:custGeom>
              <a:avLst/>
              <a:gdLst/>
              <a:ahLst/>
              <a:cxnLst/>
              <a:rect l="l" t="t" r="r" b="b"/>
              <a:pathLst>
                <a:path w="1993900" h="429895">
                  <a:moveTo>
                    <a:pt x="1778508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778508" y="429894"/>
                  </a:lnTo>
                  <a:lnTo>
                    <a:pt x="1993391" y="215010"/>
                  </a:lnTo>
                  <a:lnTo>
                    <a:pt x="1778508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45719"/>
              <a:ext cx="2039620" cy="429895"/>
            </a:xfrm>
            <a:custGeom>
              <a:avLst/>
              <a:gdLst/>
              <a:ahLst/>
              <a:cxnLst/>
              <a:rect l="l" t="t" r="r" b="b"/>
              <a:pathLst>
                <a:path w="2039620" h="429895">
                  <a:moveTo>
                    <a:pt x="1824227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824227" y="429894"/>
                  </a:lnTo>
                  <a:lnTo>
                    <a:pt x="2039112" y="215010"/>
                  </a:lnTo>
                  <a:lnTo>
                    <a:pt x="1824227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133604" y="125412"/>
            <a:ext cx="541147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341245" algn="l"/>
                <a:tab pos="3815079" algn="l"/>
              </a:tabLst>
            </a:pPr>
            <a:r>
              <a:rPr dirty="0" sz="1550"/>
              <a:t>Policy</a:t>
            </a:r>
            <a:r>
              <a:rPr dirty="0" sz="1550" spc="114"/>
              <a:t> </a:t>
            </a:r>
            <a:r>
              <a:rPr dirty="0" sz="1550"/>
              <a:t>&amp;</a:t>
            </a:r>
            <a:r>
              <a:rPr dirty="0" sz="1550" spc="65"/>
              <a:t> </a:t>
            </a:r>
            <a:r>
              <a:rPr dirty="0" sz="1550" spc="-10"/>
              <a:t>Finance</a:t>
            </a:r>
            <a:r>
              <a:rPr dirty="0" sz="1550"/>
              <a:t>	</a:t>
            </a:r>
            <a:r>
              <a:rPr dirty="0" sz="1550" spc="-10"/>
              <a:t>Policy</a:t>
            </a:r>
            <a:r>
              <a:rPr dirty="0" sz="1550"/>
              <a:t>	Deep</a:t>
            </a:r>
            <a:r>
              <a:rPr dirty="0" sz="1550" spc="50"/>
              <a:t> </a:t>
            </a:r>
            <a:r>
              <a:rPr dirty="0" sz="1550"/>
              <a:t>Dive:</a:t>
            </a:r>
            <a:r>
              <a:rPr dirty="0" sz="1550" spc="145"/>
              <a:t> </a:t>
            </a:r>
            <a:r>
              <a:rPr dirty="0" sz="1550" spc="-10"/>
              <a:t>India</a:t>
            </a:r>
            <a:endParaRPr sz="1550"/>
          </a:p>
        </p:txBody>
      </p:sp>
      <p:sp>
        <p:nvSpPr>
          <p:cNvPr id="10" name="object 10"/>
          <p:cNvSpPr/>
          <p:nvPr/>
        </p:nvSpPr>
        <p:spPr>
          <a:xfrm>
            <a:off x="6263640" y="1536560"/>
            <a:ext cx="5587365" cy="4509135"/>
          </a:xfrm>
          <a:custGeom>
            <a:avLst/>
            <a:gdLst/>
            <a:ahLst/>
            <a:cxnLst/>
            <a:rect l="l" t="t" r="r" b="b"/>
            <a:pathLst>
              <a:path w="5587365" h="4509135">
                <a:moveTo>
                  <a:pt x="5586984" y="0"/>
                </a:moveTo>
                <a:lnTo>
                  <a:pt x="0" y="0"/>
                </a:lnTo>
                <a:lnTo>
                  <a:pt x="0" y="4509135"/>
                </a:lnTo>
                <a:lnTo>
                  <a:pt x="5586984" y="4509135"/>
                </a:lnTo>
                <a:lnTo>
                  <a:pt x="5586984" y="0"/>
                </a:lnTo>
                <a:close/>
              </a:path>
            </a:pathLst>
          </a:custGeom>
          <a:solidFill>
            <a:srgbClr val="E4E8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47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/>
              <a:t>Key</a:t>
            </a:r>
            <a:r>
              <a:rPr dirty="0" spc="110"/>
              <a:t> </a:t>
            </a:r>
            <a:r>
              <a:rPr dirty="0" spc="-10"/>
              <a:t>Policies</a:t>
            </a: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1050"/>
              <a:t>The</a:t>
            </a:r>
            <a:r>
              <a:rPr dirty="0" sz="1050" spc="50"/>
              <a:t> </a:t>
            </a:r>
            <a:r>
              <a:rPr dirty="0" sz="1050"/>
              <a:t>maturing</a:t>
            </a:r>
            <a:r>
              <a:rPr dirty="0" sz="1050" spc="155"/>
              <a:t> </a:t>
            </a:r>
            <a:r>
              <a:rPr dirty="0" sz="1050"/>
              <a:t>EPR</a:t>
            </a:r>
            <a:r>
              <a:rPr dirty="0" sz="1050" spc="190"/>
              <a:t> </a:t>
            </a:r>
            <a:r>
              <a:rPr dirty="0" sz="1050"/>
              <a:t>system</a:t>
            </a:r>
            <a:r>
              <a:rPr dirty="0" sz="1050" spc="114"/>
              <a:t> </a:t>
            </a:r>
            <a:r>
              <a:rPr dirty="0" sz="1050"/>
              <a:t>—</a:t>
            </a:r>
            <a:r>
              <a:rPr dirty="0" sz="1050" spc="125"/>
              <a:t> </a:t>
            </a:r>
            <a:r>
              <a:rPr dirty="0" sz="1050"/>
              <a:t>now</a:t>
            </a:r>
            <a:r>
              <a:rPr dirty="0" sz="1050" spc="110"/>
              <a:t> </a:t>
            </a:r>
            <a:r>
              <a:rPr dirty="0" sz="1050"/>
              <a:t>the</a:t>
            </a:r>
            <a:r>
              <a:rPr dirty="0" sz="1050" spc="145"/>
              <a:t> </a:t>
            </a:r>
            <a:r>
              <a:rPr dirty="0" sz="1050"/>
              <a:t>regulatory</a:t>
            </a:r>
            <a:r>
              <a:rPr dirty="0" sz="1050" spc="145"/>
              <a:t> </a:t>
            </a:r>
            <a:r>
              <a:rPr dirty="0" sz="1050"/>
              <a:t>engine,</a:t>
            </a:r>
            <a:r>
              <a:rPr dirty="0" sz="1050" spc="65"/>
              <a:t> </a:t>
            </a:r>
            <a:r>
              <a:rPr dirty="0" sz="1050"/>
              <a:t>not</a:t>
            </a:r>
            <a:r>
              <a:rPr dirty="0" sz="1050" spc="85"/>
              <a:t> </a:t>
            </a:r>
            <a:r>
              <a:rPr dirty="0" sz="1050"/>
              <a:t>the</a:t>
            </a:r>
            <a:r>
              <a:rPr dirty="0" sz="1050" spc="50"/>
              <a:t> </a:t>
            </a:r>
            <a:r>
              <a:rPr dirty="0" sz="1050"/>
              <a:t>SUP</a:t>
            </a:r>
            <a:r>
              <a:rPr dirty="0" sz="1050" spc="80"/>
              <a:t> </a:t>
            </a:r>
            <a:r>
              <a:rPr dirty="0" sz="1050" spc="-25"/>
              <a:t>ban</a:t>
            </a:r>
            <a:endParaRPr sz="1050"/>
          </a:p>
          <a:p>
            <a:pPr marL="300355" marR="195580" indent="-113664">
              <a:lnSpc>
                <a:spcPct val="103000"/>
              </a:lnSpc>
              <a:spcBef>
                <a:spcPts val="365"/>
              </a:spcBef>
              <a:buFont typeface="Arial MT"/>
              <a:buChar char="•"/>
              <a:tabLst>
                <a:tab pos="302895" algn="l"/>
              </a:tabLst>
            </a:pPr>
            <a:r>
              <a:rPr dirty="0" sz="1050"/>
              <a:t>Scope:</a:t>
            </a:r>
            <a:r>
              <a:rPr dirty="0" sz="1050" spc="110"/>
              <a:t> </a:t>
            </a:r>
            <a:r>
              <a:rPr dirty="0" sz="1050" b="0">
                <a:latin typeface="Arial MT"/>
                <a:cs typeface="Arial MT"/>
              </a:rPr>
              <a:t>Mandatory</a:t>
            </a:r>
            <a:r>
              <a:rPr dirty="0" sz="1050" spc="13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recycled</a:t>
            </a:r>
            <a:r>
              <a:rPr dirty="0" sz="1050" spc="5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content</a:t>
            </a:r>
            <a:r>
              <a:rPr dirty="0" sz="1050" spc="7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and</a:t>
            </a:r>
            <a:r>
              <a:rPr dirty="0" sz="1050" spc="15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reuse</a:t>
            </a:r>
            <a:r>
              <a:rPr dirty="0" sz="1050" spc="6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targets</a:t>
            </a:r>
            <a:r>
              <a:rPr dirty="0" sz="1050" spc="13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across</a:t>
            </a:r>
            <a:r>
              <a:rPr dirty="0" sz="1050" spc="13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Categories</a:t>
            </a:r>
            <a:r>
              <a:rPr dirty="0" sz="1050" spc="4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I</a:t>
            </a:r>
            <a:r>
              <a:rPr dirty="0" sz="1050" spc="16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to</a:t>
            </a:r>
            <a:r>
              <a:rPr dirty="0" sz="1050" spc="155" b="0">
                <a:latin typeface="Arial MT"/>
                <a:cs typeface="Arial MT"/>
              </a:rPr>
              <a:t> </a:t>
            </a:r>
            <a:r>
              <a:rPr dirty="0" sz="1050" spc="-20" b="0">
                <a:latin typeface="Arial MT"/>
                <a:cs typeface="Arial MT"/>
              </a:rPr>
              <a:t>III, </a:t>
            </a:r>
            <a:r>
              <a:rPr dirty="0" sz="1050" spc="-20" b="0">
                <a:latin typeface="Arial MT"/>
                <a:cs typeface="Arial MT"/>
              </a:rPr>
              <a:t>	</a:t>
            </a:r>
            <a:r>
              <a:rPr dirty="0" sz="1050" b="0">
                <a:latin typeface="Arial MT"/>
                <a:cs typeface="Arial MT"/>
              </a:rPr>
              <a:t>plus</a:t>
            </a:r>
            <a:r>
              <a:rPr dirty="0" sz="1050" spc="12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QR-code-level</a:t>
            </a:r>
            <a:r>
              <a:rPr dirty="0" sz="1050" spc="15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traceability</a:t>
            </a:r>
            <a:r>
              <a:rPr dirty="0" sz="1050" spc="12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on</a:t>
            </a:r>
            <a:r>
              <a:rPr dirty="0" sz="1050" spc="15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every</a:t>
            </a:r>
            <a:r>
              <a:rPr dirty="0" sz="1050" spc="125" b="0">
                <a:latin typeface="Arial MT"/>
                <a:cs typeface="Arial MT"/>
              </a:rPr>
              <a:t> </a:t>
            </a:r>
            <a:r>
              <a:rPr dirty="0" sz="1050" spc="-10" b="0">
                <a:latin typeface="Arial MT"/>
                <a:cs typeface="Arial MT"/>
              </a:rPr>
              <a:t>package</a:t>
            </a:r>
            <a:endParaRPr sz="1050">
              <a:latin typeface="Arial MT"/>
              <a:cs typeface="Arial MT"/>
            </a:endParaRPr>
          </a:p>
          <a:p>
            <a:pPr marL="300355" marR="274320" indent="-113664">
              <a:lnSpc>
                <a:spcPct val="108800"/>
              </a:lnSpc>
              <a:spcBef>
                <a:spcPts val="215"/>
              </a:spcBef>
              <a:buFont typeface="Arial MT"/>
              <a:buChar char="•"/>
              <a:tabLst>
                <a:tab pos="302895" algn="l"/>
              </a:tabLst>
            </a:pPr>
            <a:r>
              <a:rPr dirty="0" sz="1050"/>
              <a:t>Mechanism:</a:t>
            </a:r>
            <a:r>
              <a:rPr dirty="0" sz="1050" spc="160"/>
              <a:t> </a:t>
            </a:r>
            <a:r>
              <a:rPr dirty="0" sz="1050" b="0">
                <a:latin typeface="Arial MT"/>
                <a:cs typeface="Arial MT"/>
              </a:rPr>
              <a:t>Tradable</a:t>
            </a:r>
            <a:r>
              <a:rPr dirty="0" sz="1050" spc="18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EPR</a:t>
            </a:r>
            <a:r>
              <a:rPr dirty="0" sz="1050" spc="13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certificates</a:t>
            </a:r>
            <a:r>
              <a:rPr dirty="0" sz="1050" spc="6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clearing</a:t>
            </a:r>
            <a:r>
              <a:rPr dirty="0" sz="1050" spc="8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on</a:t>
            </a:r>
            <a:r>
              <a:rPr dirty="0" sz="1050" spc="8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CPCB's</a:t>
            </a:r>
            <a:r>
              <a:rPr dirty="0" sz="1050" spc="16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digital</a:t>
            </a:r>
            <a:r>
              <a:rPr dirty="0" sz="1050" spc="18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portal;</a:t>
            </a:r>
            <a:r>
              <a:rPr dirty="0" sz="1050" spc="195" b="0">
                <a:latin typeface="Arial MT"/>
                <a:cs typeface="Arial MT"/>
              </a:rPr>
              <a:t> </a:t>
            </a:r>
            <a:r>
              <a:rPr dirty="0" sz="1050" spc="-10" b="0">
                <a:latin typeface="Arial MT"/>
                <a:cs typeface="Arial MT"/>
              </a:rPr>
              <a:t>resin </a:t>
            </a:r>
            <a:r>
              <a:rPr dirty="0" sz="1050" spc="-10" b="0">
                <a:latin typeface="Arial MT"/>
                <a:cs typeface="Arial MT"/>
              </a:rPr>
              <a:t>	</a:t>
            </a:r>
            <a:r>
              <a:rPr dirty="0" sz="1050" b="0">
                <a:latin typeface="Arial MT"/>
                <a:cs typeface="Arial MT"/>
              </a:rPr>
              <a:t>suppliers</a:t>
            </a:r>
            <a:r>
              <a:rPr dirty="0" sz="1050" spc="2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(new</a:t>
            </a:r>
            <a:r>
              <a:rPr dirty="0" sz="1050" spc="18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in</a:t>
            </a:r>
            <a:r>
              <a:rPr dirty="0" sz="1050" spc="13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2026)</a:t>
            </a:r>
            <a:r>
              <a:rPr dirty="0" sz="1050" spc="7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must</a:t>
            </a:r>
            <a:r>
              <a:rPr dirty="0" sz="1050" spc="5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register</a:t>
            </a:r>
            <a:r>
              <a:rPr dirty="0" sz="1050" spc="7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and</a:t>
            </a:r>
            <a:r>
              <a:rPr dirty="0" sz="1050" spc="13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report</a:t>
            </a:r>
            <a:r>
              <a:rPr dirty="0" sz="1050" spc="55" b="0">
                <a:latin typeface="Arial MT"/>
                <a:cs typeface="Arial MT"/>
              </a:rPr>
              <a:t> </a:t>
            </a:r>
            <a:r>
              <a:rPr dirty="0" sz="1050" spc="-10" b="0">
                <a:latin typeface="Arial MT"/>
                <a:cs typeface="Arial MT"/>
              </a:rPr>
              <a:t>sales</a:t>
            </a:r>
            <a:endParaRPr sz="1050">
              <a:latin typeface="Arial MT"/>
              <a:cs typeface="Arial MT"/>
            </a:endParaRPr>
          </a:p>
          <a:p>
            <a:pPr marL="300990" indent="-113664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300990" algn="l"/>
              </a:tabLst>
            </a:pPr>
            <a:r>
              <a:rPr dirty="0" sz="1050"/>
              <a:t>Why</a:t>
            </a:r>
            <a:r>
              <a:rPr dirty="0" sz="1050" spc="70"/>
              <a:t> </a:t>
            </a:r>
            <a:r>
              <a:rPr dirty="0" sz="1050"/>
              <a:t>it</a:t>
            </a:r>
            <a:r>
              <a:rPr dirty="0" sz="1050" spc="110"/>
              <a:t> </a:t>
            </a:r>
            <a:r>
              <a:rPr dirty="0" sz="1050"/>
              <a:t>matters:</a:t>
            </a:r>
            <a:r>
              <a:rPr dirty="0" sz="1050" spc="120"/>
              <a:t> </a:t>
            </a:r>
            <a:r>
              <a:rPr dirty="0" sz="1050" b="0">
                <a:latin typeface="Arial MT"/>
                <a:cs typeface="Arial MT"/>
              </a:rPr>
              <a:t>First</a:t>
            </a:r>
            <a:r>
              <a:rPr dirty="0" sz="1050" spc="8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serious</a:t>
            </a:r>
            <a:r>
              <a:rPr dirty="0" sz="1050" spc="5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attempt</a:t>
            </a:r>
            <a:r>
              <a:rPr dirty="0" sz="1050" spc="8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to</a:t>
            </a:r>
            <a:r>
              <a:rPr dirty="0" sz="1050" spc="17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make</a:t>
            </a:r>
            <a:r>
              <a:rPr dirty="0" sz="1050" spc="7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India's</a:t>
            </a:r>
            <a:r>
              <a:rPr dirty="0" sz="1050" spc="5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vast</a:t>
            </a:r>
            <a:r>
              <a:rPr dirty="0" sz="1050" spc="9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informal</a:t>
            </a:r>
            <a:r>
              <a:rPr dirty="0" sz="1050" spc="17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recycling</a:t>
            </a:r>
            <a:r>
              <a:rPr dirty="0" sz="1050" spc="170" b="0">
                <a:latin typeface="Arial MT"/>
                <a:cs typeface="Arial MT"/>
              </a:rPr>
              <a:t> </a:t>
            </a:r>
            <a:r>
              <a:rPr dirty="0" sz="1050" spc="-10" b="0">
                <a:latin typeface="Arial MT"/>
                <a:cs typeface="Arial MT"/>
              </a:rPr>
              <a:t>sector</a:t>
            </a:r>
            <a:endParaRPr sz="1050">
              <a:latin typeface="Arial MT"/>
              <a:cs typeface="Arial MT"/>
            </a:endParaRPr>
          </a:p>
          <a:p>
            <a:pPr marL="302895">
              <a:lnSpc>
                <a:spcPct val="100000"/>
              </a:lnSpc>
              <a:spcBef>
                <a:spcPts val="110"/>
              </a:spcBef>
            </a:pPr>
            <a:r>
              <a:rPr dirty="0" sz="1050" b="0">
                <a:latin typeface="Arial MT"/>
                <a:cs typeface="Arial MT"/>
              </a:rPr>
              <a:t>legible</a:t>
            </a:r>
            <a:r>
              <a:rPr dirty="0" sz="1050" spc="12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to</a:t>
            </a:r>
            <a:r>
              <a:rPr dirty="0" sz="1050" spc="4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a</a:t>
            </a:r>
            <a:r>
              <a:rPr dirty="0" sz="1050" spc="12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compliance</a:t>
            </a:r>
            <a:r>
              <a:rPr dirty="0" sz="1050" spc="125" b="0">
                <a:latin typeface="Arial MT"/>
                <a:cs typeface="Arial MT"/>
              </a:rPr>
              <a:t> </a:t>
            </a:r>
            <a:r>
              <a:rPr dirty="0" sz="1050" spc="-10" b="0">
                <a:latin typeface="Arial MT"/>
                <a:cs typeface="Arial MT"/>
              </a:rPr>
              <a:t>infrastructure</a:t>
            </a:r>
            <a:endParaRPr sz="1050">
              <a:latin typeface="Arial MT"/>
              <a:cs typeface="Arial MT"/>
            </a:endParaRPr>
          </a:p>
          <a:p>
            <a:pPr marL="300355" marR="109220" indent="-113664">
              <a:lnSpc>
                <a:spcPct val="105800"/>
              </a:lnSpc>
              <a:spcBef>
                <a:spcPts val="254"/>
              </a:spcBef>
              <a:buFont typeface="Arial MT"/>
              <a:buChar char="•"/>
              <a:tabLst>
                <a:tab pos="302895" algn="l"/>
              </a:tabLst>
            </a:pPr>
            <a:r>
              <a:rPr dirty="0" sz="1050"/>
              <a:t>Main</a:t>
            </a:r>
            <a:r>
              <a:rPr dirty="0" sz="1050" spc="155"/>
              <a:t> </a:t>
            </a:r>
            <a:r>
              <a:rPr dirty="0" sz="1050"/>
              <a:t>limitation:</a:t>
            </a:r>
            <a:r>
              <a:rPr dirty="0" sz="1050" spc="150"/>
              <a:t> </a:t>
            </a:r>
            <a:r>
              <a:rPr dirty="0" sz="1050" b="0">
                <a:latin typeface="Arial MT"/>
                <a:cs typeface="Arial MT"/>
              </a:rPr>
              <a:t>~700K</a:t>
            </a:r>
            <a:r>
              <a:rPr dirty="0" sz="1050" spc="17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fake</a:t>
            </a:r>
            <a:r>
              <a:rPr dirty="0" sz="1050" spc="14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certificates</a:t>
            </a:r>
            <a:r>
              <a:rPr dirty="0" sz="1050" spc="12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exposed;</a:t>
            </a:r>
            <a:r>
              <a:rPr dirty="0" sz="1050" spc="6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over</a:t>
            </a:r>
            <a:r>
              <a:rPr dirty="0" sz="1050" spc="8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70%</a:t>
            </a:r>
            <a:r>
              <a:rPr dirty="0" sz="1050" spc="14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of</a:t>
            </a:r>
            <a:r>
              <a:rPr dirty="0" sz="1050" spc="6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registered</a:t>
            </a:r>
            <a:r>
              <a:rPr dirty="0" sz="1050" spc="50" b="0">
                <a:latin typeface="Arial MT"/>
                <a:cs typeface="Arial MT"/>
              </a:rPr>
              <a:t> </a:t>
            </a:r>
            <a:r>
              <a:rPr dirty="0" sz="1050" spc="-10" b="0">
                <a:latin typeface="Arial MT"/>
                <a:cs typeface="Arial MT"/>
              </a:rPr>
              <a:t>PIBOs </a:t>
            </a:r>
            <a:r>
              <a:rPr dirty="0" sz="1050" spc="-10" b="0">
                <a:latin typeface="Arial MT"/>
                <a:cs typeface="Arial MT"/>
              </a:rPr>
              <a:t>	</a:t>
            </a:r>
            <a:r>
              <a:rPr dirty="0" sz="1050" b="0">
                <a:latin typeface="Arial MT"/>
                <a:cs typeface="Arial MT"/>
              </a:rPr>
              <a:t>missed</a:t>
            </a:r>
            <a:r>
              <a:rPr dirty="0" sz="1050" spc="16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their</a:t>
            </a:r>
            <a:r>
              <a:rPr dirty="0" sz="1050" spc="10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plastic</a:t>
            </a:r>
            <a:r>
              <a:rPr dirty="0" sz="1050" spc="15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collection</a:t>
            </a:r>
            <a:r>
              <a:rPr dirty="0" sz="1050" spc="16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and</a:t>
            </a:r>
            <a:r>
              <a:rPr dirty="0" sz="1050" spc="16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recycling</a:t>
            </a:r>
            <a:r>
              <a:rPr dirty="0" sz="1050" spc="6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targets;</a:t>
            </a:r>
            <a:r>
              <a:rPr dirty="0" sz="1050" spc="8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the</a:t>
            </a:r>
            <a:r>
              <a:rPr dirty="0" sz="1050" spc="6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system's</a:t>
            </a:r>
            <a:r>
              <a:rPr dirty="0" sz="1050" spc="5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reliance</a:t>
            </a:r>
            <a:r>
              <a:rPr dirty="0" sz="1050" spc="6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on</a:t>
            </a:r>
            <a:r>
              <a:rPr dirty="0" sz="1050" spc="65" b="0">
                <a:latin typeface="Arial MT"/>
                <a:cs typeface="Arial MT"/>
              </a:rPr>
              <a:t> </a:t>
            </a:r>
            <a:r>
              <a:rPr dirty="0" sz="1050" spc="-10" b="0">
                <a:latin typeface="Arial MT"/>
                <a:cs typeface="Arial MT"/>
              </a:rPr>
              <a:t>self-</a:t>
            </a:r>
            <a:r>
              <a:rPr dirty="0" sz="1050" spc="-10" b="0">
                <a:latin typeface="Arial MT"/>
                <a:cs typeface="Arial MT"/>
              </a:rPr>
              <a:t>	</a:t>
            </a:r>
            <a:r>
              <a:rPr dirty="0" sz="1050" b="0">
                <a:latin typeface="Arial MT"/>
                <a:cs typeface="Arial MT"/>
              </a:rPr>
              <a:t>reported</a:t>
            </a:r>
            <a:r>
              <a:rPr dirty="0" sz="1050" spc="12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data</a:t>
            </a:r>
            <a:r>
              <a:rPr dirty="0" sz="1050" spc="12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is</a:t>
            </a:r>
            <a:r>
              <a:rPr dirty="0" sz="1050" spc="10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the</a:t>
            </a:r>
            <a:r>
              <a:rPr dirty="0" sz="1050" spc="3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structural</a:t>
            </a:r>
            <a:r>
              <a:rPr dirty="0" sz="1050" spc="35" b="0">
                <a:latin typeface="Arial MT"/>
                <a:cs typeface="Arial MT"/>
              </a:rPr>
              <a:t> </a:t>
            </a:r>
            <a:r>
              <a:rPr dirty="0" sz="1050" spc="-10" b="0">
                <a:latin typeface="Arial MT"/>
                <a:cs typeface="Arial MT"/>
              </a:rPr>
              <a:t>weakness</a:t>
            </a:r>
            <a:endParaRPr sz="1050">
              <a:latin typeface="Arial MT"/>
              <a:cs typeface="Arial MT"/>
            </a:endParaRPr>
          </a:p>
          <a:p>
            <a:pPr marL="187325" marR="43815">
              <a:lnSpc>
                <a:spcPct val="105800"/>
              </a:lnSpc>
              <a:spcBef>
                <a:spcPts val="540"/>
              </a:spcBef>
            </a:pPr>
            <a:r>
              <a:rPr dirty="0" sz="1050"/>
              <a:t>Digital</a:t>
            </a:r>
            <a:r>
              <a:rPr dirty="0" sz="1050" spc="160"/>
              <a:t> </a:t>
            </a:r>
            <a:r>
              <a:rPr dirty="0" sz="1050"/>
              <a:t>traceability</a:t>
            </a:r>
            <a:r>
              <a:rPr dirty="0" sz="1050" spc="45"/>
              <a:t> </a:t>
            </a:r>
            <a:r>
              <a:rPr dirty="0" sz="1050"/>
              <a:t>via</a:t>
            </a:r>
            <a:r>
              <a:rPr dirty="0" sz="1050" spc="145"/>
              <a:t> </a:t>
            </a:r>
            <a:r>
              <a:rPr dirty="0" sz="1050"/>
              <a:t>QR</a:t>
            </a:r>
            <a:r>
              <a:rPr dirty="0" sz="1050" spc="185"/>
              <a:t> </a:t>
            </a:r>
            <a:r>
              <a:rPr dirty="0" sz="1050"/>
              <a:t>codes:</a:t>
            </a:r>
            <a:r>
              <a:rPr dirty="0" sz="1050" spc="125"/>
              <a:t> </a:t>
            </a:r>
            <a:r>
              <a:rPr dirty="0" sz="1050" b="0">
                <a:latin typeface="Arial MT"/>
                <a:cs typeface="Arial MT"/>
              </a:rPr>
              <a:t>From</a:t>
            </a:r>
            <a:r>
              <a:rPr dirty="0" sz="1050" spc="13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July</a:t>
            </a:r>
            <a:r>
              <a:rPr dirty="0" sz="1050" spc="12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1,</a:t>
            </a:r>
            <a:r>
              <a:rPr dirty="0" sz="1050" spc="6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2025,</a:t>
            </a:r>
            <a:r>
              <a:rPr dirty="0" sz="1050" spc="6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every</a:t>
            </a:r>
            <a:r>
              <a:rPr dirty="0" sz="1050" spc="13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plastic</a:t>
            </a:r>
            <a:r>
              <a:rPr dirty="0" sz="1050" spc="3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package</a:t>
            </a:r>
            <a:r>
              <a:rPr dirty="0" sz="1050" spc="50" b="0">
                <a:latin typeface="Arial MT"/>
                <a:cs typeface="Arial MT"/>
              </a:rPr>
              <a:t> </a:t>
            </a:r>
            <a:r>
              <a:rPr dirty="0" sz="1050" spc="-10" b="0">
                <a:latin typeface="Arial MT"/>
                <a:cs typeface="Arial MT"/>
              </a:rPr>
              <a:t>placed </a:t>
            </a:r>
            <a:r>
              <a:rPr dirty="0" sz="1050" b="0">
                <a:latin typeface="Arial MT"/>
                <a:cs typeface="Arial MT"/>
              </a:rPr>
              <a:t>on</a:t>
            </a:r>
            <a:r>
              <a:rPr dirty="0" sz="1050" spc="3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the</a:t>
            </a:r>
            <a:r>
              <a:rPr dirty="0" sz="1050" spc="12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Indian</a:t>
            </a:r>
            <a:r>
              <a:rPr dirty="0" sz="1050" spc="4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market</a:t>
            </a:r>
            <a:r>
              <a:rPr dirty="0" sz="1050" spc="5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must</a:t>
            </a:r>
            <a:r>
              <a:rPr dirty="0" sz="1050" spc="5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carry</a:t>
            </a:r>
            <a:r>
              <a:rPr dirty="0" sz="1050" spc="10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a</a:t>
            </a:r>
            <a:r>
              <a:rPr dirty="0" sz="1050" spc="12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QR</a:t>
            </a:r>
            <a:r>
              <a:rPr dirty="0" sz="1050" spc="8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code,</a:t>
            </a:r>
            <a:r>
              <a:rPr dirty="0" sz="1050" spc="5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barcode,</a:t>
            </a:r>
            <a:r>
              <a:rPr dirty="0" sz="1050" spc="5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or</a:t>
            </a:r>
            <a:r>
              <a:rPr dirty="0" sz="1050" spc="15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unique</a:t>
            </a:r>
            <a:r>
              <a:rPr dirty="0" sz="1050" spc="12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identifier</a:t>
            </a:r>
            <a:r>
              <a:rPr dirty="0" sz="1050" spc="70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tied</a:t>
            </a:r>
            <a:r>
              <a:rPr dirty="0" sz="1050" spc="125" b="0">
                <a:latin typeface="Arial MT"/>
                <a:cs typeface="Arial MT"/>
              </a:rPr>
              <a:t> </a:t>
            </a:r>
            <a:r>
              <a:rPr dirty="0" sz="1050" b="0">
                <a:latin typeface="Arial MT"/>
                <a:cs typeface="Arial MT"/>
              </a:rPr>
              <a:t>to</a:t>
            </a:r>
            <a:r>
              <a:rPr dirty="0" sz="1050" spc="40" b="0">
                <a:latin typeface="Arial MT"/>
                <a:cs typeface="Arial MT"/>
              </a:rPr>
              <a:t> </a:t>
            </a:r>
            <a:r>
              <a:rPr dirty="0" sz="1050" spc="-25" b="0">
                <a:latin typeface="Arial MT"/>
                <a:cs typeface="Arial MT"/>
              </a:rPr>
              <a:t>its </a:t>
            </a:r>
            <a:r>
              <a:rPr dirty="0" sz="1050" b="0">
                <a:latin typeface="Arial MT"/>
                <a:cs typeface="Arial MT"/>
              </a:rPr>
              <a:t>registered</a:t>
            </a:r>
            <a:r>
              <a:rPr dirty="0" sz="1050" spc="145" b="0">
                <a:latin typeface="Arial MT"/>
                <a:cs typeface="Arial MT"/>
              </a:rPr>
              <a:t> </a:t>
            </a:r>
            <a:r>
              <a:rPr dirty="0" sz="1050" spc="-10" b="0">
                <a:latin typeface="Arial MT"/>
                <a:cs typeface="Arial MT"/>
              </a:rPr>
              <a:t>producer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17385" y="4379277"/>
            <a:ext cx="5247640" cy="14363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81610" marR="166370" indent="-169545">
              <a:lnSpc>
                <a:spcPct val="103099"/>
              </a:lnSpc>
              <a:spcBef>
                <a:spcPts val="90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050" b="1">
                <a:latin typeface="Arial"/>
                <a:cs typeface="Arial"/>
              </a:rPr>
              <a:t>Mechanism:</a:t>
            </a:r>
            <a:r>
              <a:rPr dirty="0" sz="1050" spc="13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Identifiers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feed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CPCB's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centralized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EPR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portal;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over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3,000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PIBOs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already</a:t>
            </a:r>
            <a:r>
              <a:rPr dirty="0" sz="1050" spc="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registered;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registered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environment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auditors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(added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2026 </a:t>
            </a:r>
            <a:r>
              <a:rPr dirty="0" sz="1050" spc="-2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amendment)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verify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9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chain</a:t>
            </a:r>
            <a:endParaRPr sz="1050">
              <a:latin typeface="Arial MT"/>
              <a:cs typeface="Arial MT"/>
            </a:endParaRPr>
          </a:p>
          <a:p>
            <a:pPr marL="181610" marR="34925" indent="-169545">
              <a:lnSpc>
                <a:spcPct val="103099"/>
              </a:lnSpc>
              <a:spcBef>
                <a:spcPts val="360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050" b="1">
                <a:latin typeface="Arial"/>
                <a:cs typeface="Arial"/>
              </a:rPr>
              <a:t>Why</a:t>
            </a:r>
            <a:r>
              <a:rPr dirty="0" sz="1050" spc="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it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matters:</a:t>
            </a:r>
            <a:r>
              <a:rPr dirty="0" sz="1050" spc="9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Converts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EPR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compliance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from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paper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claims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into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auditable,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data-based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chain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-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directly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responding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ghost-recycler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scandal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that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exposed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limits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self-</a:t>
            </a:r>
            <a:r>
              <a:rPr dirty="0" sz="1050" spc="-10">
                <a:latin typeface="Arial MT"/>
                <a:cs typeface="Arial MT"/>
              </a:rPr>
              <a:t>reporting</a:t>
            </a:r>
            <a:endParaRPr sz="1050">
              <a:latin typeface="Arial MT"/>
              <a:cs typeface="Arial MT"/>
            </a:endParaRPr>
          </a:p>
          <a:p>
            <a:pPr marL="181610" marR="5080" indent="-169545">
              <a:lnSpc>
                <a:spcPct val="103099"/>
              </a:lnSpc>
              <a:spcBef>
                <a:spcPts val="360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050" b="1">
                <a:latin typeface="Arial"/>
                <a:cs typeface="Arial"/>
              </a:rPr>
              <a:t>Where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it's</a:t>
            </a:r>
            <a:r>
              <a:rPr dirty="0" sz="1050" spc="5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straining: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Small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producers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informal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collection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layer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still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sit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largely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outside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QR-coded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chain.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Traceability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works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only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if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enforcement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follows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2478" y="6356883"/>
            <a:ext cx="9045575" cy="384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India’s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Plastic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Waste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Management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Rules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2025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(PolyNext,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CSE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Report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Exposes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Major Flaws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in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India's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EPR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System: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70k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Fake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Certificates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and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Missing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Polluters</a:t>
            </a:r>
            <a:r>
              <a:rPr dirty="0" sz="800" spc="-10">
                <a:latin typeface="Arial MT"/>
                <a:cs typeface="Arial MT"/>
              </a:rPr>
              <a:t>(DownToEarth,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2024);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35"/>
              </a:lnSpc>
            </a:pP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Plastics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treaty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talks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expose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India's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economic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dilemma</a:t>
            </a:r>
            <a:r>
              <a:rPr dirty="0" sz="800" spc="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(PolicyCircle,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2025).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Gernot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Share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7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9498" y="1633156"/>
            <a:ext cx="5327015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India’s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plastics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policy</a:t>
            </a:r>
            <a:r>
              <a:rPr dirty="0" sz="1350" spc="1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now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combines</a:t>
            </a:r>
            <a:r>
              <a:rPr dirty="0" sz="1350" spc="1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bans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on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high-litter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spc="-25" b="1">
                <a:latin typeface="Arial"/>
                <a:cs typeface="Arial"/>
              </a:rPr>
              <a:t>SUP </a:t>
            </a:r>
            <a:r>
              <a:rPr dirty="0" sz="1350" b="1">
                <a:latin typeface="Arial"/>
                <a:cs typeface="Arial"/>
              </a:rPr>
              <a:t>with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early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moves</a:t>
            </a:r>
            <a:r>
              <a:rPr dirty="0" sz="1350" spc="1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formalize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its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vast</a:t>
            </a:r>
            <a:r>
              <a:rPr dirty="0" sz="1350" spc="12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informal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recycling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sector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8620" y="2117344"/>
            <a:ext cx="5668010" cy="0"/>
          </a:xfrm>
          <a:custGeom>
            <a:avLst/>
            <a:gdLst/>
            <a:ahLst/>
            <a:cxnLst/>
            <a:rect l="l" t="t" r="r" b="b"/>
            <a:pathLst>
              <a:path w="5668010" h="0">
                <a:moveTo>
                  <a:pt x="0" y="0"/>
                </a:moveTo>
                <a:lnTo>
                  <a:pt x="566788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384047" y="2199639"/>
            <a:ext cx="274955" cy="3795395"/>
            <a:chOff x="384047" y="2199639"/>
            <a:chExt cx="274955" cy="3795395"/>
          </a:xfrm>
        </p:grpSpPr>
        <p:sp>
          <p:nvSpPr>
            <p:cNvPr id="17" name="object 17"/>
            <p:cNvSpPr/>
            <p:nvPr/>
          </p:nvSpPr>
          <p:spPr>
            <a:xfrm>
              <a:off x="405396" y="2199639"/>
              <a:ext cx="76200" cy="3795395"/>
            </a:xfrm>
            <a:custGeom>
              <a:avLst/>
              <a:gdLst/>
              <a:ahLst/>
              <a:cxnLst/>
              <a:rect l="l" t="t" r="r" b="b"/>
              <a:pathLst>
                <a:path w="76200" h="3795395">
                  <a:moveTo>
                    <a:pt x="31737" y="3718750"/>
                  </a:moveTo>
                  <a:lnTo>
                    <a:pt x="0" y="3718750"/>
                  </a:lnTo>
                  <a:lnTo>
                    <a:pt x="38087" y="3794950"/>
                  </a:lnTo>
                  <a:lnTo>
                    <a:pt x="69814" y="3731475"/>
                  </a:lnTo>
                  <a:lnTo>
                    <a:pt x="31737" y="3731475"/>
                  </a:lnTo>
                  <a:lnTo>
                    <a:pt x="31737" y="3718750"/>
                  </a:lnTo>
                  <a:close/>
                </a:path>
                <a:path w="76200" h="3795395">
                  <a:moveTo>
                    <a:pt x="44437" y="0"/>
                  </a:moveTo>
                  <a:lnTo>
                    <a:pt x="31737" y="0"/>
                  </a:lnTo>
                  <a:lnTo>
                    <a:pt x="31737" y="3731475"/>
                  </a:lnTo>
                  <a:lnTo>
                    <a:pt x="44437" y="3731475"/>
                  </a:lnTo>
                  <a:lnTo>
                    <a:pt x="44437" y="0"/>
                  </a:lnTo>
                  <a:close/>
                </a:path>
                <a:path w="76200" h="3795395">
                  <a:moveTo>
                    <a:pt x="76174" y="3718750"/>
                  </a:moveTo>
                  <a:lnTo>
                    <a:pt x="44437" y="3718750"/>
                  </a:lnTo>
                  <a:lnTo>
                    <a:pt x="44437" y="3731475"/>
                  </a:lnTo>
                  <a:lnTo>
                    <a:pt x="69814" y="3731475"/>
                  </a:lnTo>
                  <a:lnTo>
                    <a:pt x="76174" y="3718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93191" y="2304922"/>
              <a:ext cx="91440" cy="109855"/>
            </a:xfrm>
            <a:custGeom>
              <a:avLst/>
              <a:gdLst/>
              <a:ahLst/>
              <a:cxnLst/>
              <a:rect l="l" t="t" r="r" b="b"/>
              <a:pathLst>
                <a:path w="91440" h="109855">
                  <a:moveTo>
                    <a:pt x="45720" y="0"/>
                  </a:moveTo>
                  <a:lnTo>
                    <a:pt x="27924" y="4304"/>
                  </a:lnTo>
                  <a:lnTo>
                    <a:pt x="13392" y="16049"/>
                  </a:lnTo>
                  <a:lnTo>
                    <a:pt x="3593" y="33486"/>
                  </a:lnTo>
                  <a:lnTo>
                    <a:pt x="0" y="54863"/>
                  </a:lnTo>
                  <a:lnTo>
                    <a:pt x="3593" y="76188"/>
                  </a:lnTo>
                  <a:lnTo>
                    <a:pt x="13392" y="93630"/>
                  </a:lnTo>
                  <a:lnTo>
                    <a:pt x="27924" y="105406"/>
                  </a:lnTo>
                  <a:lnTo>
                    <a:pt x="45720" y="109727"/>
                  </a:lnTo>
                  <a:lnTo>
                    <a:pt x="63515" y="105406"/>
                  </a:lnTo>
                  <a:lnTo>
                    <a:pt x="78047" y="93630"/>
                  </a:lnTo>
                  <a:lnTo>
                    <a:pt x="87846" y="76188"/>
                  </a:lnTo>
                  <a:lnTo>
                    <a:pt x="91439" y="54863"/>
                  </a:lnTo>
                  <a:lnTo>
                    <a:pt x="87846" y="33486"/>
                  </a:lnTo>
                  <a:lnTo>
                    <a:pt x="78047" y="16049"/>
                  </a:lnTo>
                  <a:lnTo>
                    <a:pt x="63515" y="430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89203" y="2364358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93191" y="2762122"/>
              <a:ext cx="91440" cy="109855"/>
            </a:xfrm>
            <a:custGeom>
              <a:avLst/>
              <a:gdLst/>
              <a:ahLst/>
              <a:cxnLst/>
              <a:rect l="l" t="t" r="r" b="b"/>
              <a:pathLst>
                <a:path w="91440" h="109855">
                  <a:moveTo>
                    <a:pt x="45720" y="0"/>
                  </a:moveTo>
                  <a:lnTo>
                    <a:pt x="27924" y="4323"/>
                  </a:lnTo>
                  <a:lnTo>
                    <a:pt x="13392" y="16113"/>
                  </a:lnTo>
                  <a:lnTo>
                    <a:pt x="3593" y="33593"/>
                  </a:lnTo>
                  <a:lnTo>
                    <a:pt x="0" y="54990"/>
                  </a:lnTo>
                  <a:lnTo>
                    <a:pt x="3593" y="76315"/>
                  </a:lnTo>
                  <a:lnTo>
                    <a:pt x="13392" y="93757"/>
                  </a:lnTo>
                  <a:lnTo>
                    <a:pt x="27924" y="105533"/>
                  </a:lnTo>
                  <a:lnTo>
                    <a:pt x="45720" y="109854"/>
                  </a:lnTo>
                  <a:lnTo>
                    <a:pt x="63515" y="105533"/>
                  </a:lnTo>
                  <a:lnTo>
                    <a:pt x="78047" y="93757"/>
                  </a:lnTo>
                  <a:lnTo>
                    <a:pt x="87846" y="76315"/>
                  </a:lnTo>
                  <a:lnTo>
                    <a:pt x="91439" y="54990"/>
                  </a:lnTo>
                  <a:lnTo>
                    <a:pt x="87846" y="33593"/>
                  </a:lnTo>
                  <a:lnTo>
                    <a:pt x="78047" y="16113"/>
                  </a:lnTo>
                  <a:lnTo>
                    <a:pt x="63515" y="4323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89203" y="2821685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93191" y="3969511"/>
              <a:ext cx="91440" cy="100965"/>
            </a:xfrm>
            <a:custGeom>
              <a:avLst/>
              <a:gdLst/>
              <a:ahLst/>
              <a:cxnLst/>
              <a:rect l="l" t="t" r="r" b="b"/>
              <a:pathLst>
                <a:path w="91440" h="100964">
                  <a:moveTo>
                    <a:pt x="45720" y="0"/>
                  </a:moveTo>
                  <a:lnTo>
                    <a:pt x="27924" y="3946"/>
                  </a:lnTo>
                  <a:lnTo>
                    <a:pt x="13392" y="14716"/>
                  </a:lnTo>
                  <a:lnTo>
                    <a:pt x="3593" y="30700"/>
                  </a:lnTo>
                  <a:lnTo>
                    <a:pt x="0" y="50292"/>
                  </a:lnTo>
                  <a:lnTo>
                    <a:pt x="3593" y="69883"/>
                  </a:lnTo>
                  <a:lnTo>
                    <a:pt x="13392" y="85867"/>
                  </a:lnTo>
                  <a:lnTo>
                    <a:pt x="27924" y="96637"/>
                  </a:lnTo>
                  <a:lnTo>
                    <a:pt x="45720" y="100583"/>
                  </a:lnTo>
                  <a:lnTo>
                    <a:pt x="63515" y="96637"/>
                  </a:lnTo>
                  <a:lnTo>
                    <a:pt x="78047" y="85867"/>
                  </a:lnTo>
                  <a:lnTo>
                    <a:pt x="87846" y="69883"/>
                  </a:lnTo>
                  <a:lnTo>
                    <a:pt x="91439" y="50292"/>
                  </a:lnTo>
                  <a:lnTo>
                    <a:pt x="87846" y="30700"/>
                  </a:lnTo>
                  <a:lnTo>
                    <a:pt x="78047" y="14716"/>
                  </a:lnTo>
                  <a:lnTo>
                    <a:pt x="63515" y="3946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89203" y="4028947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93191" y="4746879"/>
              <a:ext cx="91440" cy="109855"/>
            </a:xfrm>
            <a:custGeom>
              <a:avLst/>
              <a:gdLst/>
              <a:ahLst/>
              <a:cxnLst/>
              <a:rect l="l" t="t" r="r" b="b"/>
              <a:pathLst>
                <a:path w="91440" h="109854">
                  <a:moveTo>
                    <a:pt x="45720" y="0"/>
                  </a:moveTo>
                  <a:lnTo>
                    <a:pt x="27924" y="4321"/>
                  </a:lnTo>
                  <a:lnTo>
                    <a:pt x="13392" y="16097"/>
                  </a:lnTo>
                  <a:lnTo>
                    <a:pt x="3593" y="33539"/>
                  </a:lnTo>
                  <a:lnTo>
                    <a:pt x="0" y="54864"/>
                  </a:lnTo>
                  <a:lnTo>
                    <a:pt x="3593" y="76261"/>
                  </a:lnTo>
                  <a:lnTo>
                    <a:pt x="13392" y="93741"/>
                  </a:lnTo>
                  <a:lnTo>
                    <a:pt x="27924" y="105531"/>
                  </a:lnTo>
                  <a:lnTo>
                    <a:pt x="45720" y="109855"/>
                  </a:lnTo>
                  <a:lnTo>
                    <a:pt x="63515" y="105531"/>
                  </a:lnTo>
                  <a:lnTo>
                    <a:pt x="78047" y="93741"/>
                  </a:lnTo>
                  <a:lnTo>
                    <a:pt x="87846" y="76261"/>
                  </a:lnTo>
                  <a:lnTo>
                    <a:pt x="91439" y="54864"/>
                  </a:lnTo>
                  <a:lnTo>
                    <a:pt x="87846" y="33539"/>
                  </a:lnTo>
                  <a:lnTo>
                    <a:pt x="78047" y="16097"/>
                  </a:lnTo>
                  <a:lnTo>
                    <a:pt x="63515" y="4321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89203" y="4806314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84047" y="5341492"/>
              <a:ext cx="100965" cy="109855"/>
            </a:xfrm>
            <a:custGeom>
              <a:avLst/>
              <a:gdLst/>
              <a:ahLst/>
              <a:cxnLst/>
              <a:rect l="l" t="t" r="r" b="b"/>
              <a:pathLst>
                <a:path w="100965" h="109854">
                  <a:moveTo>
                    <a:pt x="50292" y="0"/>
                  </a:moveTo>
                  <a:lnTo>
                    <a:pt x="30716" y="4304"/>
                  </a:lnTo>
                  <a:lnTo>
                    <a:pt x="14730" y="16049"/>
                  </a:lnTo>
                  <a:lnTo>
                    <a:pt x="3952" y="33486"/>
                  </a:lnTo>
                  <a:lnTo>
                    <a:pt x="0" y="54863"/>
                  </a:lnTo>
                  <a:lnTo>
                    <a:pt x="3952" y="76188"/>
                  </a:lnTo>
                  <a:lnTo>
                    <a:pt x="14730" y="93630"/>
                  </a:lnTo>
                  <a:lnTo>
                    <a:pt x="30716" y="105406"/>
                  </a:lnTo>
                  <a:lnTo>
                    <a:pt x="50292" y="109727"/>
                  </a:lnTo>
                  <a:lnTo>
                    <a:pt x="69867" y="105406"/>
                  </a:lnTo>
                  <a:lnTo>
                    <a:pt x="85853" y="93630"/>
                  </a:lnTo>
                  <a:lnTo>
                    <a:pt x="96631" y="76188"/>
                  </a:lnTo>
                  <a:lnTo>
                    <a:pt x="100583" y="54863"/>
                  </a:lnTo>
                  <a:lnTo>
                    <a:pt x="96631" y="33486"/>
                  </a:lnTo>
                  <a:lnTo>
                    <a:pt x="85853" y="16049"/>
                  </a:lnTo>
                  <a:lnTo>
                    <a:pt x="69867" y="4304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89203" y="5400929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84047" y="3375025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50292" y="0"/>
                  </a:moveTo>
                  <a:lnTo>
                    <a:pt x="30716" y="3946"/>
                  </a:lnTo>
                  <a:lnTo>
                    <a:pt x="14730" y="14716"/>
                  </a:lnTo>
                  <a:lnTo>
                    <a:pt x="3952" y="30700"/>
                  </a:lnTo>
                  <a:lnTo>
                    <a:pt x="0" y="50291"/>
                  </a:lnTo>
                  <a:lnTo>
                    <a:pt x="3952" y="69883"/>
                  </a:lnTo>
                  <a:lnTo>
                    <a:pt x="14730" y="85867"/>
                  </a:lnTo>
                  <a:lnTo>
                    <a:pt x="30716" y="96637"/>
                  </a:lnTo>
                  <a:lnTo>
                    <a:pt x="50292" y="100584"/>
                  </a:lnTo>
                  <a:lnTo>
                    <a:pt x="69867" y="96637"/>
                  </a:lnTo>
                  <a:lnTo>
                    <a:pt x="85853" y="85867"/>
                  </a:lnTo>
                  <a:lnTo>
                    <a:pt x="96631" y="69883"/>
                  </a:lnTo>
                  <a:lnTo>
                    <a:pt x="100583" y="50291"/>
                  </a:lnTo>
                  <a:lnTo>
                    <a:pt x="96631" y="30700"/>
                  </a:lnTo>
                  <a:lnTo>
                    <a:pt x="85853" y="14716"/>
                  </a:lnTo>
                  <a:lnTo>
                    <a:pt x="69867" y="3946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89203" y="3425316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 h="0">
                  <a:moveTo>
                    <a:pt x="0" y="0"/>
                  </a:moveTo>
                  <a:lnTo>
                    <a:pt x="16968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736790" y="2247709"/>
            <a:ext cx="5224145" cy="355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b="1">
                <a:latin typeface="Arial"/>
                <a:cs typeface="Arial"/>
              </a:rPr>
              <a:t>2016-2022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(background).</a:t>
            </a:r>
            <a:r>
              <a:rPr dirty="0" sz="1050" spc="16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PWM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Rules</a:t>
            </a:r>
            <a:r>
              <a:rPr dirty="0" sz="1050" spc="1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establish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20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regulatory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framework;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204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2022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050">
                <a:latin typeface="Arial MT"/>
                <a:cs typeface="Arial MT"/>
              </a:rPr>
              <a:t>nationwide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SUP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ban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first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EPR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guidelines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bring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producers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into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scope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0491" y="2717863"/>
            <a:ext cx="5303520" cy="327025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8415" marR="201295">
              <a:lnSpc>
                <a:spcPct val="105900"/>
              </a:lnSpc>
              <a:spcBef>
                <a:spcPts val="55"/>
              </a:spcBef>
            </a:pPr>
            <a:r>
              <a:rPr dirty="0" sz="1050" b="1">
                <a:latin typeface="Arial"/>
                <a:cs typeface="Arial"/>
              </a:rPr>
              <a:t>April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2025</a:t>
            </a:r>
            <a:r>
              <a:rPr dirty="0" sz="1050" spc="1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Mandatory</a:t>
            </a:r>
            <a:r>
              <a:rPr dirty="0" sz="1050" spc="6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recycled</a:t>
            </a:r>
            <a:r>
              <a:rPr dirty="0" sz="1050" spc="1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content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takes</a:t>
            </a:r>
            <a:r>
              <a:rPr dirty="0" sz="1050" spc="15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effect.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Producers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must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use </a:t>
            </a:r>
            <a:r>
              <a:rPr dirty="0" sz="1050">
                <a:latin typeface="Arial MT"/>
                <a:cs typeface="Arial MT"/>
              </a:rPr>
              <a:t>recycled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packaging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on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rising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schedule: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Category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rigid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30%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→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60%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by </a:t>
            </a:r>
            <a:r>
              <a:rPr dirty="0" sz="1050">
                <a:latin typeface="Arial MT"/>
                <a:cs typeface="Arial MT"/>
              </a:rPr>
              <a:t>2028-29;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Category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II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flexible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10%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→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20%;</a:t>
            </a:r>
            <a:r>
              <a:rPr dirty="0" sz="1050" spc="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Category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III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multilayered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5%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→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10%</a:t>
            </a:r>
            <a:endParaRPr sz="1050">
              <a:latin typeface="Arial MT"/>
              <a:cs typeface="Arial MT"/>
            </a:endParaRPr>
          </a:p>
          <a:p>
            <a:pPr marL="12700" marR="153035">
              <a:lnSpc>
                <a:spcPct val="105800"/>
              </a:lnSpc>
              <a:spcBef>
                <a:spcPts val="770"/>
              </a:spcBef>
            </a:pPr>
            <a:r>
              <a:rPr dirty="0" sz="1050" b="1">
                <a:latin typeface="Arial"/>
                <a:cs typeface="Arial"/>
              </a:rPr>
              <a:t>July</a:t>
            </a:r>
            <a:r>
              <a:rPr dirty="0" sz="1050" spc="1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2025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14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Digital</a:t>
            </a:r>
            <a:r>
              <a:rPr dirty="0" sz="1050" spc="16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traceability.</a:t>
            </a:r>
            <a:r>
              <a:rPr dirty="0" sz="1050" spc="12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All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packaging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must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carry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QR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codes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or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unique </a:t>
            </a:r>
            <a:r>
              <a:rPr dirty="0" sz="1050">
                <a:latin typeface="Arial MT"/>
                <a:cs typeface="Arial MT"/>
              </a:rPr>
              <a:t>identifiers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linking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each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batch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its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registered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producer;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3,000+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PIBOs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registered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on </a:t>
            </a:r>
            <a:r>
              <a:rPr dirty="0" sz="1050">
                <a:latin typeface="Arial MT"/>
                <a:cs typeface="Arial MT"/>
              </a:rPr>
              <a:t>CPCB's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portal</a:t>
            </a:r>
            <a:endParaRPr sz="1050">
              <a:latin typeface="Arial MT"/>
              <a:cs typeface="Arial MT"/>
            </a:endParaRPr>
          </a:p>
          <a:p>
            <a:pPr marL="18415" marR="5080">
              <a:lnSpc>
                <a:spcPct val="105000"/>
              </a:lnSpc>
              <a:spcBef>
                <a:spcPts val="705"/>
              </a:spcBef>
            </a:pPr>
            <a:r>
              <a:rPr dirty="0" sz="1050" b="1">
                <a:latin typeface="Arial"/>
                <a:cs typeface="Arial"/>
              </a:rPr>
              <a:t>2024-2025</a:t>
            </a:r>
            <a:r>
              <a:rPr dirty="0" sz="1050" spc="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14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The</a:t>
            </a:r>
            <a:r>
              <a:rPr dirty="0" sz="1050" spc="5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fake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certificate</a:t>
            </a:r>
            <a:r>
              <a:rPr dirty="0" sz="1050" spc="1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scandal.</a:t>
            </a:r>
            <a:r>
              <a:rPr dirty="0" sz="1050" spc="13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CSE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CPCB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audits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find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~700,000 </a:t>
            </a:r>
            <a:r>
              <a:rPr dirty="0" sz="1050">
                <a:latin typeface="Arial MT"/>
                <a:cs typeface="Arial MT"/>
              </a:rPr>
              <a:t>fraudulent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EPR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certificates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—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38x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actual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processing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capacity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issuing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recyclers. </a:t>
            </a:r>
            <a:r>
              <a:rPr dirty="0" sz="1050">
                <a:latin typeface="Arial MT"/>
                <a:cs typeface="Arial MT"/>
              </a:rPr>
              <a:t>Investigations</a:t>
            </a:r>
            <a:r>
              <a:rPr dirty="0" sz="1050" spc="1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expose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"ghost"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recycling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plants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(31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41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audited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e-waste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units).</a:t>
            </a:r>
            <a:r>
              <a:rPr dirty="0" sz="1050" spc="14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NGT </a:t>
            </a:r>
            <a:r>
              <a:rPr dirty="0" sz="1050">
                <a:latin typeface="Arial MT"/>
                <a:cs typeface="Arial MT"/>
              </a:rPr>
              <a:t>issues</a:t>
            </a:r>
            <a:r>
              <a:rPr dirty="0" sz="1050" spc="1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notices;</a:t>
            </a:r>
            <a:r>
              <a:rPr dirty="0" sz="1050" spc="1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CPCB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orders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environmental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compensation</a:t>
            </a:r>
            <a:endParaRPr sz="1050">
              <a:latin typeface="Arial MT"/>
              <a:cs typeface="Arial MT"/>
            </a:endParaRPr>
          </a:p>
          <a:p>
            <a:pPr marL="17780" marR="6985">
              <a:lnSpc>
                <a:spcPct val="105800"/>
              </a:lnSpc>
              <a:spcBef>
                <a:spcPts val="785"/>
              </a:spcBef>
            </a:pPr>
            <a:r>
              <a:rPr dirty="0" sz="1050" b="1">
                <a:latin typeface="Arial"/>
                <a:cs typeface="Arial"/>
              </a:rPr>
              <a:t>August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2025</a:t>
            </a:r>
            <a:r>
              <a:rPr dirty="0" sz="1050" spc="1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–</a:t>
            </a:r>
            <a:r>
              <a:rPr dirty="0" sz="1050" spc="1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Geneva</a:t>
            </a:r>
            <a:r>
              <a:rPr dirty="0" sz="1050" spc="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(INC-5.2).</a:t>
            </a:r>
            <a:r>
              <a:rPr dirty="0" sz="1050" spc="14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India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aligns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with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Saudi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Arabia,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China,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Russia,</a:t>
            </a:r>
            <a:r>
              <a:rPr dirty="0" sz="1050" spc="18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 </a:t>
            </a:r>
            <a:r>
              <a:rPr dirty="0" sz="1050">
                <a:latin typeface="Arial MT"/>
                <a:cs typeface="Arial MT"/>
              </a:rPr>
              <a:t>Iran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block</a:t>
            </a:r>
            <a:r>
              <a:rPr dirty="0" sz="1050" spc="1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binding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caps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on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virgin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polymer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production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UN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Global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Plastics </a:t>
            </a:r>
            <a:r>
              <a:rPr dirty="0" sz="1050">
                <a:latin typeface="Arial MT"/>
                <a:cs typeface="Arial MT"/>
              </a:rPr>
              <a:t>Treaty.</a:t>
            </a:r>
            <a:r>
              <a:rPr dirty="0" sz="1050" spc="1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Treaty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talks</a:t>
            </a:r>
            <a:r>
              <a:rPr dirty="0" sz="1050" spc="11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collapse</a:t>
            </a:r>
            <a:endParaRPr sz="1050">
              <a:latin typeface="Arial MT"/>
              <a:cs typeface="Arial MT"/>
            </a:endParaRPr>
          </a:p>
          <a:p>
            <a:pPr marL="12700" marR="84455">
              <a:lnSpc>
                <a:spcPct val="104900"/>
              </a:lnSpc>
              <a:spcBef>
                <a:spcPts val="745"/>
              </a:spcBef>
            </a:pPr>
            <a:r>
              <a:rPr dirty="0" sz="1050" spc="10" b="1">
                <a:latin typeface="Arial"/>
                <a:cs typeface="Arial"/>
              </a:rPr>
              <a:t>March</a:t>
            </a:r>
            <a:r>
              <a:rPr dirty="0" sz="1050" spc="2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31,</a:t>
            </a:r>
            <a:r>
              <a:rPr dirty="0" sz="1050" spc="3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2026</a:t>
            </a:r>
            <a:r>
              <a:rPr dirty="0" sz="1050" spc="8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–</a:t>
            </a:r>
            <a:r>
              <a:rPr dirty="0" sz="1050" spc="7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PWM (Amendment)</a:t>
            </a:r>
            <a:r>
              <a:rPr dirty="0" sz="1050" spc="50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Rules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2026. </a:t>
            </a:r>
            <a:r>
              <a:rPr dirty="0" sz="1050" spc="10">
                <a:latin typeface="Arial MT"/>
                <a:cs typeface="Arial MT"/>
              </a:rPr>
              <a:t>Brings</a:t>
            </a:r>
            <a:r>
              <a:rPr dirty="0" sz="1050" spc="85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resin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and</a:t>
            </a:r>
            <a:r>
              <a:rPr dirty="0" sz="1050" spc="105">
                <a:latin typeface="Arial MT"/>
                <a:cs typeface="Arial MT"/>
              </a:rPr>
              <a:t> </a:t>
            </a:r>
            <a:r>
              <a:rPr dirty="0" sz="1050" spc="10">
                <a:latin typeface="Arial MT"/>
                <a:cs typeface="Arial MT"/>
              </a:rPr>
              <a:t>pellet</a:t>
            </a:r>
            <a:r>
              <a:rPr dirty="0" sz="1050" spc="3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“sellers" </a:t>
            </a:r>
            <a:r>
              <a:rPr dirty="0" sz="1050">
                <a:latin typeface="Arial MT"/>
                <a:cs typeface="Arial MT"/>
              </a:rPr>
              <a:t>inside</a:t>
            </a:r>
            <a:r>
              <a:rPr dirty="0" sz="1050" spc="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framework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first</a:t>
            </a:r>
            <a:r>
              <a:rPr dirty="0" sz="1050" spc="1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time;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decentralizes</a:t>
            </a:r>
            <a:r>
              <a:rPr dirty="0" sz="1050" spc="114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enforcement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Urban</a:t>
            </a:r>
            <a:r>
              <a:rPr dirty="0" sz="1050" spc="1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Local </a:t>
            </a:r>
            <a:r>
              <a:rPr dirty="0" sz="1050">
                <a:latin typeface="Arial MT"/>
                <a:cs typeface="Arial MT"/>
              </a:rPr>
              <a:t>Bodies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with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registered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environment</a:t>
            </a:r>
            <a:r>
              <a:rPr dirty="0" sz="1050" spc="1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auditors;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introduces</a:t>
            </a:r>
            <a:r>
              <a:rPr dirty="0" sz="1050" spc="1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reuse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mandates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(up</a:t>
            </a:r>
            <a:r>
              <a:rPr dirty="0" sz="1050" spc="1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8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85%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large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rigid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water</a:t>
            </a:r>
            <a:r>
              <a:rPr dirty="0" sz="1050" spc="19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containers);</a:t>
            </a:r>
            <a:r>
              <a:rPr dirty="0" sz="1050" spc="16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allows</a:t>
            </a:r>
            <a:r>
              <a:rPr dirty="0" sz="1050" spc="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three-year</a:t>
            </a:r>
            <a:r>
              <a:rPr dirty="0" sz="1050" spc="9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carry-forward</a:t>
            </a:r>
            <a:r>
              <a:rPr dirty="0" sz="1050" spc="1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unmet</a:t>
            </a:r>
            <a:r>
              <a:rPr dirty="0" sz="1050" spc="7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targets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63959" y="307339"/>
            <a:ext cx="41719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7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8703310" cy="635"/>
          </a:xfrm>
          <a:custGeom>
            <a:avLst/>
            <a:gdLst/>
            <a:ahLst/>
            <a:cxnLst/>
            <a:rect l="l" t="t" r="r" b="b"/>
            <a:pathLst>
              <a:path w="8703310" h="635">
                <a:moveTo>
                  <a:pt x="0" y="253"/>
                </a:moveTo>
                <a:lnTo>
                  <a:pt x="870292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308592" y="1545716"/>
            <a:ext cx="2551430" cy="4554855"/>
          </a:xfrm>
          <a:prstGeom prst="rect">
            <a:avLst/>
          </a:prstGeom>
          <a:solidFill>
            <a:srgbClr val="E3E8EE"/>
          </a:solidFill>
        </p:spPr>
        <p:txBody>
          <a:bodyPr wrap="square" lIns="0" tIns="14668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1155"/>
              </a:spcBef>
            </a:pPr>
            <a:r>
              <a:rPr dirty="0" sz="1200" spc="-10" b="1">
                <a:latin typeface="Arial"/>
                <a:cs typeface="Arial"/>
              </a:rPr>
              <a:t>Observations</a:t>
            </a:r>
            <a:endParaRPr sz="1200">
              <a:latin typeface="Arial"/>
              <a:cs typeface="Arial"/>
            </a:endParaRPr>
          </a:p>
          <a:p>
            <a:pPr marL="319405" marR="276225" indent="-178435">
              <a:lnSpc>
                <a:spcPct val="101200"/>
              </a:lnSpc>
              <a:spcBef>
                <a:spcPts val="570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1050" b="1">
                <a:latin typeface="Arial"/>
                <a:cs typeface="Arial"/>
              </a:rPr>
              <a:t>The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scale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of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China’s </a:t>
            </a:r>
            <a:r>
              <a:rPr dirty="0" sz="1050" b="1">
                <a:latin typeface="Arial"/>
                <a:cs typeface="Arial"/>
              </a:rPr>
              <a:t>dominance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is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larger</a:t>
            </a:r>
            <a:r>
              <a:rPr dirty="0" sz="1050" spc="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than</a:t>
            </a:r>
            <a:r>
              <a:rPr dirty="0" sz="1050" spc="-90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it </a:t>
            </a:r>
            <a:r>
              <a:rPr dirty="0" sz="1050" b="1">
                <a:latin typeface="Arial"/>
                <a:cs typeface="Arial"/>
              </a:rPr>
              <a:t>appears.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It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has</a:t>
            </a:r>
            <a:r>
              <a:rPr dirty="0" sz="1050" spc="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production </a:t>
            </a:r>
            <a:r>
              <a:rPr dirty="0" sz="1050">
                <a:latin typeface="Arial MT"/>
                <a:cs typeface="Arial MT"/>
              </a:rPr>
              <a:t>surplus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12%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global</a:t>
            </a:r>
            <a:r>
              <a:rPr dirty="0" sz="1050" spc="-20">
                <a:latin typeface="Arial MT"/>
                <a:cs typeface="Arial MT"/>
              </a:rPr>
              <a:t> total</a:t>
            </a:r>
            <a:endParaRPr sz="1050">
              <a:latin typeface="Arial MT"/>
              <a:cs typeface="Arial MT"/>
            </a:endParaRPr>
          </a:p>
          <a:p>
            <a:pPr marL="319405" marR="304165" indent="-178435">
              <a:lnSpc>
                <a:spcPct val="99600"/>
              </a:lnSpc>
              <a:spcBef>
                <a:spcPts val="615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1050" b="1">
                <a:latin typeface="Arial"/>
                <a:cs typeface="Arial"/>
              </a:rPr>
              <a:t>The </a:t>
            </a:r>
            <a:r>
              <a:rPr dirty="0" sz="1050" spc="-10" b="1">
                <a:latin typeface="Arial"/>
                <a:cs typeface="Arial"/>
              </a:rPr>
              <a:t>consumption</a:t>
            </a:r>
            <a:r>
              <a:rPr dirty="0" sz="1050" spc="20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gap </a:t>
            </a:r>
            <a:r>
              <a:rPr dirty="0" sz="1050" b="1">
                <a:latin typeface="Arial"/>
                <a:cs typeface="Arial"/>
              </a:rPr>
              <a:t>highlights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global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dependency.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ROW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is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most </a:t>
            </a:r>
            <a:r>
              <a:rPr dirty="0" sz="1050">
                <a:latin typeface="Arial MT"/>
                <a:cs typeface="Arial MT"/>
              </a:rPr>
              <a:t>dependent,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with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those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countries </a:t>
            </a:r>
            <a:r>
              <a:rPr dirty="0" sz="1050">
                <a:latin typeface="Arial MT"/>
                <a:cs typeface="Arial MT"/>
              </a:rPr>
              <a:t>consuming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more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than</a:t>
            </a:r>
            <a:r>
              <a:rPr dirty="0" sz="1050" spc="3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they </a:t>
            </a:r>
            <a:r>
              <a:rPr dirty="0" sz="1050">
                <a:latin typeface="Arial MT"/>
                <a:cs typeface="Arial MT"/>
              </a:rPr>
              <a:t>produce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by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over</a:t>
            </a:r>
            <a:r>
              <a:rPr dirty="0" sz="1050" spc="1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60%</a:t>
            </a:r>
            <a:endParaRPr sz="1050">
              <a:latin typeface="Arial MT"/>
              <a:cs typeface="Arial MT"/>
            </a:endParaRPr>
          </a:p>
          <a:p>
            <a:pPr marL="319405" marR="260350" indent="-178435">
              <a:lnSpc>
                <a:spcPct val="100600"/>
              </a:lnSpc>
              <a:spcBef>
                <a:spcPts val="610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1050" b="1">
                <a:latin typeface="Arial"/>
                <a:cs typeface="Arial"/>
              </a:rPr>
              <a:t>Geopolitical</a:t>
            </a:r>
            <a:r>
              <a:rPr dirty="0" sz="1050" spc="-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concentration</a:t>
            </a:r>
            <a:r>
              <a:rPr dirty="0" sz="1050" spc="-90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of </a:t>
            </a:r>
            <a:r>
              <a:rPr dirty="0" sz="1050" b="1">
                <a:latin typeface="Arial"/>
                <a:cs typeface="Arial"/>
              </a:rPr>
              <a:t>the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plastics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value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chain:</a:t>
            </a:r>
            <a:r>
              <a:rPr dirty="0" sz="1050" spc="-65" b="1">
                <a:latin typeface="Arial"/>
                <a:cs typeface="Arial"/>
              </a:rPr>
              <a:t> </a:t>
            </a:r>
            <a:r>
              <a:rPr dirty="0" sz="1050" spc="-50">
                <a:latin typeface="Arial MT"/>
                <a:cs typeface="Arial MT"/>
              </a:rPr>
              <a:t>A</a:t>
            </a:r>
            <a:r>
              <a:rPr dirty="0" sz="1050">
                <a:latin typeface="Arial MT"/>
                <a:cs typeface="Arial MT"/>
              </a:rPr>
              <a:t> small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number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Middle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Eastern oil-</a:t>
            </a:r>
            <a:r>
              <a:rPr dirty="0" sz="1050">
                <a:latin typeface="Arial MT"/>
                <a:cs typeface="Arial MT"/>
              </a:rPr>
              <a:t>rich nations</a:t>
            </a:r>
            <a:r>
              <a:rPr dirty="0" sz="1050" spc="-7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control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the </a:t>
            </a:r>
            <a:r>
              <a:rPr dirty="0" sz="1050">
                <a:latin typeface="Arial MT"/>
                <a:cs typeface="Arial MT"/>
              </a:rPr>
              <a:t>feedstock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but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just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two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countries </a:t>
            </a:r>
            <a:r>
              <a:rPr dirty="0" sz="1050">
                <a:latin typeface="Arial MT"/>
                <a:cs typeface="Arial MT"/>
              </a:rPr>
              <a:t>(the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U.S.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China) operate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half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global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manufacturing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of </a:t>
            </a:r>
            <a:r>
              <a:rPr dirty="0" sz="1050">
                <a:latin typeface="Arial MT"/>
                <a:cs typeface="Arial MT"/>
              </a:rPr>
              <a:t>primary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plastics</a:t>
            </a:r>
            <a:endParaRPr sz="1050">
              <a:latin typeface="Arial MT"/>
              <a:cs typeface="Arial MT"/>
            </a:endParaRPr>
          </a:p>
          <a:p>
            <a:pPr algn="just" marL="319405" marR="407034" indent="-177800">
              <a:lnSpc>
                <a:spcPct val="100099"/>
              </a:lnSpc>
              <a:spcBef>
                <a:spcPts val="540"/>
              </a:spcBef>
              <a:buChar char="•"/>
              <a:tabLst>
                <a:tab pos="322580" algn="l"/>
              </a:tabLst>
            </a:pPr>
            <a:r>
              <a:rPr dirty="0" sz="1050">
                <a:latin typeface="Arial MT"/>
                <a:cs typeface="Arial MT"/>
              </a:rPr>
              <a:t>Africa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has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18%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of</a:t>
            </a:r>
            <a:r>
              <a:rPr dirty="0" sz="1050" spc="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the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world’s </a:t>
            </a:r>
            <a:r>
              <a:rPr dirty="0" sz="1050" spc="-10" b="1">
                <a:latin typeface="Arial"/>
                <a:cs typeface="Arial"/>
              </a:rPr>
              <a:t>	</a:t>
            </a:r>
            <a:r>
              <a:rPr dirty="0" sz="1050" b="1">
                <a:latin typeface="Arial"/>
                <a:cs typeface="Arial"/>
              </a:rPr>
              <a:t>population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but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represents</a:t>
            </a:r>
            <a:r>
              <a:rPr dirty="0" sz="1050" spc="-6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just </a:t>
            </a:r>
            <a:r>
              <a:rPr dirty="0" sz="1050" spc="-20">
                <a:latin typeface="Arial MT"/>
                <a:cs typeface="Arial MT"/>
              </a:rPr>
              <a:t>	</a:t>
            </a:r>
            <a:r>
              <a:rPr dirty="0" sz="1050" b="1">
                <a:latin typeface="Arial"/>
                <a:cs typeface="Arial"/>
              </a:rPr>
              <a:t>4%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of</a:t>
            </a:r>
            <a:r>
              <a:rPr dirty="0" sz="1050" spc="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global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production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48260" marR="5080">
              <a:lnSpc>
                <a:spcPts val="3320"/>
              </a:lnSpc>
              <a:spcBef>
                <a:spcPts val="250"/>
              </a:spcBef>
            </a:pPr>
            <a:r>
              <a:rPr dirty="0"/>
              <a:t>China</a:t>
            </a:r>
            <a:r>
              <a:rPr dirty="0" spc="-5"/>
              <a:t> </a:t>
            </a:r>
            <a:r>
              <a:rPr dirty="0"/>
              <a:t>and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/>
              <a:t>United</a:t>
            </a:r>
            <a:r>
              <a:rPr dirty="0" spc="-70"/>
              <a:t> </a:t>
            </a:r>
            <a:r>
              <a:rPr dirty="0"/>
              <a:t>States</a:t>
            </a:r>
            <a:r>
              <a:rPr dirty="0" spc="10"/>
              <a:t> </a:t>
            </a:r>
            <a:r>
              <a:rPr dirty="0"/>
              <a:t>are</a:t>
            </a:r>
            <a:r>
              <a:rPr dirty="0" spc="-65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/>
              <a:t>leading</a:t>
            </a:r>
            <a:r>
              <a:rPr dirty="0" spc="-70"/>
              <a:t> </a:t>
            </a:r>
            <a:r>
              <a:rPr dirty="0"/>
              <a:t>plastic</a:t>
            </a:r>
            <a:r>
              <a:rPr dirty="0" spc="10"/>
              <a:t> </a:t>
            </a:r>
            <a:r>
              <a:rPr dirty="0" spc="-10"/>
              <a:t>producers </a:t>
            </a:r>
            <a:r>
              <a:rPr dirty="0"/>
              <a:t>(~50%)</a:t>
            </a:r>
            <a:r>
              <a:rPr dirty="0" spc="-65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/>
              <a:t>consumers</a:t>
            </a:r>
            <a:r>
              <a:rPr dirty="0" spc="-45"/>
              <a:t> </a:t>
            </a:r>
            <a:r>
              <a:rPr dirty="0" spc="-10"/>
              <a:t>(~40%)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8241" y="1747075"/>
            <a:ext cx="561022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b="1">
                <a:latin typeface="Arial"/>
                <a:cs typeface="Arial"/>
              </a:rPr>
              <a:t>Global</a:t>
            </a:r>
            <a:r>
              <a:rPr dirty="0" sz="1550" spc="21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plastic</a:t>
            </a:r>
            <a:r>
              <a:rPr dirty="0" sz="1550" spc="11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production</a:t>
            </a:r>
            <a:r>
              <a:rPr dirty="0" sz="1550" spc="8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and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consumption</a:t>
            </a:r>
            <a:r>
              <a:rPr dirty="0" sz="1550" spc="1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by</a:t>
            </a:r>
            <a:r>
              <a:rPr dirty="0" sz="1550" spc="200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geography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241" y="2073719"/>
            <a:ext cx="19761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Million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metric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tons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(Mt),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2022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9033" y="4801793"/>
            <a:ext cx="7379970" cy="1116330"/>
            <a:chOff x="649033" y="4801793"/>
            <a:chExt cx="7379970" cy="1116330"/>
          </a:xfrm>
        </p:grpSpPr>
        <p:sp>
          <p:nvSpPr>
            <p:cNvPr id="10" name="object 10"/>
            <p:cNvSpPr/>
            <p:nvPr/>
          </p:nvSpPr>
          <p:spPr>
            <a:xfrm>
              <a:off x="1472184" y="4801793"/>
              <a:ext cx="2048510" cy="1106805"/>
            </a:xfrm>
            <a:custGeom>
              <a:avLst/>
              <a:gdLst/>
              <a:ahLst/>
              <a:cxnLst/>
              <a:rect l="l" t="t" r="r" b="b"/>
              <a:pathLst>
                <a:path w="2048510" h="1106804">
                  <a:moveTo>
                    <a:pt x="2048255" y="0"/>
                  </a:moveTo>
                  <a:lnTo>
                    <a:pt x="0" y="0"/>
                  </a:lnTo>
                  <a:lnTo>
                    <a:pt x="0" y="1106703"/>
                  </a:lnTo>
                  <a:lnTo>
                    <a:pt x="2048255" y="1106703"/>
                  </a:lnTo>
                  <a:lnTo>
                    <a:pt x="2048255" y="0"/>
                  </a:lnTo>
                  <a:close/>
                </a:path>
              </a:pathLst>
            </a:custGeom>
            <a:solidFill>
              <a:srgbClr val="C30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53795" y="5913069"/>
              <a:ext cx="7370445" cy="0"/>
            </a:xfrm>
            <a:custGeom>
              <a:avLst/>
              <a:gdLst/>
              <a:ahLst/>
              <a:cxnLst/>
              <a:rect l="l" t="t" r="r" b="b"/>
              <a:pathLst>
                <a:path w="7370445" h="0">
                  <a:moveTo>
                    <a:pt x="0" y="0"/>
                  </a:moveTo>
                  <a:lnTo>
                    <a:pt x="737006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1472183" y="2432875"/>
            <a:ext cx="2048510" cy="1353820"/>
            <a:chOff x="1472183" y="2432875"/>
            <a:chExt cx="2048510" cy="1353820"/>
          </a:xfrm>
        </p:grpSpPr>
        <p:sp>
          <p:nvSpPr>
            <p:cNvPr id="13" name="object 13"/>
            <p:cNvSpPr/>
            <p:nvPr/>
          </p:nvSpPr>
          <p:spPr>
            <a:xfrm>
              <a:off x="1472183" y="3301746"/>
              <a:ext cx="2048510" cy="485140"/>
            </a:xfrm>
            <a:custGeom>
              <a:avLst/>
              <a:gdLst/>
              <a:ahLst/>
              <a:cxnLst/>
              <a:rect l="l" t="t" r="r" b="b"/>
              <a:pathLst>
                <a:path w="2048510" h="485139">
                  <a:moveTo>
                    <a:pt x="2048255" y="0"/>
                  </a:moveTo>
                  <a:lnTo>
                    <a:pt x="0" y="0"/>
                  </a:lnTo>
                  <a:lnTo>
                    <a:pt x="0" y="484758"/>
                  </a:lnTo>
                  <a:lnTo>
                    <a:pt x="2048255" y="484758"/>
                  </a:lnTo>
                  <a:lnTo>
                    <a:pt x="2048255" y="0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472183" y="3127971"/>
              <a:ext cx="2048510" cy="173990"/>
            </a:xfrm>
            <a:custGeom>
              <a:avLst/>
              <a:gdLst/>
              <a:ahLst/>
              <a:cxnLst/>
              <a:rect l="l" t="t" r="r" b="b"/>
              <a:pathLst>
                <a:path w="2048510" h="173989">
                  <a:moveTo>
                    <a:pt x="2048255" y="0"/>
                  </a:moveTo>
                  <a:lnTo>
                    <a:pt x="0" y="0"/>
                  </a:lnTo>
                  <a:lnTo>
                    <a:pt x="0" y="173774"/>
                  </a:lnTo>
                  <a:lnTo>
                    <a:pt x="2048255" y="173774"/>
                  </a:lnTo>
                  <a:lnTo>
                    <a:pt x="2048255" y="0"/>
                  </a:lnTo>
                  <a:close/>
                </a:path>
              </a:pathLst>
            </a:custGeom>
            <a:solidFill>
              <a:srgbClr val="A73C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72183" y="2954235"/>
              <a:ext cx="2048510" cy="173990"/>
            </a:xfrm>
            <a:custGeom>
              <a:avLst/>
              <a:gdLst/>
              <a:ahLst/>
              <a:cxnLst/>
              <a:rect l="l" t="t" r="r" b="b"/>
              <a:pathLst>
                <a:path w="2048510" h="173989">
                  <a:moveTo>
                    <a:pt x="2048255" y="0"/>
                  </a:moveTo>
                  <a:lnTo>
                    <a:pt x="0" y="0"/>
                  </a:lnTo>
                  <a:lnTo>
                    <a:pt x="0" y="173774"/>
                  </a:lnTo>
                  <a:lnTo>
                    <a:pt x="2048255" y="173774"/>
                  </a:lnTo>
                  <a:lnTo>
                    <a:pt x="2048255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472183" y="2817075"/>
              <a:ext cx="2048510" cy="137795"/>
            </a:xfrm>
            <a:custGeom>
              <a:avLst/>
              <a:gdLst/>
              <a:ahLst/>
              <a:cxnLst/>
              <a:rect l="l" t="t" r="r" b="b"/>
              <a:pathLst>
                <a:path w="2048510" h="137794">
                  <a:moveTo>
                    <a:pt x="2048255" y="0"/>
                  </a:moveTo>
                  <a:lnTo>
                    <a:pt x="0" y="0"/>
                  </a:lnTo>
                  <a:lnTo>
                    <a:pt x="0" y="137198"/>
                  </a:lnTo>
                  <a:lnTo>
                    <a:pt x="2048255" y="137198"/>
                  </a:lnTo>
                  <a:lnTo>
                    <a:pt x="2048255" y="0"/>
                  </a:lnTo>
                  <a:close/>
                </a:path>
              </a:pathLst>
            </a:custGeom>
            <a:solidFill>
              <a:srgbClr val="6E8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472183" y="2707359"/>
              <a:ext cx="2048510" cy="109855"/>
            </a:xfrm>
            <a:custGeom>
              <a:avLst/>
              <a:gdLst/>
              <a:ahLst/>
              <a:cxnLst/>
              <a:rect l="l" t="t" r="r" b="b"/>
              <a:pathLst>
                <a:path w="2048510" h="109855">
                  <a:moveTo>
                    <a:pt x="2048255" y="0"/>
                  </a:moveTo>
                  <a:lnTo>
                    <a:pt x="0" y="0"/>
                  </a:lnTo>
                  <a:lnTo>
                    <a:pt x="0" y="109754"/>
                  </a:lnTo>
                  <a:lnTo>
                    <a:pt x="2048255" y="109754"/>
                  </a:lnTo>
                  <a:lnTo>
                    <a:pt x="2048255" y="0"/>
                  </a:lnTo>
                  <a:close/>
                </a:path>
              </a:pathLst>
            </a:custGeom>
            <a:solidFill>
              <a:srgbClr val="9DB0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472183" y="2432875"/>
              <a:ext cx="2048510" cy="274955"/>
            </a:xfrm>
            <a:custGeom>
              <a:avLst/>
              <a:gdLst/>
              <a:ahLst/>
              <a:cxnLst/>
              <a:rect l="l" t="t" r="r" b="b"/>
              <a:pathLst>
                <a:path w="2048510" h="274955">
                  <a:moveTo>
                    <a:pt x="2048255" y="0"/>
                  </a:moveTo>
                  <a:lnTo>
                    <a:pt x="0" y="0"/>
                  </a:lnTo>
                  <a:lnTo>
                    <a:pt x="0" y="274383"/>
                  </a:lnTo>
                  <a:lnTo>
                    <a:pt x="2048255" y="274383"/>
                  </a:lnTo>
                  <a:lnTo>
                    <a:pt x="2048255" y="0"/>
                  </a:lnTo>
                  <a:close/>
                </a:path>
              </a:pathLst>
            </a:custGeom>
            <a:solidFill>
              <a:srgbClr val="C3CFE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5157215" y="2881083"/>
            <a:ext cx="2048510" cy="283845"/>
            <a:chOff x="5157215" y="2881083"/>
            <a:chExt cx="2048510" cy="283845"/>
          </a:xfrm>
        </p:grpSpPr>
        <p:sp>
          <p:nvSpPr>
            <p:cNvPr id="20" name="object 20"/>
            <p:cNvSpPr/>
            <p:nvPr/>
          </p:nvSpPr>
          <p:spPr>
            <a:xfrm>
              <a:off x="5157215" y="3027387"/>
              <a:ext cx="2048510" cy="137795"/>
            </a:xfrm>
            <a:custGeom>
              <a:avLst/>
              <a:gdLst/>
              <a:ahLst/>
              <a:cxnLst/>
              <a:rect l="l" t="t" r="r" b="b"/>
              <a:pathLst>
                <a:path w="2048509" h="137794">
                  <a:moveTo>
                    <a:pt x="2048256" y="0"/>
                  </a:moveTo>
                  <a:lnTo>
                    <a:pt x="0" y="0"/>
                  </a:lnTo>
                  <a:lnTo>
                    <a:pt x="0" y="137198"/>
                  </a:lnTo>
                  <a:lnTo>
                    <a:pt x="2048256" y="137198"/>
                  </a:lnTo>
                  <a:lnTo>
                    <a:pt x="2048256" y="0"/>
                  </a:lnTo>
                  <a:close/>
                </a:path>
              </a:pathLst>
            </a:custGeom>
            <a:solidFill>
              <a:srgbClr val="6E8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157215" y="2881083"/>
              <a:ext cx="2048510" cy="146685"/>
            </a:xfrm>
            <a:custGeom>
              <a:avLst/>
              <a:gdLst/>
              <a:ahLst/>
              <a:cxnLst/>
              <a:rect l="l" t="t" r="r" b="b"/>
              <a:pathLst>
                <a:path w="2048509" h="146685">
                  <a:moveTo>
                    <a:pt x="2048256" y="0"/>
                  </a:moveTo>
                  <a:lnTo>
                    <a:pt x="0" y="0"/>
                  </a:lnTo>
                  <a:lnTo>
                    <a:pt x="0" y="146342"/>
                  </a:lnTo>
                  <a:lnTo>
                    <a:pt x="2048256" y="146342"/>
                  </a:lnTo>
                  <a:lnTo>
                    <a:pt x="2048256" y="0"/>
                  </a:lnTo>
                  <a:close/>
                </a:path>
              </a:pathLst>
            </a:custGeom>
            <a:solidFill>
              <a:srgbClr val="9DB0C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2347848" y="5254244"/>
            <a:ext cx="32448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32%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57215" y="5213375"/>
            <a:ext cx="2048510" cy="695325"/>
          </a:xfrm>
          <a:prstGeom prst="rect">
            <a:avLst/>
          </a:prstGeom>
          <a:solidFill>
            <a:srgbClr val="C30C3D"/>
          </a:solidFill>
        </p:spPr>
        <p:txBody>
          <a:bodyPr wrap="square" lIns="0" tIns="901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15875">
              <a:lnSpc>
                <a:spcPct val="100000"/>
              </a:lnSpc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20%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72183" y="4307840"/>
            <a:ext cx="2048510" cy="494030"/>
          </a:xfrm>
          <a:prstGeom prst="rect">
            <a:avLst/>
          </a:prstGeom>
          <a:solidFill>
            <a:srgbClr val="009BDB"/>
          </a:solidFill>
        </p:spPr>
        <p:txBody>
          <a:bodyPr wrap="square" lIns="0" tIns="160020" rIns="0" bIns="0" rtlCol="0" vert="horz">
            <a:spAutoFit/>
          </a:bodyPr>
          <a:lstStyle/>
          <a:p>
            <a:pPr algn="ctr" marL="14604">
              <a:lnSpc>
                <a:spcPct val="100000"/>
              </a:lnSpc>
              <a:spcBef>
                <a:spcPts val="1260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14%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57215" y="4591405"/>
            <a:ext cx="2048510" cy="622300"/>
          </a:xfrm>
          <a:prstGeom prst="rect">
            <a:avLst/>
          </a:prstGeom>
          <a:solidFill>
            <a:srgbClr val="009BDB"/>
          </a:solidFill>
        </p:spPr>
        <p:txBody>
          <a:bodyPr wrap="square" lIns="0" tIns="501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9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15875">
              <a:lnSpc>
                <a:spcPct val="100000"/>
              </a:lnSpc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18%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72183" y="3786504"/>
            <a:ext cx="2048510" cy="521334"/>
          </a:xfrm>
          <a:prstGeom prst="rect">
            <a:avLst/>
          </a:prstGeom>
          <a:solidFill>
            <a:srgbClr val="D0217B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14604">
              <a:lnSpc>
                <a:spcPct val="100000"/>
              </a:lnSpc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15%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57215" y="4170705"/>
            <a:ext cx="2048510" cy="421005"/>
          </a:xfrm>
          <a:prstGeom prst="rect">
            <a:avLst/>
          </a:prstGeom>
          <a:solidFill>
            <a:srgbClr val="D0217B"/>
          </a:solidFill>
        </p:spPr>
        <p:txBody>
          <a:bodyPr wrap="square" lIns="0" tIns="121285" rIns="0" bIns="0" rtlCol="0" vert="horz">
            <a:spAutoFit/>
          </a:bodyPr>
          <a:lstStyle/>
          <a:p>
            <a:pPr algn="ctr" marL="15875">
              <a:lnSpc>
                <a:spcPct val="100000"/>
              </a:lnSpc>
              <a:spcBef>
                <a:spcPts val="95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12%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85900" y="3441509"/>
            <a:ext cx="20396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14%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61788" y="3612756"/>
            <a:ext cx="2039620" cy="558165"/>
          </a:xfrm>
          <a:prstGeom prst="rect">
            <a:avLst/>
          </a:prstGeom>
          <a:solidFill>
            <a:srgbClr val="34A297"/>
          </a:solidFill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15875">
              <a:lnSpc>
                <a:spcPct val="100000"/>
              </a:lnSpc>
              <a:spcBef>
                <a:spcPts val="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16%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85900" y="3110737"/>
            <a:ext cx="203962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5715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5%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61788" y="3374961"/>
            <a:ext cx="2039620" cy="238125"/>
          </a:xfrm>
          <a:prstGeom prst="rect">
            <a:avLst/>
          </a:prstGeom>
          <a:solidFill>
            <a:srgbClr val="A73CA7"/>
          </a:solidFill>
        </p:spPr>
        <p:txBody>
          <a:bodyPr wrap="square" lIns="0" tIns="28575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2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7%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85900" y="2934525"/>
            <a:ext cx="20396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5%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61788" y="3182873"/>
            <a:ext cx="2039620" cy="192405"/>
          </a:xfrm>
          <a:prstGeom prst="rect">
            <a:avLst/>
          </a:prstGeom>
          <a:solidFill>
            <a:srgbClr val="805BC8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5715">
              <a:lnSpc>
                <a:spcPts val="1405"/>
              </a:lnSpc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6%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85900" y="2464435"/>
            <a:ext cx="203962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5715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8%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61788" y="2432913"/>
            <a:ext cx="2039620" cy="434975"/>
          </a:xfrm>
          <a:prstGeom prst="rect">
            <a:avLst/>
          </a:prstGeom>
          <a:solidFill>
            <a:srgbClr val="C3CFE0"/>
          </a:solidFill>
        </p:spPr>
        <p:txBody>
          <a:bodyPr wrap="square" lIns="0" tIns="135890" rIns="0" bIns="0" rtlCol="0" vert="horz">
            <a:spAutoFit/>
          </a:bodyPr>
          <a:lstStyle/>
          <a:p>
            <a:pPr algn="ctr" marL="15875">
              <a:lnSpc>
                <a:spcPct val="100000"/>
              </a:lnSpc>
              <a:spcBef>
                <a:spcPts val="1070"/>
              </a:spcBef>
            </a:pPr>
            <a:r>
              <a:rPr dirty="0" sz="1200" spc="-25">
                <a:latin typeface="Arial MT"/>
                <a:cs typeface="Arial MT"/>
              </a:rPr>
              <a:t>13%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391285" y="2789631"/>
            <a:ext cx="1754505" cy="669925"/>
            <a:chOff x="1391285" y="2789631"/>
            <a:chExt cx="1754505" cy="669925"/>
          </a:xfrm>
        </p:grpSpPr>
        <p:sp>
          <p:nvSpPr>
            <p:cNvPr id="37" name="object 37"/>
            <p:cNvSpPr/>
            <p:nvPr/>
          </p:nvSpPr>
          <p:spPr>
            <a:xfrm>
              <a:off x="1394460" y="2885694"/>
              <a:ext cx="46355" cy="570865"/>
            </a:xfrm>
            <a:custGeom>
              <a:avLst/>
              <a:gdLst/>
              <a:ahLst/>
              <a:cxnLst/>
              <a:rect l="l" t="t" r="r" b="b"/>
              <a:pathLst>
                <a:path w="46355" h="570864">
                  <a:moveTo>
                    <a:pt x="0" y="104775"/>
                  </a:moveTo>
                  <a:lnTo>
                    <a:pt x="45974" y="0"/>
                  </a:lnTo>
                </a:path>
                <a:path w="46355" h="570864">
                  <a:moveTo>
                    <a:pt x="0" y="337946"/>
                  </a:moveTo>
                  <a:lnTo>
                    <a:pt x="45974" y="155447"/>
                  </a:lnTo>
                </a:path>
                <a:path w="46355" h="570864">
                  <a:moveTo>
                    <a:pt x="0" y="570483"/>
                  </a:moveTo>
                  <a:lnTo>
                    <a:pt x="45974" y="32918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880360" y="2789631"/>
              <a:ext cx="265430" cy="183515"/>
            </a:xfrm>
            <a:custGeom>
              <a:avLst/>
              <a:gdLst/>
              <a:ahLst/>
              <a:cxnLst/>
              <a:rect l="l" t="t" r="r" b="b"/>
              <a:pathLst>
                <a:path w="265430" h="183514">
                  <a:moveTo>
                    <a:pt x="265175" y="0"/>
                  </a:moveTo>
                  <a:lnTo>
                    <a:pt x="0" y="0"/>
                  </a:lnTo>
                  <a:lnTo>
                    <a:pt x="0" y="182930"/>
                  </a:lnTo>
                  <a:lnTo>
                    <a:pt x="265175" y="182930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6E8DB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1856232" y="2707258"/>
            <a:ext cx="265430" cy="160655"/>
          </a:xfrm>
          <a:prstGeom prst="rect">
            <a:avLst/>
          </a:prstGeom>
          <a:solidFill>
            <a:srgbClr val="9DB0CF"/>
          </a:solidFill>
        </p:spPr>
        <p:txBody>
          <a:bodyPr wrap="square" lIns="0" tIns="0" rIns="0" bIns="0" rtlCol="0" vert="horz">
            <a:spAutoFit/>
          </a:bodyPr>
          <a:lstStyle/>
          <a:p>
            <a:pPr marL="22225">
              <a:lnSpc>
                <a:spcPts val="1145"/>
              </a:lnSpc>
            </a:pPr>
            <a:r>
              <a:rPr dirty="0" sz="1200" spc="-25">
                <a:latin typeface="Arial MT"/>
                <a:cs typeface="Arial MT"/>
              </a:rPr>
              <a:t>3%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85900" y="2867405"/>
            <a:ext cx="1659889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17780">
              <a:lnSpc>
                <a:spcPts val="830"/>
              </a:lnSpc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4%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8701" y="5950127"/>
            <a:ext cx="8538210" cy="7835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311150">
              <a:lnSpc>
                <a:spcPct val="100000"/>
              </a:lnSpc>
              <a:spcBef>
                <a:spcPts val="125"/>
              </a:spcBef>
              <a:tabLst>
                <a:tab pos="3600450" algn="l"/>
              </a:tabLst>
            </a:pPr>
            <a:r>
              <a:rPr dirty="0" sz="1200" spc="-10">
                <a:latin typeface="Arial MT"/>
                <a:cs typeface="Arial MT"/>
              </a:rPr>
              <a:t>Production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10">
                <a:latin typeface="Arial MT"/>
                <a:cs typeface="Arial MT"/>
              </a:rPr>
              <a:t>Consumption</a:t>
            </a:r>
            <a:endParaRPr sz="1200">
              <a:latin typeface="Arial MT"/>
              <a:cs typeface="Arial MT"/>
            </a:endParaRPr>
          </a:p>
          <a:p>
            <a:pPr marL="50800">
              <a:lnSpc>
                <a:spcPts val="950"/>
              </a:lnSpc>
              <a:spcBef>
                <a:spcPts val="660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sz="800">
                <a:latin typeface="Arial MT"/>
                <a:cs typeface="Arial MT"/>
              </a:rPr>
              <a:t>Net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Exporter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occurs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when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country’s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production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volume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larger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than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consumption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volume;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global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consumption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30">
                <a:latin typeface="Arial MT"/>
                <a:cs typeface="Arial MT"/>
              </a:rPr>
              <a:t>considered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equal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to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production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based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global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material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flow</a:t>
            </a:r>
            <a:endParaRPr sz="800">
              <a:latin typeface="Arial MT"/>
              <a:cs typeface="Arial MT"/>
            </a:endParaRPr>
          </a:p>
          <a:p>
            <a:pPr marL="50800">
              <a:lnSpc>
                <a:spcPts val="935"/>
              </a:lnSpc>
            </a:pPr>
            <a:r>
              <a:rPr dirty="0" sz="800" spc="-10">
                <a:latin typeface="Arial MT"/>
                <a:cs typeface="Arial MT"/>
              </a:rPr>
              <a:t>accounting.</a:t>
            </a:r>
            <a:endParaRPr sz="800">
              <a:latin typeface="Arial MT"/>
              <a:cs typeface="Arial MT"/>
            </a:endParaRPr>
          </a:p>
          <a:p>
            <a:pPr marL="508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Source: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Complexities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of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the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global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plastics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supply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chain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revealed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in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a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trade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linked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material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flow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analysis</a:t>
            </a:r>
            <a:r>
              <a:rPr dirty="0" sz="800" spc="-4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(Houssini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10">
                <a:latin typeface="Arial MT"/>
                <a:cs typeface="Arial MT"/>
              </a:rPr>
              <a:t> 2025).</a:t>
            </a:r>
            <a:endParaRPr sz="8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50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Yosafat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Partogi,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Una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Oljaca,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19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Gernot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with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565392" y="2862783"/>
            <a:ext cx="256540" cy="183515"/>
          </a:xfrm>
          <a:custGeom>
            <a:avLst/>
            <a:gdLst/>
            <a:ahLst/>
            <a:cxnLst/>
            <a:rect l="l" t="t" r="r" b="b"/>
            <a:pathLst>
              <a:path w="256540" h="183514">
                <a:moveTo>
                  <a:pt x="256031" y="0"/>
                </a:moveTo>
                <a:lnTo>
                  <a:pt x="0" y="0"/>
                </a:lnTo>
                <a:lnTo>
                  <a:pt x="0" y="182930"/>
                </a:lnTo>
                <a:lnTo>
                  <a:pt x="256031" y="182930"/>
                </a:lnTo>
                <a:lnTo>
                  <a:pt x="256031" y="0"/>
                </a:lnTo>
                <a:close/>
              </a:path>
            </a:pathLst>
          </a:custGeom>
          <a:solidFill>
            <a:srgbClr val="9DB0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6565392" y="2867405"/>
            <a:ext cx="63563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">
              <a:lnSpc>
                <a:spcPts val="1400"/>
              </a:lnSpc>
            </a:pPr>
            <a:r>
              <a:rPr dirty="0" sz="1200" spc="-25">
                <a:latin typeface="Arial MT"/>
                <a:cs typeface="Arial MT"/>
              </a:rPr>
              <a:t>4%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541264" y="2999943"/>
            <a:ext cx="256540" cy="183515"/>
          </a:xfrm>
          <a:custGeom>
            <a:avLst/>
            <a:gdLst/>
            <a:ahLst/>
            <a:cxnLst/>
            <a:rect l="l" t="t" r="r" b="b"/>
            <a:pathLst>
              <a:path w="256539" h="183514">
                <a:moveTo>
                  <a:pt x="256032" y="0"/>
                </a:moveTo>
                <a:lnTo>
                  <a:pt x="0" y="0"/>
                </a:lnTo>
                <a:lnTo>
                  <a:pt x="0" y="182930"/>
                </a:lnTo>
                <a:lnTo>
                  <a:pt x="256032" y="182930"/>
                </a:lnTo>
                <a:lnTo>
                  <a:pt x="256032" y="0"/>
                </a:lnTo>
                <a:close/>
              </a:path>
            </a:pathLst>
          </a:custGeom>
          <a:solidFill>
            <a:srgbClr val="6E8D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5161788" y="3045714"/>
            <a:ext cx="63563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1955">
              <a:lnSpc>
                <a:spcPts val="1080"/>
              </a:lnSpc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4%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2432" y="2367540"/>
            <a:ext cx="825500" cy="1427480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433070">
              <a:lnSpc>
                <a:spcPct val="100000"/>
              </a:lnSpc>
              <a:spcBef>
                <a:spcPts val="490"/>
              </a:spcBef>
            </a:pPr>
            <a:r>
              <a:rPr dirty="0" sz="1200" spc="-25">
                <a:latin typeface="Arial MT"/>
                <a:cs typeface="Arial MT"/>
              </a:rPr>
              <a:t>ROW</a:t>
            </a:r>
            <a:endParaRPr sz="1200">
              <a:latin typeface="Arial MT"/>
              <a:cs typeface="Arial MT"/>
            </a:endParaRPr>
          </a:p>
          <a:p>
            <a:pPr algn="just" marL="417195" marR="5080" indent="-24130">
              <a:lnSpc>
                <a:spcPct val="127699"/>
              </a:lnSpc>
            </a:pPr>
            <a:r>
              <a:rPr dirty="0" sz="1200" spc="-10">
                <a:latin typeface="Arial MT"/>
                <a:cs typeface="Arial MT"/>
              </a:rPr>
              <a:t>Japan Africa India</a:t>
            </a:r>
            <a:endParaRPr sz="12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405"/>
              </a:spcBef>
            </a:pPr>
            <a:r>
              <a:rPr dirty="0" sz="1200">
                <a:latin typeface="Arial MT"/>
                <a:cs typeface="Arial MT"/>
              </a:rPr>
              <a:t>Middle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East</a:t>
            </a:r>
            <a:endParaRPr sz="1200">
              <a:latin typeface="Arial MT"/>
              <a:cs typeface="Arial MT"/>
            </a:endParaRPr>
          </a:p>
          <a:p>
            <a:pPr marL="426720">
              <a:lnSpc>
                <a:spcPct val="100000"/>
              </a:lnSpc>
              <a:spcBef>
                <a:spcPts val="400"/>
              </a:spcBef>
            </a:pPr>
            <a:r>
              <a:rPr dirty="0" sz="1200" spc="-20">
                <a:latin typeface="Arial MT"/>
                <a:cs typeface="Arial MT"/>
              </a:rPr>
              <a:t>EU28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45350" y="3943858"/>
            <a:ext cx="74231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Other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Asia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59357" y="4449000"/>
            <a:ext cx="3251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latin typeface="Arial MT"/>
                <a:cs typeface="Arial MT"/>
              </a:rPr>
              <a:t>U.S.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60983" y="5250815"/>
            <a:ext cx="422909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10">
                <a:latin typeface="Arial MT"/>
                <a:cs typeface="Arial MT"/>
              </a:rPr>
              <a:t>China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361945" y="2205862"/>
            <a:ext cx="27241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460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46596" y="2205862"/>
            <a:ext cx="27241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460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449192" y="2451226"/>
            <a:ext cx="1269365" cy="1006475"/>
          </a:xfrm>
          <a:custGeom>
            <a:avLst/>
            <a:gdLst/>
            <a:ahLst/>
            <a:cxnLst/>
            <a:rect l="l" t="t" r="r" b="b"/>
            <a:pathLst>
              <a:path w="1269364" h="1006475">
                <a:moveTo>
                  <a:pt x="1269111" y="0"/>
                </a:moveTo>
                <a:lnTo>
                  <a:pt x="226695" y="0"/>
                </a:lnTo>
                <a:lnTo>
                  <a:pt x="226695" y="586867"/>
                </a:lnTo>
                <a:lnTo>
                  <a:pt x="0" y="769112"/>
                </a:lnTo>
                <a:lnTo>
                  <a:pt x="226695" y="838326"/>
                </a:lnTo>
                <a:lnTo>
                  <a:pt x="226695" y="1006094"/>
                </a:lnTo>
                <a:lnTo>
                  <a:pt x="1269111" y="1006094"/>
                </a:lnTo>
                <a:lnTo>
                  <a:pt x="1269111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3733800" y="2534348"/>
            <a:ext cx="879475" cy="8318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30"/>
              </a:spcBef>
            </a:pP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Largest feedstock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supplier</a:t>
            </a:r>
            <a:r>
              <a:rPr dirty="0" sz="105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dirty="0" sz="1050" spc="-10">
                <a:solidFill>
                  <a:srgbClr val="FFFFFF"/>
                </a:solidFill>
                <a:latin typeface="Arial MT"/>
                <a:cs typeface="Arial MT"/>
              </a:rPr>
              <a:t>plastics manufacturing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471612" y="4274311"/>
            <a:ext cx="6229350" cy="1671955"/>
            <a:chOff x="1471612" y="4274311"/>
            <a:chExt cx="6229350" cy="1671955"/>
          </a:xfrm>
        </p:grpSpPr>
        <p:sp>
          <p:nvSpPr>
            <p:cNvPr id="55" name="object 55"/>
            <p:cNvSpPr/>
            <p:nvPr/>
          </p:nvSpPr>
          <p:spPr>
            <a:xfrm>
              <a:off x="1485900" y="4312500"/>
              <a:ext cx="5715000" cy="1619250"/>
            </a:xfrm>
            <a:custGeom>
              <a:avLst/>
              <a:gdLst/>
              <a:ahLst/>
              <a:cxnLst/>
              <a:rect l="l" t="t" r="r" b="b"/>
              <a:pathLst>
                <a:path w="5715000" h="1619250">
                  <a:moveTo>
                    <a:pt x="0" y="1618869"/>
                  </a:moveTo>
                  <a:lnTo>
                    <a:pt x="2039112" y="1618869"/>
                  </a:lnTo>
                  <a:lnTo>
                    <a:pt x="2039112" y="0"/>
                  </a:lnTo>
                  <a:lnTo>
                    <a:pt x="0" y="0"/>
                  </a:lnTo>
                  <a:lnTo>
                    <a:pt x="0" y="1618869"/>
                  </a:lnTo>
                  <a:close/>
                </a:path>
                <a:path w="5715000" h="1619250">
                  <a:moveTo>
                    <a:pt x="3675888" y="1618869"/>
                  </a:moveTo>
                  <a:lnTo>
                    <a:pt x="5715000" y="1618869"/>
                  </a:lnTo>
                  <a:lnTo>
                    <a:pt x="5715000" y="292607"/>
                  </a:lnTo>
                  <a:lnTo>
                    <a:pt x="3675888" y="292607"/>
                  </a:lnTo>
                  <a:lnTo>
                    <a:pt x="3675888" y="1618869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7219188" y="4274311"/>
              <a:ext cx="481965" cy="1320165"/>
            </a:xfrm>
            <a:custGeom>
              <a:avLst/>
              <a:gdLst/>
              <a:ahLst/>
              <a:cxnLst/>
              <a:rect l="l" t="t" r="r" b="b"/>
              <a:pathLst>
                <a:path w="481965" h="1320164">
                  <a:moveTo>
                    <a:pt x="481711" y="1275715"/>
                  </a:moveTo>
                  <a:lnTo>
                    <a:pt x="76200" y="1275715"/>
                  </a:lnTo>
                  <a:lnTo>
                    <a:pt x="76200" y="1243965"/>
                  </a:lnTo>
                  <a:lnTo>
                    <a:pt x="0" y="1282065"/>
                  </a:lnTo>
                  <a:lnTo>
                    <a:pt x="76200" y="1320152"/>
                  </a:lnTo>
                  <a:lnTo>
                    <a:pt x="76200" y="1288415"/>
                  </a:lnTo>
                  <a:lnTo>
                    <a:pt x="481711" y="1288415"/>
                  </a:lnTo>
                  <a:lnTo>
                    <a:pt x="481711" y="1275715"/>
                  </a:lnTo>
                  <a:close/>
                </a:path>
                <a:path w="481965" h="1320164">
                  <a:moveTo>
                    <a:pt x="481711" y="31750"/>
                  </a:moveTo>
                  <a:lnTo>
                    <a:pt x="76200" y="31750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481711" y="44450"/>
                  </a:lnTo>
                  <a:lnTo>
                    <a:pt x="481711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7804911" y="4221289"/>
            <a:ext cx="9867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Net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Exporter</a:t>
            </a:r>
            <a:r>
              <a:rPr dirty="0" baseline="24305" sz="1200" spc="-15">
                <a:latin typeface="Arial MT"/>
                <a:cs typeface="Arial MT"/>
              </a:rPr>
              <a:t>1</a:t>
            </a:r>
            <a:endParaRPr baseline="24305" sz="12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822565" y="5442165"/>
            <a:ext cx="9867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Net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Exporter</a:t>
            </a:r>
            <a:r>
              <a:rPr dirty="0" baseline="24305" sz="1200" spc="-15">
                <a:latin typeface="Arial MT"/>
                <a:cs typeface="Arial MT"/>
              </a:rPr>
              <a:t>1</a:t>
            </a:r>
            <a:endParaRPr baseline="24305"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24611" y="1733169"/>
            <a:ext cx="5659120" cy="635"/>
          </a:xfrm>
          <a:custGeom>
            <a:avLst/>
            <a:gdLst/>
            <a:ahLst/>
            <a:cxnLst/>
            <a:rect l="l" t="t" r="r" b="b"/>
            <a:pathLst>
              <a:path w="5659120" h="635">
                <a:moveTo>
                  <a:pt x="0" y="380"/>
                </a:moveTo>
                <a:lnTo>
                  <a:pt x="56587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184" y="1911629"/>
            <a:ext cx="914171" cy="9143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184" y="3045739"/>
            <a:ext cx="914171" cy="9143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9184" y="4179849"/>
            <a:ext cx="914171" cy="9143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9184" y="5304840"/>
            <a:ext cx="914171" cy="9144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30679" y="2078799"/>
            <a:ext cx="1638300" cy="5791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Anika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Behrndt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40">
                <a:latin typeface="Arial MT"/>
                <a:cs typeface="Arial MT"/>
              </a:rPr>
              <a:t>Team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Lead </a:t>
            </a:r>
            <a:r>
              <a:rPr dirty="0" sz="1200" spc="-10">
                <a:latin typeface="Arial MT"/>
                <a:cs typeface="Arial MT"/>
                <a:hlinkClick r:id="rId7"/>
              </a:rPr>
              <a:t>arb2321@columbia.edu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30679" y="3303397"/>
            <a:ext cx="178308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 b="1">
                <a:latin typeface="Arial"/>
                <a:cs typeface="Arial"/>
              </a:rPr>
              <a:t>Yosfat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Partogi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Simbolon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CKI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Fellow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30679" y="4435983"/>
            <a:ext cx="1243965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Mariana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Castaño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CKI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Fellow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30679" y="5568606"/>
            <a:ext cx="1217930" cy="3956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"/>
                <a:cs typeface="Arial"/>
              </a:rPr>
              <a:t>Smarth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Galhotra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CKI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Fellow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14489" y="1917344"/>
            <a:ext cx="902719" cy="90294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525766" y="2078799"/>
            <a:ext cx="1583055" cy="5791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Paula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Sanchez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CKI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Fellow </a:t>
            </a:r>
            <a:r>
              <a:rPr dirty="0" sz="1200" spc="-10">
                <a:latin typeface="Arial MT"/>
                <a:cs typeface="Arial MT"/>
                <a:hlinkClick r:id="rId9"/>
              </a:rPr>
              <a:t>ps3529@columbia.edu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08776" y="3045739"/>
            <a:ext cx="914146" cy="91437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525766" y="3303397"/>
            <a:ext cx="81534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Una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Oljaca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CKI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Fellow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08776" y="4179849"/>
            <a:ext cx="914146" cy="91437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525766" y="4435983"/>
            <a:ext cx="138303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Khande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Jae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Fisher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CKI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Fellow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 descr="$PPTXTitle"/>
          <p:cNvSpPr txBox="1">
            <a:spLocks noGrp="1"/>
          </p:cNvSpPr>
          <p:nvPr>
            <p:ph type="title"/>
          </p:nvPr>
        </p:nvSpPr>
        <p:spPr>
          <a:xfrm>
            <a:off x="413918" y="534034"/>
            <a:ext cx="164274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CKI</a:t>
            </a:r>
            <a:r>
              <a:rPr dirty="0" spc="-20"/>
              <a:t> </a:t>
            </a:r>
            <a:r>
              <a:rPr dirty="0" spc="-40"/>
              <a:t>Team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08241" y="1432369"/>
            <a:ext cx="76835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 b="1">
                <a:latin typeface="Arial"/>
                <a:cs typeface="Arial"/>
              </a:rPr>
              <a:t>Fellows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0"/>
              <a:t>Staff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</a:p>
          <a:p>
            <a:pPr marL="1235075">
              <a:lnSpc>
                <a:spcPct val="100000"/>
              </a:lnSpc>
            </a:pPr>
            <a:r>
              <a:rPr dirty="0" sz="1200"/>
              <a:t>Isabel</a:t>
            </a:r>
            <a:r>
              <a:rPr dirty="0" sz="1200" spc="-35"/>
              <a:t> </a:t>
            </a:r>
            <a:r>
              <a:rPr dirty="0" sz="1200" spc="-10"/>
              <a:t>Hoyos</a:t>
            </a:r>
            <a:endParaRPr sz="1200"/>
          </a:p>
          <a:p>
            <a:pPr marL="1235075" marR="5080">
              <a:lnSpc>
                <a:spcPct val="100000"/>
              </a:lnSpc>
            </a:pPr>
            <a:r>
              <a:rPr dirty="0" sz="1200" b="0">
                <a:latin typeface="Arial MT"/>
                <a:cs typeface="Arial MT"/>
              </a:rPr>
              <a:t>M.S.</a:t>
            </a:r>
            <a:r>
              <a:rPr dirty="0" sz="1200" spc="-10" b="0">
                <a:latin typeface="Arial MT"/>
                <a:cs typeface="Arial MT"/>
              </a:rPr>
              <a:t> </a:t>
            </a:r>
            <a:r>
              <a:rPr dirty="0" sz="1200" b="0">
                <a:latin typeface="Arial MT"/>
                <a:cs typeface="Arial MT"/>
              </a:rPr>
              <a:t>in</a:t>
            </a:r>
            <a:r>
              <a:rPr dirty="0" sz="1200" spc="15" b="0">
                <a:latin typeface="Arial MT"/>
                <a:cs typeface="Arial MT"/>
              </a:rPr>
              <a:t> </a:t>
            </a:r>
            <a:r>
              <a:rPr dirty="0" sz="1200" spc="-10" b="0">
                <a:latin typeface="Arial MT"/>
                <a:cs typeface="Arial MT"/>
              </a:rPr>
              <a:t>Sustainability</a:t>
            </a:r>
            <a:r>
              <a:rPr dirty="0" sz="1200" spc="5" b="0">
                <a:latin typeface="Arial MT"/>
                <a:cs typeface="Arial MT"/>
              </a:rPr>
              <a:t> </a:t>
            </a:r>
            <a:r>
              <a:rPr dirty="0" sz="1200" spc="-10" b="0">
                <a:latin typeface="Arial MT"/>
                <a:cs typeface="Arial MT"/>
              </a:rPr>
              <a:t>Management </a:t>
            </a:r>
            <a:r>
              <a:rPr dirty="0" sz="1200" b="0">
                <a:latin typeface="Arial MT"/>
                <a:cs typeface="Arial MT"/>
              </a:rPr>
              <a:t>Former</a:t>
            </a:r>
            <a:r>
              <a:rPr dirty="0" sz="1200" spc="-45" b="0">
                <a:latin typeface="Arial MT"/>
                <a:cs typeface="Arial MT"/>
              </a:rPr>
              <a:t> </a:t>
            </a:r>
            <a:r>
              <a:rPr dirty="0" sz="1200" b="0">
                <a:latin typeface="Arial MT"/>
                <a:cs typeface="Arial MT"/>
              </a:rPr>
              <a:t>Senior</a:t>
            </a:r>
            <a:r>
              <a:rPr dirty="0" sz="1200" spc="-40" b="0">
                <a:latin typeface="Arial MT"/>
                <a:cs typeface="Arial MT"/>
              </a:rPr>
              <a:t> </a:t>
            </a:r>
            <a:r>
              <a:rPr dirty="0" sz="1200" spc="-10" b="0">
                <a:latin typeface="Arial MT"/>
                <a:cs typeface="Arial MT"/>
              </a:rPr>
              <a:t>Staff</a:t>
            </a:r>
            <a:r>
              <a:rPr dirty="0" sz="1200" spc="-45" b="0">
                <a:latin typeface="Arial MT"/>
                <a:cs typeface="Arial MT"/>
              </a:rPr>
              <a:t> </a:t>
            </a:r>
            <a:r>
              <a:rPr dirty="0" sz="1200" spc="-10" b="0">
                <a:latin typeface="Arial MT"/>
                <a:cs typeface="Arial MT"/>
              </a:rPr>
              <a:t>Associate </a:t>
            </a:r>
            <a:r>
              <a:rPr dirty="0" u="sng" sz="1200" spc="-10" b="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"/>
              </a:rPr>
              <a:t>ih2428@columbia.edu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1200">
              <a:latin typeface="Arial MT"/>
              <a:cs typeface="Arial MT"/>
            </a:endParaRPr>
          </a:p>
          <a:p>
            <a:pPr marL="1235075">
              <a:lnSpc>
                <a:spcPct val="100000"/>
              </a:lnSpc>
              <a:spcBef>
                <a:spcPts val="5"/>
              </a:spcBef>
            </a:pPr>
            <a:r>
              <a:rPr dirty="0" sz="1200"/>
              <a:t>Ariela</a:t>
            </a:r>
            <a:r>
              <a:rPr dirty="0" sz="1200" spc="-45"/>
              <a:t> </a:t>
            </a:r>
            <a:r>
              <a:rPr dirty="0" sz="1200"/>
              <a:t>Farchi </a:t>
            </a:r>
            <a:r>
              <a:rPr dirty="0" sz="1200" spc="-20"/>
              <a:t>Behar</a:t>
            </a:r>
            <a:endParaRPr sz="1200"/>
          </a:p>
          <a:p>
            <a:pPr marL="1235075" marR="5080">
              <a:lnSpc>
                <a:spcPct val="100000"/>
              </a:lnSpc>
            </a:pPr>
            <a:r>
              <a:rPr dirty="0" sz="1200" b="0">
                <a:latin typeface="Arial MT"/>
                <a:cs typeface="Arial MT"/>
              </a:rPr>
              <a:t>M.S.</a:t>
            </a:r>
            <a:r>
              <a:rPr dirty="0" sz="1200" spc="-10" b="0">
                <a:latin typeface="Arial MT"/>
                <a:cs typeface="Arial MT"/>
              </a:rPr>
              <a:t> </a:t>
            </a:r>
            <a:r>
              <a:rPr dirty="0" sz="1200" b="0">
                <a:latin typeface="Arial MT"/>
                <a:cs typeface="Arial MT"/>
              </a:rPr>
              <a:t>in</a:t>
            </a:r>
            <a:r>
              <a:rPr dirty="0" sz="1200" spc="15" b="0">
                <a:latin typeface="Arial MT"/>
                <a:cs typeface="Arial MT"/>
              </a:rPr>
              <a:t> </a:t>
            </a:r>
            <a:r>
              <a:rPr dirty="0" sz="1200" spc="-10" b="0">
                <a:latin typeface="Arial MT"/>
                <a:cs typeface="Arial MT"/>
              </a:rPr>
              <a:t>Sustainability</a:t>
            </a:r>
            <a:r>
              <a:rPr dirty="0" sz="1200" spc="5" b="0">
                <a:latin typeface="Arial MT"/>
                <a:cs typeface="Arial MT"/>
              </a:rPr>
              <a:t> </a:t>
            </a:r>
            <a:r>
              <a:rPr dirty="0" sz="1200" spc="-10" b="0">
                <a:latin typeface="Arial MT"/>
                <a:cs typeface="Arial MT"/>
              </a:rPr>
              <a:t>Management Staff</a:t>
            </a:r>
            <a:r>
              <a:rPr dirty="0" sz="1200" spc="-55" b="0">
                <a:latin typeface="Arial MT"/>
                <a:cs typeface="Arial MT"/>
              </a:rPr>
              <a:t> </a:t>
            </a:r>
            <a:r>
              <a:rPr dirty="0" sz="1200" spc="-10" b="0">
                <a:latin typeface="Arial MT"/>
                <a:cs typeface="Arial MT"/>
              </a:rPr>
              <a:t>Associate </a:t>
            </a:r>
            <a:r>
              <a:rPr dirty="0" u="sng" sz="1200" spc="-10" b="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af3487@columbia.edu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1200">
              <a:latin typeface="Arial MT"/>
              <a:cs typeface="Arial MT"/>
            </a:endParaRPr>
          </a:p>
          <a:p>
            <a:pPr marL="1235075">
              <a:lnSpc>
                <a:spcPct val="100000"/>
              </a:lnSpc>
            </a:pPr>
            <a:r>
              <a:rPr dirty="0" sz="1200"/>
              <a:t>Pia</a:t>
            </a:r>
            <a:r>
              <a:rPr dirty="0" sz="1200" spc="-25"/>
              <a:t> </a:t>
            </a:r>
            <a:r>
              <a:rPr dirty="0" sz="1200"/>
              <a:t>Doris</a:t>
            </a:r>
            <a:r>
              <a:rPr dirty="0" sz="1200" spc="-20"/>
              <a:t> </a:t>
            </a:r>
            <a:r>
              <a:rPr dirty="0" sz="1200" spc="-10"/>
              <a:t>Morrow</a:t>
            </a:r>
            <a:endParaRPr sz="1200"/>
          </a:p>
          <a:p>
            <a:pPr marL="1235075" marR="5080">
              <a:lnSpc>
                <a:spcPct val="100000"/>
              </a:lnSpc>
              <a:spcBef>
                <a:spcPts val="5"/>
              </a:spcBef>
            </a:pPr>
            <a:r>
              <a:rPr dirty="0" sz="1200" b="0">
                <a:latin typeface="Arial MT"/>
                <a:cs typeface="Arial MT"/>
              </a:rPr>
              <a:t>M.S.</a:t>
            </a:r>
            <a:r>
              <a:rPr dirty="0" sz="1200" spc="-10" b="0">
                <a:latin typeface="Arial MT"/>
                <a:cs typeface="Arial MT"/>
              </a:rPr>
              <a:t> </a:t>
            </a:r>
            <a:r>
              <a:rPr dirty="0" sz="1200" b="0">
                <a:latin typeface="Arial MT"/>
                <a:cs typeface="Arial MT"/>
              </a:rPr>
              <a:t>in</a:t>
            </a:r>
            <a:r>
              <a:rPr dirty="0" sz="1200" spc="15" b="0">
                <a:latin typeface="Arial MT"/>
                <a:cs typeface="Arial MT"/>
              </a:rPr>
              <a:t> </a:t>
            </a:r>
            <a:r>
              <a:rPr dirty="0" sz="1200" spc="-10" b="0">
                <a:latin typeface="Arial MT"/>
                <a:cs typeface="Arial MT"/>
              </a:rPr>
              <a:t>Sustainability</a:t>
            </a:r>
            <a:r>
              <a:rPr dirty="0" sz="1200" spc="5" b="0">
                <a:latin typeface="Arial MT"/>
                <a:cs typeface="Arial MT"/>
              </a:rPr>
              <a:t> </a:t>
            </a:r>
            <a:r>
              <a:rPr dirty="0" sz="1200" spc="-10" b="0">
                <a:latin typeface="Arial MT"/>
                <a:cs typeface="Arial MT"/>
              </a:rPr>
              <a:t>Management Staff</a:t>
            </a:r>
            <a:r>
              <a:rPr dirty="0" sz="1200" spc="-55" b="0">
                <a:latin typeface="Arial MT"/>
                <a:cs typeface="Arial MT"/>
              </a:rPr>
              <a:t> </a:t>
            </a:r>
            <a:r>
              <a:rPr dirty="0" sz="1200" spc="-10" b="0">
                <a:latin typeface="Arial MT"/>
                <a:cs typeface="Arial MT"/>
              </a:rPr>
              <a:t>Associate </a:t>
            </a:r>
            <a:r>
              <a:rPr dirty="0" u="sng" sz="1200" spc="-10" b="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pm3346@columbia.edu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0309" y="1427924"/>
            <a:ext cx="4305935" cy="1321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b="1">
                <a:latin typeface="Arial"/>
                <a:cs typeface="Arial"/>
              </a:rPr>
              <a:t>Faculty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and</a:t>
            </a:r>
            <a:r>
              <a:rPr dirty="0" sz="1550" spc="50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Advisors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1550">
              <a:latin typeface="Arial"/>
              <a:cs typeface="Arial"/>
            </a:endParaRPr>
          </a:p>
          <a:p>
            <a:pPr marL="1247775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Arial"/>
                <a:cs typeface="Arial"/>
              </a:rPr>
              <a:t>Gernot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Wagner</a:t>
            </a:r>
            <a:endParaRPr sz="1200">
              <a:latin typeface="Arial"/>
              <a:cs typeface="Arial"/>
            </a:endParaRPr>
          </a:p>
          <a:p>
            <a:pPr marL="1247775" marR="508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Senior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Lecturer,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Columbia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Business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School </a:t>
            </a:r>
            <a:r>
              <a:rPr dirty="0" sz="1200">
                <a:latin typeface="Arial MT"/>
                <a:cs typeface="Arial MT"/>
              </a:rPr>
              <a:t>Faculty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Director,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Climate</a:t>
            </a:r>
            <a:r>
              <a:rPr dirty="0" sz="1200" spc="-10">
                <a:latin typeface="Arial MT"/>
                <a:cs typeface="Arial MT"/>
              </a:rPr>
              <a:t> Knowledge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Initiative </a:t>
            </a:r>
            <a:r>
              <a:rPr dirty="0" u="sng" sz="12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gwagner@columbia.edu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9184" y="5304840"/>
            <a:ext cx="914171" cy="914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30679" y="5476531"/>
            <a:ext cx="2252980" cy="5791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Helen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Kim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PhD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 </a:t>
            </a:r>
            <a:r>
              <a:rPr dirty="0" sz="1200" spc="-10">
                <a:latin typeface="Arial MT"/>
                <a:cs typeface="Arial MT"/>
              </a:rPr>
              <a:t>Sustainable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Development </a:t>
            </a:r>
            <a:r>
              <a:rPr dirty="0" sz="1200">
                <a:latin typeface="Arial MT"/>
                <a:cs typeface="Arial MT"/>
              </a:rPr>
              <a:t>Former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Senior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Staff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Associate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13918" y="534034"/>
            <a:ext cx="164274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CKI</a:t>
            </a:r>
            <a:r>
              <a:rPr dirty="0" spc="-20"/>
              <a:t> </a:t>
            </a:r>
            <a:r>
              <a:rPr dirty="0" spc="-40"/>
              <a:t>Team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62"/>
            <a:ext cx="12189460" cy="6859905"/>
          </a:xfrm>
          <a:custGeom>
            <a:avLst/>
            <a:gdLst/>
            <a:ahLst/>
            <a:cxnLst/>
            <a:rect l="l" t="t" r="r" b="b"/>
            <a:pathLst>
              <a:path w="12189460" h="6859905">
                <a:moveTo>
                  <a:pt x="12188952" y="0"/>
                </a:moveTo>
                <a:lnTo>
                  <a:pt x="0" y="0"/>
                </a:lnTo>
                <a:lnTo>
                  <a:pt x="0" y="6859778"/>
                </a:lnTo>
                <a:lnTo>
                  <a:pt x="12188952" y="685977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86F7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" y="338454"/>
            <a:ext cx="2852927" cy="484759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73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13918" y="492378"/>
            <a:ext cx="1550670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0"/>
              <a:t>Glossary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3428" y="1281123"/>
          <a:ext cx="9900285" cy="4832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0415"/>
                <a:gridCol w="4087495"/>
                <a:gridCol w="1534160"/>
                <a:gridCol w="3422014"/>
              </a:tblGrid>
              <a:tr h="274955">
                <a:tc>
                  <a:txBody>
                    <a:bodyPr/>
                    <a:lstStyle/>
                    <a:p>
                      <a:pPr marL="31750">
                        <a:lnSpc>
                          <a:spcPts val="1510"/>
                        </a:lnSpc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ACR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ts val="1510"/>
                        </a:lnSpc>
                      </a:pP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Acrylic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ts val="1510"/>
                        </a:lnSpc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PA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ts val="1510"/>
                        </a:lnSpc>
                      </a:pP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Polyamides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356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APC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Aliphatic</a:t>
                      </a:r>
                      <a:r>
                        <a:rPr dirty="0" sz="1350" spc="185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polycarbonates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0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PBAT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Poly(butylene</a:t>
                      </a:r>
                      <a:r>
                        <a:rPr dirty="0" sz="1350" spc="37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adipate-co-</a:t>
                      </a: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terephthalate)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</a:tr>
              <a:tr h="356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BAU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Business</a:t>
                      </a:r>
                      <a:r>
                        <a:rPr dirty="0" sz="1350" spc="114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350" spc="114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2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usual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PBS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Polybutylene</a:t>
                      </a:r>
                      <a:r>
                        <a:rPr dirty="0" sz="1350" spc="114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succinate</a:t>
                      </a:r>
                      <a:r>
                        <a:rPr dirty="0" sz="1350" spc="12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350" spc="12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copolymers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</a:tr>
              <a:tr h="356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0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CCUS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Carbon</a:t>
                      </a:r>
                      <a:r>
                        <a:rPr dirty="0" sz="1350" spc="1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capture,</a:t>
                      </a:r>
                      <a:r>
                        <a:rPr dirty="0" sz="1350" spc="135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utilization,</a:t>
                      </a:r>
                      <a:r>
                        <a:rPr dirty="0" sz="1350" spc="135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350" spc="20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storage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PE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Polyethylene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</a:tr>
              <a:tr h="356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CP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Casein</a:t>
                      </a:r>
                      <a:r>
                        <a:rPr dirty="0" sz="1350" spc="1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polymers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PEF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Polyethylene</a:t>
                      </a:r>
                      <a:r>
                        <a:rPr dirty="0" sz="1350" spc="155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furanoate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</a:tr>
              <a:tr h="356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CR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Cellulose</a:t>
                      </a:r>
                      <a:r>
                        <a:rPr dirty="0" sz="1350" spc="175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regenerates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PET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Polyethylene</a:t>
                      </a:r>
                      <a:r>
                        <a:rPr dirty="0" sz="1350" spc="155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terephthalate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</a:tr>
              <a:tr h="356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CX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Customer</a:t>
                      </a:r>
                      <a:r>
                        <a:rPr dirty="0" sz="1350" spc="145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experience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PHA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Polyhydroxyalkanoates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</a:tr>
              <a:tr h="356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EOL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End</a:t>
                      </a:r>
                      <a:r>
                        <a:rPr dirty="0" sz="1350" spc="75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350" spc="2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2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life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PLA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Polylactic</a:t>
                      </a:r>
                      <a:r>
                        <a:rPr dirty="0" sz="1350" spc="114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2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acid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</a:tr>
              <a:tr h="356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EPR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Extended</a:t>
                      </a:r>
                      <a:r>
                        <a:rPr dirty="0" sz="1350" spc="1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producer</a:t>
                      </a:r>
                      <a:r>
                        <a:rPr dirty="0" sz="1350" spc="185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responsibility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PP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Polypropylene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</a:tr>
              <a:tr h="356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EPS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Expanded</a:t>
                      </a:r>
                      <a:r>
                        <a:rPr dirty="0" sz="1350" spc="2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polystyrene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PTT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Polytrimethylene</a:t>
                      </a:r>
                      <a:r>
                        <a:rPr dirty="0" sz="1350" spc="2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terephthalate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</a:tr>
              <a:tr h="356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E-</a:t>
                      </a: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SC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Electrical</a:t>
                      </a:r>
                      <a:r>
                        <a:rPr dirty="0" sz="1350" spc="165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steam</a:t>
                      </a:r>
                      <a:r>
                        <a:rPr dirty="0" sz="1350" spc="1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cracking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PUR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Polyurethane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</a:tr>
              <a:tr h="356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0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LDPE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Low-density</a:t>
                      </a:r>
                      <a:r>
                        <a:rPr dirty="0" sz="1350" spc="229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polyethylene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PVC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Polyvinyl</a:t>
                      </a:r>
                      <a:r>
                        <a:rPr dirty="0" sz="1350" spc="14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chloride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</a:tr>
              <a:tr h="356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0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MENA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Middle</a:t>
                      </a:r>
                      <a:r>
                        <a:rPr dirty="0" sz="1350" spc="9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East</a:t>
                      </a:r>
                      <a:r>
                        <a:rPr dirty="0" sz="1350" spc="12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350" spc="95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North</a:t>
                      </a:r>
                      <a:r>
                        <a:rPr dirty="0" sz="1350" spc="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Africa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20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SCPC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Starch</a:t>
                      </a:r>
                      <a:r>
                        <a:rPr dirty="0" sz="1350" spc="13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containing</a:t>
                      </a:r>
                      <a:r>
                        <a:rPr dirty="0" sz="1350" spc="135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polymer</a:t>
                      </a:r>
                      <a:r>
                        <a:rPr dirty="0" sz="1350" spc="65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compounds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</a:tr>
              <a:tr h="275590">
                <a:tc>
                  <a:txBody>
                    <a:bodyPr/>
                    <a:lstStyle/>
                    <a:p>
                      <a:pPr marL="31750">
                        <a:lnSpc>
                          <a:spcPts val="154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NYL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ts val="1540"/>
                        </a:lnSpc>
                        <a:spcBef>
                          <a:spcPts val="530"/>
                        </a:spcBef>
                      </a:pP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Nylon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ts val="1540"/>
                        </a:lnSpc>
                        <a:spcBef>
                          <a:spcPts val="530"/>
                        </a:spcBef>
                      </a:pPr>
                      <a:r>
                        <a:rPr dirty="0" sz="1350" spc="-25" b="1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SUP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ts val="1540"/>
                        </a:lnSpc>
                        <a:spcBef>
                          <a:spcPts val="530"/>
                        </a:spcBef>
                      </a:pPr>
                      <a:r>
                        <a:rPr dirty="0" sz="135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Single-use</a:t>
                      </a:r>
                      <a:r>
                        <a:rPr dirty="0" sz="1350" spc="19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50" spc="-10">
                          <a:solidFill>
                            <a:srgbClr val="111111"/>
                          </a:solidFill>
                          <a:latin typeface="Arial MT"/>
                          <a:cs typeface="Arial MT"/>
                        </a:rPr>
                        <a:t>plastic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B="0" marT="67310"/>
                </a:tc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74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4171950" cy="635"/>
          </a:xfrm>
          <a:custGeom>
            <a:avLst/>
            <a:gdLst/>
            <a:ahLst/>
            <a:cxnLst/>
            <a:rect l="l" t="t" r="r" b="b"/>
            <a:pathLst>
              <a:path w="4171950" h="635">
                <a:moveTo>
                  <a:pt x="0" y="380"/>
                </a:moveTo>
                <a:lnTo>
                  <a:pt x="417144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23459" y="2053335"/>
            <a:ext cx="4171950" cy="635"/>
          </a:xfrm>
          <a:custGeom>
            <a:avLst/>
            <a:gdLst/>
            <a:ahLst/>
            <a:cxnLst/>
            <a:rect l="l" t="t" r="r" b="b"/>
            <a:pathLst>
              <a:path w="4171950" h="635">
                <a:moveTo>
                  <a:pt x="0" y="380"/>
                </a:moveTo>
                <a:lnTo>
                  <a:pt x="417144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3918" y="492378"/>
            <a:ext cx="11219815" cy="8756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Carbon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capture has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 potential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reduce up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50%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monomer </a:t>
            </a:r>
            <a:r>
              <a:rPr dirty="0" sz="2800" b="1">
                <a:latin typeface="Arial"/>
                <a:cs typeface="Arial"/>
              </a:rPr>
              <a:t>production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emissions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841" y="1563814"/>
            <a:ext cx="3725545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8100" marR="304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Average</a:t>
            </a:r>
            <a:r>
              <a:rPr dirty="0" sz="1350" spc="6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annual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investment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in</a:t>
            </a:r>
            <a:r>
              <a:rPr dirty="0" sz="1350" spc="6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CC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6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reduce </a:t>
            </a:r>
            <a:r>
              <a:rPr dirty="0" sz="1350" b="1">
                <a:latin typeface="Arial"/>
                <a:cs typeface="Arial"/>
              </a:rPr>
              <a:t>fossil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fuels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processing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costs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by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spc="-20" b="1">
                <a:latin typeface="Arial"/>
                <a:cs typeface="Arial"/>
              </a:rPr>
              <a:t>18%</a:t>
            </a:r>
            <a:r>
              <a:rPr dirty="0" baseline="27777" sz="1350" spc="-30" b="1">
                <a:latin typeface="Arial"/>
                <a:cs typeface="Arial"/>
              </a:rPr>
              <a:t>2</a:t>
            </a:r>
            <a:endParaRPr baseline="27777"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4767" y="1563814"/>
            <a:ext cx="384556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8100" marR="304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CC</a:t>
            </a:r>
            <a:r>
              <a:rPr dirty="0" sz="1350" spc="6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can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reduce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~50%</a:t>
            </a:r>
            <a:r>
              <a:rPr dirty="0" sz="1350" spc="1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of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emissions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during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spc="-25" b="1">
                <a:latin typeface="Arial"/>
                <a:cs typeface="Arial"/>
              </a:rPr>
              <a:t>SC </a:t>
            </a:r>
            <a:r>
              <a:rPr dirty="0" sz="1350" b="1">
                <a:latin typeface="Arial"/>
                <a:cs typeface="Arial"/>
              </a:rPr>
              <a:t>but</a:t>
            </a:r>
            <a:r>
              <a:rPr dirty="0" sz="1350" spc="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is</a:t>
            </a:r>
            <a:r>
              <a:rPr dirty="0" sz="1350" spc="6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up</a:t>
            </a:r>
            <a:r>
              <a:rPr dirty="0" sz="1350" spc="6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14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10%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more</a:t>
            </a:r>
            <a:r>
              <a:rPr dirty="0" sz="1350" spc="6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expensive</a:t>
            </a:r>
            <a:r>
              <a:rPr dirty="0" sz="1350" spc="6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than</a:t>
            </a:r>
            <a:r>
              <a:rPr dirty="0" sz="1350" spc="65" b="1">
                <a:latin typeface="Arial"/>
                <a:cs typeface="Arial"/>
              </a:rPr>
              <a:t> </a:t>
            </a:r>
            <a:r>
              <a:rPr dirty="0" sz="1350" spc="-20" b="1">
                <a:latin typeface="Arial"/>
                <a:cs typeface="Arial"/>
              </a:rPr>
              <a:t>BAU</a:t>
            </a:r>
            <a:r>
              <a:rPr dirty="0" baseline="27777" sz="1350" spc="-30" b="1">
                <a:latin typeface="Arial"/>
                <a:cs typeface="Arial"/>
              </a:rPr>
              <a:t>1</a:t>
            </a:r>
            <a:endParaRPr baseline="27777"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08592" y="1545716"/>
            <a:ext cx="2560320" cy="4554855"/>
          </a:xfrm>
          <a:prstGeom prst="rect">
            <a:avLst/>
          </a:prstGeom>
          <a:solidFill>
            <a:srgbClr val="E3E8EE"/>
          </a:solidFill>
        </p:spPr>
        <p:txBody>
          <a:bodyPr wrap="square" lIns="0" tIns="14668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1155"/>
              </a:spcBef>
            </a:pPr>
            <a:r>
              <a:rPr dirty="0" sz="1200" spc="-10" b="1">
                <a:latin typeface="Arial"/>
                <a:cs typeface="Arial"/>
              </a:rPr>
              <a:t>Observations</a:t>
            </a:r>
            <a:endParaRPr sz="1200">
              <a:latin typeface="Arial"/>
              <a:cs typeface="Arial"/>
            </a:endParaRPr>
          </a:p>
          <a:p>
            <a:pPr algn="just" marL="319405" marR="438150" indent="-177800">
              <a:lnSpc>
                <a:spcPct val="100200"/>
              </a:lnSpc>
              <a:spcBef>
                <a:spcPts val="580"/>
              </a:spcBef>
              <a:buChar char="•"/>
              <a:tabLst>
                <a:tab pos="322580" algn="l"/>
              </a:tabLst>
            </a:pPr>
            <a:r>
              <a:rPr dirty="0" sz="1050">
                <a:latin typeface="Arial MT"/>
                <a:cs typeface="Arial MT"/>
              </a:rPr>
              <a:t>Costs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monomer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fabrication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as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today: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 b="1">
                <a:latin typeface="Arial"/>
                <a:cs typeface="Arial"/>
              </a:rPr>
              <a:t>~$56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to</a:t>
            </a:r>
            <a:r>
              <a:rPr dirty="0" sz="1050" spc="-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$108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spc="-25">
                <a:latin typeface="Arial MT"/>
                <a:cs typeface="Arial MT"/>
              </a:rPr>
              <a:t>per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ton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</a:t>
            </a:r>
            <a:r>
              <a:rPr dirty="0" baseline="-15873" sz="1050">
                <a:latin typeface="Arial MT"/>
                <a:cs typeface="Arial MT"/>
              </a:rPr>
              <a:t>2</a:t>
            </a:r>
            <a:r>
              <a:rPr dirty="0" baseline="-15873" sz="1050" spc="127">
                <a:latin typeface="Arial MT"/>
                <a:cs typeface="Arial MT"/>
              </a:rPr>
              <a:t> </a:t>
            </a:r>
            <a:r>
              <a:rPr dirty="0" sz="1050" spc="-50"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  <a:p>
            <a:pPr marL="322580" marR="251460" indent="-180975">
              <a:lnSpc>
                <a:spcPct val="100200"/>
              </a:lnSpc>
              <a:spcBef>
                <a:spcPts val="615"/>
              </a:spcBef>
              <a:buChar char="•"/>
              <a:tabLst>
                <a:tab pos="322580" algn="l"/>
              </a:tabLst>
            </a:pP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pre-</a:t>
            </a:r>
            <a:r>
              <a:rPr dirty="0" sz="1050">
                <a:latin typeface="Arial MT"/>
                <a:cs typeface="Arial MT"/>
              </a:rPr>
              <a:t>combustion,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same </a:t>
            </a:r>
            <a:r>
              <a:rPr dirty="0" sz="1050">
                <a:latin typeface="Arial MT"/>
                <a:cs typeface="Arial MT"/>
              </a:rPr>
              <a:t>amount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gas,</a:t>
            </a:r>
            <a:r>
              <a:rPr dirty="0" sz="1050" spc="-8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more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</a:t>
            </a:r>
            <a:r>
              <a:rPr dirty="0" baseline="-15873" sz="1050">
                <a:latin typeface="Arial MT"/>
                <a:cs typeface="Arial MT"/>
              </a:rPr>
              <a:t>2</a:t>
            </a:r>
            <a:r>
              <a:rPr dirty="0" baseline="-15873" sz="1050" spc="1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can</a:t>
            </a:r>
            <a:r>
              <a:rPr dirty="0" sz="1050" spc="5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be </a:t>
            </a:r>
            <a:r>
              <a:rPr dirty="0" sz="1050">
                <a:latin typeface="Arial MT"/>
                <a:cs typeface="Arial MT"/>
              </a:rPr>
              <a:t>captured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(due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higher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CO2 </a:t>
            </a:r>
            <a:r>
              <a:rPr dirty="0" sz="1050">
                <a:latin typeface="Arial MT"/>
                <a:cs typeface="Arial MT"/>
              </a:rPr>
              <a:t>concentration),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which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leads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to </a:t>
            </a:r>
            <a:r>
              <a:rPr dirty="0" sz="1050">
                <a:latin typeface="Arial MT"/>
                <a:cs typeface="Arial MT"/>
              </a:rPr>
              <a:t>lower</a:t>
            </a:r>
            <a:r>
              <a:rPr dirty="0" sz="1050" spc="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capital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costs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smaller </a:t>
            </a:r>
            <a:r>
              <a:rPr dirty="0" sz="1050">
                <a:latin typeface="Arial MT"/>
                <a:cs typeface="Arial MT"/>
              </a:rPr>
              <a:t>equipment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sizes,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making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pre-</a:t>
            </a:r>
            <a:r>
              <a:rPr dirty="0" sz="1050">
                <a:latin typeface="Arial MT"/>
                <a:cs typeface="Arial MT"/>
              </a:rPr>
              <a:t>combustion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more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cost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effective.</a:t>
            </a:r>
            <a:endParaRPr sz="1050">
              <a:latin typeface="Arial MT"/>
              <a:cs typeface="Arial MT"/>
            </a:endParaRPr>
          </a:p>
          <a:p>
            <a:pPr marL="322580" marR="262890" indent="-180975">
              <a:lnSpc>
                <a:spcPct val="100600"/>
              </a:lnSpc>
              <a:spcBef>
                <a:spcPts val="605"/>
              </a:spcBef>
              <a:buChar char="•"/>
              <a:tabLst>
                <a:tab pos="322580" algn="l"/>
              </a:tabLst>
            </a:pPr>
            <a:r>
              <a:rPr dirty="0" sz="1050">
                <a:latin typeface="Arial MT"/>
                <a:cs typeface="Arial MT"/>
              </a:rPr>
              <a:t>An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uneven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regulatory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landscape, </a:t>
            </a:r>
            <a:r>
              <a:rPr dirty="0" sz="1050">
                <a:latin typeface="Arial MT"/>
                <a:cs typeface="Arial MT"/>
              </a:rPr>
              <a:t>unestablished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revenue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streams, </a:t>
            </a:r>
            <a:r>
              <a:rPr dirty="0" sz="1050">
                <a:latin typeface="Arial MT"/>
                <a:cs typeface="Arial MT"/>
              </a:rPr>
              <a:t>long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lead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times,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lack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of </a:t>
            </a:r>
            <a:r>
              <a:rPr dirty="0" sz="1050">
                <a:latin typeface="Arial MT"/>
                <a:cs typeface="Arial MT"/>
              </a:rPr>
              <a:t>industry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coordination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for </a:t>
            </a:r>
            <a:r>
              <a:rPr dirty="0" sz="1050">
                <a:latin typeface="Arial MT"/>
                <a:cs typeface="Arial MT"/>
              </a:rPr>
              <a:t>infrastructure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build-</a:t>
            </a:r>
            <a:r>
              <a:rPr dirty="0" sz="1050">
                <a:latin typeface="Arial MT"/>
                <a:cs typeface="Arial MT"/>
              </a:rPr>
              <a:t>out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have </a:t>
            </a:r>
            <a:r>
              <a:rPr dirty="0" sz="1050">
                <a:latin typeface="Arial MT"/>
                <a:cs typeface="Arial MT"/>
              </a:rPr>
              <a:t>limited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scaling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date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 spc="-50">
                <a:latin typeface="Arial MT"/>
                <a:cs typeface="Arial MT"/>
              </a:rPr>
              <a:t>— </a:t>
            </a:r>
            <a:r>
              <a:rPr dirty="0" sz="1050">
                <a:latin typeface="Arial MT"/>
                <a:cs typeface="Arial MT"/>
              </a:rPr>
              <a:t>coordinated</a:t>
            </a:r>
            <a:r>
              <a:rPr dirty="0" sz="1050" spc="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government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policy</a:t>
            </a:r>
            <a:r>
              <a:rPr dirty="0" sz="1050" spc="-6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is </a:t>
            </a:r>
            <a:r>
              <a:rPr dirty="0" sz="1050" spc="-10">
                <a:latin typeface="Arial MT"/>
                <a:cs typeface="Arial MT"/>
              </a:rPr>
              <a:t>necessary.</a:t>
            </a:r>
            <a:endParaRPr sz="1050">
              <a:latin typeface="Arial MT"/>
              <a:cs typeface="Arial MT"/>
            </a:endParaRPr>
          </a:p>
          <a:p>
            <a:pPr algn="just" marL="319405" marR="330200" indent="-177800">
              <a:lnSpc>
                <a:spcPct val="100099"/>
              </a:lnSpc>
              <a:spcBef>
                <a:spcPts val="540"/>
              </a:spcBef>
              <a:buChar char="•"/>
              <a:tabLst>
                <a:tab pos="322580" algn="l"/>
              </a:tabLst>
            </a:pPr>
            <a:r>
              <a:rPr dirty="0" sz="1050">
                <a:latin typeface="Arial MT"/>
                <a:cs typeface="Arial MT"/>
              </a:rPr>
              <a:t>60%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of future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CCUS</a:t>
            </a:r>
            <a:r>
              <a:rPr dirty="0" sz="1050" spc="-6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investment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will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go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capture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(vs.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transport,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storage,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utilization).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45719"/>
            <a:ext cx="5980430" cy="429895"/>
            <a:chOff x="0" y="45719"/>
            <a:chExt cx="5980430" cy="4298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231" y="231901"/>
              <a:ext cx="225767" cy="76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9324" y="231901"/>
              <a:ext cx="225806" cy="762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2827" y="231901"/>
              <a:ext cx="225806" cy="762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1467" y="231901"/>
              <a:ext cx="225806" cy="762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38912" y="100634"/>
              <a:ext cx="2798445" cy="320675"/>
            </a:xfrm>
            <a:custGeom>
              <a:avLst/>
              <a:gdLst/>
              <a:ahLst/>
              <a:cxnLst/>
              <a:rect l="l" t="t" r="r" b="b"/>
              <a:pathLst>
                <a:path w="2798445" h="320675">
                  <a:moveTo>
                    <a:pt x="0" y="320116"/>
                  </a:moveTo>
                  <a:lnTo>
                    <a:pt x="2798064" y="320116"/>
                  </a:lnTo>
                  <a:lnTo>
                    <a:pt x="2798064" y="0"/>
                  </a:lnTo>
                  <a:lnTo>
                    <a:pt x="0" y="0"/>
                  </a:lnTo>
                  <a:lnTo>
                    <a:pt x="0" y="320116"/>
                  </a:lnTo>
                  <a:close/>
                </a:path>
              </a:pathLst>
            </a:custGeom>
            <a:ln w="19050">
              <a:solidFill>
                <a:srgbClr val="009BDB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49213" y="192350"/>
              <a:ext cx="166265" cy="1446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0474" y="166551"/>
              <a:ext cx="191753" cy="1807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1314" y="180619"/>
              <a:ext cx="179084" cy="1602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4800" y="177297"/>
              <a:ext cx="162589" cy="1659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9013" y="171991"/>
              <a:ext cx="228595" cy="18666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926079" y="45719"/>
              <a:ext cx="3054350" cy="429895"/>
            </a:xfrm>
            <a:custGeom>
              <a:avLst/>
              <a:gdLst/>
              <a:ahLst/>
              <a:cxnLst/>
              <a:rect l="l" t="t" r="r" b="b"/>
              <a:pathLst>
                <a:path w="3054350" h="429895">
                  <a:moveTo>
                    <a:pt x="2839211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2839211" y="429894"/>
                  </a:lnTo>
                  <a:lnTo>
                    <a:pt x="3054096" y="215010"/>
                  </a:lnTo>
                  <a:lnTo>
                    <a:pt x="2839211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$PPTXTitle"/>
          <p:cNvSpPr txBox="1">
            <a:spLocks noGrp="1"/>
          </p:cNvSpPr>
          <p:nvPr>
            <p:ph type="title"/>
          </p:nvPr>
        </p:nvSpPr>
        <p:spPr>
          <a:xfrm>
            <a:off x="316484" y="125412"/>
            <a:ext cx="5123815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87195" algn="l"/>
                <a:tab pos="3050540" algn="l"/>
              </a:tabLst>
            </a:pPr>
            <a:r>
              <a:rPr dirty="0" sz="1550" spc="-10"/>
              <a:t>Appendix</a:t>
            </a:r>
            <a:r>
              <a:rPr dirty="0" sz="1550"/>
              <a:t>	</a:t>
            </a:r>
            <a:r>
              <a:rPr dirty="0" sz="1550" spc="-20"/>
              <a:t>CCUS</a:t>
            </a:r>
            <a:r>
              <a:rPr dirty="0" sz="1550"/>
              <a:t>	Monomer</a:t>
            </a:r>
            <a:r>
              <a:rPr dirty="0" sz="1550" spc="170"/>
              <a:t> </a:t>
            </a:r>
            <a:r>
              <a:rPr dirty="0" sz="1550" spc="-10"/>
              <a:t>Fabrication</a:t>
            </a:r>
            <a:endParaRPr sz="1550"/>
          </a:p>
        </p:txBody>
      </p:sp>
      <p:sp>
        <p:nvSpPr>
          <p:cNvPr id="25" name="object 25"/>
          <p:cNvSpPr txBox="1"/>
          <p:nvPr/>
        </p:nvSpPr>
        <p:spPr>
          <a:xfrm>
            <a:off x="501795" y="3886854"/>
            <a:ext cx="199390" cy="431165"/>
          </a:xfrm>
          <a:prstGeom prst="rect">
            <a:avLst/>
          </a:prstGeom>
        </p:spPr>
        <p:txBody>
          <a:bodyPr wrap="square" lIns="0" tIns="6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20" b="1">
                <a:latin typeface="Arial"/>
                <a:cs typeface="Arial"/>
              </a:rPr>
              <a:t>US$B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21437" y="3776345"/>
            <a:ext cx="200660" cy="495934"/>
          </a:xfrm>
          <a:prstGeom prst="rect">
            <a:avLst/>
          </a:prstGeom>
        </p:spPr>
        <p:txBody>
          <a:bodyPr wrap="square" lIns="0" tIns="63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latin typeface="Arial"/>
                <a:cs typeface="Arial"/>
              </a:rPr>
              <a:t>$/tCO</a:t>
            </a:r>
            <a:r>
              <a:rPr dirty="0" sz="1200" spc="-10">
                <a:latin typeface="Cambria Math"/>
                <a:cs typeface="Cambria Math"/>
              </a:rPr>
              <a:t>₂</a:t>
            </a:r>
            <a:endParaRPr sz="1200">
              <a:latin typeface="Cambria Math"/>
              <a:cs typeface="Cambria Math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78217" y="3054095"/>
            <a:ext cx="2917825" cy="2672080"/>
            <a:chOff x="978217" y="3054095"/>
            <a:chExt cx="2917825" cy="2672080"/>
          </a:xfrm>
        </p:grpSpPr>
        <p:sp>
          <p:nvSpPr>
            <p:cNvPr id="28" name="object 28"/>
            <p:cNvSpPr/>
            <p:nvPr/>
          </p:nvSpPr>
          <p:spPr>
            <a:xfrm>
              <a:off x="1124712" y="3256076"/>
              <a:ext cx="2624455" cy="2469515"/>
            </a:xfrm>
            <a:custGeom>
              <a:avLst/>
              <a:gdLst/>
              <a:ahLst/>
              <a:cxnLst/>
              <a:rect l="l" t="t" r="r" b="b"/>
              <a:pathLst>
                <a:path w="2624454" h="2469515">
                  <a:moveTo>
                    <a:pt x="265176" y="2423782"/>
                  </a:moveTo>
                  <a:lnTo>
                    <a:pt x="0" y="2423782"/>
                  </a:lnTo>
                  <a:lnTo>
                    <a:pt x="0" y="2469502"/>
                  </a:lnTo>
                  <a:lnTo>
                    <a:pt x="265176" y="2469502"/>
                  </a:lnTo>
                  <a:lnTo>
                    <a:pt x="265176" y="2423782"/>
                  </a:lnTo>
                  <a:close/>
                </a:path>
                <a:path w="2624454" h="2469515">
                  <a:moveTo>
                    <a:pt x="731520" y="868921"/>
                  </a:moveTo>
                  <a:lnTo>
                    <a:pt x="475488" y="868921"/>
                  </a:lnTo>
                  <a:lnTo>
                    <a:pt x="475488" y="2469502"/>
                  </a:lnTo>
                  <a:lnTo>
                    <a:pt x="731520" y="2469502"/>
                  </a:lnTo>
                  <a:lnTo>
                    <a:pt x="731520" y="868921"/>
                  </a:lnTo>
                  <a:close/>
                </a:path>
                <a:path w="2624454" h="2469515">
                  <a:moveTo>
                    <a:pt x="1207008" y="45707"/>
                  </a:moveTo>
                  <a:lnTo>
                    <a:pt x="941832" y="45707"/>
                  </a:lnTo>
                  <a:lnTo>
                    <a:pt x="941832" y="2469502"/>
                  </a:lnTo>
                  <a:lnTo>
                    <a:pt x="1207008" y="2469502"/>
                  </a:lnTo>
                  <a:lnTo>
                    <a:pt x="1207008" y="45707"/>
                  </a:lnTo>
                  <a:close/>
                </a:path>
                <a:path w="2624454" h="2469515">
                  <a:moveTo>
                    <a:pt x="1682496" y="0"/>
                  </a:moveTo>
                  <a:lnTo>
                    <a:pt x="1417320" y="0"/>
                  </a:lnTo>
                  <a:lnTo>
                    <a:pt x="1417320" y="2469502"/>
                  </a:lnTo>
                  <a:lnTo>
                    <a:pt x="1682496" y="2469502"/>
                  </a:lnTo>
                  <a:lnTo>
                    <a:pt x="1682496" y="0"/>
                  </a:lnTo>
                  <a:close/>
                </a:path>
                <a:path w="2624454" h="2469515">
                  <a:moveTo>
                    <a:pt x="2148840" y="667626"/>
                  </a:moveTo>
                  <a:lnTo>
                    <a:pt x="1892808" y="667626"/>
                  </a:lnTo>
                  <a:lnTo>
                    <a:pt x="1892808" y="2469502"/>
                  </a:lnTo>
                  <a:lnTo>
                    <a:pt x="2148840" y="2469502"/>
                  </a:lnTo>
                  <a:lnTo>
                    <a:pt x="2148840" y="667626"/>
                  </a:lnTo>
                  <a:close/>
                </a:path>
                <a:path w="2624454" h="2469515">
                  <a:moveTo>
                    <a:pt x="2624328" y="804913"/>
                  </a:moveTo>
                  <a:lnTo>
                    <a:pt x="2359152" y="804913"/>
                  </a:lnTo>
                  <a:lnTo>
                    <a:pt x="2359152" y="2469502"/>
                  </a:lnTo>
                  <a:lnTo>
                    <a:pt x="2624328" y="2469502"/>
                  </a:lnTo>
                  <a:lnTo>
                    <a:pt x="2624328" y="804913"/>
                  </a:lnTo>
                  <a:close/>
                </a:path>
              </a:pathLst>
            </a:custGeom>
            <a:solidFill>
              <a:srgbClr val="9DB0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2980" y="3059429"/>
              <a:ext cx="2908300" cy="2661920"/>
            </a:xfrm>
            <a:custGeom>
              <a:avLst/>
              <a:gdLst/>
              <a:ahLst/>
              <a:cxnLst/>
              <a:rect l="l" t="t" r="r" b="b"/>
              <a:pathLst>
                <a:path w="2908300" h="2661920">
                  <a:moveTo>
                    <a:pt x="2871216" y="2661577"/>
                  </a:moveTo>
                  <a:lnTo>
                    <a:pt x="2871216" y="0"/>
                  </a:lnTo>
                </a:path>
                <a:path w="2908300" h="2661920">
                  <a:moveTo>
                    <a:pt x="2871216" y="2661577"/>
                  </a:moveTo>
                  <a:lnTo>
                    <a:pt x="2907792" y="2661577"/>
                  </a:lnTo>
                </a:path>
                <a:path w="2908300" h="2661920">
                  <a:moveTo>
                    <a:pt x="2871216" y="2423541"/>
                  </a:moveTo>
                  <a:lnTo>
                    <a:pt x="2907792" y="2423541"/>
                  </a:lnTo>
                </a:path>
                <a:path w="2908300" h="2661920">
                  <a:moveTo>
                    <a:pt x="2871216" y="2176653"/>
                  </a:moveTo>
                  <a:lnTo>
                    <a:pt x="2907792" y="2176653"/>
                  </a:lnTo>
                </a:path>
                <a:path w="2908300" h="2661920">
                  <a:moveTo>
                    <a:pt x="2871216" y="1938909"/>
                  </a:moveTo>
                  <a:lnTo>
                    <a:pt x="2907792" y="1938909"/>
                  </a:lnTo>
                </a:path>
                <a:path w="2908300" h="2661920">
                  <a:moveTo>
                    <a:pt x="2871216" y="1691894"/>
                  </a:moveTo>
                  <a:lnTo>
                    <a:pt x="2907792" y="1691894"/>
                  </a:lnTo>
                </a:path>
                <a:path w="2908300" h="2661920">
                  <a:moveTo>
                    <a:pt x="2871216" y="1454150"/>
                  </a:moveTo>
                  <a:lnTo>
                    <a:pt x="2907792" y="1454150"/>
                  </a:lnTo>
                </a:path>
                <a:path w="2908300" h="2661920">
                  <a:moveTo>
                    <a:pt x="2871216" y="1207135"/>
                  </a:moveTo>
                  <a:lnTo>
                    <a:pt x="2907792" y="1207135"/>
                  </a:lnTo>
                </a:path>
                <a:path w="2908300" h="2661920">
                  <a:moveTo>
                    <a:pt x="2871216" y="969391"/>
                  </a:moveTo>
                  <a:lnTo>
                    <a:pt x="2907792" y="969391"/>
                  </a:lnTo>
                </a:path>
                <a:path w="2908300" h="2661920">
                  <a:moveTo>
                    <a:pt x="2871216" y="731647"/>
                  </a:moveTo>
                  <a:lnTo>
                    <a:pt x="2907792" y="731647"/>
                  </a:lnTo>
                </a:path>
                <a:path w="2908300" h="2661920">
                  <a:moveTo>
                    <a:pt x="2871216" y="484632"/>
                  </a:moveTo>
                  <a:lnTo>
                    <a:pt x="2907792" y="484632"/>
                  </a:lnTo>
                </a:path>
                <a:path w="2908300" h="2661920">
                  <a:moveTo>
                    <a:pt x="2871216" y="246887"/>
                  </a:moveTo>
                  <a:lnTo>
                    <a:pt x="2907792" y="246887"/>
                  </a:lnTo>
                </a:path>
                <a:path w="2908300" h="2661920">
                  <a:moveTo>
                    <a:pt x="2871216" y="0"/>
                  </a:moveTo>
                  <a:lnTo>
                    <a:pt x="2907792" y="0"/>
                  </a:lnTo>
                </a:path>
                <a:path w="2908300" h="2661920">
                  <a:moveTo>
                    <a:pt x="36575" y="2661577"/>
                  </a:moveTo>
                  <a:lnTo>
                    <a:pt x="36575" y="0"/>
                  </a:lnTo>
                </a:path>
                <a:path w="2908300" h="2661920">
                  <a:moveTo>
                    <a:pt x="0" y="2661577"/>
                  </a:moveTo>
                  <a:lnTo>
                    <a:pt x="36575" y="2661577"/>
                  </a:lnTo>
                </a:path>
                <a:path w="2908300" h="2661920">
                  <a:moveTo>
                    <a:pt x="0" y="2441829"/>
                  </a:moveTo>
                  <a:lnTo>
                    <a:pt x="36575" y="2441829"/>
                  </a:lnTo>
                </a:path>
                <a:path w="2908300" h="2661920">
                  <a:moveTo>
                    <a:pt x="0" y="2222373"/>
                  </a:moveTo>
                  <a:lnTo>
                    <a:pt x="36575" y="2222373"/>
                  </a:lnTo>
                </a:path>
                <a:path w="2908300" h="2661920">
                  <a:moveTo>
                    <a:pt x="0" y="1993773"/>
                  </a:moveTo>
                  <a:lnTo>
                    <a:pt x="36575" y="1993773"/>
                  </a:lnTo>
                </a:path>
                <a:path w="2908300" h="2661920">
                  <a:moveTo>
                    <a:pt x="0" y="1774190"/>
                  </a:moveTo>
                  <a:lnTo>
                    <a:pt x="36575" y="1774190"/>
                  </a:lnTo>
                </a:path>
                <a:path w="2908300" h="2661920">
                  <a:moveTo>
                    <a:pt x="0" y="1554734"/>
                  </a:moveTo>
                  <a:lnTo>
                    <a:pt x="36575" y="1554734"/>
                  </a:lnTo>
                </a:path>
                <a:path w="2908300" h="2661920">
                  <a:moveTo>
                    <a:pt x="0" y="1335278"/>
                  </a:moveTo>
                  <a:lnTo>
                    <a:pt x="36575" y="1335278"/>
                  </a:lnTo>
                </a:path>
                <a:path w="2908300" h="2661920">
                  <a:moveTo>
                    <a:pt x="0" y="1106551"/>
                  </a:moveTo>
                  <a:lnTo>
                    <a:pt x="36575" y="1106551"/>
                  </a:lnTo>
                </a:path>
                <a:path w="2908300" h="2661920">
                  <a:moveTo>
                    <a:pt x="0" y="887095"/>
                  </a:moveTo>
                  <a:lnTo>
                    <a:pt x="36575" y="887095"/>
                  </a:lnTo>
                </a:path>
                <a:path w="2908300" h="2661920">
                  <a:moveTo>
                    <a:pt x="0" y="667512"/>
                  </a:moveTo>
                  <a:lnTo>
                    <a:pt x="36575" y="667512"/>
                  </a:lnTo>
                </a:path>
                <a:path w="2908300" h="2661920">
                  <a:moveTo>
                    <a:pt x="0" y="448056"/>
                  </a:moveTo>
                  <a:lnTo>
                    <a:pt x="36575" y="448056"/>
                  </a:lnTo>
                </a:path>
                <a:path w="2908300" h="2661920">
                  <a:moveTo>
                    <a:pt x="0" y="219456"/>
                  </a:moveTo>
                  <a:lnTo>
                    <a:pt x="36575" y="219456"/>
                  </a:lnTo>
                </a:path>
                <a:path w="2908300" h="2661920">
                  <a:moveTo>
                    <a:pt x="0" y="0"/>
                  </a:moveTo>
                  <a:lnTo>
                    <a:pt x="36575" y="0"/>
                  </a:lnTo>
                </a:path>
                <a:path w="2908300" h="2661920">
                  <a:moveTo>
                    <a:pt x="36575" y="2661577"/>
                  </a:moveTo>
                  <a:lnTo>
                    <a:pt x="2871216" y="266157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252728" y="3073145"/>
              <a:ext cx="2368550" cy="1609725"/>
            </a:xfrm>
            <a:custGeom>
              <a:avLst/>
              <a:gdLst/>
              <a:ahLst/>
              <a:cxnLst/>
              <a:rect l="l" t="t" r="r" b="b"/>
              <a:pathLst>
                <a:path w="2368550" h="1609725">
                  <a:moveTo>
                    <a:pt x="0" y="0"/>
                  </a:moveTo>
                  <a:lnTo>
                    <a:pt x="475488" y="832357"/>
                  </a:lnTo>
                </a:path>
                <a:path w="2368550" h="1609725">
                  <a:moveTo>
                    <a:pt x="475488" y="832357"/>
                  </a:moveTo>
                  <a:lnTo>
                    <a:pt x="950976" y="1079245"/>
                  </a:lnTo>
                </a:path>
                <a:path w="2368550" h="1609725">
                  <a:moveTo>
                    <a:pt x="950976" y="1079245"/>
                  </a:moveTo>
                  <a:lnTo>
                    <a:pt x="1417320" y="1317116"/>
                  </a:lnTo>
                </a:path>
                <a:path w="2368550" h="1609725">
                  <a:moveTo>
                    <a:pt x="1417320" y="1317116"/>
                  </a:moveTo>
                  <a:lnTo>
                    <a:pt x="1892808" y="1463420"/>
                  </a:lnTo>
                </a:path>
                <a:path w="2368550" h="1609725">
                  <a:moveTo>
                    <a:pt x="1892808" y="1463420"/>
                  </a:moveTo>
                  <a:lnTo>
                    <a:pt x="2368296" y="1609724"/>
                  </a:lnTo>
                </a:path>
              </a:pathLst>
            </a:custGeom>
            <a:ln w="38100">
              <a:solidFill>
                <a:srgbClr val="46637A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1208176" y="5491048"/>
            <a:ext cx="9715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50">
                <a:latin typeface="Arial MT"/>
                <a:cs typeface="Arial MT"/>
              </a:rPr>
              <a:t>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82800" y="3114548"/>
            <a:ext cx="23431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109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55875" y="3069399"/>
            <a:ext cx="2343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111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63748" y="3735133"/>
            <a:ext cx="17272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81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36696" y="3869054"/>
            <a:ext cx="17208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75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37551" y="2853753"/>
            <a:ext cx="2343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370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55875" y="4175252"/>
            <a:ext cx="233679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315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01390" y="4465637"/>
            <a:ext cx="23431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>
                <a:latin typeface="Arial MT"/>
                <a:cs typeface="Arial MT"/>
              </a:rPr>
              <a:t>303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53002" y="2881098"/>
            <a:ext cx="234315" cy="293370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00" spc="-25">
                <a:latin typeface="Arial MT"/>
                <a:cs typeface="Arial MT"/>
              </a:rPr>
              <a:t>370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000" spc="-25">
                <a:latin typeface="Arial MT"/>
                <a:cs typeface="Arial MT"/>
              </a:rPr>
              <a:t>360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000" spc="-25">
                <a:latin typeface="Arial MT"/>
                <a:cs typeface="Arial MT"/>
              </a:rPr>
              <a:t>350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000" spc="-25">
                <a:latin typeface="Arial MT"/>
                <a:cs typeface="Arial MT"/>
              </a:rPr>
              <a:t>340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000" spc="-25">
                <a:latin typeface="Arial MT"/>
                <a:cs typeface="Arial MT"/>
              </a:rPr>
              <a:t>330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000" spc="-25">
                <a:latin typeface="Arial MT"/>
                <a:cs typeface="Arial MT"/>
              </a:rPr>
              <a:t>320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000" spc="-25">
                <a:latin typeface="Arial MT"/>
                <a:cs typeface="Arial MT"/>
              </a:rPr>
              <a:t>310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000" spc="-25">
                <a:latin typeface="Arial MT"/>
                <a:cs typeface="Arial MT"/>
              </a:rPr>
              <a:t>300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000" spc="-25">
                <a:latin typeface="Arial MT"/>
                <a:cs typeface="Arial MT"/>
              </a:rPr>
              <a:t>290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000" spc="-25">
                <a:latin typeface="Arial MT"/>
                <a:cs typeface="Arial MT"/>
              </a:rPr>
              <a:t>280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000" spc="-25">
                <a:latin typeface="Arial MT"/>
                <a:cs typeface="Arial MT"/>
              </a:rPr>
              <a:t>270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000" spc="-25">
                <a:latin typeface="Arial MT"/>
                <a:cs typeface="Arial MT"/>
              </a:rPr>
              <a:t>260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5711" y="2901241"/>
            <a:ext cx="242570" cy="291338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algn="r" marR="13335">
              <a:lnSpc>
                <a:spcPct val="100000"/>
              </a:lnSpc>
              <a:spcBef>
                <a:spcPts val="640"/>
              </a:spcBef>
            </a:pPr>
            <a:r>
              <a:rPr dirty="0" sz="1000" spc="-25">
                <a:latin typeface="Arial MT"/>
                <a:cs typeface="Arial MT"/>
              </a:rPr>
              <a:t>120</a:t>
            </a:r>
            <a:endParaRPr sz="1000">
              <a:latin typeface="Arial MT"/>
              <a:cs typeface="Arial MT"/>
            </a:endParaRPr>
          </a:p>
          <a:p>
            <a:pPr algn="r" marR="13335">
              <a:lnSpc>
                <a:spcPct val="100000"/>
              </a:lnSpc>
              <a:spcBef>
                <a:spcPts val="550"/>
              </a:spcBef>
            </a:pPr>
            <a:r>
              <a:rPr dirty="0" sz="1000" spc="-25">
                <a:latin typeface="Arial MT"/>
                <a:cs typeface="Arial MT"/>
              </a:rPr>
              <a:t>110</a:t>
            </a:r>
            <a:endParaRPr sz="1000">
              <a:latin typeface="Arial MT"/>
              <a:cs typeface="Arial MT"/>
            </a:endParaRPr>
          </a:p>
          <a:p>
            <a:pPr algn="r" marR="13335">
              <a:lnSpc>
                <a:spcPct val="100000"/>
              </a:lnSpc>
              <a:spcBef>
                <a:spcPts val="550"/>
              </a:spcBef>
            </a:pPr>
            <a:r>
              <a:rPr dirty="0" sz="1000" spc="-25">
                <a:latin typeface="Arial MT"/>
                <a:cs typeface="Arial MT"/>
              </a:rPr>
              <a:t>100</a:t>
            </a:r>
            <a:endParaRPr sz="10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550"/>
              </a:spcBef>
            </a:pPr>
            <a:r>
              <a:rPr dirty="0" sz="1000" spc="-25">
                <a:latin typeface="Arial MT"/>
                <a:cs typeface="Arial MT"/>
              </a:rPr>
              <a:t>90</a:t>
            </a:r>
            <a:endParaRPr sz="10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550"/>
              </a:spcBef>
            </a:pPr>
            <a:r>
              <a:rPr dirty="0" sz="1000" spc="-25">
                <a:latin typeface="Arial MT"/>
                <a:cs typeface="Arial MT"/>
              </a:rPr>
              <a:t>80</a:t>
            </a:r>
            <a:endParaRPr sz="10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550"/>
              </a:spcBef>
            </a:pPr>
            <a:r>
              <a:rPr dirty="0" sz="1000" spc="-25">
                <a:latin typeface="Arial MT"/>
                <a:cs typeface="Arial MT"/>
              </a:rPr>
              <a:t>70</a:t>
            </a:r>
            <a:endParaRPr sz="10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550"/>
              </a:spcBef>
            </a:pPr>
            <a:r>
              <a:rPr dirty="0" sz="1000" spc="-25">
                <a:latin typeface="Arial MT"/>
                <a:cs typeface="Arial MT"/>
              </a:rPr>
              <a:t>60</a:t>
            </a:r>
            <a:endParaRPr sz="10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550"/>
              </a:spcBef>
            </a:pPr>
            <a:r>
              <a:rPr dirty="0" sz="1000" spc="-25">
                <a:latin typeface="Arial MT"/>
                <a:cs typeface="Arial MT"/>
              </a:rPr>
              <a:t>50</a:t>
            </a:r>
            <a:endParaRPr sz="10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545"/>
              </a:spcBef>
            </a:pPr>
            <a:r>
              <a:rPr dirty="0" sz="1000" spc="-25">
                <a:latin typeface="Arial MT"/>
                <a:cs typeface="Arial MT"/>
              </a:rPr>
              <a:t>40</a:t>
            </a:r>
            <a:endParaRPr sz="10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550"/>
              </a:spcBef>
            </a:pPr>
            <a:r>
              <a:rPr dirty="0" sz="1000" spc="-25">
                <a:latin typeface="Arial MT"/>
                <a:cs typeface="Arial MT"/>
              </a:rPr>
              <a:t>30</a:t>
            </a:r>
            <a:endParaRPr sz="10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550"/>
              </a:spcBef>
            </a:pPr>
            <a:r>
              <a:rPr dirty="0" sz="1000" spc="-25">
                <a:latin typeface="Arial MT"/>
                <a:cs typeface="Arial MT"/>
              </a:rPr>
              <a:t>20</a:t>
            </a:r>
            <a:endParaRPr sz="10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550"/>
              </a:spcBef>
            </a:pPr>
            <a:r>
              <a:rPr dirty="0" sz="1000" spc="-25">
                <a:latin typeface="Arial MT"/>
                <a:cs typeface="Arial MT"/>
              </a:rPr>
              <a:t>10</a:t>
            </a:r>
            <a:endParaRPr sz="1000">
              <a:latin typeface="Arial MT"/>
              <a:cs typeface="Arial MT"/>
            </a:endParaRPr>
          </a:p>
          <a:p>
            <a:pPr algn="r" marR="8890">
              <a:lnSpc>
                <a:spcPct val="100000"/>
              </a:lnSpc>
              <a:spcBef>
                <a:spcPts val="550"/>
              </a:spcBef>
            </a:pPr>
            <a:r>
              <a:rPr dirty="0" sz="1000" spc="-50">
                <a:latin typeface="Arial MT"/>
                <a:cs typeface="Arial MT"/>
              </a:rPr>
              <a:t>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83322" y="5762523"/>
            <a:ext cx="347980" cy="325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5"/>
              </a:spcBef>
            </a:pPr>
            <a:r>
              <a:rPr dirty="0" sz="1000">
                <a:latin typeface="Arial MT"/>
                <a:cs typeface="Arial MT"/>
              </a:rPr>
              <a:t>2022-</a:t>
            </a:r>
            <a:endParaRPr sz="1000">
              <a:latin typeface="Arial MT"/>
              <a:cs typeface="Arial MT"/>
            </a:endParaRPr>
          </a:p>
          <a:p>
            <a:pPr marL="33655">
              <a:lnSpc>
                <a:spcPts val="1175"/>
              </a:lnSpc>
            </a:pPr>
            <a:r>
              <a:rPr dirty="0" sz="1000" spc="-20">
                <a:latin typeface="Arial MT"/>
                <a:cs typeface="Arial MT"/>
              </a:rPr>
              <a:t>2025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600200" y="3704297"/>
            <a:ext cx="247015" cy="146685"/>
          </a:xfrm>
          <a:custGeom>
            <a:avLst/>
            <a:gdLst/>
            <a:ahLst/>
            <a:cxnLst/>
            <a:rect l="l" t="t" r="r" b="b"/>
            <a:pathLst>
              <a:path w="247014" h="146685">
                <a:moveTo>
                  <a:pt x="246887" y="0"/>
                </a:moveTo>
                <a:lnTo>
                  <a:pt x="0" y="0"/>
                </a:lnTo>
                <a:lnTo>
                  <a:pt x="0" y="146342"/>
                </a:lnTo>
                <a:lnTo>
                  <a:pt x="246887" y="146342"/>
                </a:lnTo>
                <a:lnTo>
                  <a:pt x="246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610486" y="3608717"/>
            <a:ext cx="234315" cy="506095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000" spc="-25">
                <a:latin typeface="Arial MT"/>
                <a:cs typeface="Arial MT"/>
              </a:rPr>
              <a:t>335</a:t>
            </a:r>
            <a:endParaRPr sz="1000">
              <a:latin typeface="Arial MT"/>
              <a:cs typeface="Arial MT"/>
            </a:endParaRPr>
          </a:p>
          <a:p>
            <a:pPr marL="47625">
              <a:lnSpc>
                <a:spcPct val="100000"/>
              </a:lnSpc>
              <a:spcBef>
                <a:spcPts val="690"/>
              </a:spcBef>
            </a:pPr>
            <a:r>
              <a:rPr dirty="0" sz="1000" spc="-25">
                <a:latin typeface="Arial MT"/>
                <a:cs typeface="Arial MT"/>
              </a:rPr>
              <a:t>72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54988" y="5762523"/>
            <a:ext cx="347980" cy="325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5"/>
              </a:spcBef>
            </a:pPr>
            <a:r>
              <a:rPr dirty="0" sz="1000">
                <a:latin typeface="Arial MT"/>
                <a:cs typeface="Arial MT"/>
              </a:rPr>
              <a:t>2026-</a:t>
            </a:r>
            <a:endParaRPr sz="1000">
              <a:latin typeface="Arial MT"/>
              <a:cs typeface="Arial MT"/>
            </a:endParaRPr>
          </a:p>
          <a:p>
            <a:pPr marL="33655">
              <a:lnSpc>
                <a:spcPts val="1175"/>
              </a:lnSpc>
            </a:pPr>
            <a:r>
              <a:rPr dirty="0" sz="1000" spc="-20">
                <a:latin typeface="Arial MT"/>
                <a:cs typeface="Arial MT"/>
              </a:rPr>
              <a:t>2030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28317" y="5762523"/>
            <a:ext cx="347980" cy="325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5"/>
              </a:spcBef>
            </a:pPr>
            <a:r>
              <a:rPr dirty="0" sz="1000">
                <a:latin typeface="Arial MT"/>
                <a:cs typeface="Arial MT"/>
              </a:rPr>
              <a:t>2031-</a:t>
            </a:r>
            <a:endParaRPr sz="1000">
              <a:latin typeface="Arial MT"/>
              <a:cs typeface="Arial MT"/>
            </a:endParaRPr>
          </a:p>
          <a:p>
            <a:pPr marL="33655">
              <a:lnSpc>
                <a:spcPts val="1175"/>
              </a:lnSpc>
            </a:pPr>
            <a:r>
              <a:rPr dirty="0" sz="1000" spc="-20">
                <a:latin typeface="Arial MT"/>
                <a:cs typeface="Arial MT"/>
              </a:rPr>
              <a:t>2035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501645" y="5762523"/>
            <a:ext cx="1292860" cy="325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5"/>
              </a:spcBef>
              <a:tabLst>
                <a:tab pos="508000" algn="l"/>
              </a:tabLst>
            </a:pPr>
            <a:r>
              <a:rPr dirty="0" sz="1000">
                <a:latin typeface="Arial MT"/>
                <a:cs typeface="Arial MT"/>
              </a:rPr>
              <a:t>2036-	2041-</a:t>
            </a:r>
            <a:r>
              <a:rPr dirty="0" sz="1000" spc="195">
                <a:latin typeface="Arial MT"/>
                <a:cs typeface="Arial MT"/>
              </a:rPr>
              <a:t>  </a:t>
            </a:r>
            <a:r>
              <a:rPr dirty="0" sz="1000" spc="-20">
                <a:latin typeface="Arial MT"/>
                <a:cs typeface="Arial MT"/>
              </a:rPr>
              <a:t>2046-</a:t>
            </a:r>
            <a:endParaRPr sz="1000">
              <a:latin typeface="Arial MT"/>
              <a:cs typeface="Arial MT"/>
            </a:endParaRPr>
          </a:p>
          <a:p>
            <a:pPr marL="33655">
              <a:lnSpc>
                <a:spcPts val="1175"/>
              </a:lnSpc>
              <a:tabLst>
                <a:tab pos="529590" algn="l"/>
                <a:tab pos="978535" algn="l"/>
              </a:tabLst>
            </a:pPr>
            <a:r>
              <a:rPr dirty="0" sz="1000" spc="-20">
                <a:latin typeface="Arial MT"/>
                <a:cs typeface="Arial MT"/>
              </a:rPr>
              <a:t>2040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2045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0">
                <a:latin typeface="Arial MT"/>
                <a:cs typeface="Arial MT"/>
              </a:rPr>
              <a:t>2050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221992" y="2670682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0872" y="0"/>
                </a:lnTo>
              </a:path>
            </a:pathLst>
          </a:custGeom>
          <a:ln w="38100">
            <a:solidFill>
              <a:srgbClr val="46637A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83279" y="2606636"/>
            <a:ext cx="173990" cy="128270"/>
          </a:xfrm>
          <a:custGeom>
            <a:avLst/>
            <a:gdLst/>
            <a:ahLst/>
            <a:cxnLst/>
            <a:rect l="l" t="t" r="r" b="b"/>
            <a:pathLst>
              <a:path w="173989" h="128269">
                <a:moveTo>
                  <a:pt x="173736" y="0"/>
                </a:moveTo>
                <a:lnTo>
                  <a:pt x="0" y="0"/>
                </a:lnTo>
                <a:lnTo>
                  <a:pt x="0" y="128054"/>
                </a:lnTo>
                <a:lnTo>
                  <a:pt x="173736" y="128054"/>
                </a:lnTo>
                <a:lnTo>
                  <a:pt x="173736" y="0"/>
                </a:lnTo>
                <a:close/>
              </a:path>
            </a:pathLst>
          </a:custGeom>
          <a:solidFill>
            <a:srgbClr val="9DB0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357212" y="2114994"/>
            <a:ext cx="3964940" cy="6565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Global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average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annual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investment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(US$B)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CapEx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for </a:t>
            </a:r>
            <a:r>
              <a:rPr dirty="0" sz="1200">
                <a:latin typeface="Arial MT"/>
                <a:cs typeface="Arial MT"/>
              </a:rPr>
              <a:t>CC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fossil fuels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processing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($/tCO</a:t>
            </a:r>
            <a:r>
              <a:rPr dirty="0" baseline="-13888" sz="1200" spc="-15">
                <a:latin typeface="Arial MT"/>
                <a:cs typeface="Arial MT"/>
              </a:rPr>
              <a:t>2</a:t>
            </a:r>
            <a:r>
              <a:rPr dirty="0" sz="1200" spc="-10">
                <a:latin typeface="Arial MT"/>
                <a:cs typeface="Arial MT"/>
              </a:rPr>
              <a:t>)</a:t>
            </a:r>
            <a:endParaRPr sz="1200">
              <a:latin typeface="Arial MT"/>
              <a:cs typeface="Arial MT"/>
            </a:endParaRPr>
          </a:p>
          <a:p>
            <a:pPr marL="2319020">
              <a:lnSpc>
                <a:spcPct val="100000"/>
              </a:lnSpc>
              <a:spcBef>
                <a:spcPts val="860"/>
              </a:spcBef>
              <a:tabLst>
                <a:tab pos="3255645" algn="l"/>
              </a:tabLst>
            </a:pPr>
            <a:r>
              <a:rPr dirty="0" sz="1000" spc="-10">
                <a:latin typeface="Arial MT"/>
                <a:cs typeface="Arial MT"/>
              </a:rPr>
              <a:t>CapEx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0">
                <a:latin typeface="Arial MT"/>
                <a:cs typeface="Arial MT"/>
              </a:rPr>
              <a:t>Investment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2300" y="6214366"/>
            <a:ext cx="9127490" cy="632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ts val="950"/>
              </a:lnSpc>
              <a:spcBef>
                <a:spcPts val="95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baseline="22222" sz="750" spc="22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Point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estimates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based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on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ING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analysis;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assumptions: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gas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price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 spc="-40">
                <a:latin typeface="Arial MT"/>
                <a:cs typeface="Arial MT"/>
              </a:rPr>
              <a:t>(€55/MWh),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carbon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price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40">
                <a:latin typeface="Arial MT"/>
                <a:cs typeface="Arial MT"/>
              </a:rPr>
              <a:t>(€85/ton),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naphtha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price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30">
                <a:latin typeface="Arial MT"/>
                <a:cs typeface="Arial MT"/>
              </a:rPr>
              <a:t>(€620/ton),</a:t>
            </a:r>
            <a:r>
              <a:rPr dirty="0" sz="800" spc="60">
                <a:latin typeface="Arial MT"/>
                <a:cs typeface="Arial MT"/>
              </a:rPr>
              <a:t> </a:t>
            </a:r>
            <a:r>
              <a:rPr dirty="0" sz="800" spc="-40">
                <a:latin typeface="Arial MT"/>
                <a:cs typeface="Arial MT"/>
              </a:rPr>
              <a:t>capture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efficiency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85% and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75%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for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pre-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post-</a:t>
            </a:r>
            <a:r>
              <a:rPr dirty="0" sz="800">
                <a:latin typeface="Arial MT"/>
                <a:cs typeface="Arial MT"/>
              </a:rPr>
              <a:t>combustion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capture,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40"/>
              </a:lnSpc>
            </a:pPr>
            <a:r>
              <a:rPr dirty="0" sz="800" spc="-10">
                <a:latin typeface="Arial MT"/>
                <a:cs typeface="Arial MT"/>
              </a:rPr>
              <a:t>respectively;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dollar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prices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converted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from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euros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exchange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rate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$1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=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$0.94.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baseline="22222" sz="750">
                <a:latin typeface="Arial MT"/>
                <a:cs typeface="Arial MT"/>
              </a:rPr>
              <a:t>2</a:t>
            </a:r>
            <a:r>
              <a:rPr dirty="0" baseline="22222" sz="750" spc="1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Investments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reflect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McKinsey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Achieved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Commitments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scenario.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How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the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plastics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industry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can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go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green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and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at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what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cost</a:t>
            </a:r>
            <a:r>
              <a:rPr dirty="0" sz="800" spc="-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(ING,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Scaling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the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CCUS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industry</a:t>
            </a:r>
            <a:r>
              <a:rPr dirty="0" sz="800" spc="-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(McKinsey,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2022);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Global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Energy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Perspectives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Outlook</a:t>
            </a:r>
            <a:r>
              <a:rPr dirty="0" sz="800" spc="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(McKinsey,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Reaching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net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-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zero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  <a:spcBef>
                <a:spcPts val="45"/>
              </a:spcBef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carbon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emissions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from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hard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-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to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abate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4"/>
              </a:rPr>
              <a:t>sectors</a:t>
            </a:r>
            <a:r>
              <a:rPr dirty="0" sz="800" spc="-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(ETC,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2018);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Carbon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dioxide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capture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5"/>
              </a:rPr>
              <a:t>approaches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(NETL);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Carbon</a:t>
            </a:r>
            <a:r>
              <a:rPr dirty="0" u="sng" sz="800" spc="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Capture,</a:t>
            </a:r>
            <a:r>
              <a:rPr dirty="0" u="sng" sz="800" spc="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Utilisation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and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Storage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in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the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Energy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6"/>
              </a:rPr>
              <a:t>Transition</a:t>
            </a:r>
            <a:r>
              <a:rPr dirty="0" sz="800" spc="-10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(ETC,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2022).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Khande-</a:t>
            </a:r>
            <a:r>
              <a:rPr dirty="0" sz="800">
                <a:latin typeface="Arial MT"/>
                <a:cs typeface="Arial MT"/>
              </a:rPr>
              <a:t>Jae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Fisher,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7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Share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8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083873" y="2817101"/>
            <a:ext cx="3832225" cy="1052195"/>
            <a:chOff x="5083873" y="2817101"/>
            <a:chExt cx="3832225" cy="1052195"/>
          </a:xfrm>
        </p:grpSpPr>
        <p:sp>
          <p:nvSpPr>
            <p:cNvPr id="52" name="object 52"/>
            <p:cNvSpPr/>
            <p:nvPr/>
          </p:nvSpPr>
          <p:spPr>
            <a:xfrm>
              <a:off x="5477255" y="2817101"/>
              <a:ext cx="502920" cy="1052195"/>
            </a:xfrm>
            <a:custGeom>
              <a:avLst/>
              <a:gdLst/>
              <a:ahLst/>
              <a:cxnLst/>
              <a:rect l="l" t="t" r="r" b="b"/>
              <a:pathLst>
                <a:path w="502920" h="1052195">
                  <a:moveTo>
                    <a:pt x="502920" y="0"/>
                  </a:moveTo>
                  <a:lnTo>
                    <a:pt x="0" y="0"/>
                  </a:lnTo>
                  <a:lnTo>
                    <a:pt x="0" y="1051826"/>
                  </a:lnTo>
                  <a:lnTo>
                    <a:pt x="502920" y="1051826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748271" y="3338448"/>
              <a:ext cx="512445" cy="530860"/>
            </a:xfrm>
            <a:custGeom>
              <a:avLst/>
              <a:gdLst/>
              <a:ahLst/>
              <a:cxnLst/>
              <a:rect l="l" t="t" r="r" b="b"/>
              <a:pathLst>
                <a:path w="512445" h="530860">
                  <a:moveTo>
                    <a:pt x="512064" y="0"/>
                  </a:moveTo>
                  <a:lnTo>
                    <a:pt x="0" y="0"/>
                  </a:lnTo>
                  <a:lnTo>
                    <a:pt x="0" y="530478"/>
                  </a:lnTo>
                  <a:lnTo>
                    <a:pt x="512064" y="530478"/>
                  </a:lnTo>
                  <a:lnTo>
                    <a:pt x="512064" y="0"/>
                  </a:lnTo>
                  <a:close/>
                </a:path>
              </a:pathLst>
            </a:custGeom>
            <a:solidFill>
              <a:srgbClr val="D021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8019287" y="3365880"/>
              <a:ext cx="512445" cy="503555"/>
            </a:xfrm>
            <a:custGeom>
              <a:avLst/>
              <a:gdLst/>
              <a:ahLst/>
              <a:cxnLst/>
              <a:rect l="l" t="t" r="r" b="b"/>
              <a:pathLst>
                <a:path w="512445" h="503554">
                  <a:moveTo>
                    <a:pt x="512064" y="0"/>
                  </a:moveTo>
                  <a:lnTo>
                    <a:pt x="0" y="0"/>
                  </a:lnTo>
                  <a:lnTo>
                    <a:pt x="0" y="503047"/>
                  </a:lnTo>
                  <a:lnTo>
                    <a:pt x="512064" y="503047"/>
                  </a:lnTo>
                  <a:lnTo>
                    <a:pt x="512064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5088635" y="3864355"/>
              <a:ext cx="3822700" cy="0"/>
            </a:xfrm>
            <a:custGeom>
              <a:avLst/>
              <a:gdLst/>
              <a:ahLst/>
              <a:cxnLst/>
              <a:rect l="l" t="t" r="r" b="b"/>
              <a:pathLst>
                <a:path w="3822700" h="0">
                  <a:moveTo>
                    <a:pt x="0" y="0"/>
                  </a:moveTo>
                  <a:lnTo>
                    <a:pt x="382219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/>
          <p:cNvSpPr txBox="1"/>
          <p:nvPr/>
        </p:nvSpPr>
        <p:spPr>
          <a:xfrm>
            <a:off x="5597271" y="2622676"/>
            <a:ext cx="27051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0">
                <a:latin typeface="Arial MT"/>
                <a:cs typeface="Arial MT"/>
              </a:rPr>
              <a:t>1.38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870572" y="3141408"/>
            <a:ext cx="27051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0">
                <a:latin typeface="Arial MT"/>
                <a:cs typeface="Arial MT"/>
              </a:rPr>
              <a:t>0.70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143747" y="3172523"/>
            <a:ext cx="27051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0">
                <a:latin typeface="Arial MT"/>
                <a:cs typeface="Arial MT"/>
              </a:rPr>
              <a:t>0.66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22365" y="2414460"/>
            <a:ext cx="2595880" cy="740410"/>
            <a:chOff x="5722365" y="2414460"/>
            <a:chExt cx="2595880" cy="740410"/>
          </a:xfrm>
        </p:grpSpPr>
        <p:sp>
          <p:nvSpPr>
            <p:cNvPr id="60" name="object 60"/>
            <p:cNvSpPr/>
            <p:nvPr/>
          </p:nvSpPr>
          <p:spPr>
            <a:xfrm>
              <a:off x="6970775" y="2528951"/>
              <a:ext cx="76200" cy="595630"/>
            </a:xfrm>
            <a:custGeom>
              <a:avLst/>
              <a:gdLst/>
              <a:ahLst/>
              <a:cxnLst/>
              <a:rect l="l" t="t" r="r" b="b"/>
              <a:pathLst>
                <a:path w="76200" h="595630">
                  <a:moveTo>
                    <a:pt x="31750" y="519049"/>
                  </a:moveTo>
                  <a:lnTo>
                    <a:pt x="0" y="519049"/>
                  </a:lnTo>
                  <a:lnTo>
                    <a:pt x="38100" y="595249"/>
                  </a:lnTo>
                  <a:lnTo>
                    <a:pt x="69850" y="531749"/>
                  </a:lnTo>
                  <a:lnTo>
                    <a:pt x="31750" y="531749"/>
                  </a:lnTo>
                  <a:lnTo>
                    <a:pt x="31750" y="519049"/>
                  </a:lnTo>
                  <a:close/>
                </a:path>
                <a:path w="76200" h="595630">
                  <a:moveTo>
                    <a:pt x="44450" y="0"/>
                  </a:moveTo>
                  <a:lnTo>
                    <a:pt x="31750" y="0"/>
                  </a:lnTo>
                  <a:lnTo>
                    <a:pt x="31750" y="531749"/>
                  </a:lnTo>
                  <a:lnTo>
                    <a:pt x="44450" y="531749"/>
                  </a:lnTo>
                  <a:lnTo>
                    <a:pt x="44450" y="0"/>
                  </a:lnTo>
                  <a:close/>
                </a:path>
                <a:path w="76200" h="595630">
                  <a:moveTo>
                    <a:pt x="76200" y="519049"/>
                  </a:moveTo>
                  <a:lnTo>
                    <a:pt x="44450" y="519049"/>
                  </a:lnTo>
                  <a:lnTo>
                    <a:pt x="44450" y="531749"/>
                  </a:lnTo>
                  <a:lnTo>
                    <a:pt x="69850" y="531749"/>
                  </a:lnTo>
                  <a:lnTo>
                    <a:pt x="76200" y="519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5728715" y="2528951"/>
              <a:ext cx="2544445" cy="76200"/>
            </a:xfrm>
            <a:custGeom>
              <a:avLst/>
              <a:gdLst/>
              <a:ahLst/>
              <a:cxnLst/>
              <a:rect l="l" t="t" r="r" b="b"/>
              <a:pathLst>
                <a:path w="2544445" h="76200">
                  <a:moveTo>
                    <a:pt x="0" y="76200"/>
                  </a:moveTo>
                  <a:lnTo>
                    <a:pt x="0" y="0"/>
                  </a:lnTo>
                </a:path>
                <a:path w="2544445" h="76200">
                  <a:moveTo>
                    <a:pt x="0" y="0"/>
                  </a:moveTo>
                  <a:lnTo>
                    <a:pt x="254406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8241791" y="2528951"/>
              <a:ext cx="76200" cy="625475"/>
            </a:xfrm>
            <a:custGeom>
              <a:avLst/>
              <a:gdLst/>
              <a:ahLst/>
              <a:cxnLst/>
              <a:rect l="l" t="t" r="r" b="b"/>
              <a:pathLst>
                <a:path w="76200" h="625475">
                  <a:moveTo>
                    <a:pt x="31750" y="549275"/>
                  </a:moveTo>
                  <a:lnTo>
                    <a:pt x="0" y="549275"/>
                  </a:lnTo>
                  <a:lnTo>
                    <a:pt x="38100" y="625475"/>
                  </a:lnTo>
                  <a:lnTo>
                    <a:pt x="69850" y="561975"/>
                  </a:lnTo>
                  <a:lnTo>
                    <a:pt x="31750" y="561975"/>
                  </a:lnTo>
                  <a:lnTo>
                    <a:pt x="31750" y="549275"/>
                  </a:lnTo>
                  <a:close/>
                </a:path>
                <a:path w="76200" h="625475">
                  <a:moveTo>
                    <a:pt x="44450" y="0"/>
                  </a:moveTo>
                  <a:lnTo>
                    <a:pt x="31750" y="0"/>
                  </a:lnTo>
                  <a:lnTo>
                    <a:pt x="31750" y="561975"/>
                  </a:lnTo>
                  <a:lnTo>
                    <a:pt x="44450" y="561975"/>
                  </a:lnTo>
                  <a:lnTo>
                    <a:pt x="44450" y="0"/>
                  </a:lnTo>
                  <a:close/>
                </a:path>
                <a:path w="76200" h="625475">
                  <a:moveTo>
                    <a:pt x="76200" y="549275"/>
                  </a:moveTo>
                  <a:lnTo>
                    <a:pt x="44450" y="549275"/>
                  </a:lnTo>
                  <a:lnTo>
                    <a:pt x="44450" y="561975"/>
                  </a:lnTo>
                  <a:lnTo>
                    <a:pt x="69850" y="561975"/>
                  </a:lnTo>
                  <a:lnTo>
                    <a:pt x="76200" y="5492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6158483" y="2419223"/>
              <a:ext cx="421005" cy="219710"/>
            </a:xfrm>
            <a:custGeom>
              <a:avLst/>
              <a:gdLst/>
              <a:ahLst/>
              <a:cxnLst/>
              <a:rect l="l" t="t" r="r" b="b"/>
              <a:pathLst>
                <a:path w="421004" h="219710">
                  <a:moveTo>
                    <a:pt x="210312" y="0"/>
                  </a:moveTo>
                  <a:lnTo>
                    <a:pt x="154384" y="3921"/>
                  </a:lnTo>
                  <a:lnTo>
                    <a:pt x="104139" y="14986"/>
                  </a:lnTo>
                  <a:lnTo>
                    <a:pt x="61579" y="32146"/>
                  </a:lnTo>
                  <a:lnTo>
                    <a:pt x="28701" y="54356"/>
                  </a:lnTo>
                  <a:lnTo>
                    <a:pt x="0" y="109727"/>
                  </a:lnTo>
                  <a:lnTo>
                    <a:pt x="7508" y="138890"/>
                  </a:lnTo>
                  <a:lnTo>
                    <a:pt x="61579" y="187309"/>
                  </a:lnTo>
                  <a:lnTo>
                    <a:pt x="104139" y="204470"/>
                  </a:lnTo>
                  <a:lnTo>
                    <a:pt x="154384" y="215534"/>
                  </a:lnTo>
                  <a:lnTo>
                    <a:pt x="210312" y="219455"/>
                  </a:lnTo>
                  <a:lnTo>
                    <a:pt x="266239" y="215534"/>
                  </a:lnTo>
                  <a:lnTo>
                    <a:pt x="316483" y="204469"/>
                  </a:lnTo>
                  <a:lnTo>
                    <a:pt x="359044" y="187309"/>
                  </a:lnTo>
                  <a:lnTo>
                    <a:pt x="391921" y="165099"/>
                  </a:lnTo>
                  <a:lnTo>
                    <a:pt x="420623" y="109727"/>
                  </a:lnTo>
                  <a:lnTo>
                    <a:pt x="413115" y="80565"/>
                  </a:lnTo>
                  <a:lnTo>
                    <a:pt x="359044" y="32146"/>
                  </a:lnTo>
                  <a:lnTo>
                    <a:pt x="316484" y="14985"/>
                  </a:lnTo>
                  <a:lnTo>
                    <a:pt x="266239" y="3921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6158483" y="2419223"/>
              <a:ext cx="421005" cy="219710"/>
            </a:xfrm>
            <a:custGeom>
              <a:avLst/>
              <a:gdLst/>
              <a:ahLst/>
              <a:cxnLst/>
              <a:rect l="l" t="t" r="r" b="b"/>
              <a:pathLst>
                <a:path w="421004" h="219710">
                  <a:moveTo>
                    <a:pt x="0" y="109727"/>
                  </a:moveTo>
                  <a:lnTo>
                    <a:pt x="28701" y="54356"/>
                  </a:lnTo>
                  <a:lnTo>
                    <a:pt x="61579" y="32146"/>
                  </a:lnTo>
                  <a:lnTo>
                    <a:pt x="104139" y="14986"/>
                  </a:lnTo>
                  <a:lnTo>
                    <a:pt x="154384" y="3921"/>
                  </a:lnTo>
                  <a:lnTo>
                    <a:pt x="210312" y="0"/>
                  </a:lnTo>
                  <a:lnTo>
                    <a:pt x="266239" y="3921"/>
                  </a:lnTo>
                  <a:lnTo>
                    <a:pt x="316484" y="14985"/>
                  </a:lnTo>
                  <a:lnTo>
                    <a:pt x="359044" y="32146"/>
                  </a:lnTo>
                  <a:lnTo>
                    <a:pt x="391921" y="54355"/>
                  </a:lnTo>
                  <a:lnTo>
                    <a:pt x="420623" y="109727"/>
                  </a:lnTo>
                  <a:lnTo>
                    <a:pt x="413115" y="138890"/>
                  </a:lnTo>
                  <a:lnTo>
                    <a:pt x="359044" y="187309"/>
                  </a:lnTo>
                  <a:lnTo>
                    <a:pt x="316483" y="204469"/>
                  </a:lnTo>
                  <a:lnTo>
                    <a:pt x="266239" y="215534"/>
                  </a:lnTo>
                  <a:lnTo>
                    <a:pt x="210312" y="219455"/>
                  </a:lnTo>
                  <a:lnTo>
                    <a:pt x="154384" y="215534"/>
                  </a:lnTo>
                  <a:lnTo>
                    <a:pt x="104139" y="204470"/>
                  </a:lnTo>
                  <a:lnTo>
                    <a:pt x="61579" y="187309"/>
                  </a:lnTo>
                  <a:lnTo>
                    <a:pt x="28701" y="165100"/>
                  </a:lnTo>
                  <a:lnTo>
                    <a:pt x="0" y="1097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7429499" y="2419223"/>
              <a:ext cx="421005" cy="219710"/>
            </a:xfrm>
            <a:custGeom>
              <a:avLst/>
              <a:gdLst/>
              <a:ahLst/>
              <a:cxnLst/>
              <a:rect l="l" t="t" r="r" b="b"/>
              <a:pathLst>
                <a:path w="421004" h="219710">
                  <a:moveTo>
                    <a:pt x="210311" y="0"/>
                  </a:moveTo>
                  <a:lnTo>
                    <a:pt x="154384" y="3921"/>
                  </a:lnTo>
                  <a:lnTo>
                    <a:pt x="104139" y="14986"/>
                  </a:lnTo>
                  <a:lnTo>
                    <a:pt x="61579" y="32146"/>
                  </a:lnTo>
                  <a:lnTo>
                    <a:pt x="28701" y="54356"/>
                  </a:lnTo>
                  <a:lnTo>
                    <a:pt x="0" y="109727"/>
                  </a:lnTo>
                  <a:lnTo>
                    <a:pt x="7508" y="138890"/>
                  </a:lnTo>
                  <a:lnTo>
                    <a:pt x="61579" y="187309"/>
                  </a:lnTo>
                  <a:lnTo>
                    <a:pt x="104140" y="204470"/>
                  </a:lnTo>
                  <a:lnTo>
                    <a:pt x="154384" y="215534"/>
                  </a:lnTo>
                  <a:lnTo>
                    <a:pt x="210311" y="219455"/>
                  </a:lnTo>
                  <a:lnTo>
                    <a:pt x="266239" y="215534"/>
                  </a:lnTo>
                  <a:lnTo>
                    <a:pt x="316483" y="204469"/>
                  </a:lnTo>
                  <a:lnTo>
                    <a:pt x="359044" y="187309"/>
                  </a:lnTo>
                  <a:lnTo>
                    <a:pt x="391922" y="165099"/>
                  </a:lnTo>
                  <a:lnTo>
                    <a:pt x="420624" y="109727"/>
                  </a:lnTo>
                  <a:lnTo>
                    <a:pt x="413115" y="80565"/>
                  </a:lnTo>
                  <a:lnTo>
                    <a:pt x="359044" y="32146"/>
                  </a:lnTo>
                  <a:lnTo>
                    <a:pt x="316484" y="14985"/>
                  </a:lnTo>
                  <a:lnTo>
                    <a:pt x="266239" y="3921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7429499" y="2419223"/>
              <a:ext cx="421005" cy="219710"/>
            </a:xfrm>
            <a:custGeom>
              <a:avLst/>
              <a:gdLst/>
              <a:ahLst/>
              <a:cxnLst/>
              <a:rect l="l" t="t" r="r" b="b"/>
              <a:pathLst>
                <a:path w="421004" h="219710">
                  <a:moveTo>
                    <a:pt x="0" y="109727"/>
                  </a:moveTo>
                  <a:lnTo>
                    <a:pt x="28701" y="54356"/>
                  </a:lnTo>
                  <a:lnTo>
                    <a:pt x="61579" y="32146"/>
                  </a:lnTo>
                  <a:lnTo>
                    <a:pt x="104139" y="14986"/>
                  </a:lnTo>
                  <a:lnTo>
                    <a:pt x="154384" y="3921"/>
                  </a:lnTo>
                  <a:lnTo>
                    <a:pt x="210311" y="0"/>
                  </a:lnTo>
                  <a:lnTo>
                    <a:pt x="266239" y="3921"/>
                  </a:lnTo>
                  <a:lnTo>
                    <a:pt x="316484" y="14985"/>
                  </a:lnTo>
                  <a:lnTo>
                    <a:pt x="359044" y="32146"/>
                  </a:lnTo>
                  <a:lnTo>
                    <a:pt x="391922" y="54355"/>
                  </a:lnTo>
                  <a:lnTo>
                    <a:pt x="420624" y="109727"/>
                  </a:lnTo>
                  <a:lnTo>
                    <a:pt x="413115" y="138890"/>
                  </a:lnTo>
                  <a:lnTo>
                    <a:pt x="359044" y="187309"/>
                  </a:lnTo>
                  <a:lnTo>
                    <a:pt x="316483" y="204469"/>
                  </a:lnTo>
                  <a:lnTo>
                    <a:pt x="266239" y="215534"/>
                  </a:lnTo>
                  <a:lnTo>
                    <a:pt x="210311" y="219455"/>
                  </a:lnTo>
                  <a:lnTo>
                    <a:pt x="154384" y="215534"/>
                  </a:lnTo>
                  <a:lnTo>
                    <a:pt x="104140" y="204470"/>
                  </a:lnTo>
                  <a:lnTo>
                    <a:pt x="61579" y="187309"/>
                  </a:lnTo>
                  <a:lnTo>
                    <a:pt x="28702" y="165100"/>
                  </a:lnTo>
                  <a:lnTo>
                    <a:pt x="0" y="1097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7" name="object 67"/>
          <p:cNvGrpSpPr/>
          <p:nvPr/>
        </p:nvGrpSpPr>
        <p:grpSpPr>
          <a:xfrm>
            <a:off x="5088635" y="4865827"/>
            <a:ext cx="3822700" cy="1033780"/>
            <a:chOff x="5088635" y="4865827"/>
            <a:chExt cx="3822700" cy="1033780"/>
          </a:xfrm>
        </p:grpSpPr>
        <p:sp>
          <p:nvSpPr>
            <p:cNvPr id="68" name="object 68"/>
            <p:cNvSpPr/>
            <p:nvPr/>
          </p:nvSpPr>
          <p:spPr>
            <a:xfrm>
              <a:off x="5477255" y="4957279"/>
              <a:ext cx="502920" cy="942340"/>
            </a:xfrm>
            <a:custGeom>
              <a:avLst/>
              <a:gdLst/>
              <a:ahLst/>
              <a:cxnLst/>
              <a:rect l="l" t="t" r="r" b="b"/>
              <a:pathLst>
                <a:path w="502920" h="942339">
                  <a:moveTo>
                    <a:pt x="502920" y="0"/>
                  </a:moveTo>
                  <a:lnTo>
                    <a:pt x="0" y="0"/>
                  </a:lnTo>
                  <a:lnTo>
                    <a:pt x="0" y="942073"/>
                  </a:lnTo>
                  <a:lnTo>
                    <a:pt x="502920" y="942073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6748271" y="4865827"/>
              <a:ext cx="512445" cy="1033780"/>
            </a:xfrm>
            <a:custGeom>
              <a:avLst/>
              <a:gdLst/>
              <a:ahLst/>
              <a:cxnLst/>
              <a:rect l="l" t="t" r="r" b="b"/>
              <a:pathLst>
                <a:path w="512445" h="1033779">
                  <a:moveTo>
                    <a:pt x="512064" y="0"/>
                  </a:moveTo>
                  <a:lnTo>
                    <a:pt x="0" y="0"/>
                  </a:lnTo>
                  <a:lnTo>
                    <a:pt x="0" y="1033525"/>
                  </a:lnTo>
                  <a:lnTo>
                    <a:pt x="512064" y="1033525"/>
                  </a:lnTo>
                  <a:lnTo>
                    <a:pt x="512064" y="0"/>
                  </a:lnTo>
                  <a:close/>
                </a:path>
              </a:pathLst>
            </a:custGeom>
            <a:solidFill>
              <a:srgbClr val="D021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8019287" y="4920703"/>
              <a:ext cx="512445" cy="979169"/>
            </a:xfrm>
            <a:custGeom>
              <a:avLst/>
              <a:gdLst/>
              <a:ahLst/>
              <a:cxnLst/>
              <a:rect l="l" t="t" r="r" b="b"/>
              <a:pathLst>
                <a:path w="512445" h="979170">
                  <a:moveTo>
                    <a:pt x="512064" y="0"/>
                  </a:moveTo>
                  <a:lnTo>
                    <a:pt x="0" y="0"/>
                  </a:lnTo>
                  <a:lnTo>
                    <a:pt x="0" y="978649"/>
                  </a:lnTo>
                  <a:lnTo>
                    <a:pt x="512064" y="978649"/>
                  </a:lnTo>
                  <a:lnTo>
                    <a:pt x="512064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5088635" y="5894780"/>
              <a:ext cx="3822700" cy="0"/>
            </a:xfrm>
            <a:custGeom>
              <a:avLst/>
              <a:gdLst/>
              <a:ahLst/>
              <a:cxnLst/>
              <a:rect l="l" t="t" r="r" b="b"/>
              <a:pathLst>
                <a:path w="3822700" h="0">
                  <a:moveTo>
                    <a:pt x="0" y="0"/>
                  </a:moveTo>
                  <a:lnTo>
                    <a:pt x="382219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2" name="object 72"/>
          <p:cNvGrpSpPr/>
          <p:nvPr/>
        </p:nvGrpSpPr>
        <p:grpSpPr>
          <a:xfrm>
            <a:off x="5722365" y="4498213"/>
            <a:ext cx="2595880" cy="262255"/>
            <a:chOff x="5722365" y="4498213"/>
            <a:chExt cx="2595880" cy="262255"/>
          </a:xfrm>
        </p:grpSpPr>
        <p:pic>
          <p:nvPicPr>
            <p:cNvPr id="73" name="object 7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70775" y="4504563"/>
              <a:ext cx="76200" cy="15240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728715" y="4504563"/>
              <a:ext cx="2544445" cy="249554"/>
            </a:xfrm>
            <a:custGeom>
              <a:avLst/>
              <a:gdLst/>
              <a:ahLst/>
              <a:cxnLst/>
              <a:rect l="l" t="t" r="r" b="b"/>
              <a:pathLst>
                <a:path w="2544445" h="249554">
                  <a:moveTo>
                    <a:pt x="0" y="249174"/>
                  </a:moveTo>
                  <a:lnTo>
                    <a:pt x="0" y="0"/>
                  </a:lnTo>
                </a:path>
                <a:path w="2544445" h="249554">
                  <a:moveTo>
                    <a:pt x="0" y="0"/>
                  </a:moveTo>
                  <a:lnTo>
                    <a:pt x="254406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41791" y="4504563"/>
              <a:ext cx="76200" cy="212725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5211317" y="5938469"/>
            <a:ext cx="3526154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23340" algn="l"/>
                <a:tab pos="2623185" algn="l"/>
              </a:tabLst>
            </a:pPr>
            <a:r>
              <a:rPr dirty="0" sz="1000">
                <a:latin typeface="Arial MT"/>
                <a:cs typeface="Arial MT"/>
              </a:rPr>
              <a:t>Business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65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usual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0">
                <a:latin typeface="Arial MT"/>
                <a:cs typeface="Arial MT"/>
              </a:rPr>
              <a:t>Post-combustion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0">
                <a:latin typeface="Arial MT"/>
                <a:cs typeface="Arial MT"/>
              </a:rPr>
              <a:t>Pre-combustion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562346" y="4777803"/>
            <a:ext cx="34353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10">
                <a:latin typeface="Arial MT"/>
                <a:cs typeface="Arial MT"/>
              </a:rPr>
              <a:t>1,648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836156" y="4681347"/>
            <a:ext cx="34290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latin typeface="Arial MT"/>
                <a:cs typeface="Arial MT"/>
              </a:rPr>
              <a:t>1,819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108442" y="4741227"/>
            <a:ext cx="34353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10">
                <a:latin typeface="Arial MT"/>
                <a:cs typeface="Arial MT"/>
              </a:rPr>
              <a:t>1,713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6135433" y="4390072"/>
            <a:ext cx="1692275" cy="220345"/>
            <a:chOff x="6135433" y="4390072"/>
            <a:chExt cx="1692275" cy="220345"/>
          </a:xfrm>
        </p:grpSpPr>
        <p:sp>
          <p:nvSpPr>
            <p:cNvPr id="81" name="object 81"/>
            <p:cNvSpPr/>
            <p:nvPr/>
          </p:nvSpPr>
          <p:spPr>
            <a:xfrm>
              <a:off x="6140196" y="4394834"/>
              <a:ext cx="457200" cy="210820"/>
            </a:xfrm>
            <a:custGeom>
              <a:avLst/>
              <a:gdLst/>
              <a:ahLst/>
              <a:cxnLst/>
              <a:rect l="l" t="t" r="r" b="b"/>
              <a:pathLst>
                <a:path w="457200" h="210820">
                  <a:moveTo>
                    <a:pt x="228600" y="0"/>
                  </a:moveTo>
                  <a:lnTo>
                    <a:pt x="167834" y="3750"/>
                  </a:lnTo>
                  <a:lnTo>
                    <a:pt x="113227" y="14336"/>
                  </a:lnTo>
                  <a:lnTo>
                    <a:pt x="66960" y="30765"/>
                  </a:lnTo>
                  <a:lnTo>
                    <a:pt x="31213" y="52041"/>
                  </a:lnTo>
                  <a:lnTo>
                    <a:pt x="0" y="105156"/>
                  </a:lnTo>
                  <a:lnTo>
                    <a:pt x="8166" y="133097"/>
                  </a:lnTo>
                  <a:lnTo>
                    <a:pt x="66960" y="179498"/>
                  </a:lnTo>
                  <a:lnTo>
                    <a:pt x="113227" y="195946"/>
                  </a:lnTo>
                  <a:lnTo>
                    <a:pt x="167834" y="206553"/>
                  </a:lnTo>
                  <a:lnTo>
                    <a:pt x="228600" y="210312"/>
                  </a:lnTo>
                  <a:lnTo>
                    <a:pt x="289365" y="206553"/>
                  </a:lnTo>
                  <a:lnTo>
                    <a:pt x="343972" y="195946"/>
                  </a:lnTo>
                  <a:lnTo>
                    <a:pt x="390239" y="179498"/>
                  </a:lnTo>
                  <a:lnTo>
                    <a:pt x="425986" y="158213"/>
                  </a:lnTo>
                  <a:lnTo>
                    <a:pt x="457200" y="105156"/>
                  </a:lnTo>
                  <a:lnTo>
                    <a:pt x="449033" y="77170"/>
                  </a:lnTo>
                  <a:lnTo>
                    <a:pt x="390239" y="30765"/>
                  </a:lnTo>
                  <a:lnTo>
                    <a:pt x="343972" y="14336"/>
                  </a:lnTo>
                  <a:lnTo>
                    <a:pt x="289365" y="375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6140196" y="4394834"/>
              <a:ext cx="457200" cy="210820"/>
            </a:xfrm>
            <a:custGeom>
              <a:avLst/>
              <a:gdLst/>
              <a:ahLst/>
              <a:cxnLst/>
              <a:rect l="l" t="t" r="r" b="b"/>
              <a:pathLst>
                <a:path w="457200" h="210820">
                  <a:moveTo>
                    <a:pt x="0" y="105156"/>
                  </a:moveTo>
                  <a:lnTo>
                    <a:pt x="31213" y="52041"/>
                  </a:lnTo>
                  <a:lnTo>
                    <a:pt x="66960" y="30765"/>
                  </a:lnTo>
                  <a:lnTo>
                    <a:pt x="113227" y="14336"/>
                  </a:lnTo>
                  <a:lnTo>
                    <a:pt x="167834" y="3750"/>
                  </a:lnTo>
                  <a:lnTo>
                    <a:pt x="228600" y="0"/>
                  </a:lnTo>
                  <a:lnTo>
                    <a:pt x="289365" y="3750"/>
                  </a:lnTo>
                  <a:lnTo>
                    <a:pt x="343972" y="14336"/>
                  </a:lnTo>
                  <a:lnTo>
                    <a:pt x="390239" y="30765"/>
                  </a:lnTo>
                  <a:lnTo>
                    <a:pt x="425986" y="52041"/>
                  </a:lnTo>
                  <a:lnTo>
                    <a:pt x="457200" y="105156"/>
                  </a:lnTo>
                  <a:lnTo>
                    <a:pt x="449033" y="133097"/>
                  </a:lnTo>
                  <a:lnTo>
                    <a:pt x="390239" y="179498"/>
                  </a:lnTo>
                  <a:lnTo>
                    <a:pt x="343972" y="195946"/>
                  </a:lnTo>
                  <a:lnTo>
                    <a:pt x="289365" y="206553"/>
                  </a:lnTo>
                  <a:lnTo>
                    <a:pt x="228600" y="210312"/>
                  </a:lnTo>
                  <a:lnTo>
                    <a:pt x="167834" y="206553"/>
                  </a:lnTo>
                  <a:lnTo>
                    <a:pt x="113227" y="195946"/>
                  </a:lnTo>
                  <a:lnTo>
                    <a:pt x="66960" y="179498"/>
                  </a:lnTo>
                  <a:lnTo>
                    <a:pt x="31213" y="158213"/>
                  </a:lnTo>
                  <a:lnTo>
                    <a:pt x="0" y="1051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7456932" y="4394834"/>
              <a:ext cx="365760" cy="210820"/>
            </a:xfrm>
            <a:custGeom>
              <a:avLst/>
              <a:gdLst/>
              <a:ahLst/>
              <a:cxnLst/>
              <a:rect l="l" t="t" r="r" b="b"/>
              <a:pathLst>
                <a:path w="365759" h="210820">
                  <a:moveTo>
                    <a:pt x="182879" y="0"/>
                  </a:moveTo>
                  <a:lnTo>
                    <a:pt x="125089" y="5352"/>
                  </a:lnTo>
                  <a:lnTo>
                    <a:pt x="74889" y="20263"/>
                  </a:lnTo>
                  <a:lnTo>
                    <a:pt x="35295" y="43013"/>
                  </a:lnTo>
                  <a:lnTo>
                    <a:pt x="9326" y="71884"/>
                  </a:lnTo>
                  <a:lnTo>
                    <a:pt x="0" y="105156"/>
                  </a:lnTo>
                  <a:lnTo>
                    <a:pt x="9326" y="138379"/>
                  </a:lnTo>
                  <a:lnTo>
                    <a:pt x="35295" y="167243"/>
                  </a:lnTo>
                  <a:lnTo>
                    <a:pt x="74889" y="190012"/>
                  </a:lnTo>
                  <a:lnTo>
                    <a:pt x="125089" y="204947"/>
                  </a:lnTo>
                  <a:lnTo>
                    <a:pt x="182879" y="210312"/>
                  </a:lnTo>
                  <a:lnTo>
                    <a:pt x="240670" y="204947"/>
                  </a:lnTo>
                  <a:lnTo>
                    <a:pt x="290870" y="190012"/>
                  </a:lnTo>
                  <a:lnTo>
                    <a:pt x="330464" y="167243"/>
                  </a:lnTo>
                  <a:lnTo>
                    <a:pt x="356433" y="138379"/>
                  </a:lnTo>
                  <a:lnTo>
                    <a:pt x="365760" y="105156"/>
                  </a:lnTo>
                  <a:lnTo>
                    <a:pt x="356433" y="71884"/>
                  </a:lnTo>
                  <a:lnTo>
                    <a:pt x="330464" y="43013"/>
                  </a:lnTo>
                  <a:lnTo>
                    <a:pt x="290870" y="20263"/>
                  </a:lnTo>
                  <a:lnTo>
                    <a:pt x="240670" y="5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7456932" y="4394834"/>
              <a:ext cx="365760" cy="210820"/>
            </a:xfrm>
            <a:custGeom>
              <a:avLst/>
              <a:gdLst/>
              <a:ahLst/>
              <a:cxnLst/>
              <a:rect l="l" t="t" r="r" b="b"/>
              <a:pathLst>
                <a:path w="365759" h="210820">
                  <a:moveTo>
                    <a:pt x="0" y="105156"/>
                  </a:moveTo>
                  <a:lnTo>
                    <a:pt x="35295" y="43013"/>
                  </a:lnTo>
                  <a:lnTo>
                    <a:pt x="74889" y="20263"/>
                  </a:lnTo>
                  <a:lnTo>
                    <a:pt x="125089" y="5352"/>
                  </a:lnTo>
                  <a:lnTo>
                    <a:pt x="182879" y="0"/>
                  </a:lnTo>
                  <a:lnTo>
                    <a:pt x="240670" y="5352"/>
                  </a:lnTo>
                  <a:lnTo>
                    <a:pt x="290870" y="20263"/>
                  </a:lnTo>
                  <a:lnTo>
                    <a:pt x="330464" y="43013"/>
                  </a:lnTo>
                  <a:lnTo>
                    <a:pt x="356433" y="71884"/>
                  </a:lnTo>
                  <a:lnTo>
                    <a:pt x="365760" y="105156"/>
                  </a:lnTo>
                  <a:lnTo>
                    <a:pt x="356433" y="138379"/>
                  </a:lnTo>
                  <a:lnTo>
                    <a:pt x="330464" y="167243"/>
                  </a:lnTo>
                  <a:lnTo>
                    <a:pt x="290870" y="190012"/>
                  </a:lnTo>
                  <a:lnTo>
                    <a:pt x="240670" y="204947"/>
                  </a:lnTo>
                  <a:lnTo>
                    <a:pt x="182879" y="210312"/>
                  </a:lnTo>
                  <a:lnTo>
                    <a:pt x="125089" y="204947"/>
                  </a:lnTo>
                  <a:lnTo>
                    <a:pt x="74889" y="190012"/>
                  </a:lnTo>
                  <a:lnTo>
                    <a:pt x="35295" y="167243"/>
                  </a:lnTo>
                  <a:lnTo>
                    <a:pt x="9326" y="138379"/>
                  </a:lnTo>
                  <a:lnTo>
                    <a:pt x="0" y="1051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" name="object 85"/>
          <p:cNvSpPr txBox="1"/>
          <p:nvPr/>
        </p:nvSpPr>
        <p:spPr>
          <a:xfrm>
            <a:off x="5007355" y="3841927"/>
            <a:ext cx="3729990" cy="75120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algn="ctr" marL="203835">
              <a:lnSpc>
                <a:spcPct val="100000"/>
              </a:lnSpc>
              <a:spcBef>
                <a:spcPts val="605"/>
              </a:spcBef>
              <a:tabLst>
                <a:tab pos="1514475" algn="l"/>
                <a:tab pos="2814955" algn="l"/>
              </a:tabLst>
            </a:pPr>
            <a:r>
              <a:rPr dirty="0" sz="1000">
                <a:latin typeface="Arial MT"/>
                <a:cs typeface="Arial MT"/>
              </a:rPr>
              <a:t>Business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7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usual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0">
                <a:latin typeface="Arial MT"/>
                <a:cs typeface="Arial MT"/>
              </a:rPr>
              <a:t>Post-combustion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0">
                <a:latin typeface="Arial MT"/>
                <a:cs typeface="Arial MT"/>
              </a:rPr>
              <a:t>Pre-combustion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Impact</a:t>
            </a:r>
            <a:r>
              <a:rPr dirty="0" u="sng" sz="1200" spc="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of</a:t>
            </a:r>
            <a:r>
              <a:rPr dirty="0" u="sng" sz="1200" spc="-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CCUS on</a:t>
            </a:r>
            <a:r>
              <a:rPr dirty="0" u="sng" sz="1200" spc="-1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cost</a:t>
            </a:r>
            <a:r>
              <a:rPr dirty="0" u="sng" sz="1200" spc="-3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(US$K/ton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olefin)</a:t>
            </a:r>
            <a:endParaRPr sz="1200">
              <a:latin typeface="Arial MT"/>
              <a:cs typeface="Arial MT"/>
            </a:endParaRPr>
          </a:p>
          <a:p>
            <a:pPr algn="ctr" marL="233679">
              <a:lnSpc>
                <a:spcPct val="100000"/>
              </a:lnSpc>
              <a:spcBef>
                <a:spcPts val="730"/>
              </a:spcBef>
              <a:tabLst>
                <a:tab pos="1540510" algn="l"/>
              </a:tabLst>
            </a:pPr>
            <a:r>
              <a:rPr dirty="0" sz="1000" spc="-20" b="1">
                <a:latin typeface="Arial"/>
                <a:cs typeface="Arial"/>
              </a:rPr>
              <a:t>+10%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25" b="1">
                <a:latin typeface="Arial"/>
                <a:cs typeface="Arial"/>
              </a:rPr>
              <a:t>+4%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829555" y="2088197"/>
            <a:ext cx="3422015" cy="5289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Impact of</a:t>
            </a: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CCUS</a:t>
            </a:r>
            <a:r>
              <a:rPr dirty="0" u="sng" sz="1200" spc="-2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on</a:t>
            </a:r>
            <a:r>
              <a:rPr dirty="0" u="sng" sz="1200" spc="-3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emissions</a:t>
            </a:r>
            <a:r>
              <a:rPr dirty="0" u="sng" sz="1200" spc="3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(ton</a:t>
            </a:r>
            <a:r>
              <a:rPr dirty="0" u="sng" sz="1200" spc="-3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CO2/ton</a:t>
            </a:r>
            <a:r>
              <a:rPr dirty="0" u="sng" sz="1200" spc="-8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olefin)</a:t>
            </a:r>
            <a:endParaRPr sz="1200">
              <a:latin typeface="Arial MT"/>
              <a:cs typeface="Arial MT"/>
            </a:endParaRPr>
          </a:p>
          <a:p>
            <a:pPr marL="1391285">
              <a:lnSpc>
                <a:spcPct val="100000"/>
              </a:lnSpc>
              <a:spcBef>
                <a:spcPts val="1295"/>
              </a:spcBef>
              <a:tabLst>
                <a:tab pos="2663825" algn="l"/>
              </a:tabLst>
            </a:pPr>
            <a:r>
              <a:rPr dirty="0" sz="1000" spc="-10" b="1">
                <a:latin typeface="Arial"/>
                <a:cs typeface="Arial"/>
              </a:rPr>
              <a:t>-</a:t>
            </a:r>
            <a:r>
              <a:rPr dirty="0" sz="1000" spc="-25" b="1">
                <a:latin typeface="Arial"/>
                <a:cs typeface="Arial"/>
              </a:rPr>
              <a:t>49%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-</a:t>
            </a:r>
            <a:r>
              <a:rPr dirty="0" sz="1000" spc="-25" b="1">
                <a:latin typeface="Arial"/>
                <a:cs typeface="Arial"/>
              </a:rPr>
              <a:t>52%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75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00577" y="3340722"/>
            <a:ext cx="8818245" cy="2727960"/>
            <a:chOff x="3100577" y="3340722"/>
            <a:chExt cx="8818245" cy="2727960"/>
          </a:xfrm>
        </p:grpSpPr>
        <p:sp>
          <p:nvSpPr>
            <p:cNvPr id="5" name="object 5"/>
            <p:cNvSpPr/>
            <p:nvPr/>
          </p:nvSpPr>
          <p:spPr>
            <a:xfrm>
              <a:off x="3100577" y="3340722"/>
              <a:ext cx="2154555" cy="909955"/>
            </a:xfrm>
            <a:custGeom>
              <a:avLst/>
              <a:gdLst/>
              <a:ahLst/>
              <a:cxnLst/>
              <a:rect l="l" t="t" r="r" b="b"/>
              <a:pathLst>
                <a:path w="2154554" h="909954">
                  <a:moveTo>
                    <a:pt x="2154047" y="0"/>
                  </a:moveTo>
                  <a:lnTo>
                    <a:pt x="0" y="0"/>
                  </a:lnTo>
                  <a:lnTo>
                    <a:pt x="0" y="909332"/>
                  </a:lnTo>
                  <a:lnTo>
                    <a:pt x="2154047" y="909332"/>
                  </a:lnTo>
                  <a:lnTo>
                    <a:pt x="2154047" y="0"/>
                  </a:lnTo>
                  <a:close/>
                </a:path>
              </a:pathLst>
            </a:custGeom>
            <a:solidFill>
              <a:srgbClr val="D1F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85233" y="3340722"/>
              <a:ext cx="2162175" cy="909955"/>
            </a:xfrm>
            <a:custGeom>
              <a:avLst/>
              <a:gdLst/>
              <a:ahLst/>
              <a:cxnLst/>
              <a:rect l="l" t="t" r="r" b="b"/>
              <a:pathLst>
                <a:path w="2162175" h="909954">
                  <a:moveTo>
                    <a:pt x="0" y="909332"/>
                  </a:moveTo>
                  <a:lnTo>
                    <a:pt x="2161919" y="909332"/>
                  </a:lnTo>
                  <a:lnTo>
                    <a:pt x="2161919" y="0"/>
                  </a:lnTo>
                  <a:lnTo>
                    <a:pt x="0" y="0"/>
                  </a:lnTo>
                  <a:lnTo>
                    <a:pt x="0" y="909332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479792" y="3340722"/>
              <a:ext cx="2331720" cy="909955"/>
            </a:xfrm>
            <a:custGeom>
              <a:avLst/>
              <a:gdLst/>
              <a:ahLst/>
              <a:cxnLst/>
              <a:rect l="l" t="t" r="r" b="b"/>
              <a:pathLst>
                <a:path w="2331720" h="909954">
                  <a:moveTo>
                    <a:pt x="0" y="909332"/>
                  </a:moveTo>
                  <a:lnTo>
                    <a:pt x="2331719" y="909332"/>
                  </a:lnTo>
                  <a:lnTo>
                    <a:pt x="2331719" y="0"/>
                  </a:lnTo>
                  <a:lnTo>
                    <a:pt x="0" y="0"/>
                  </a:lnTo>
                  <a:lnTo>
                    <a:pt x="0" y="909332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848089" y="3340722"/>
              <a:ext cx="2070735" cy="909955"/>
            </a:xfrm>
            <a:custGeom>
              <a:avLst/>
              <a:gdLst/>
              <a:ahLst/>
              <a:cxnLst/>
              <a:rect l="l" t="t" r="r" b="b"/>
              <a:pathLst>
                <a:path w="2070734" h="909954">
                  <a:moveTo>
                    <a:pt x="0" y="909332"/>
                  </a:moveTo>
                  <a:lnTo>
                    <a:pt x="2070606" y="909332"/>
                  </a:lnTo>
                  <a:lnTo>
                    <a:pt x="2070606" y="0"/>
                  </a:lnTo>
                  <a:lnTo>
                    <a:pt x="0" y="0"/>
                  </a:lnTo>
                  <a:lnTo>
                    <a:pt x="0" y="909332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00577" y="4250042"/>
              <a:ext cx="2154555" cy="909955"/>
            </a:xfrm>
            <a:custGeom>
              <a:avLst/>
              <a:gdLst/>
              <a:ahLst/>
              <a:cxnLst/>
              <a:rect l="l" t="t" r="r" b="b"/>
              <a:pathLst>
                <a:path w="2154554" h="909954">
                  <a:moveTo>
                    <a:pt x="2154047" y="0"/>
                  </a:moveTo>
                  <a:lnTo>
                    <a:pt x="0" y="0"/>
                  </a:lnTo>
                  <a:lnTo>
                    <a:pt x="0" y="909332"/>
                  </a:lnTo>
                  <a:lnTo>
                    <a:pt x="2154047" y="909332"/>
                  </a:lnTo>
                  <a:lnTo>
                    <a:pt x="2154047" y="0"/>
                  </a:lnTo>
                  <a:close/>
                </a:path>
              </a:pathLst>
            </a:custGeom>
            <a:solidFill>
              <a:srgbClr val="D1F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285233" y="4250042"/>
              <a:ext cx="2162175" cy="909955"/>
            </a:xfrm>
            <a:custGeom>
              <a:avLst/>
              <a:gdLst/>
              <a:ahLst/>
              <a:cxnLst/>
              <a:rect l="l" t="t" r="r" b="b"/>
              <a:pathLst>
                <a:path w="2162175" h="909954">
                  <a:moveTo>
                    <a:pt x="0" y="909332"/>
                  </a:moveTo>
                  <a:lnTo>
                    <a:pt x="2161919" y="909332"/>
                  </a:lnTo>
                  <a:lnTo>
                    <a:pt x="2161919" y="0"/>
                  </a:lnTo>
                  <a:lnTo>
                    <a:pt x="0" y="0"/>
                  </a:lnTo>
                  <a:lnTo>
                    <a:pt x="0" y="909332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479792" y="4250042"/>
              <a:ext cx="2331720" cy="909955"/>
            </a:xfrm>
            <a:custGeom>
              <a:avLst/>
              <a:gdLst/>
              <a:ahLst/>
              <a:cxnLst/>
              <a:rect l="l" t="t" r="r" b="b"/>
              <a:pathLst>
                <a:path w="2331720" h="909954">
                  <a:moveTo>
                    <a:pt x="0" y="909332"/>
                  </a:moveTo>
                  <a:lnTo>
                    <a:pt x="2331719" y="909332"/>
                  </a:lnTo>
                  <a:lnTo>
                    <a:pt x="2331719" y="0"/>
                  </a:lnTo>
                  <a:lnTo>
                    <a:pt x="0" y="0"/>
                  </a:lnTo>
                  <a:lnTo>
                    <a:pt x="0" y="909332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48089" y="4250042"/>
              <a:ext cx="2070735" cy="909955"/>
            </a:xfrm>
            <a:custGeom>
              <a:avLst/>
              <a:gdLst/>
              <a:ahLst/>
              <a:cxnLst/>
              <a:rect l="l" t="t" r="r" b="b"/>
              <a:pathLst>
                <a:path w="2070734" h="909954">
                  <a:moveTo>
                    <a:pt x="0" y="909332"/>
                  </a:moveTo>
                  <a:lnTo>
                    <a:pt x="2070606" y="909332"/>
                  </a:lnTo>
                  <a:lnTo>
                    <a:pt x="2070606" y="0"/>
                  </a:lnTo>
                  <a:lnTo>
                    <a:pt x="0" y="0"/>
                  </a:lnTo>
                  <a:lnTo>
                    <a:pt x="0" y="909332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100577" y="5159337"/>
              <a:ext cx="2154555" cy="909955"/>
            </a:xfrm>
            <a:custGeom>
              <a:avLst/>
              <a:gdLst/>
              <a:ahLst/>
              <a:cxnLst/>
              <a:rect l="l" t="t" r="r" b="b"/>
              <a:pathLst>
                <a:path w="2154554" h="909954">
                  <a:moveTo>
                    <a:pt x="2154047" y="0"/>
                  </a:moveTo>
                  <a:lnTo>
                    <a:pt x="0" y="0"/>
                  </a:lnTo>
                  <a:lnTo>
                    <a:pt x="0" y="909332"/>
                  </a:lnTo>
                  <a:lnTo>
                    <a:pt x="2154047" y="909332"/>
                  </a:lnTo>
                  <a:lnTo>
                    <a:pt x="2154047" y="0"/>
                  </a:lnTo>
                  <a:close/>
                </a:path>
              </a:pathLst>
            </a:custGeom>
            <a:solidFill>
              <a:srgbClr val="D1F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285233" y="5159337"/>
              <a:ext cx="2162175" cy="909955"/>
            </a:xfrm>
            <a:custGeom>
              <a:avLst/>
              <a:gdLst/>
              <a:ahLst/>
              <a:cxnLst/>
              <a:rect l="l" t="t" r="r" b="b"/>
              <a:pathLst>
                <a:path w="2162175" h="909954">
                  <a:moveTo>
                    <a:pt x="0" y="909332"/>
                  </a:moveTo>
                  <a:lnTo>
                    <a:pt x="2161919" y="909332"/>
                  </a:lnTo>
                  <a:lnTo>
                    <a:pt x="2161919" y="0"/>
                  </a:lnTo>
                  <a:lnTo>
                    <a:pt x="0" y="0"/>
                  </a:lnTo>
                  <a:lnTo>
                    <a:pt x="0" y="909332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479792" y="5159337"/>
              <a:ext cx="2331720" cy="909955"/>
            </a:xfrm>
            <a:custGeom>
              <a:avLst/>
              <a:gdLst/>
              <a:ahLst/>
              <a:cxnLst/>
              <a:rect l="l" t="t" r="r" b="b"/>
              <a:pathLst>
                <a:path w="2331720" h="909954">
                  <a:moveTo>
                    <a:pt x="0" y="909332"/>
                  </a:moveTo>
                  <a:lnTo>
                    <a:pt x="2331719" y="909332"/>
                  </a:lnTo>
                  <a:lnTo>
                    <a:pt x="2331719" y="0"/>
                  </a:lnTo>
                  <a:lnTo>
                    <a:pt x="0" y="0"/>
                  </a:lnTo>
                  <a:lnTo>
                    <a:pt x="0" y="909332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848089" y="5159337"/>
              <a:ext cx="2070735" cy="909955"/>
            </a:xfrm>
            <a:custGeom>
              <a:avLst/>
              <a:gdLst/>
              <a:ahLst/>
              <a:cxnLst/>
              <a:rect l="l" t="t" r="r" b="b"/>
              <a:pathLst>
                <a:path w="2070734" h="909954">
                  <a:moveTo>
                    <a:pt x="0" y="909332"/>
                  </a:moveTo>
                  <a:lnTo>
                    <a:pt x="2070606" y="909332"/>
                  </a:lnTo>
                  <a:lnTo>
                    <a:pt x="2070606" y="0"/>
                  </a:lnTo>
                  <a:lnTo>
                    <a:pt x="0" y="0"/>
                  </a:lnTo>
                  <a:lnTo>
                    <a:pt x="0" y="909332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8048" y="5506085"/>
              <a:ext cx="164592" cy="16461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8048" y="4573143"/>
              <a:ext cx="164592" cy="1645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28048" y="3731641"/>
              <a:ext cx="164592" cy="1647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87183" y="5506085"/>
              <a:ext cx="164592" cy="1646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59751" y="4637151"/>
              <a:ext cx="164592" cy="1645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87183" y="3685921"/>
              <a:ext cx="164592" cy="1647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74335" y="5414645"/>
              <a:ext cx="164591" cy="16459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83479" y="4573143"/>
              <a:ext cx="164592" cy="16459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74335" y="3713353"/>
              <a:ext cx="164591" cy="1647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03735" y="5496941"/>
              <a:ext cx="164592" cy="1646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603735" y="4573143"/>
              <a:ext cx="164592" cy="1645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603735" y="3704209"/>
              <a:ext cx="164592" cy="16471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13918" y="492378"/>
            <a:ext cx="9163050" cy="45465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b="1">
                <a:latin typeface="Arial"/>
                <a:cs typeface="Arial"/>
              </a:rPr>
              <a:t>U.S.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Netherlands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lead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</a:t>
            </a:r>
            <a:r>
              <a:rPr dirty="0" sz="2800" spc="-20" b="1">
                <a:latin typeface="Arial"/>
                <a:cs typeface="Arial"/>
              </a:rPr>
              <a:t> WtE-</a:t>
            </a:r>
            <a:r>
              <a:rPr dirty="0" sz="2800" b="1">
                <a:latin typeface="Arial"/>
                <a:cs typeface="Arial"/>
              </a:rPr>
              <a:t>CCUS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potential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(1/2)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45719"/>
            <a:ext cx="5166360" cy="429895"/>
            <a:chOff x="0" y="45719"/>
            <a:chExt cx="5166360" cy="429895"/>
          </a:xfrm>
        </p:grpSpPr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9231" y="231901"/>
              <a:ext cx="225767" cy="762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49324" y="231901"/>
              <a:ext cx="225806" cy="762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52827" y="231901"/>
              <a:ext cx="225806" cy="762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01467" y="231901"/>
              <a:ext cx="225806" cy="7620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38912" y="100634"/>
              <a:ext cx="2798445" cy="320675"/>
            </a:xfrm>
            <a:custGeom>
              <a:avLst/>
              <a:gdLst/>
              <a:ahLst/>
              <a:cxnLst/>
              <a:rect l="l" t="t" r="r" b="b"/>
              <a:pathLst>
                <a:path w="2798445" h="320675">
                  <a:moveTo>
                    <a:pt x="0" y="320116"/>
                  </a:moveTo>
                  <a:lnTo>
                    <a:pt x="2798064" y="320116"/>
                  </a:lnTo>
                  <a:lnTo>
                    <a:pt x="2798064" y="0"/>
                  </a:lnTo>
                  <a:lnTo>
                    <a:pt x="0" y="0"/>
                  </a:lnTo>
                  <a:lnTo>
                    <a:pt x="0" y="320116"/>
                  </a:lnTo>
                  <a:close/>
                </a:path>
              </a:pathLst>
            </a:custGeom>
            <a:ln w="19050">
              <a:solidFill>
                <a:srgbClr val="009BDB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49213" y="192350"/>
              <a:ext cx="166265" cy="14461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40474" y="166551"/>
              <a:ext cx="191753" cy="18079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71314" y="180619"/>
              <a:ext cx="179084" cy="16026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4800" y="177297"/>
              <a:ext cx="162589" cy="16598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19013" y="171991"/>
              <a:ext cx="228595" cy="18666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926079" y="45719"/>
              <a:ext cx="2240280" cy="429895"/>
            </a:xfrm>
            <a:custGeom>
              <a:avLst/>
              <a:gdLst/>
              <a:ahLst/>
              <a:cxnLst/>
              <a:rect l="l" t="t" r="r" b="b"/>
              <a:pathLst>
                <a:path w="2240279" h="429895">
                  <a:moveTo>
                    <a:pt x="2025395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2025395" y="429894"/>
                  </a:lnTo>
                  <a:lnTo>
                    <a:pt x="2240280" y="215010"/>
                  </a:lnTo>
                  <a:lnTo>
                    <a:pt x="2025395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$PPTXTitle"/>
          <p:cNvSpPr txBox="1">
            <a:spLocks noGrp="1"/>
          </p:cNvSpPr>
          <p:nvPr>
            <p:ph type="title"/>
          </p:nvPr>
        </p:nvSpPr>
        <p:spPr>
          <a:xfrm>
            <a:off x="316484" y="125412"/>
            <a:ext cx="435102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87195" algn="l"/>
                <a:tab pos="3018155" algn="l"/>
              </a:tabLst>
            </a:pPr>
            <a:r>
              <a:rPr dirty="0" sz="1550" spc="-10"/>
              <a:t>Appendix</a:t>
            </a:r>
            <a:r>
              <a:rPr dirty="0" sz="1550"/>
              <a:t>	</a:t>
            </a:r>
            <a:r>
              <a:rPr dirty="0" sz="1550" spc="-20"/>
              <a:t>CCUS</a:t>
            </a:r>
            <a:r>
              <a:rPr dirty="0" sz="1550"/>
              <a:t>	EOL</a:t>
            </a:r>
            <a:r>
              <a:rPr dirty="0" sz="1550" spc="30"/>
              <a:t> </a:t>
            </a:r>
            <a:r>
              <a:rPr dirty="0" sz="1550" spc="-10"/>
              <a:t>Disposal</a:t>
            </a:r>
            <a:endParaRPr sz="1550"/>
          </a:p>
        </p:txBody>
      </p:sp>
      <p:sp>
        <p:nvSpPr>
          <p:cNvPr id="45" name="object 45"/>
          <p:cNvSpPr txBox="1"/>
          <p:nvPr/>
        </p:nvSpPr>
        <p:spPr>
          <a:xfrm>
            <a:off x="9830689" y="1130236"/>
            <a:ext cx="66294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i="1">
                <a:latin typeface="Arial"/>
                <a:cs typeface="Arial"/>
              </a:rPr>
              <a:t>Score:</a:t>
            </a:r>
            <a:r>
              <a:rPr dirty="0" sz="1000" spc="390" i="1">
                <a:latin typeface="Arial"/>
                <a:cs typeface="Arial"/>
              </a:rPr>
              <a:t> </a:t>
            </a:r>
            <a:r>
              <a:rPr dirty="0" baseline="2777" sz="1500" spc="-15" i="1">
                <a:latin typeface="Arial"/>
                <a:cs typeface="Arial"/>
              </a:rPr>
              <a:t>1-</a:t>
            </a:r>
            <a:r>
              <a:rPr dirty="0" baseline="2777" sz="1500" spc="-75" i="1">
                <a:latin typeface="Arial"/>
                <a:cs typeface="Arial"/>
              </a:rPr>
              <a:t>2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623677" y="1122362"/>
            <a:ext cx="126873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51790" algn="l"/>
                <a:tab pos="691515" algn="l"/>
              </a:tabLst>
            </a:pPr>
            <a:r>
              <a:rPr dirty="0" sz="1000" spc="-10" i="1">
                <a:latin typeface="Arial"/>
                <a:cs typeface="Arial"/>
              </a:rPr>
              <a:t>3-</a:t>
            </a:r>
            <a:r>
              <a:rPr dirty="0" sz="1000" spc="-50" i="1">
                <a:latin typeface="Arial"/>
                <a:cs typeface="Arial"/>
              </a:rPr>
              <a:t>4</a:t>
            </a:r>
            <a:r>
              <a:rPr dirty="0" sz="1000" i="1">
                <a:latin typeface="Arial"/>
                <a:cs typeface="Arial"/>
              </a:rPr>
              <a:t>	</a:t>
            </a:r>
            <a:r>
              <a:rPr dirty="0" sz="1000" spc="-10" i="1">
                <a:latin typeface="Arial"/>
                <a:cs typeface="Arial"/>
              </a:rPr>
              <a:t>5-</a:t>
            </a:r>
            <a:r>
              <a:rPr dirty="0" sz="1000" spc="-50" i="1">
                <a:latin typeface="Arial"/>
                <a:cs typeface="Arial"/>
              </a:rPr>
              <a:t>6</a:t>
            </a:r>
            <a:r>
              <a:rPr dirty="0" sz="1000" i="1">
                <a:latin typeface="Arial"/>
                <a:cs typeface="Arial"/>
              </a:rPr>
              <a:t>	</a:t>
            </a:r>
            <a:r>
              <a:rPr dirty="0" sz="1000" spc="-10" i="1">
                <a:latin typeface="Arial"/>
                <a:cs typeface="Arial"/>
              </a:rPr>
              <a:t>7-</a:t>
            </a:r>
            <a:r>
              <a:rPr dirty="0" sz="1000" i="1">
                <a:latin typeface="Arial"/>
                <a:cs typeface="Arial"/>
              </a:rPr>
              <a:t>8</a:t>
            </a:r>
            <a:r>
              <a:rPr dirty="0" sz="1000" spc="204" i="1">
                <a:latin typeface="Arial"/>
                <a:cs typeface="Arial"/>
              </a:rPr>
              <a:t>  </a:t>
            </a:r>
            <a:r>
              <a:rPr dirty="0" baseline="2777" sz="1500" spc="-15" i="1">
                <a:latin typeface="Arial"/>
                <a:cs typeface="Arial"/>
              </a:rPr>
              <a:t>9-</a:t>
            </a:r>
            <a:r>
              <a:rPr dirty="0" baseline="2777" sz="1500" spc="-37" i="1">
                <a:latin typeface="Arial"/>
                <a:cs typeface="Arial"/>
              </a:rPr>
              <a:t>10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406760" y="953071"/>
            <a:ext cx="64706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10" i="1">
                <a:latin typeface="Arial"/>
                <a:cs typeface="Arial"/>
              </a:rPr>
              <a:t>Desirability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322592" y="1280312"/>
          <a:ext cx="11749405" cy="4977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619"/>
                <a:gridCol w="178434"/>
                <a:gridCol w="1563370"/>
                <a:gridCol w="2212975"/>
                <a:gridCol w="2231390"/>
                <a:gridCol w="2368550"/>
                <a:gridCol w="388620"/>
                <a:gridCol w="338454"/>
                <a:gridCol w="338454"/>
                <a:gridCol w="347345"/>
                <a:gridCol w="338454"/>
                <a:gridCol w="337820"/>
              </a:tblGrid>
              <a:tr h="173355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  <a:tr h="9652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2895"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Criteria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Description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3048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U.S.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Netherlands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Norway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381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814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9207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factors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given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10%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weight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final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score,</a:t>
                      </a:r>
                      <a:r>
                        <a:rPr dirty="0" sz="12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except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CCUS/CCS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CCUS</a:t>
                      </a:r>
                      <a:r>
                        <a:rPr dirty="0" sz="12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regulation</a:t>
                      </a:r>
                      <a:r>
                        <a:rPr dirty="0" sz="12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(20%),</a:t>
                      </a:r>
                      <a:r>
                        <a:rPr dirty="0" sz="12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WtE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diffusion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(15%),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plant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size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(5%)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3505" marR="1581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Overall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score:</a:t>
                      </a:r>
                      <a:r>
                        <a:rPr dirty="0" sz="12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7.85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U.S.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has high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access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onshore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baseline="-13888" sz="1200">
                          <a:latin typeface="Arial MT"/>
                          <a:cs typeface="Arial MT"/>
                        </a:rPr>
                        <a:t>2</a:t>
                      </a:r>
                      <a:r>
                        <a:rPr dirty="0" baseline="-13888" sz="1200" spc="127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storage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sites,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large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WtE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plants, and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high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plant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diffusion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5410">
                    <a:lnL w="381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2550" marR="2000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Overall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score:</a:t>
                      </a:r>
                      <a:r>
                        <a:rPr dirty="0" sz="12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7.65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Hosts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4/7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current</a:t>
                      </a:r>
                      <a:r>
                        <a:rPr dirty="0" sz="12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WtE-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CCUS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plants;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existing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incentives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for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CC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common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DH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integration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makes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CC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favorable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97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2550" marR="208279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Overall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score:</a:t>
                      </a:r>
                      <a:r>
                        <a:rPr dirty="0" sz="12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7.65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Existing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incentives,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DH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integration,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high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social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acceptance; however,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smaller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plant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sizes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ADD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94615" marR="29273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Overall</a:t>
                      </a:r>
                      <a:r>
                        <a:rPr dirty="0" sz="12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score: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3.8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Lack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CCUS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policy,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low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DH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integration,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low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social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acceptance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limit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deployment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3030">
                    <a:lnL w="381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0CC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0931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229235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Opportunity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CCU/CCUS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 marR="15176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Availability</a:t>
                      </a:r>
                      <a:r>
                        <a:rPr dirty="0" sz="12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of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market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store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use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captured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3505" marR="4889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High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number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industry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emission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sources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incentivize</a:t>
                      </a:r>
                      <a:r>
                        <a:rPr dirty="0" sz="12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CCS/CCU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381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2550" marR="38163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North Sea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basin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projected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store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up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1,700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megatons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baseline="-13888" sz="1200" spc="-37">
                          <a:latin typeface="Arial MT"/>
                          <a:cs typeface="Arial MT"/>
                        </a:rPr>
                        <a:t>2</a:t>
                      </a:r>
                      <a:endParaRPr baseline="-13888" sz="120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2550" marR="41719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High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storage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capacity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in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Norwegian</a:t>
                      </a:r>
                      <a:r>
                        <a:rPr dirty="0" sz="12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continental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shelf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6520"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94615" marR="13144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Projects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examining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feasibility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baseline="-13888" sz="1200">
                          <a:latin typeface="Arial MT"/>
                          <a:cs typeface="Arial MT"/>
                        </a:rPr>
                        <a:t>2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Enhanced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Oil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Recovery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(EOR)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baseline="-13888" sz="1200">
                          <a:latin typeface="Arial MT"/>
                          <a:cs typeface="Arial MT"/>
                        </a:rPr>
                        <a:t>2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materials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88265">
                    <a:lnL w="381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0931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3124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Integration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DH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2075" marR="14986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Lower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retrofit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cost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when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integrated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existing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district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heating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network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89535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3505" marR="3613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~30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plants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integrated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with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7155">
                    <a:lnL w="381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2550" marR="45465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All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plants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have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combined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heat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power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(CHP)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715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2550" marR="591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Incineration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key</a:t>
                      </a:r>
                      <a:r>
                        <a:rPr dirty="0" sz="12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source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district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heating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7155"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94615" marR="547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More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wet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solid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waste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than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dry;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WSW has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lower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heating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value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715">
                    <a:lnL w="381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086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spc="-25" b="1">
                          <a:latin typeface="Arial"/>
                          <a:cs typeface="Arial"/>
                        </a:rPr>
                        <a:t>CO2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 marR="357505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emissions factor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2075" marR="1066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Higher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local emissions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factors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result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higher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CO2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avoidance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benefits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144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620" marR="304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~350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baseline="-13888" sz="1200" spc="-15">
                          <a:latin typeface="Arial MT"/>
                          <a:cs typeface="Arial MT"/>
                        </a:rPr>
                        <a:t>2eq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/kWh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81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4191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~370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baseline="-13888" sz="1200" spc="-15">
                          <a:latin typeface="Arial MT"/>
                          <a:cs typeface="Arial MT"/>
                        </a:rPr>
                        <a:t>2eq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/kWh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18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CO</a:t>
                      </a:r>
                      <a:r>
                        <a:rPr dirty="0" baseline="-13888" sz="1200" spc="-15">
                          <a:latin typeface="Arial MT"/>
                          <a:cs typeface="Arial MT"/>
                        </a:rPr>
                        <a:t>2eq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/kWh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654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716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baseline="-13888" sz="1200" spc="-15">
                          <a:latin typeface="Arial MT"/>
                          <a:cs typeface="Arial MT"/>
                        </a:rPr>
                        <a:t>2eq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/kWh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81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6215">
                <a:tc gridSpan="3">
                  <a:txBody>
                    <a:bodyPr/>
                    <a:lstStyle/>
                    <a:p>
                      <a:pPr marL="8890">
                        <a:lnSpc>
                          <a:spcPts val="695"/>
                        </a:lnSpc>
                        <a:spcBef>
                          <a:spcPts val="750"/>
                        </a:spcBef>
                      </a:pPr>
                      <a:r>
                        <a:rPr dirty="0" sz="800">
                          <a:latin typeface="Arial MT"/>
                          <a:cs typeface="Arial MT"/>
                        </a:rPr>
                        <a:t>Sources:</a:t>
                      </a:r>
                      <a:r>
                        <a:rPr dirty="0" sz="8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800" spc="-1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3"/>
                        </a:rPr>
                        <a:t>Norwegian</a:t>
                      </a:r>
                      <a:r>
                        <a:rPr dirty="0" u="sng" sz="800" spc="-25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3"/>
                        </a:rPr>
                        <a:t> </a:t>
                      </a:r>
                      <a:r>
                        <a:rPr dirty="0" u="sng" sz="80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3"/>
                        </a:rPr>
                        <a:t>WtE</a:t>
                      </a:r>
                      <a:r>
                        <a:rPr dirty="0" u="sng" sz="800" spc="3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3"/>
                        </a:rPr>
                        <a:t> </a:t>
                      </a:r>
                      <a:r>
                        <a:rPr dirty="0" u="sng" sz="800" spc="-1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3"/>
                        </a:rPr>
                        <a:t>in</a:t>
                      </a:r>
                      <a:r>
                        <a:rPr dirty="0" u="sng" sz="800" spc="-25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3"/>
                        </a:rPr>
                        <a:t> </a:t>
                      </a:r>
                      <a:r>
                        <a:rPr dirty="0" u="sng" sz="80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3"/>
                        </a:rPr>
                        <a:t>2030</a:t>
                      </a:r>
                      <a:r>
                        <a:rPr dirty="0" sz="800" spc="20">
                          <a:solidFill>
                            <a:srgbClr val="46637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(2015);</a:t>
                      </a:r>
                      <a:r>
                        <a:rPr dirty="0" sz="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80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4"/>
                        </a:rPr>
                        <a:t>CCS</a:t>
                      </a:r>
                      <a:r>
                        <a:rPr dirty="0" u="sng" sz="800" spc="3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4"/>
                        </a:rPr>
                        <a:t> </a:t>
                      </a:r>
                      <a:r>
                        <a:rPr dirty="0" u="sng" sz="800" spc="-1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4"/>
                        </a:rPr>
                        <a:t>in</a:t>
                      </a:r>
                      <a:r>
                        <a:rPr dirty="0" u="sng" sz="800" spc="-25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4"/>
                        </a:rPr>
                        <a:t> </a:t>
                      </a:r>
                      <a:r>
                        <a:rPr dirty="0" u="sng" sz="80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4"/>
                        </a:rPr>
                        <a:t>the</a:t>
                      </a:r>
                      <a:r>
                        <a:rPr dirty="0" u="sng" sz="800" spc="-25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4"/>
                        </a:rPr>
                        <a:t> </a:t>
                      </a:r>
                      <a:r>
                        <a:rPr dirty="0" u="sng" sz="800" spc="-1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4"/>
                        </a:rPr>
                        <a:t>Untied</a:t>
                      </a:r>
                      <a:r>
                        <a:rPr dirty="0" u="sng" sz="800" spc="50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4"/>
                        </a:rPr>
                        <a:t> 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95250"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5"/>
                        </a:lnSpc>
                        <a:spcBef>
                          <a:spcPts val="750"/>
                        </a:spcBef>
                      </a:pPr>
                      <a:r>
                        <a:rPr dirty="0" u="sng" sz="80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4"/>
                        </a:rPr>
                        <a:t>States</a:t>
                      </a:r>
                      <a:r>
                        <a:rPr dirty="0" sz="800" spc="-20">
                          <a:solidFill>
                            <a:srgbClr val="46637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(Congressional</a:t>
                      </a:r>
                      <a:r>
                        <a:rPr dirty="0" sz="8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Budget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Office,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2023);</a:t>
                      </a:r>
                      <a:r>
                        <a:rPr dirty="0" sz="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800" spc="-25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5"/>
                        </a:rPr>
                        <a:t>The</a:t>
                      </a:r>
                      <a:r>
                        <a:rPr dirty="0" u="sng" sz="800" spc="50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5"/>
                        </a:rPr>
                        <a:t> 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9525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4290">
                        <a:lnSpc>
                          <a:spcPts val="695"/>
                        </a:lnSpc>
                        <a:spcBef>
                          <a:spcPts val="750"/>
                        </a:spcBef>
                      </a:pPr>
                      <a:r>
                        <a:rPr dirty="0" u="sng" sz="80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5"/>
                        </a:rPr>
                        <a:t>potential</a:t>
                      </a:r>
                      <a:r>
                        <a:rPr dirty="0" u="sng" sz="800" spc="-1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5"/>
                        </a:rPr>
                        <a:t> </a:t>
                      </a:r>
                      <a:r>
                        <a:rPr dirty="0" u="sng" sz="80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5"/>
                        </a:rPr>
                        <a:t>of</a:t>
                      </a:r>
                      <a:r>
                        <a:rPr dirty="0" u="sng" sz="800" spc="-15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80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5"/>
                        </a:rPr>
                        <a:t>WtE</a:t>
                      </a:r>
                      <a:r>
                        <a:rPr dirty="0" u="sng" sz="800" spc="-5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80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5"/>
                        </a:rPr>
                        <a:t>in</a:t>
                      </a:r>
                      <a:r>
                        <a:rPr dirty="0" u="sng" sz="800" spc="1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5"/>
                        </a:rPr>
                        <a:t> </a:t>
                      </a:r>
                      <a:r>
                        <a:rPr dirty="0" u="sng" sz="80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5"/>
                        </a:rPr>
                        <a:t>reducing</a:t>
                      </a:r>
                      <a:r>
                        <a:rPr dirty="0" u="sng" sz="800" spc="1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5"/>
                        </a:rPr>
                        <a:t> </a:t>
                      </a:r>
                      <a:r>
                        <a:rPr dirty="0" u="sng" sz="80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5"/>
                        </a:rPr>
                        <a:t>GHG</a:t>
                      </a:r>
                      <a:r>
                        <a:rPr dirty="0" u="sng" sz="800" spc="-1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5"/>
                        </a:rPr>
                        <a:t> </a:t>
                      </a:r>
                      <a:r>
                        <a:rPr dirty="0" u="sng" sz="80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5"/>
                        </a:rPr>
                        <a:t>emissions</a:t>
                      </a:r>
                      <a:r>
                        <a:rPr dirty="0" sz="800" spc="-5">
                          <a:solidFill>
                            <a:srgbClr val="46637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(Ch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9525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7">
                  <a:txBody>
                    <a:bodyPr/>
                    <a:lstStyle/>
                    <a:p>
                      <a:pPr marL="29845">
                        <a:lnSpc>
                          <a:spcPts val="695"/>
                        </a:lnSpc>
                        <a:spcBef>
                          <a:spcPts val="750"/>
                        </a:spcBef>
                      </a:pPr>
                      <a:r>
                        <a:rPr dirty="0" sz="800">
                          <a:latin typeface="Arial MT"/>
                          <a:cs typeface="Arial MT"/>
                        </a:rPr>
                        <a:t>andel</a:t>
                      </a:r>
                      <a:r>
                        <a:rPr dirty="0" sz="8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et</a:t>
                      </a:r>
                      <a:r>
                        <a:rPr dirty="0"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al,.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2012);</a:t>
                      </a:r>
                      <a:r>
                        <a:rPr dirty="0"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800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6"/>
                        </a:rPr>
                        <a:t>Impact</a:t>
                      </a:r>
                      <a:r>
                        <a:rPr dirty="0" u="sng" sz="800" spc="55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6"/>
                        </a:rPr>
                        <a:t> </a:t>
                      </a:r>
                      <a:r>
                        <a:rPr dirty="0" u="sng" sz="800" spc="-25">
                          <a:solidFill>
                            <a:srgbClr val="46637A"/>
                          </a:solidFill>
                          <a:uFill>
                            <a:solidFill>
                              <a:srgbClr val="46637A"/>
                            </a:solidFill>
                          </a:uFill>
                          <a:latin typeface="Arial MT"/>
                          <a:cs typeface="Arial MT"/>
                          <a:hlinkClick r:id="rId26"/>
                        </a:rPr>
                        <a:t>o</a:t>
                      </a:r>
                      <a:r>
                        <a:rPr dirty="0" sz="800" spc="-25">
                          <a:solidFill>
                            <a:srgbClr val="46637A"/>
                          </a:solidFill>
                          <a:latin typeface="Arial MT"/>
                          <a:cs typeface="Arial MT"/>
                          <a:hlinkClick r:id="rId26"/>
                        </a:rPr>
                        <a:t>f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95250">
                    <a:lnL w="381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9" name="object 49"/>
          <p:cNvSpPr/>
          <p:nvPr/>
        </p:nvSpPr>
        <p:spPr>
          <a:xfrm>
            <a:off x="11132819" y="1000125"/>
            <a:ext cx="532765" cy="76200"/>
          </a:xfrm>
          <a:custGeom>
            <a:avLst/>
            <a:gdLst/>
            <a:ahLst/>
            <a:cxnLst/>
            <a:rect l="l" t="t" r="r" b="b"/>
            <a:pathLst>
              <a:path w="532765" h="76200">
                <a:moveTo>
                  <a:pt x="456056" y="0"/>
                </a:moveTo>
                <a:lnTo>
                  <a:pt x="456183" y="76200"/>
                </a:lnTo>
                <a:lnTo>
                  <a:pt x="519445" y="44463"/>
                </a:lnTo>
                <a:lnTo>
                  <a:pt x="468883" y="44463"/>
                </a:lnTo>
                <a:lnTo>
                  <a:pt x="468883" y="31763"/>
                </a:lnTo>
                <a:lnTo>
                  <a:pt x="519903" y="31763"/>
                </a:lnTo>
                <a:lnTo>
                  <a:pt x="456056" y="0"/>
                </a:lnTo>
                <a:close/>
              </a:path>
              <a:path w="532765" h="76200">
                <a:moveTo>
                  <a:pt x="456109" y="31763"/>
                </a:moveTo>
                <a:lnTo>
                  <a:pt x="0" y="32258"/>
                </a:lnTo>
                <a:lnTo>
                  <a:pt x="0" y="44958"/>
                </a:lnTo>
                <a:lnTo>
                  <a:pt x="456131" y="44463"/>
                </a:lnTo>
                <a:lnTo>
                  <a:pt x="456109" y="31763"/>
                </a:lnTo>
                <a:close/>
              </a:path>
              <a:path w="532765" h="76200">
                <a:moveTo>
                  <a:pt x="519903" y="31763"/>
                </a:moveTo>
                <a:lnTo>
                  <a:pt x="468883" y="31763"/>
                </a:lnTo>
                <a:lnTo>
                  <a:pt x="468883" y="44463"/>
                </a:lnTo>
                <a:lnTo>
                  <a:pt x="519445" y="44463"/>
                </a:lnTo>
                <a:lnTo>
                  <a:pt x="532383" y="37973"/>
                </a:lnTo>
                <a:lnTo>
                  <a:pt x="519903" y="3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322478" y="6271440"/>
            <a:ext cx="9038590" cy="3937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Uncertainties</a:t>
            </a:r>
            <a:r>
              <a:rPr dirty="0" u="sng" sz="800" spc="-6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on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the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Design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and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Cost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of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CCS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from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a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Wte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Plant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(Roosanaly 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2020);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7"/>
              </a:rPr>
              <a:t>10+1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7"/>
              </a:rPr>
              <a:t>things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7"/>
              </a:rPr>
              <a:t>to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7"/>
              </a:rPr>
              <a:t>know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7"/>
              </a:rPr>
              <a:t>about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7"/>
              </a:rPr>
              <a:t>CCUS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7"/>
              </a:rPr>
              <a:t>and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7"/>
              </a:rPr>
              <a:t>WtE</a:t>
            </a:r>
            <a:r>
              <a:rPr dirty="0" sz="800" spc="-4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(WWW,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EU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funds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acknowledge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carbon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capture’s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potentia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l </a:t>
            </a:r>
            <a:r>
              <a:rPr dirty="0" sz="800" spc="-10">
                <a:latin typeface="Arial MT"/>
                <a:cs typeface="Arial MT"/>
              </a:rPr>
              <a:t>(ESWET,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Emissions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Factors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(EPA,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TNO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estimates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storage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capacity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beneath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the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Nort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Sea</a:t>
            </a:r>
            <a:r>
              <a:rPr dirty="0" sz="800" spc="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(TNO,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1"/>
              </a:rPr>
              <a:t>Nowtricity</a:t>
            </a:r>
            <a:r>
              <a:rPr dirty="0" sz="800" spc="-4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(2025);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u="sng" sz="800" spc="-18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CO2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baseline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for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the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Indian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Power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Sector</a:t>
            </a:r>
            <a:r>
              <a:rPr dirty="0" sz="800" spc="-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(CEA,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India’s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largest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WtE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plant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to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come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up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in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Gurugam</a:t>
            </a:r>
            <a:r>
              <a:rPr dirty="0" sz="800" spc="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(ET,2022);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Why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over 50%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of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Indiia’s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WtE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plants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have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already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shut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down</a:t>
            </a:r>
            <a:r>
              <a:rPr dirty="0" sz="800" spc="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(BharatNama,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2025).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1167" y="6647669"/>
            <a:ext cx="7586345" cy="13779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Khande-</a:t>
            </a:r>
            <a:r>
              <a:rPr dirty="0" sz="800">
                <a:latin typeface="Arial MT"/>
                <a:cs typeface="Arial MT"/>
              </a:rPr>
              <a:t>Jae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Fisher,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5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5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Share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76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918" y="492378"/>
            <a:ext cx="9163050" cy="45465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b="1">
                <a:latin typeface="Arial"/>
                <a:cs typeface="Arial"/>
              </a:rPr>
              <a:t>U.S.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Netherlands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lead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</a:t>
            </a:r>
            <a:r>
              <a:rPr dirty="0" sz="2800" spc="-20" b="1">
                <a:latin typeface="Arial"/>
                <a:cs typeface="Arial"/>
              </a:rPr>
              <a:t> WtE-</a:t>
            </a:r>
            <a:r>
              <a:rPr dirty="0" sz="2800" b="1">
                <a:latin typeface="Arial"/>
                <a:cs typeface="Arial"/>
              </a:rPr>
              <a:t>CCUS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potential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(2/2)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19"/>
            <a:ext cx="5166360" cy="429895"/>
            <a:chOff x="0" y="45719"/>
            <a:chExt cx="5166360" cy="4298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231" y="231901"/>
              <a:ext cx="225767" cy="76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9324" y="231901"/>
              <a:ext cx="225806" cy="76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2827" y="231901"/>
              <a:ext cx="225806" cy="76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1467" y="231901"/>
              <a:ext cx="225806" cy="762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8912" y="100634"/>
              <a:ext cx="2798445" cy="320675"/>
            </a:xfrm>
            <a:custGeom>
              <a:avLst/>
              <a:gdLst/>
              <a:ahLst/>
              <a:cxnLst/>
              <a:rect l="l" t="t" r="r" b="b"/>
              <a:pathLst>
                <a:path w="2798445" h="320675">
                  <a:moveTo>
                    <a:pt x="0" y="320116"/>
                  </a:moveTo>
                  <a:lnTo>
                    <a:pt x="2798064" y="320116"/>
                  </a:lnTo>
                  <a:lnTo>
                    <a:pt x="2798064" y="0"/>
                  </a:lnTo>
                  <a:lnTo>
                    <a:pt x="0" y="0"/>
                  </a:lnTo>
                  <a:lnTo>
                    <a:pt x="0" y="320116"/>
                  </a:lnTo>
                  <a:close/>
                </a:path>
              </a:pathLst>
            </a:custGeom>
            <a:ln w="19050">
              <a:solidFill>
                <a:srgbClr val="009BDB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49213" y="192350"/>
              <a:ext cx="166265" cy="1446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0474" y="166551"/>
              <a:ext cx="191753" cy="1807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1314" y="180619"/>
              <a:ext cx="179084" cy="1602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4800" y="177297"/>
              <a:ext cx="162589" cy="1659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9013" y="171991"/>
              <a:ext cx="228595" cy="18666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26079" y="45719"/>
              <a:ext cx="2240280" cy="429895"/>
            </a:xfrm>
            <a:custGeom>
              <a:avLst/>
              <a:gdLst/>
              <a:ahLst/>
              <a:cxnLst/>
              <a:rect l="l" t="t" r="r" b="b"/>
              <a:pathLst>
                <a:path w="2240279" h="429895">
                  <a:moveTo>
                    <a:pt x="2025395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2025395" y="429894"/>
                  </a:lnTo>
                  <a:lnTo>
                    <a:pt x="2240280" y="215010"/>
                  </a:lnTo>
                  <a:lnTo>
                    <a:pt x="2025395" y="0"/>
                  </a:lnTo>
                  <a:close/>
                </a:path>
              </a:pathLst>
            </a:custGeom>
            <a:solidFill>
              <a:srgbClr val="50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490472" y="45719"/>
              <a:ext cx="1710055" cy="429895"/>
            </a:xfrm>
            <a:custGeom>
              <a:avLst/>
              <a:gdLst/>
              <a:ahLst/>
              <a:cxnLst/>
              <a:rect l="l" t="t" r="r" b="b"/>
              <a:pathLst>
                <a:path w="1710055" h="429895">
                  <a:moveTo>
                    <a:pt x="1495044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95044" y="429894"/>
                  </a:lnTo>
                  <a:lnTo>
                    <a:pt x="1709927" y="21501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8AD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0" y="45719"/>
              <a:ext cx="1701164" cy="429895"/>
            </a:xfrm>
            <a:custGeom>
              <a:avLst/>
              <a:gdLst/>
              <a:ahLst/>
              <a:cxnLst/>
              <a:rect l="l" t="t" r="r" b="b"/>
              <a:pathLst>
                <a:path w="1701164" h="429895">
                  <a:moveTo>
                    <a:pt x="1485900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1485900" y="429894"/>
                  </a:lnTo>
                  <a:lnTo>
                    <a:pt x="1700783" y="21501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316484" y="125412"/>
            <a:ext cx="4351020" cy="2673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87195" algn="l"/>
                <a:tab pos="3018155" algn="l"/>
              </a:tabLst>
            </a:pPr>
            <a:r>
              <a:rPr dirty="0" sz="1550" spc="-10"/>
              <a:t>Appendix</a:t>
            </a:r>
            <a:r>
              <a:rPr dirty="0" sz="1550"/>
              <a:t>	</a:t>
            </a:r>
            <a:r>
              <a:rPr dirty="0" sz="1550" spc="-20"/>
              <a:t>CCUS</a:t>
            </a:r>
            <a:r>
              <a:rPr dirty="0" sz="1550"/>
              <a:t>	EOL</a:t>
            </a:r>
            <a:r>
              <a:rPr dirty="0" sz="1550" spc="30"/>
              <a:t> </a:t>
            </a:r>
            <a:r>
              <a:rPr dirty="0" sz="1550" spc="-10"/>
              <a:t>Disposal</a:t>
            </a:r>
            <a:endParaRPr sz="1550"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331698" y="1533525"/>
          <a:ext cx="11587480" cy="4204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5365"/>
                <a:gridCol w="1547495"/>
                <a:gridCol w="2322194"/>
                <a:gridCol w="2175510"/>
                <a:gridCol w="2174875"/>
                <a:gridCol w="2265045"/>
              </a:tblGrid>
              <a:tr h="274320">
                <a:tc>
                  <a:txBody>
                    <a:bodyPr/>
                    <a:lstStyle/>
                    <a:p>
                      <a:pPr algn="r" marR="231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Criteria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Description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U.S.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572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Netherlands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985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Norway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381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89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CCUS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regulation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35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Favorable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carbon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pricing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mechanisms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increase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retrofit attractiveness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 marR="3517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Active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regulatory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landscape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driven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tax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credits,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emissions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standards,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and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federal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funding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programs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39179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Strong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framework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with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incentives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regulation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storage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3985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0965" marR="5727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Highly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centralized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integrated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framework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0165">
                    <a:lnL w="381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ADDFF"/>
                    </a:solidFill>
                  </a:tcPr>
                </a:tc>
                <a:tc>
                  <a:txBody>
                    <a:bodyPr/>
                    <a:lstStyle/>
                    <a:p>
                      <a:pPr marL="287655" marR="84455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Policies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under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development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but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none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currently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enforced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398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0CCFF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272415">
                        <a:lnSpc>
                          <a:spcPct val="100000"/>
                        </a:lnSpc>
                      </a:pPr>
                      <a:r>
                        <a:rPr dirty="0" sz="1200" spc="-25" b="1">
                          <a:latin typeface="Arial"/>
                          <a:cs typeface="Arial"/>
                        </a:rPr>
                        <a:t>WtE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diffusion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3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673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Higher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number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of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WtE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plants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indicates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higher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potential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local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market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75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plants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0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12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plants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6680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18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plants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81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AD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044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12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operational,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algn="ctr" marL="2032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8</a:t>
                      </a:r>
                      <a:r>
                        <a:rPr dirty="0" sz="12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non-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operational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4351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0CCF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WtE/CCUS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social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acceptance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8415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Public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general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acceptance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of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CCUS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5719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 marR="45275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Mixed: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Low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familiarity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with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technology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some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opposition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5719"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30099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Higher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acceptance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than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in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U.S.;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high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opposition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baseline="-13888" sz="1200">
                          <a:latin typeface="Arial MT"/>
                          <a:cs typeface="Arial MT"/>
                        </a:rPr>
                        <a:t>2</a:t>
                      </a:r>
                      <a:r>
                        <a:rPr dirty="0" baseline="-13888" sz="120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imports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5719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DFF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4089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High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social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acceptance;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Longship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project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creates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synergies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CCUS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5719">
                    <a:lnL w="381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ADDFF"/>
                    </a:solidFill>
                  </a:tcPr>
                </a:tc>
                <a:tc>
                  <a:txBody>
                    <a:bodyPr/>
                    <a:lstStyle/>
                    <a:p>
                      <a:pPr marL="287655" marR="39814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Low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acceptance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due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toxins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ash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from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emissions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gas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5719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0CCFF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just" marL="91440" marR="25336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NOx/SOx emission limits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7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76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Low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flue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gas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NOx/SOx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emissions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lower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degradation</a:t>
                      </a:r>
                      <a:r>
                        <a:rPr dirty="0" sz="12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amine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CC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Stricter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EPA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standards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for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emissions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as of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2024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4610"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Emissions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limits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strictly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regulated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EU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461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DFF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426084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Strict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national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emissions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limits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reporting requirements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7795">
                    <a:lnL w="381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AD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Emissions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are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regulated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but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less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stringent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461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0CCFF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208279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Plant</a:t>
                      </a:r>
                      <a:r>
                        <a:rPr dirty="0" sz="12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size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40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Higher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capacity increases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economies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scale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762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Plant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sizes: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10-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100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MWe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5880"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Plant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sizes: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~40-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100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MWe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5588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DF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Small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plant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sizes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(average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~40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MWe)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9065">
                    <a:lnL w="381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ADDFF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Small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sizes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(up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25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MWe)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906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0CCFF"/>
                    </a:solidFill>
                  </a:tcPr>
                </a:tc>
              </a:tr>
            </a:tbl>
          </a:graphicData>
        </a:graphic>
      </p:graphicFrame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500616" y="5350636"/>
            <a:ext cx="164591" cy="16459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500616" y="3859784"/>
            <a:ext cx="164591" cy="16459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500616" y="3036570"/>
            <a:ext cx="164591" cy="16459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500616" y="2149348"/>
            <a:ext cx="164591" cy="16471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500616" y="4582286"/>
            <a:ext cx="164591" cy="16459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59752" y="5350636"/>
            <a:ext cx="164592" cy="16459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59752" y="3859784"/>
            <a:ext cx="164592" cy="16459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159752" y="3036570"/>
            <a:ext cx="164592" cy="16459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159752" y="2149348"/>
            <a:ext cx="164592" cy="164718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59752" y="4582286"/>
            <a:ext cx="164592" cy="16459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56047" y="5350636"/>
            <a:ext cx="164591" cy="16459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956047" y="3859784"/>
            <a:ext cx="164591" cy="164592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956047" y="3036570"/>
            <a:ext cx="164591" cy="16459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956047" y="2149348"/>
            <a:ext cx="164591" cy="16471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56047" y="4582286"/>
            <a:ext cx="164591" cy="16459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612880" y="5350636"/>
            <a:ext cx="164592" cy="16459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612880" y="3859784"/>
            <a:ext cx="164592" cy="16459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612880" y="3036570"/>
            <a:ext cx="164592" cy="16459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612880" y="2149348"/>
            <a:ext cx="164592" cy="16471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612880" y="4582286"/>
            <a:ext cx="164592" cy="164592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2889504" y="1134186"/>
            <a:ext cx="36830" cy="4756150"/>
          </a:xfrm>
          <a:custGeom>
            <a:avLst/>
            <a:gdLst/>
            <a:ahLst/>
            <a:cxnLst/>
            <a:rect l="l" t="t" r="r" b="b"/>
            <a:pathLst>
              <a:path w="36830" h="4756150">
                <a:moveTo>
                  <a:pt x="36575" y="0"/>
                </a:moveTo>
                <a:lnTo>
                  <a:pt x="0" y="0"/>
                </a:lnTo>
                <a:lnTo>
                  <a:pt x="0" y="4756023"/>
                </a:lnTo>
                <a:lnTo>
                  <a:pt x="36575" y="4756023"/>
                </a:lnTo>
                <a:lnTo>
                  <a:pt x="36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738359" y="1161618"/>
            <a:ext cx="36830" cy="4747260"/>
          </a:xfrm>
          <a:custGeom>
            <a:avLst/>
            <a:gdLst/>
            <a:ahLst/>
            <a:cxnLst/>
            <a:rect l="l" t="t" r="r" b="b"/>
            <a:pathLst>
              <a:path w="36829" h="4747260">
                <a:moveTo>
                  <a:pt x="36575" y="0"/>
                </a:moveTo>
                <a:lnTo>
                  <a:pt x="0" y="0"/>
                </a:lnTo>
                <a:lnTo>
                  <a:pt x="0" y="4746879"/>
                </a:lnTo>
                <a:lnTo>
                  <a:pt x="36575" y="4746879"/>
                </a:lnTo>
                <a:lnTo>
                  <a:pt x="36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10085641" y="1280312"/>
          <a:ext cx="1795780" cy="173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55"/>
                <a:gridCol w="347345"/>
                <a:gridCol w="338455"/>
                <a:gridCol w="338455"/>
                <a:gridCol w="347344"/>
              </a:tblGrid>
              <a:tr h="173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</a:tbl>
          </a:graphicData>
        </a:graphic>
      </p:graphicFrame>
      <p:sp>
        <p:nvSpPr>
          <p:cNvPr id="44" name="object 44"/>
          <p:cNvSpPr txBox="1"/>
          <p:nvPr/>
        </p:nvSpPr>
        <p:spPr>
          <a:xfrm>
            <a:off x="9705467" y="1130299"/>
            <a:ext cx="38989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 i="1">
                <a:latin typeface="Arial"/>
                <a:cs typeface="Arial"/>
              </a:rPr>
              <a:t>Score: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58856" y="938198"/>
            <a:ext cx="1607820" cy="36322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35255">
              <a:lnSpc>
                <a:spcPct val="100000"/>
              </a:lnSpc>
              <a:spcBef>
                <a:spcPts val="225"/>
              </a:spcBef>
            </a:pPr>
            <a:r>
              <a:rPr dirty="0" sz="1000" spc="-10" i="1">
                <a:latin typeface="Arial"/>
                <a:cs typeface="Arial"/>
              </a:rPr>
              <a:t>Desirability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51790" algn="l"/>
                <a:tab pos="691515" algn="l"/>
                <a:tab pos="1030605" algn="l"/>
              </a:tabLst>
            </a:pPr>
            <a:r>
              <a:rPr dirty="0" sz="1000" spc="-10" i="1">
                <a:latin typeface="Arial"/>
                <a:cs typeface="Arial"/>
              </a:rPr>
              <a:t>1-</a:t>
            </a:r>
            <a:r>
              <a:rPr dirty="0" sz="1000" spc="-50" i="1">
                <a:latin typeface="Arial"/>
                <a:cs typeface="Arial"/>
              </a:rPr>
              <a:t>2</a:t>
            </a:r>
            <a:r>
              <a:rPr dirty="0" sz="1000" i="1">
                <a:latin typeface="Arial"/>
                <a:cs typeface="Arial"/>
              </a:rPr>
              <a:t>	</a:t>
            </a:r>
            <a:r>
              <a:rPr dirty="0" sz="1000" spc="-10" i="1">
                <a:latin typeface="Arial"/>
                <a:cs typeface="Arial"/>
              </a:rPr>
              <a:t>3-</a:t>
            </a:r>
            <a:r>
              <a:rPr dirty="0" sz="1000" spc="-50" i="1">
                <a:latin typeface="Arial"/>
                <a:cs typeface="Arial"/>
              </a:rPr>
              <a:t>4</a:t>
            </a:r>
            <a:r>
              <a:rPr dirty="0" sz="1000" i="1">
                <a:latin typeface="Arial"/>
                <a:cs typeface="Arial"/>
              </a:rPr>
              <a:t>	</a:t>
            </a:r>
            <a:r>
              <a:rPr dirty="0" sz="1000" spc="-10" i="1">
                <a:latin typeface="Arial"/>
                <a:cs typeface="Arial"/>
              </a:rPr>
              <a:t>5-</a:t>
            </a:r>
            <a:r>
              <a:rPr dirty="0" sz="1000" spc="-50" i="1">
                <a:latin typeface="Arial"/>
                <a:cs typeface="Arial"/>
              </a:rPr>
              <a:t>6</a:t>
            </a:r>
            <a:r>
              <a:rPr dirty="0" sz="1000" i="1">
                <a:latin typeface="Arial"/>
                <a:cs typeface="Arial"/>
              </a:rPr>
              <a:t>	</a:t>
            </a:r>
            <a:r>
              <a:rPr dirty="0" sz="1000" spc="-10" i="1">
                <a:latin typeface="Arial"/>
                <a:cs typeface="Arial"/>
              </a:rPr>
              <a:t>7-</a:t>
            </a:r>
            <a:r>
              <a:rPr dirty="0" sz="1000" i="1">
                <a:latin typeface="Arial"/>
                <a:cs typeface="Arial"/>
              </a:rPr>
              <a:t>8</a:t>
            </a:r>
            <a:r>
              <a:rPr dirty="0" sz="1000" spc="210" i="1">
                <a:latin typeface="Arial"/>
                <a:cs typeface="Arial"/>
              </a:rPr>
              <a:t>  </a:t>
            </a:r>
            <a:r>
              <a:rPr dirty="0" baseline="2777" sz="1500" spc="-15" i="1">
                <a:latin typeface="Arial"/>
                <a:cs typeface="Arial"/>
              </a:rPr>
              <a:t>9-</a:t>
            </a:r>
            <a:r>
              <a:rPr dirty="0" baseline="2777" sz="1500" spc="-37" i="1">
                <a:latin typeface="Arial"/>
                <a:cs typeface="Arial"/>
              </a:rPr>
              <a:t>10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013947" y="1000125"/>
            <a:ext cx="532765" cy="76200"/>
          </a:xfrm>
          <a:custGeom>
            <a:avLst/>
            <a:gdLst/>
            <a:ahLst/>
            <a:cxnLst/>
            <a:rect l="l" t="t" r="r" b="b"/>
            <a:pathLst>
              <a:path w="532765" h="76200">
                <a:moveTo>
                  <a:pt x="456056" y="0"/>
                </a:moveTo>
                <a:lnTo>
                  <a:pt x="456183" y="76200"/>
                </a:lnTo>
                <a:lnTo>
                  <a:pt x="519445" y="44463"/>
                </a:lnTo>
                <a:lnTo>
                  <a:pt x="468883" y="44463"/>
                </a:lnTo>
                <a:lnTo>
                  <a:pt x="468883" y="31763"/>
                </a:lnTo>
                <a:lnTo>
                  <a:pt x="519903" y="31763"/>
                </a:lnTo>
                <a:lnTo>
                  <a:pt x="456056" y="0"/>
                </a:lnTo>
                <a:close/>
              </a:path>
              <a:path w="532765" h="76200">
                <a:moveTo>
                  <a:pt x="456109" y="31763"/>
                </a:moveTo>
                <a:lnTo>
                  <a:pt x="0" y="32258"/>
                </a:lnTo>
                <a:lnTo>
                  <a:pt x="0" y="44958"/>
                </a:lnTo>
                <a:lnTo>
                  <a:pt x="456131" y="44463"/>
                </a:lnTo>
                <a:lnTo>
                  <a:pt x="456109" y="31763"/>
                </a:lnTo>
                <a:close/>
              </a:path>
              <a:path w="532765" h="76200">
                <a:moveTo>
                  <a:pt x="519903" y="31763"/>
                </a:moveTo>
                <a:lnTo>
                  <a:pt x="468883" y="31763"/>
                </a:lnTo>
                <a:lnTo>
                  <a:pt x="468883" y="44463"/>
                </a:lnTo>
                <a:lnTo>
                  <a:pt x="519445" y="44463"/>
                </a:lnTo>
                <a:lnTo>
                  <a:pt x="532383" y="37973"/>
                </a:lnTo>
                <a:lnTo>
                  <a:pt x="519903" y="3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322478" y="5870361"/>
            <a:ext cx="9286875" cy="751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Waste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-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to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energy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plants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are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a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small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but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stable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source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of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electricity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in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the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5"/>
              </a:rPr>
              <a:t>US</a:t>
            </a:r>
            <a:r>
              <a:rPr dirty="0" sz="800" spc="-5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(EIA,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Norwegian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WtE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in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6"/>
              </a:rPr>
              <a:t>2030</a:t>
            </a:r>
            <a:r>
              <a:rPr dirty="0" sz="800" spc="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(2015);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7"/>
              </a:rPr>
              <a:t>Northern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7"/>
              </a:rPr>
              <a:t>Lights</a:t>
            </a:r>
            <a:r>
              <a:rPr dirty="0" sz="800" spc="-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(Total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Energies);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The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potential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of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WtE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in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reducing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 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GHG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8"/>
              </a:rPr>
              <a:t>emissions</a:t>
            </a:r>
            <a:r>
              <a:rPr dirty="0" sz="800" spc="-3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(Chandel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2012);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Preferences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and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behaviors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around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CCS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technology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in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different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social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and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geographic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29"/>
              </a:rPr>
              <a:t>contexts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(Anders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Public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u="sng" sz="800" spc="-16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Impact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of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Uncertainties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on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the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Design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and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 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Cost</a:t>
            </a:r>
            <a:r>
              <a:rPr dirty="0" sz="800" spc="-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of</a:t>
            </a:r>
            <a:r>
              <a:rPr dirty="0" u="sng" sz="800" spc="-6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CCS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from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a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WtE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0"/>
              </a:rPr>
              <a:t>Plant</a:t>
            </a:r>
            <a:r>
              <a:rPr dirty="0" sz="800" spc="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(Roosanaly et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2020);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1"/>
              </a:rPr>
              <a:t>10+1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1"/>
              </a:rPr>
              <a:t>things</a:t>
            </a:r>
            <a:r>
              <a:rPr dirty="0" u="sng" sz="800" spc="-6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1"/>
              </a:rPr>
              <a:t>to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1"/>
              </a:rPr>
              <a:t>know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1"/>
              </a:rPr>
              <a:t>about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1"/>
              </a:rPr>
              <a:t>CCUS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1"/>
              </a:rPr>
              <a:t>and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1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1"/>
              </a:rPr>
              <a:t>WtE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(WWW,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EU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funds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acknowledge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carbon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capture’s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2"/>
              </a:rPr>
              <a:t>potential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(ESWET,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Energy Recovery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from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 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the</a:t>
            </a:r>
            <a:r>
              <a:rPr dirty="0" sz="80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combustion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of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3"/>
              </a:rPr>
              <a:t>MSW</a:t>
            </a:r>
            <a:r>
              <a:rPr dirty="0" sz="800" spc="2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(EPA);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Waste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-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to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energy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as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a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source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of</a:t>
            </a:r>
            <a:r>
              <a:rPr dirty="0" u="sng" sz="800" spc="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renewable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4"/>
              </a:rPr>
              <a:t>energy</a:t>
            </a:r>
            <a:r>
              <a:rPr dirty="0" sz="800" spc="1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(Haush,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5"/>
              </a:rPr>
              <a:t>How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5"/>
              </a:rPr>
              <a:t>India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5"/>
              </a:rPr>
              <a:t>can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5"/>
              </a:rPr>
              <a:t>rejuvenate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5"/>
              </a:rPr>
              <a:t>its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5"/>
              </a:rPr>
              <a:t>WtE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5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5"/>
              </a:rPr>
              <a:t>sector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(ET,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u="sng" sz="800" spc="-18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Factors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shaping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for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more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CC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in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the</a:t>
            </a:r>
            <a:r>
              <a:rPr dirty="0" u="sng" sz="800" spc="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United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6"/>
              </a:rPr>
              <a:t>States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25"/>
              </a:lnSpc>
            </a:pPr>
            <a:r>
              <a:rPr dirty="0" sz="800" spc="-10">
                <a:latin typeface="Arial MT"/>
                <a:cs typeface="Arial MT"/>
              </a:rPr>
              <a:t>(Fikru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7"/>
              </a:rPr>
              <a:t>Common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7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7"/>
              </a:rPr>
              <a:t>HW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7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7"/>
              </a:rPr>
              <a:t>Incinerators</a:t>
            </a:r>
            <a:r>
              <a:rPr dirty="0" sz="800" spc="-3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(CPCB,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8"/>
              </a:rPr>
              <a:t>Perspectives</a:t>
            </a:r>
            <a:r>
              <a:rPr dirty="0" u="sng" sz="800" spc="204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8"/>
              </a:rPr>
              <a:t>on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8"/>
              </a:rPr>
              <a:t>CCUS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8"/>
              </a:rPr>
              <a:t>Deployment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8"/>
              </a:rPr>
              <a:t>on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8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8"/>
              </a:rPr>
              <a:t>Large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8"/>
              </a:rPr>
              <a:t>scale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8"/>
              </a:rPr>
              <a:t>in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8"/>
              </a:rPr>
              <a:t>India</a:t>
            </a:r>
            <a:r>
              <a:rPr dirty="0" u="sng" sz="800" spc="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(Hupta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2024);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9"/>
              </a:rPr>
              <a:t>A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9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9"/>
              </a:rPr>
              <a:t>comprehensive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9"/>
              </a:rPr>
              <a:t>insight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(Karmakar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2023);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0"/>
              </a:rPr>
              <a:t>India’s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0"/>
              </a:rPr>
              <a:t>largest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0"/>
              </a:rPr>
              <a:t>WtE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0"/>
              </a:rPr>
              <a:t>plant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0"/>
              </a:rPr>
              <a:t>to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0"/>
              </a:rPr>
              <a:t>come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0"/>
              </a:rPr>
              <a:t>up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0"/>
              </a:rPr>
              <a:t>in</a:t>
            </a:r>
            <a:r>
              <a:rPr dirty="0" u="sng" sz="800" spc="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0"/>
              </a:rPr>
              <a:t>Gurugam</a:t>
            </a:r>
            <a:r>
              <a:rPr dirty="0" sz="800" spc="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(2022);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Why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over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50%</a:t>
            </a:r>
            <a:r>
              <a:rPr dirty="0" u="sng" sz="800" spc="-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of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India’s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WtE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plants have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already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shut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1"/>
              </a:rPr>
              <a:t>down</a:t>
            </a:r>
            <a:r>
              <a:rPr dirty="0" sz="800" spc="-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(BharatNama,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2025).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1167" y="6647669"/>
            <a:ext cx="7586345" cy="13779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Khande-</a:t>
            </a:r>
            <a:r>
              <a:rPr dirty="0" sz="800">
                <a:latin typeface="Arial MT"/>
                <a:cs typeface="Arial MT"/>
              </a:rPr>
              <a:t>Jae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Fisher,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Hoyos,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2"/>
              </a:rPr>
              <a:t>Gernot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2"/>
              </a:rPr>
              <a:t>Wagner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.</a:t>
            </a:r>
            <a:r>
              <a:rPr dirty="0" u="sng" sz="800" spc="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3"/>
              </a:rPr>
              <a:t>Share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3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3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936" y="307339"/>
            <a:ext cx="4743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77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30111" y="1246799"/>
          <a:ext cx="11595735" cy="5440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1535"/>
                <a:gridCol w="5262245"/>
                <a:gridCol w="5405754"/>
              </a:tblGrid>
              <a:tr h="240665">
                <a:tc>
                  <a:txBody>
                    <a:bodyPr/>
                    <a:lstStyle/>
                    <a:p>
                      <a:pPr marL="45720">
                        <a:lnSpc>
                          <a:spcPts val="1510"/>
                        </a:lnSpc>
                      </a:pPr>
                      <a:r>
                        <a:rPr dirty="0" sz="1350" spc="-10" b="1">
                          <a:latin typeface="Arial"/>
                          <a:cs typeface="Arial"/>
                        </a:rPr>
                        <a:t>Lever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510"/>
                        </a:lnSpc>
                      </a:pPr>
                      <a:r>
                        <a:rPr dirty="0" sz="1350" b="1">
                          <a:latin typeface="Arial"/>
                          <a:cs typeface="Arial"/>
                        </a:rPr>
                        <a:t>Abatement</a:t>
                      </a:r>
                      <a:r>
                        <a:rPr dirty="0" sz="1350" spc="1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b="1">
                          <a:latin typeface="Arial"/>
                          <a:cs typeface="Arial"/>
                        </a:rPr>
                        <a:t>assumptions</a:t>
                      </a:r>
                      <a:r>
                        <a:rPr dirty="0" sz="1350" spc="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350" spc="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10" b="1">
                          <a:latin typeface="Arial"/>
                          <a:cs typeface="Arial"/>
                        </a:rPr>
                        <a:t>sources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510"/>
                        </a:lnSpc>
                      </a:pPr>
                      <a:r>
                        <a:rPr dirty="0" sz="1350" b="1">
                          <a:latin typeface="Arial"/>
                          <a:cs typeface="Arial"/>
                        </a:rPr>
                        <a:t>Investment</a:t>
                      </a:r>
                      <a:r>
                        <a:rPr dirty="0" sz="1350" spc="1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b="1">
                          <a:latin typeface="Arial"/>
                          <a:cs typeface="Arial"/>
                        </a:rPr>
                        <a:t>assumptions</a:t>
                      </a:r>
                      <a:r>
                        <a:rPr dirty="0" sz="1350" spc="1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350" spc="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10" b="1">
                          <a:latin typeface="Arial"/>
                          <a:cs typeface="Arial"/>
                        </a:rPr>
                        <a:t>sources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9BDB"/>
                      </a:solidFill>
                      <a:prstDash val="solid"/>
                    </a:lnB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Reduce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marL="124460" marR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Abatement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potential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was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based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cumulative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reduction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across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packaging,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consumer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products,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transport,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construction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sectors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representing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124460" marR="1755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~80%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plastic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(MDPI, </a:t>
                      </a: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3"/>
                        </a:rPr>
                        <a:t>link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;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Market.us,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200" spc="-1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4"/>
                        </a:rPr>
                        <a:t>link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;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Science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Direct,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5"/>
                        </a:rPr>
                        <a:t>link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;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NIH,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200" spc="-1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6"/>
                        </a:rPr>
                        <a:t>link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).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marL="53340" marR="596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Current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cumulative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investment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based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investments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“Redesign”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and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“Refill/Reuse”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(The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Circulate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Initiative,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7"/>
                        </a:rPr>
                        <a:t>link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).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Projected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investment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derived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by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applying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scaling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factor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8%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share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reduction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levers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based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Systemiq’s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EU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circularity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scenario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$65B/year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UNEP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projected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global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investment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needed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(Systemiq,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8"/>
                        </a:rPr>
                        <a:t>link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;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UNEP, </a:t>
                      </a:r>
                      <a:r>
                        <a:rPr dirty="0" u="sng" sz="1200" spc="-1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9"/>
                        </a:rPr>
                        <a:t>link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).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009BDB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lgDash"/>
                    </a:lnB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Substitute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T w="12700">
                      <a:solidFill>
                        <a:srgbClr val="7E7E7E"/>
                      </a:solidFill>
                      <a:prstDash val="lgDash"/>
                    </a:lnT>
                    <a:lnB w="12700">
                      <a:solidFill>
                        <a:srgbClr val="7E7E7E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marL="124460" marR="3829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Lower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upper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abatement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bounds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assume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12%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46%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bioplastics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adoption,</a:t>
                      </a:r>
                      <a:r>
                        <a:rPr dirty="0" sz="12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respectively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(Project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Drawdown,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200" spc="-1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10"/>
                        </a:rPr>
                        <a:t>link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).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T w="12700">
                      <a:solidFill>
                        <a:srgbClr val="7E7E7E"/>
                      </a:solidFill>
                      <a:prstDash val="lgDash"/>
                    </a:lnT>
                    <a:lnB w="12700">
                      <a:solidFill>
                        <a:srgbClr val="7E7E7E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marL="53340" marR="2425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Projected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investment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reflects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constant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average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production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cost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over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2020-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2050,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based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historical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projected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price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data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(Project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Drawdown,</a:t>
                      </a:r>
                      <a:r>
                        <a:rPr dirty="0" sz="120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200" spc="-1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10"/>
                        </a:rPr>
                        <a:t>link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).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3815">
                    <a:lnT w="12700">
                      <a:solidFill>
                        <a:srgbClr val="7E7E7E"/>
                      </a:solidFill>
                      <a:prstDash val="lgDash"/>
                    </a:lnT>
                    <a:lnB w="12700">
                      <a:solidFill>
                        <a:srgbClr val="7E7E7E"/>
                      </a:solidFill>
                      <a:prstDash val="lgDash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Recycle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7E7E7E"/>
                      </a:solidFill>
                      <a:prstDash val="lgDash"/>
                    </a:lnT>
                    <a:lnB w="12700">
                      <a:solidFill>
                        <a:srgbClr val="7E7E7E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marL="124460" marR="838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Abatement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bounds,</a:t>
                      </a:r>
                      <a:r>
                        <a:rPr dirty="0" sz="12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adapted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i="1">
                          <a:latin typeface="Arial"/>
                          <a:cs typeface="Arial"/>
                        </a:rPr>
                        <a:t>Breaking</a:t>
                      </a:r>
                      <a:r>
                        <a:rPr dirty="0" sz="12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i="1">
                          <a:latin typeface="Arial"/>
                          <a:cs typeface="Arial"/>
                        </a:rPr>
                        <a:t>Plastic</a:t>
                      </a:r>
                      <a:r>
                        <a:rPr dirty="0" sz="12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i="1">
                          <a:latin typeface="Arial"/>
                          <a:cs typeface="Arial"/>
                        </a:rPr>
                        <a:t>Wave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are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based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on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modeled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improvements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collection,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mechanical,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chemical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recycling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pathways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(Systemiq,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200" spc="-1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11"/>
                        </a:rPr>
                        <a:t>link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).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7E7E7E"/>
                      </a:solidFill>
                      <a:prstDash val="lgDash"/>
                    </a:lnT>
                    <a:lnB w="12700">
                      <a:solidFill>
                        <a:srgbClr val="7E7E7E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marL="53340" marR="10413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Current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cumulative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investment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assumes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~$120B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across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collection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($54B),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mechanical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($32B),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chemical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recycling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($35B)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(Systemiq,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11"/>
                        </a:rPr>
                        <a:t>link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).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Projected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investment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from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2024-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2050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calculated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 linear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extrapolation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the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2021-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2040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estimate, based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average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$6.3B/year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(Systemiq,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200" spc="-1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11"/>
                        </a:rPr>
                        <a:t>link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).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7E7E7E"/>
                      </a:solidFill>
                      <a:prstDash val="lgDash"/>
                    </a:lnT>
                    <a:lnB w="12700">
                      <a:solidFill>
                        <a:srgbClr val="7E7E7E"/>
                      </a:solidFill>
                      <a:prstDash val="lgDash"/>
                    </a:lnB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Electrify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5720">
                    <a:lnT w="12700">
                      <a:solidFill>
                        <a:srgbClr val="7E7E7E"/>
                      </a:solidFill>
                      <a:prstDash val="lgDash"/>
                    </a:lnT>
                    <a:lnB w="12700">
                      <a:solidFill>
                        <a:srgbClr val="7E7E7E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marL="124460" marR="939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Lower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bound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abatement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assumes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25%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share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total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plastics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emissions (1,000-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1,200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MtCO</a:t>
                      </a:r>
                      <a:r>
                        <a:rPr dirty="0" sz="1200" spc="-10">
                          <a:latin typeface="Cambria Math"/>
                          <a:cs typeface="Cambria Math"/>
                        </a:rPr>
                        <a:t>₂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/year)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monomer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production,</a:t>
                      </a:r>
                      <a:r>
                        <a:rPr dirty="0" sz="12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considering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100%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abatement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efficiency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(McKinsey,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12"/>
                        </a:rPr>
                        <a:t>link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).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Upper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bound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abatement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assumes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linear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ramp-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up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abatement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impact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till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600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MtCO</a:t>
                      </a:r>
                      <a:r>
                        <a:rPr dirty="0" sz="1200">
                          <a:latin typeface="Cambria Math"/>
                          <a:cs typeface="Cambria Math"/>
                        </a:rPr>
                        <a:t>₂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/year</a:t>
                      </a:r>
                      <a:r>
                        <a:rPr dirty="0" sz="12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2030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2050.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5720">
                    <a:lnT w="12700">
                      <a:solidFill>
                        <a:srgbClr val="7E7E7E"/>
                      </a:solidFill>
                      <a:prstDash val="lgDash"/>
                    </a:lnT>
                    <a:lnB w="12700">
                      <a:solidFill>
                        <a:srgbClr val="7E7E7E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marL="53340" marR="381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Current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cumulative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investment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assumes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average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CapEx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~$2B/1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Mt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per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year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electric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steam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cracker,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based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reported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cost</a:t>
                      </a:r>
                      <a:r>
                        <a:rPr dirty="0" sz="12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range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$1.3B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$3B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applied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Dow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BASF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projects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(ScienceDirect,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13"/>
                        </a:rPr>
                        <a:t>link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).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Projected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investment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until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2050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assumes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same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level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average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CapEx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but</a:t>
                      </a:r>
                      <a:r>
                        <a:rPr dirty="0" sz="12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reflects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required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CapEx to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expand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250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600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MtCO</a:t>
                      </a:r>
                      <a:r>
                        <a:rPr dirty="0" sz="1200">
                          <a:latin typeface="Cambria Math"/>
                          <a:cs typeface="Cambria Math"/>
                        </a:rPr>
                        <a:t>₂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/year</a:t>
                      </a:r>
                      <a:r>
                        <a:rPr dirty="0" sz="12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abatement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capacity.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5720">
                    <a:lnT w="12700">
                      <a:solidFill>
                        <a:srgbClr val="7E7E7E"/>
                      </a:solidFill>
                      <a:prstDash val="lgDash"/>
                    </a:lnT>
                    <a:lnB w="12700">
                      <a:solidFill>
                        <a:srgbClr val="7E7E7E"/>
                      </a:solidFill>
                      <a:prstDash val="lgDash"/>
                    </a:lnB>
                  </a:tcPr>
                </a:tc>
              </a:tr>
              <a:tr h="18815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CCUS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7625">
                    <a:lnT w="12700">
                      <a:solidFill>
                        <a:srgbClr val="7E7E7E"/>
                      </a:solidFill>
                      <a:prstDash val="lgDash"/>
                    </a:lnT>
                  </a:tcPr>
                </a:tc>
                <a:tc>
                  <a:txBody>
                    <a:bodyPr/>
                    <a:lstStyle/>
                    <a:p>
                      <a:pPr marL="124460" marR="457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Lower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bound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abatement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reflects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announced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WtE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capacity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adjusted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estimated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2%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share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plastic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total</a:t>
                      </a:r>
                      <a:r>
                        <a:rPr dirty="0" sz="12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incinerated,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using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EU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packaging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share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(~40%)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total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waste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generation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proxies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(Europarl,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14"/>
                        </a:rPr>
                        <a:t>link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;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OECD,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15"/>
                        </a:rPr>
                        <a:t>link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).</a:t>
                      </a:r>
                      <a:r>
                        <a:rPr dirty="0" sz="12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additional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~10,000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kt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2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announced</a:t>
                      </a:r>
                      <a:r>
                        <a:rPr dirty="0" sz="12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CCUS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~1,000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kt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monomer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production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included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(Dow,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200" spc="-1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16"/>
                        </a:rPr>
                        <a:t>link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; Mckinsey,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17"/>
                        </a:rPr>
                        <a:t>link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).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Upper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bound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reflects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IEA’s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NZE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scenario,</a:t>
                      </a:r>
                      <a:r>
                        <a:rPr dirty="0" sz="12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assuming</a:t>
                      </a:r>
                      <a:r>
                        <a:rPr dirty="0" sz="12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8%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of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global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sz="1200">
                          <a:latin typeface="Cambria Math"/>
                          <a:cs typeface="Cambria Math"/>
                        </a:rPr>
                        <a:t>₂</a:t>
                      </a:r>
                      <a:r>
                        <a:rPr dirty="0" sz="1200" spc="3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captured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(~6,040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Mt/year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2050),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scaled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down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~4%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for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plastics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sector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(IEA,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18"/>
                        </a:rPr>
                        <a:t>link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).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Starting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2029,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Longship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project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expected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contribute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~175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kt/year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additional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350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kt</a:t>
                      </a:r>
                      <a:r>
                        <a:rPr dirty="0" sz="12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per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year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thereafter </a:t>
                      </a:r>
                      <a:r>
                        <a:rPr dirty="0" u="sng" sz="120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Gassnova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200" spc="-1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19"/>
                        </a:rPr>
                        <a:t>link</a:t>
                      </a:r>
                      <a:r>
                        <a:rPr dirty="0" u="sng" sz="12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).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T w="12700">
                      <a:solidFill>
                        <a:srgbClr val="7E7E7E"/>
                      </a:solidFill>
                      <a:prstDash val="lgDash"/>
                    </a:lnT>
                  </a:tcPr>
                </a:tc>
                <a:tc>
                  <a:txBody>
                    <a:bodyPr/>
                    <a:lstStyle/>
                    <a:p>
                      <a:pPr marL="53340" marR="11366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Investment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estimates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apply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same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4%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plastics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share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McKinsey’s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cumulative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CCUS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capital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projection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(McKinsey,</a:t>
                      </a:r>
                      <a:r>
                        <a:rPr dirty="0" sz="12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200" spc="-1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  <a:hlinkClick r:id="rId20"/>
                        </a:rPr>
                        <a:t>link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).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7625">
                    <a:lnT w="12700">
                      <a:solidFill>
                        <a:srgbClr val="7E7E7E"/>
                      </a:solidFill>
                      <a:prstDash val="lgDash"/>
                    </a:lnT>
                  </a:tcPr>
                </a:tc>
              </a:tr>
            </a:tbl>
          </a:graphicData>
        </a:graphic>
      </p:graphicFrame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413918" y="492378"/>
            <a:ext cx="1134173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Appendix</a:t>
            </a:r>
            <a:r>
              <a:rPr dirty="0" spc="-90"/>
              <a:t> </a:t>
            </a:r>
            <a:r>
              <a:rPr dirty="0"/>
              <a:t>3</a:t>
            </a:r>
            <a:r>
              <a:rPr dirty="0" spc="-15"/>
              <a:t> </a:t>
            </a:r>
            <a:r>
              <a:rPr dirty="0"/>
              <a:t>I:</a:t>
            </a:r>
            <a:r>
              <a:rPr dirty="0" spc="-45"/>
              <a:t> </a:t>
            </a:r>
            <a:r>
              <a:rPr dirty="0"/>
              <a:t>Investment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abatement</a:t>
            </a:r>
            <a:r>
              <a:rPr dirty="0" spc="-40"/>
              <a:t> </a:t>
            </a:r>
            <a:r>
              <a:rPr dirty="0"/>
              <a:t>sources</a:t>
            </a:r>
            <a:r>
              <a:rPr dirty="0" spc="-85"/>
              <a:t> </a:t>
            </a:r>
            <a:r>
              <a:rPr dirty="0"/>
              <a:t>and</a:t>
            </a:r>
            <a:r>
              <a:rPr dirty="0" spc="-95"/>
              <a:t> </a:t>
            </a:r>
            <a:r>
              <a:rPr dirty="0" spc="-10"/>
              <a:t>assumptions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63959" y="307339"/>
            <a:ext cx="41719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8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4171950" cy="635"/>
          </a:xfrm>
          <a:custGeom>
            <a:avLst/>
            <a:gdLst/>
            <a:ahLst/>
            <a:cxnLst/>
            <a:rect l="l" t="t" r="r" b="b"/>
            <a:pathLst>
              <a:path w="4171950" h="635">
                <a:moveTo>
                  <a:pt x="0" y="380"/>
                </a:moveTo>
                <a:lnTo>
                  <a:pt x="417144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23459" y="2053335"/>
            <a:ext cx="4171950" cy="635"/>
          </a:xfrm>
          <a:custGeom>
            <a:avLst/>
            <a:gdLst/>
            <a:ahLst/>
            <a:cxnLst/>
            <a:rect l="l" t="t" r="r" b="b"/>
            <a:pathLst>
              <a:path w="4171950" h="635">
                <a:moveTo>
                  <a:pt x="0" y="380"/>
                </a:moveTo>
                <a:lnTo>
                  <a:pt x="417144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48260" marR="5080">
              <a:lnSpc>
                <a:spcPts val="3320"/>
              </a:lnSpc>
              <a:spcBef>
                <a:spcPts val="250"/>
              </a:spcBef>
            </a:pPr>
            <a:r>
              <a:rPr dirty="0"/>
              <a:t>Plastics</a:t>
            </a:r>
            <a:r>
              <a:rPr dirty="0" spc="-25"/>
              <a:t> </a:t>
            </a:r>
            <a:r>
              <a:rPr dirty="0"/>
              <a:t>demand</a:t>
            </a:r>
            <a:r>
              <a:rPr dirty="0" spc="-20"/>
              <a:t> </a:t>
            </a:r>
            <a:r>
              <a:rPr dirty="0"/>
              <a:t>is</a:t>
            </a:r>
            <a:r>
              <a:rPr dirty="0" spc="-80"/>
              <a:t> </a:t>
            </a:r>
            <a:r>
              <a:rPr dirty="0"/>
              <a:t>concentrated</a:t>
            </a:r>
            <a:r>
              <a:rPr dirty="0" spc="-20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/>
              <a:t>a</a:t>
            </a:r>
            <a:r>
              <a:rPr dirty="0" spc="-80"/>
              <a:t> </a:t>
            </a:r>
            <a:r>
              <a:rPr dirty="0"/>
              <a:t>few</a:t>
            </a:r>
            <a:r>
              <a:rPr dirty="0" spc="-50"/>
              <a:t> </a:t>
            </a:r>
            <a:r>
              <a:rPr dirty="0"/>
              <a:t>countries,</a:t>
            </a:r>
            <a:r>
              <a:rPr dirty="0" spc="-25"/>
              <a:t> </a:t>
            </a:r>
            <a:r>
              <a:rPr dirty="0"/>
              <a:t>with</a:t>
            </a:r>
            <a:r>
              <a:rPr dirty="0" spc="-85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 spc="-20"/>
              <a:t>U.S. </a:t>
            </a:r>
            <a:r>
              <a:rPr dirty="0"/>
              <a:t>leading</a:t>
            </a:r>
            <a:r>
              <a:rPr dirty="0" spc="-20"/>
              <a:t> </a:t>
            </a:r>
            <a:r>
              <a:rPr dirty="0"/>
              <a:t>both</a:t>
            </a:r>
            <a:r>
              <a:rPr dirty="0" spc="-80"/>
              <a:t> </a:t>
            </a:r>
            <a:r>
              <a:rPr dirty="0"/>
              <a:t>current</a:t>
            </a:r>
            <a:r>
              <a:rPr dirty="0" spc="-30"/>
              <a:t> </a:t>
            </a:r>
            <a:r>
              <a:rPr dirty="0"/>
              <a:t>use</a:t>
            </a:r>
            <a:r>
              <a:rPr dirty="0" spc="-7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future</a:t>
            </a:r>
            <a:r>
              <a:rPr dirty="0" spc="-75"/>
              <a:t> </a:t>
            </a:r>
            <a:r>
              <a:rPr dirty="0"/>
              <a:t>growth</a:t>
            </a:r>
            <a:r>
              <a:rPr dirty="0" spc="-15"/>
              <a:t> </a:t>
            </a:r>
            <a:r>
              <a:rPr dirty="0"/>
              <a:t>at</a:t>
            </a:r>
            <a:r>
              <a:rPr dirty="0" spc="-30"/>
              <a:t> </a:t>
            </a:r>
            <a:r>
              <a:rPr dirty="0"/>
              <a:t>~3%</a:t>
            </a:r>
            <a:r>
              <a:rPr dirty="0" spc="-5"/>
              <a:t> </a:t>
            </a:r>
            <a:r>
              <a:rPr dirty="0" spc="-20"/>
              <a:t>CAGR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8241" y="1563814"/>
            <a:ext cx="376174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High-income</a:t>
            </a:r>
            <a:r>
              <a:rPr dirty="0" sz="1350" spc="9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countries,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led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by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the</a:t>
            </a:r>
            <a:r>
              <a:rPr dirty="0" sz="1350" spc="9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U.S.,</a:t>
            </a:r>
            <a:r>
              <a:rPr dirty="0" sz="1350" spc="114" b="1">
                <a:latin typeface="Arial"/>
                <a:cs typeface="Arial"/>
              </a:rPr>
              <a:t> </a:t>
            </a:r>
            <a:r>
              <a:rPr dirty="0" sz="1350" spc="-20" b="1">
                <a:latin typeface="Arial"/>
                <a:cs typeface="Arial"/>
              </a:rPr>
              <a:t>have </a:t>
            </a:r>
            <a:r>
              <a:rPr dirty="0" sz="1350" b="1">
                <a:latin typeface="Arial"/>
                <a:cs typeface="Arial"/>
              </a:rPr>
              <a:t>the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highest</a:t>
            </a:r>
            <a:r>
              <a:rPr dirty="0" sz="1350" spc="6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per-capita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plastics</a:t>
            </a:r>
            <a:r>
              <a:rPr dirty="0" sz="1350" spc="13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consumption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0167" y="1563814"/>
            <a:ext cx="379349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0"/>
              </a:spcBef>
            </a:pPr>
            <a:r>
              <a:rPr dirty="0" sz="1350" b="1">
                <a:latin typeface="Arial"/>
                <a:cs typeface="Arial"/>
              </a:rPr>
              <a:t>Plastics</a:t>
            </a:r>
            <a:r>
              <a:rPr dirty="0" sz="1350" spc="15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demand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expected</a:t>
            </a:r>
            <a:r>
              <a:rPr dirty="0" sz="1350" spc="15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to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rise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&gt;20%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spc="-25" b="1">
                <a:latin typeface="Arial"/>
                <a:cs typeface="Arial"/>
              </a:rPr>
              <a:t>by </a:t>
            </a:r>
            <a:r>
              <a:rPr dirty="0" sz="1350" b="1">
                <a:latin typeface="Arial"/>
                <a:cs typeface="Arial"/>
              </a:rPr>
              <a:t>2050,</a:t>
            </a:r>
            <a:r>
              <a:rPr dirty="0" sz="1350" spc="10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with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the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U.S.</a:t>
            </a:r>
            <a:r>
              <a:rPr dirty="0" sz="1350" spc="3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driving</a:t>
            </a:r>
            <a:r>
              <a:rPr dirty="0" sz="1350" spc="8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the</a:t>
            </a:r>
            <a:r>
              <a:rPr dirty="0" sz="1350" spc="8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largest</a:t>
            </a:r>
            <a:r>
              <a:rPr dirty="0" sz="1350" spc="11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growth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08592" y="1545716"/>
            <a:ext cx="2551430" cy="4554855"/>
          </a:xfrm>
          <a:prstGeom prst="rect">
            <a:avLst/>
          </a:prstGeom>
          <a:solidFill>
            <a:srgbClr val="E3E8EE"/>
          </a:solidFill>
        </p:spPr>
        <p:txBody>
          <a:bodyPr wrap="square" lIns="0" tIns="14668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1155"/>
              </a:spcBef>
            </a:pPr>
            <a:r>
              <a:rPr dirty="0" sz="1200" spc="-10" b="1">
                <a:latin typeface="Arial"/>
                <a:cs typeface="Arial"/>
              </a:rPr>
              <a:t>Observations</a:t>
            </a:r>
            <a:endParaRPr sz="1200">
              <a:latin typeface="Arial"/>
              <a:cs typeface="Arial"/>
            </a:endParaRPr>
          </a:p>
          <a:p>
            <a:pPr marL="319405" marR="278130" indent="-178435">
              <a:lnSpc>
                <a:spcPct val="100600"/>
              </a:lnSpc>
              <a:spcBef>
                <a:spcPts val="575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1050" b="1">
                <a:latin typeface="Arial"/>
                <a:cs typeface="Arial"/>
              </a:rPr>
              <a:t>There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is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stark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disparity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spc="-35" b="1">
                <a:latin typeface="Arial"/>
                <a:cs typeface="Arial"/>
              </a:rPr>
              <a:t>in </a:t>
            </a:r>
            <a:r>
              <a:rPr dirty="0" sz="1050" b="1">
                <a:latin typeface="Arial"/>
                <a:cs typeface="Arial"/>
              </a:rPr>
              <a:t>plastics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consumption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between </a:t>
            </a:r>
            <a:r>
              <a:rPr dirty="0" sz="1050" b="1">
                <a:latin typeface="Arial"/>
                <a:cs typeface="Arial"/>
              </a:rPr>
              <a:t>developed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and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developing </a:t>
            </a:r>
            <a:r>
              <a:rPr dirty="0" sz="1050" b="1">
                <a:latin typeface="Arial"/>
                <a:cs typeface="Arial"/>
              </a:rPr>
              <a:t>nations,</a:t>
            </a:r>
            <a:r>
              <a:rPr dirty="0" sz="1050" spc="-4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with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 spc="-20" b="1">
                <a:latin typeface="Arial"/>
                <a:cs typeface="Arial"/>
              </a:rPr>
              <a:t>U.S. </a:t>
            </a:r>
            <a:r>
              <a:rPr dirty="0" sz="1050" b="1">
                <a:latin typeface="Arial"/>
                <a:cs typeface="Arial"/>
              </a:rPr>
              <a:t>positioned</a:t>
            </a:r>
            <a:r>
              <a:rPr dirty="0" sz="1050" spc="-8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as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the</a:t>
            </a:r>
            <a:r>
              <a:rPr dirty="0" sz="1050" spc="6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highest</a:t>
            </a:r>
            <a:r>
              <a:rPr dirty="0" sz="1050" spc="5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per </a:t>
            </a:r>
            <a:r>
              <a:rPr dirty="0" sz="1050" b="1">
                <a:latin typeface="Arial"/>
                <a:cs typeface="Arial"/>
              </a:rPr>
              <a:t>capita,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highlighting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critical</a:t>
            </a:r>
            <a:r>
              <a:rPr dirty="0" sz="1050" spc="50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area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environmental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concern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policy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intervention</a:t>
            </a:r>
            <a:endParaRPr sz="1050">
              <a:latin typeface="Arial MT"/>
              <a:cs typeface="Arial MT"/>
            </a:endParaRPr>
          </a:p>
          <a:p>
            <a:pPr marL="319405" marR="377825" indent="-178435">
              <a:lnSpc>
                <a:spcPct val="100200"/>
              </a:lnSpc>
              <a:spcBef>
                <a:spcPts val="610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1050" b="1">
                <a:latin typeface="Arial"/>
                <a:cs typeface="Arial"/>
              </a:rPr>
              <a:t>Several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factors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likely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to </a:t>
            </a:r>
            <a:r>
              <a:rPr dirty="0" sz="1050" b="1">
                <a:latin typeface="Arial"/>
                <a:cs typeface="Arial"/>
              </a:rPr>
              <a:t>contribute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to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elevated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plastic </a:t>
            </a:r>
            <a:r>
              <a:rPr dirty="0" sz="1050" b="1">
                <a:latin typeface="Arial"/>
                <a:cs typeface="Arial"/>
              </a:rPr>
              <a:t>consumption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the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U.S.</a:t>
            </a:r>
            <a:r>
              <a:rPr dirty="0" sz="1050" spc="-20">
                <a:latin typeface="Arial MT"/>
                <a:cs typeface="Arial MT"/>
              </a:rPr>
              <a:t> are:</a:t>
            </a:r>
            <a:endParaRPr sz="1050">
              <a:latin typeface="Arial MT"/>
              <a:cs typeface="Arial MT"/>
            </a:endParaRPr>
          </a:p>
          <a:p>
            <a:pPr lvl="1" marL="493395" marR="425450" indent="-120014">
              <a:lnSpc>
                <a:spcPct val="99200"/>
              </a:lnSpc>
              <a:spcBef>
                <a:spcPts val="625"/>
              </a:spcBef>
              <a:buFont typeface="Arial MT"/>
              <a:buChar char="•"/>
              <a:tabLst>
                <a:tab pos="495300" algn="l"/>
              </a:tabLst>
            </a:pPr>
            <a:r>
              <a:rPr dirty="0" sz="1050" b="1">
                <a:latin typeface="Arial"/>
                <a:cs typeface="Arial"/>
              </a:rPr>
              <a:t>The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convenience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and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spc="-25" b="1">
                <a:latin typeface="Arial"/>
                <a:cs typeface="Arial"/>
              </a:rPr>
              <a:t>low </a:t>
            </a:r>
            <a:r>
              <a:rPr dirty="0" sz="1050" spc="-25" b="1">
                <a:latin typeface="Arial"/>
                <a:cs typeface="Arial"/>
              </a:rPr>
              <a:t>	</a:t>
            </a:r>
            <a:r>
              <a:rPr dirty="0" sz="1050" b="1">
                <a:latin typeface="Arial"/>
                <a:cs typeface="Arial"/>
              </a:rPr>
              <a:t>cost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of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1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materials, </a:t>
            </a:r>
            <a:r>
              <a:rPr dirty="0" sz="1050" spc="-1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which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have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made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them </a:t>
            </a:r>
            <a:r>
              <a:rPr dirty="0" sz="1050" spc="-2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ubiquitous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daily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 spc="-20">
                <a:latin typeface="Arial MT"/>
                <a:cs typeface="Arial MT"/>
              </a:rPr>
              <a:t>life</a:t>
            </a:r>
            <a:endParaRPr sz="1050">
              <a:latin typeface="Arial MT"/>
              <a:cs typeface="Arial MT"/>
            </a:endParaRPr>
          </a:p>
          <a:p>
            <a:pPr lvl="1" marL="493395" marR="372110" indent="-120014">
              <a:lnSpc>
                <a:spcPct val="100200"/>
              </a:lnSpc>
              <a:spcBef>
                <a:spcPts val="615"/>
              </a:spcBef>
              <a:buChar char="•"/>
              <a:tabLst>
                <a:tab pos="495300" algn="l"/>
              </a:tabLst>
            </a:pPr>
            <a:r>
              <a:rPr dirty="0" sz="1050">
                <a:latin typeface="Arial MT"/>
                <a:cs typeface="Arial MT"/>
              </a:rPr>
              <a:t>Strong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10" b="1">
                <a:latin typeface="Arial"/>
                <a:cs typeface="Arial"/>
              </a:rPr>
              <a:t>single-</a:t>
            </a:r>
            <a:r>
              <a:rPr dirty="0" sz="1050" b="1">
                <a:latin typeface="Arial"/>
                <a:cs typeface="Arial"/>
              </a:rPr>
              <a:t>use</a:t>
            </a:r>
            <a:r>
              <a:rPr dirty="0" sz="1050" spc="-10" b="1">
                <a:latin typeface="Arial"/>
                <a:cs typeface="Arial"/>
              </a:rPr>
              <a:t> plastic </a:t>
            </a:r>
            <a:r>
              <a:rPr dirty="0" sz="1050" spc="-10" b="1">
                <a:latin typeface="Arial"/>
                <a:cs typeface="Arial"/>
              </a:rPr>
              <a:t>	</a:t>
            </a:r>
            <a:r>
              <a:rPr dirty="0" sz="1050">
                <a:latin typeface="Arial MT"/>
                <a:cs typeface="Arial MT"/>
              </a:rPr>
              <a:t>packaging</a:t>
            </a:r>
            <a:r>
              <a:rPr dirty="0" sz="1050" spc="-5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for </a:t>
            </a:r>
            <a:r>
              <a:rPr dirty="0" sz="1050" spc="-20">
                <a:latin typeface="Arial MT"/>
                <a:cs typeface="Arial MT"/>
              </a:rPr>
              <a:t>food, </a:t>
            </a:r>
            <a:r>
              <a:rPr dirty="0" sz="1050" spc="-20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beverages,</a:t>
            </a:r>
            <a:r>
              <a:rPr dirty="0" sz="1050" spc="-2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other</a:t>
            </a:r>
            <a:r>
              <a:rPr dirty="0" sz="1050" spc="-10">
                <a:latin typeface="Arial MT"/>
                <a:cs typeface="Arial MT"/>
              </a:rPr>
              <a:t> goods</a:t>
            </a:r>
            <a:endParaRPr sz="1050">
              <a:latin typeface="Arial MT"/>
              <a:cs typeface="Arial MT"/>
            </a:endParaRPr>
          </a:p>
          <a:p>
            <a:pPr lvl="1" marL="493395" marR="290195" indent="-120014">
              <a:lnSpc>
                <a:spcPct val="99200"/>
              </a:lnSpc>
              <a:spcBef>
                <a:spcPts val="625"/>
              </a:spcBef>
              <a:buFont typeface="Arial MT"/>
              <a:buChar char="•"/>
              <a:tabLst>
                <a:tab pos="495300" algn="l"/>
              </a:tabLst>
            </a:pPr>
            <a:r>
              <a:rPr dirty="0" sz="1050" b="1">
                <a:latin typeface="Arial"/>
                <a:cs typeface="Arial"/>
              </a:rPr>
              <a:t>Widespread</a:t>
            </a:r>
            <a:r>
              <a:rPr dirty="0" sz="1050" spc="-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use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of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plastics </a:t>
            </a:r>
            <a:r>
              <a:rPr dirty="0" sz="1050" spc="-10" b="1">
                <a:latin typeface="Arial"/>
                <a:cs typeface="Arial"/>
              </a:rPr>
              <a:t>	</a:t>
            </a:r>
            <a:r>
              <a:rPr dirty="0" sz="1050" b="1">
                <a:latin typeface="Arial"/>
                <a:cs typeface="Arial"/>
              </a:rPr>
              <a:t>in</a:t>
            </a:r>
            <a:r>
              <a:rPr dirty="0" sz="1050" spc="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industries</a:t>
            </a:r>
            <a:r>
              <a:rPr dirty="0" sz="1050" spc="5" b="1">
                <a:latin typeface="Arial"/>
                <a:cs typeface="Arial"/>
              </a:rPr>
              <a:t> </a:t>
            </a:r>
            <a:r>
              <a:rPr dirty="0" sz="1050">
                <a:latin typeface="Arial MT"/>
                <a:cs typeface="Arial MT"/>
              </a:rPr>
              <a:t>such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as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>
                <a:latin typeface="Arial MT"/>
                <a:cs typeface="Arial MT"/>
              </a:rPr>
              <a:t>construction,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automotive,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and </a:t>
            </a:r>
            <a:r>
              <a:rPr dirty="0" sz="1050" spc="-25">
                <a:latin typeface="Arial MT"/>
                <a:cs typeface="Arial MT"/>
              </a:rPr>
              <a:t>	</a:t>
            </a:r>
            <a:r>
              <a:rPr dirty="0" sz="1050" spc="-10">
                <a:latin typeface="Arial MT"/>
                <a:cs typeface="Arial MT"/>
              </a:rPr>
              <a:t>textiles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241" y="2064575"/>
            <a:ext cx="39947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Global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plastic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consumption,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kg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per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capita,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by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country,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2022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74767" y="2064575"/>
            <a:ext cx="3134995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latin typeface="Arial MT"/>
                <a:cs typeface="Arial MT"/>
              </a:rPr>
              <a:t>Projected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market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demand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per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region, </a:t>
            </a:r>
            <a:r>
              <a:rPr dirty="0" sz="1200">
                <a:latin typeface="Arial MT"/>
                <a:cs typeface="Arial MT"/>
              </a:rPr>
              <a:t>Million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metric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tons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region,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per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year</a:t>
            </a:r>
            <a:r>
              <a:rPr dirty="0" baseline="24305" sz="1200" spc="-30">
                <a:latin typeface="Arial MT"/>
                <a:cs typeface="Arial MT"/>
              </a:rPr>
              <a:t>2</a:t>
            </a:r>
            <a:endParaRPr baseline="24305" sz="12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8993" y="3109747"/>
            <a:ext cx="3895725" cy="2607310"/>
            <a:chOff x="328993" y="3109747"/>
            <a:chExt cx="3895725" cy="2607310"/>
          </a:xfrm>
        </p:grpSpPr>
        <p:sp>
          <p:nvSpPr>
            <p:cNvPr id="13" name="object 13"/>
            <p:cNvSpPr/>
            <p:nvPr/>
          </p:nvSpPr>
          <p:spPr>
            <a:xfrm>
              <a:off x="438912" y="3109747"/>
              <a:ext cx="265430" cy="2597785"/>
            </a:xfrm>
            <a:custGeom>
              <a:avLst/>
              <a:gdLst/>
              <a:ahLst/>
              <a:cxnLst/>
              <a:rect l="l" t="t" r="r" b="b"/>
              <a:pathLst>
                <a:path w="265430" h="2597785">
                  <a:moveTo>
                    <a:pt x="265175" y="0"/>
                  </a:moveTo>
                  <a:lnTo>
                    <a:pt x="0" y="0"/>
                  </a:lnTo>
                  <a:lnTo>
                    <a:pt x="0" y="2597531"/>
                  </a:lnTo>
                  <a:lnTo>
                    <a:pt x="265175" y="2597531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23543" y="4152417"/>
              <a:ext cx="274320" cy="1555115"/>
            </a:xfrm>
            <a:custGeom>
              <a:avLst/>
              <a:gdLst/>
              <a:ahLst/>
              <a:cxnLst/>
              <a:rect l="l" t="t" r="r" b="b"/>
              <a:pathLst>
                <a:path w="274319" h="1555114">
                  <a:moveTo>
                    <a:pt x="274319" y="0"/>
                  </a:moveTo>
                  <a:lnTo>
                    <a:pt x="0" y="0"/>
                  </a:lnTo>
                  <a:lnTo>
                    <a:pt x="0" y="1554861"/>
                  </a:lnTo>
                  <a:lnTo>
                    <a:pt x="274319" y="1554861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9DB0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08175" y="4682896"/>
              <a:ext cx="274320" cy="1024890"/>
            </a:xfrm>
            <a:custGeom>
              <a:avLst/>
              <a:gdLst/>
              <a:ahLst/>
              <a:cxnLst/>
              <a:rect l="l" t="t" r="r" b="b"/>
              <a:pathLst>
                <a:path w="274319" h="1024889">
                  <a:moveTo>
                    <a:pt x="274319" y="0"/>
                  </a:moveTo>
                  <a:lnTo>
                    <a:pt x="0" y="0"/>
                  </a:lnTo>
                  <a:lnTo>
                    <a:pt x="0" y="1024382"/>
                  </a:lnTo>
                  <a:lnTo>
                    <a:pt x="274319" y="1024382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892808" y="4957279"/>
              <a:ext cx="274320" cy="750570"/>
            </a:xfrm>
            <a:custGeom>
              <a:avLst/>
              <a:gdLst/>
              <a:ahLst/>
              <a:cxnLst/>
              <a:rect l="l" t="t" r="r" b="b"/>
              <a:pathLst>
                <a:path w="274319" h="750570">
                  <a:moveTo>
                    <a:pt x="274319" y="0"/>
                  </a:moveTo>
                  <a:lnTo>
                    <a:pt x="0" y="0"/>
                  </a:lnTo>
                  <a:lnTo>
                    <a:pt x="0" y="749998"/>
                  </a:lnTo>
                  <a:lnTo>
                    <a:pt x="274319" y="749998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A73C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386584" y="5030457"/>
              <a:ext cx="265430" cy="676910"/>
            </a:xfrm>
            <a:custGeom>
              <a:avLst/>
              <a:gdLst/>
              <a:ahLst/>
              <a:cxnLst/>
              <a:rect l="l" t="t" r="r" b="b"/>
              <a:pathLst>
                <a:path w="265430" h="676910">
                  <a:moveTo>
                    <a:pt x="265175" y="0"/>
                  </a:moveTo>
                  <a:lnTo>
                    <a:pt x="0" y="0"/>
                  </a:lnTo>
                  <a:lnTo>
                    <a:pt x="0" y="676821"/>
                  </a:lnTo>
                  <a:lnTo>
                    <a:pt x="265175" y="676821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C30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871216" y="5359717"/>
              <a:ext cx="265430" cy="347980"/>
            </a:xfrm>
            <a:custGeom>
              <a:avLst/>
              <a:gdLst/>
              <a:ahLst/>
              <a:cxnLst/>
              <a:rect l="l" t="t" r="r" b="b"/>
              <a:pathLst>
                <a:path w="265430" h="347979">
                  <a:moveTo>
                    <a:pt x="265175" y="0"/>
                  </a:moveTo>
                  <a:lnTo>
                    <a:pt x="0" y="0"/>
                  </a:lnTo>
                  <a:lnTo>
                    <a:pt x="0" y="347560"/>
                  </a:lnTo>
                  <a:lnTo>
                    <a:pt x="265175" y="347560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C3C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355848" y="5524347"/>
              <a:ext cx="274320" cy="183515"/>
            </a:xfrm>
            <a:custGeom>
              <a:avLst/>
              <a:gdLst/>
              <a:ahLst/>
              <a:cxnLst/>
              <a:rect l="l" t="t" r="r" b="b"/>
              <a:pathLst>
                <a:path w="274320" h="183514">
                  <a:moveTo>
                    <a:pt x="274320" y="0"/>
                  </a:moveTo>
                  <a:lnTo>
                    <a:pt x="0" y="0"/>
                  </a:lnTo>
                  <a:lnTo>
                    <a:pt x="0" y="182930"/>
                  </a:lnTo>
                  <a:lnTo>
                    <a:pt x="274320" y="18293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840479" y="5551792"/>
              <a:ext cx="274320" cy="155575"/>
            </a:xfrm>
            <a:custGeom>
              <a:avLst/>
              <a:gdLst/>
              <a:ahLst/>
              <a:cxnLst/>
              <a:rect l="l" t="t" r="r" b="b"/>
              <a:pathLst>
                <a:path w="274320" h="155575">
                  <a:moveTo>
                    <a:pt x="274320" y="0"/>
                  </a:moveTo>
                  <a:lnTo>
                    <a:pt x="0" y="0"/>
                  </a:lnTo>
                  <a:lnTo>
                    <a:pt x="0" y="155486"/>
                  </a:lnTo>
                  <a:lnTo>
                    <a:pt x="274320" y="155486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6E8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33756" y="5711850"/>
              <a:ext cx="3886200" cy="635"/>
            </a:xfrm>
            <a:custGeom>
              <a:avLst/>
              <a:gdLst/>
              <a:ahLst/>
              <a:cxnLst/>
              <a:rect l="l" t="t" r="r" b="b"/>
              <a:pathLst>
                <a:path w="3886200" h="635">
                  <a:moveTo>
                    <a:pt x="0" y="0"/>
                  </a:moveTo>
                  <a:lnTo>
                    <a:pt x="3886200" y="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433781" y="2887852"/>
            <a:ext cx="28575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216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0305" y="3934650"/>
            <a:ext cx="28575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129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49450" y="4460557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86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5860" y="4741608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62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22779" y="4816538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56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09316" y="5144833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29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95853" y="5304345"/>
            <a:ext cx="1905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2390" y="5331777"/>
            <a:ext cx="19113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13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9915" y="5748654"/>
            <a:ext cx="9039860" cy="99314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85420">
              <a:lnSpc>
                <a:spcPct val="100000"/>
              </a:lnSpc>
              <a:spcBef>
                <a:spcPts val="120"/>
              </a:spcBef>
              <a:tabLst>
                <a:tab pos="612775" algn="l"/>
                <a:tab pos="2083435" algn="l"/>
                <a:tab pos="3088640" algn="l"/>
                <a:tab pos="4721225" algn="l"/>
                <a:tab pos="5262880" algn="l"/>
                <a:tab pos="5806440" algn="l"/>
                <a:tab pos="6348095" algn="l"/>
                <a:tab pos="6891020" algn="l"/>
                <a:tab pos="7432675" algn="l"/>
              </a:tabLst>
            </a:pPr>
            <a:r>
              <a:rPr dirty="0" sz="1200" spc="-20">
                <a:latin typeface="Arial MT"/>
                <a:cs typeface="Arial MT"/>
              </a:rPr>
              <a:t>U.S.</a:t>
            </a:r>
            <a:r>
              <a:rPr dirty="0" sz="1200">
                <a:latin typeface="Arial MT"/>
                <a:cs typeface="Arial MT"/>
              </a:rPr>
              <a:t>	Japan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Europe</a:t>
            </a:r>
            <a:r>
              <a:rPr dirty="0" sz="1200" spc="46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ME</a:t>
            </a:r>
            <a:r>
              <a:rPr dirty="0" sz="1200">
                <a:latin typeface="Arial MT"/>
                <a:cs typeface="Arial MT"/>
              </a:rPr>
              <a:t>	China</a:t>
            </a:r>
            <a:r>
              <a:rPr dirty="0" sz="1200" spc="43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ROW</a:t>
            </a:r>
            <a:r>
              <a:rPr dirty="0" sz="1200">
                <a:latin typeface="Arial MT"/>
                <a:cs typeface="Arial MT"/>
              </a:rPr>
              <a:t>	India</a:t>
            </a:r>
            <a:r>
              <a:rPr dirty="0" sz="1200" spc="160">
                <a:latin typeface="Arial MT"/>
                <a:cs typeface="Arial MT"/>
              </a:rPr>
              <a:t>  </a:t>
            </a:r>
            <a:r>
              <a:rPr dirty="0" sz="1200" spc="-10">
                <a:latin typeface="Arial MT"/>
                <a:cs typeface="Arial MT"/>
              </a:rPr>
              <a:t>Africa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0">
                <a:latin typeface="Arial MT"/>
                <a:cs typeface="Arial MT"/>
              </a:rPr>
              <a:t>2025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0">
                <a:latin typeface="Arial MT"/>
                <a:cs typeface="Arial MT"/>
              </a:rPr>
              <a:t>2030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0">
                <a:latin typeface="Arial MT"/>
                <a:cs typeface="Arial MT"/>
              </a:rPr>
              <a:t>2035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0">
                <a:latin typeface="Arial MT"/>
                <a:cs typeface="Arial MT"/>
              </a:rPr>
              <a:t>2040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0">
                <a:latin typeface="Arial MT"/>
                <a:cs typeface="Arial MT"/>
              </a:rPr>
              <a:t>2045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0">
                <a:latin typeface="Arial MT"/>
                <a:cs typeface="Arial MT"/>
              </a:rPr>
              <a:t>2050</a:t>
            </a:r>
            <a:endParaRPr sz="1200">
              <a:latin typeface="Arial MT"/>
              <a:cs typeface="Arial MT"/>
            </a:endParaRPr>
          </a:p>
          <a:p>
            <a:pPr marL="50800">
              <a:lnSpc>
                <a:spcPts val="950"/>
              </a:lnSpc>
              <a:spcBef>
                <a:spcPts val="1380"/>
              </a:spcBef>
            </a:pPr>
            <a:r>
              <a:rPr dirty="0" baseline="22222" sz="750">
                <a:latin typeface="Arial MT"/>
                <a:cs typeface="Arial MT"/>
              </a:rPr>
              <a:t>1</a:t>
            </a:r>
            <a:r>
              <a:rPr dirty="0" baseline="22222" sz="750" spc="1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World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average.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baseline="22222" sz="750">
                <a:latin typeface="Arial MT"/>
                <a:cs typeface="Arial MT"/>
              </a:rPr>
              <a:t>2</a:t>
            </a:r>
            <a:r>
              <a:rPr dirty="0" baseline="22222" sz="750" spc="37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Values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shown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correspond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to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business-as-</a:t>
            </a:r>
            <a:r>
              <a:rPr dirty="0" sz="800">
                <a:latin typeface="Arial MT"/>
                <a:cs typeface="Arial MT"/>
              </a:rPr>
              <a:t>usual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(BAU)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scenario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that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assumes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continued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consumption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waste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management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trends,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driven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by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historical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use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patterns,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sectoral</a:t>
            </a:r>
            <a:endParaRPr sz="800">
              <a:latin typeface="Arial MT"/>
              <a:cs typeface="Arial MT"/>
            </a:endParaRPr>
          </a:p>
          <a:p>
            <a:pPr marL="50800">
              <a:lnSpc>
                <a:spcPts val="935"/>
              </a:lnSpc>
            </a:pPr>
            <a:r>
              <a:rPr dirty="0" sz="800">
                <a:latin typeface="Arial MT"/>
                <a:cs typeface="Arial MT"/>
              </a:rPr>
              <a:t>applications,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population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growth,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without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transformative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interventions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or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GDP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growth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after </a:t>
            </a:r>
            <a:r>
              <a:rPr dirty="0" sz="800" spc="-10">
                <a:latin typeface="Arial MT"/>
                <a:cs typeface="Arial MT"/>
              </a:rPr>
              <a:t>2023.</a:t>
            </a:r>
            <a:endParaRPr sz="800">
              <a:latin typeface="Arial MT"/>
              <a:cs typeface="Arial MT"/>
            </a:endParaRPr>
          </a:p>
          <a:p>
            <a:pPr marL="508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Complexities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of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the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global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plastics</a:t>
            </a:r>
            <a:r>
              <a:rPr dirty="0" u="sng" sz="800" spc="-6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supply chain</a:t>
            </a:r>
            <a:r>
              <a:rPr dirty="0" u="sng" sz="800" spc="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revealed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in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a</a:t>
            </a:r>
            <a:r>
              <a:rPr dirty="0" u="sng" sz="800" spc="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trade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-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linked</a:t>
            </a:r>
            <a:r>
              <a:rPr dirty="0" u="sng" sz="800" spc="-4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material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flow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3"/>
              </a:rPr>
              <a:t>analysis</a:t>
            </a:r>
            <a:r>
              <a:rPr dirty="0" sz="800" spc="-3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(Houssini et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2025);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 spc="-17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Pathways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to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reduce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global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plastic</a:t>
            </a:r>
            <a:r>
              <a:rPr dirty="0" u="sng" sz="800" spc="-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waste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by</a:t>
            </a:r>
            <a:r>
              <a:rPr dirty="0" u="sng" sz="800" spc="-5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4"/>
              </a:rPr>
              <a:t>2050</a:t>
            </a:r>
            <a:r>
              <a:rPr dirty="0" sz="800">
                <a:latin typeface="Arial MT"/>
                <a:cs typeface="Arial MT"/>
              </a:rPr>
              <a:t>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(Pottinger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al.,</a:t>
            </a:r>
            <a:endParaRPr sz="800">
              <a:latin typeface="Arial MT"/>
              <a:cs typeface="Arial MT"/>
            </a:endParaRPr>
          </a:p>
          <a:p>
            <a:pPr marL="50800">
              <a:lnSpc>
                <a:spcPts val="950"/>
              </a:lnSpc>
              <a:spcBef>
                <a:spcPts val="45"/>
              </a:spcBef>
            </a:pPr>
            <a:r>
              <a:rPr dirty="0" sz="800">
                <a:latin typeface="Arial MT"/>
                <a:cs typeface="Arial MT"/>
              </a:rPr>
              <a:t>Science,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2024).</a:t>
            </a:r>
            <a:endParaRPr sz="800">
              <a:latin typeface="Arial MT"/>
              <a:cs typeface="Arial MT"/>
            </a:endParaRPr>
          </a:p>
          <a:p>
            <a:pPr marL="508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Yosafat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Partogi,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Mariana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Castaño,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Isabel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Hoyos,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Hyae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Ryung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Kim,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Gernot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5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6"/>
              </a:rPr>
              <a:t>attribution</a:t>
            </a:r>
            <a:r>
              <a:rPr dirty="0" sz="800" spc="-10">
                <a:latin typeface="Arial MT"/>
                <a:cs typeface="Arial MT"/>
              </a:rPr>
              <a:t>: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 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42900" y="5195061"/>
            <a:ext cx="3918585" cy="91440"/>
            <a:chOff x="342900" y="5195061"/>
            <a:chExt cx="3918585" cy="91440"/>
          </a:xfrm>
        </p:grpSpPr>
        <p:sp>
          <p:nvSpPr>
            <p:cNvPr id="32" name="object 32"/>
            <p:cNvSpPr/>
            <p:nvPr/>
          </p:nvSpPr>
          <p:spPr>
            <a:xfrm>
              <a:off x="342900" y="5245353"/>
              <a:ext cx="3839845" cy="0"/>
            </a:xfrm>
            <a:custGeom>
              <a:avLst/>
              <a:gdLst/>
              <a:ahLst/>
              <a:cxnLst/>
              <a:rect l="l" t="t" r="r" b="b"/>
              <a:pathLst>
                <a:path w="3839845" h="0">
                  <a:moveTo>
                    <a:pt x="383946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0217B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169664" y="5195061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39" h="91439">
                  <a:moveTo>
                    <a:pt x="91439" y="0"/>
                  </a:moveTo>
                  <a:lnTo>
                    <a:pt x="0" y="45719"/>
                  </a:lnTo>
                  <a:lnTo>
                    <a:pt x="91439" y="91440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D0217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4846129" y="3693286"/>
            <a:ext cx="3265170" cy="2023745"/>
            <a:chOff x="4846129" y="3693286"/>
            <a:chExt cx="3265170" cy="2023745"/>
          </a:xfrm>
        </p:grpSpPr>
        <p:sp>
          <p:nvSpPr>
            <p:cNvPr id="35" name="object 35"/>
            <p:cNvSpPr/>
            <p:nvPr/>
          </p:nvSpPr>
          <p:spPr>
            <a:xfrm>
              <a:off x="4974336" y="5158498"/>
              <a:ext cx="3008630" cy="549275"/>
            </a:xfrm>
            <a:custGeom>
              <a:avLst/>
              <a:gdLst/>
              <a:ahLst/>
              <a:cxnLst/>
              <a:rect l="l" t="t" r="r" b="b"/>
              <a:pathLst>
                <a:path w="3008629" h="549275">
                  <a:moveTo>
                    <a:pt x="301752" y="146342"/>
                  </a:moveTo>
                  <a:lnTo>
                    <a:pt x="0" y="146342"/>
                  </a:lnTo>
                  <a:lnTo>
                    <a:pt x="0" y="548779"/>
                  </a:lnTo>
                  <a:lnTo>
                    <a:pt x="301752" y="548779"/>
                  </a:lnTo>
                  <a:lnTo>
                    <a:pt x="301752" y="146342"/>
                  </a:lnTo>
                  <a:close/>
                </a:path>
                <a:path w="3008629" h="549275">
                  <a:moveTo>
                    <a:pt x="841248" y="91465"/>
                  </a:moveTo>
                  <a:lnTo>
                    <a:pt x="539496" y="91465"/>
                  </a:lnTo>
                  <a:lnTo>
                    <a:pt x="539496" y="548779"/>
                  </a:lnTo>
                  <a:lnTo>
                    <a:pt x="841248" y="548779"/>
                  </a:lnTo>
                  <a:lnTo>
                    <a:pt x="841248" y="91465"/>
                  </a:lnTo>
                  <a:close/>
                </a:path>
                <a:path w="3008629" h="549275">
                  <a:moveTo>
                    <a:pt x="1389888" y="54889"/>
                  </a:moveTo>
                  <a:lnTo>
                    <a:pt x="1088136" y="54889"/>
                  </a:lnTo>
                  <a:lnTo>
                    <a:pt x="1088136" y="548779"/>
                  </a:lnTo>
                  <a:lnTo>
                    <a:pt x="1389888" y="548779"/>
                  </a:lnTo>
                  <a:lnTo>
                    <a:pt x="1389888" y="54889"/>
                  </a:lnTo>
                  <a:close/>
                </a:path>
                <a:path w="3008629" h="549275">
                  <a:moveTo>
                    <a:pt x="1929384" y="36601"/>
                  </a:moveTo>
                  <a:lnTo>
                    <a:pt x="1627632" y="36601"/>
                  </a:lnTo>
                  <a:lnTo>
                    <a:pt x="1627632" y="548779"/>
                  </a:lnTo>
                  <a:lnTo>
                    <a:pt x="1929384" y="548779"/>
                  </a:lnTo>
                  <a:lnTo>
                    <a:pt x="1929384" y="36601"/>
                  </a:lnTo>
                  <a:close/>
                </a:path>
                <a:path w="3008629" h="549275">
                  <a:moveTo>
                    <a:pt x="2468880" y="9144"/>
                  </a:moveTo>
                  <a:lnTo>
                    <a:pt x="2167128" y="9144"/>
                  </a:lnTo>
                  <a:lnTo>
                    <a:pt x="2167128" y="548779"/>
                  </a:lnTo>
                  <a:lnTo>
                    <a:pt x="2468880" y="548779"/>
                  </a:lnTo>
                  <a:lnTo>
                    <a:pt x="2468880" y="9144"/>
                  </a:lnTo>
                  <a:close/>
                </a:path>
                <a:path w="3008629" h="549275">
                  <a:moveTo>
                    <a:pt x="3008376" y="0"/>
                  </a:moveTo>
                  <a:lnTo>
                    <a:pt x="2706624" y="0"/>
                  </a:lnTo>
                  <a:lnTo>
                    <a:pt x="2706624" y="548779"/>
                  </a:lnTo>
                  <a:lnTo>
                    <a:pt x="3008376" y="548779"/>
                  </a:lnTo>
                  <a:lnTo>
                    <a:pt x="3008376" y="0"/>
                  </a:lnTo>
                  <a:close/>
                </a:path>
              </a:pathLst>
            </a:custGeom>
            <a:solidFill>
              <a:srgbClr val="C3C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974336" y="4692040"/>
              <a:ext cx="3008630" cy="612775"/>
            </a:xfrm>
            <a:custGeom>
              <a:avLst/>
              <a:gdLst/>
              <a:ahLst/>
              <a:cxnLst/>
              <a:rect l="l" t="t" r="r" b="b"/>
              <a:pathLst>
                <a:path w="3008629" h="612775">
                  <a:moveTo>
                    <a:pt x="301752" y="374942"/>
                  </a:moveTo>
                  <a:lnTo>
                    <a:pt x="0" y="374942"/>
                  </a:lnTo>
                  <a:lnTo>
                    <a:pt x="0" y="612749"/>
                  </a:lnTo>
                  <a:lnTo>
                    <a:pt x="301752" y="612749"/>
                  </a:lnTo>
                  <a:lnTo>
                    <a:pt x="301752" y="374942"/>
                  </a:lnTo>
                  <a:close/>
                </a:path>
                <a:path w="3008629" h="612775">
                  <a:moveTo>
                    <a:pt x="841248" y="274345"/>
                  </a:moveTo>
                  <a:lnTo>
                    <a:pt x="539496" y="274345"/>
                  </a:lnTo>
                  <a:lnTo>
                    <a:pt x="539496" y="557885"/>
                  </a:lnTo>
                  <a:lnTo>
                    <a:pt x="841248" y="557885"/>
                  </a:lnTo>
                  <a:lnTo>
                    <a:pt x="841248" y="274345"/>
                  </a:lnTo>
                  <a:close/>
                </a:path>
                <a:path w="3008629" h="612775">
                  <a:moveTo>
                    <a:pt x="1389888" y="210337"/>
                  </a:moveTo>
                  <a:lnTo>
                    <a:pt x="1088136" y="210337"/>
                  </a:lnTo>
                  <a:lnTo>
                    <a:pt x="1088136" y="521309"/>
                  </a:lnTo>
                  <a:lnTo>
                    <a:pt x="1389888" y="521309"/>
                  </a:lnTo>
                  <a:lnTo>
                    <a:pt x="1389888" y="210337"/>
                  </a:lnTo>
                  <a:close/>
                </a:path>
                <a:path w="3008629" h="612775">
                  <a:moveTo>
                    <a:pt x="1929384" y="137172"/>
                  </a:moveTo>
                  <a:lnTo>
                    <a:pt x="1627632" y="137172"/>
                  </a:lnTo>
                  <a:lnTo>
                    <a:pt x="1627632" y="503021"/>
                  </a:lnTo>
                  <a:lnTo>
                    <a:pt x="1929384" y="503021"/>
                  </a:lnTo>
                  <a:lnTo>
                    <a:pt x="1929384" y="137172"/>
                  </a:lnTo>
                  <a:close/>
                </a:path>
                <a:path w="3008629" h="612775">
                  <a:moveTo>
                    <a:pt x="2468880" y="64020"/>
                  </a:moveTo>
                  <a:lnTo>
                    <a:pt x="2167128" y="64020"/>
                  </a:lnTo>
                  <a:lnTo>
                    <a:pt x="2167128" y="475589"/>
                  </a:lnTo>
                  <a:lnTo>
                    <a:pt x="2468880" y="475589"/>
                  </a:lnTo>
                  <a:lnTo>
                    <a:pt x="2468880" y="64020"/>
                  </a:lnTo>
                  <a:close/>
                </a:path>
                <a:path w="3008629" h="612775">
                  <a:moveTo>
                    <a:pt x="3008376" y="0"/>
                  </a:moveTo>
                  <a:lnTo>
                    <a:pt x="2706624" y="0"/>
                  </a:lnTo>
                  <a:lnTo>
                    <a:pt x="2706624" y="466445"/>
                  </a:lnTo>
                  <a:lnTo>
                    <a:pt x="3008376" y="466445"/>
                  </a:lnTo>
                  <a:lnTo>
                    <a:pt x="3008376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974336" y="4298721"/>
              <a:ext cx="3008630" cy="768350"/>
            </a:xfrm>
            <a:custGeom>
              <a:avLst/>
              <a:gdLst/>
              <a:ahLst/>
              <a:cxnLst/>
              <a:rect l="l" t="t" r="r" b="b"/>
              <a:pathLst>
                <a:path w="3008629" h="768350">
                  <a:moveTo>
                    <a:pt x="301752" y="301866"/>
                  </a:moveTo>
                  <a:lnTo>
                    <a:pt x="0" y="301866"/>
                  </a:lnTo>
                  <a:lnTo>
                    <a:pt x="0" y="768324"/>
                  </a:lnTo>
                  <a:lnTo>
                    <a:pt x="301752" y="768324"/>
                  </a:lnTo>
                  <a:lnTo>
                    <a:pt x="301752" y="301866"/>
                  </a:lnTo>
                  <a:close/>
                </a:path>
                <a:path w="3008629" h="768350">
                  <a:moveTo>
                    <a:pt x="841248" y="192138"/>
                  </a:moveTo>
                  <a:lnTo>
                    <a:pt x="539496" y="192138"/>
                  </a:lnTo>
                  <a:lnTo>
                    <a:pt x="539496" y="667740"/>
                  </a:lnTo>
                  <a:lnTo>
                    <a:pt x="841248" y="667740"/>
                  </a:lnTo>
                  <a:lnTo>
                    <a:pt x="841248" y="192138"/>
                  </a:lnTo>
                  <a:close/>
                </a:path>
                <a:path w="3008629" h="768350">
                  <a:moveTo>
                    <a:pt x="1389888" y="128143"/>
                  </a:moveTo>
                  <a:lnTo>
                    <a:pt x="1088136" y="128143"/>
                  </a:lnTo>
                  <a:lnTo>
                    <a:pt x="1088136" y="603732"/>
                  </a:lnTo>
                  <a:lnTo>
                    <a:pt x="1389888" y="603732"/>
                  </a:lnTo>
                  <a:lnTo>
                    <a:pt x="1389888" y="128143"/>
                  </a:lnTo>
                  <a:close/>
                </a:path>
                <a:path w="3008629" h="768350">
                  <a:moveTo>
                    <a:pt x="1929384" y="64122"/>
                  </a:moveTo>
                  <a:lnTo>
                    <a:pt x="1627632" y="64122"/>
                  </a:lnTo>
                  <a:lnTo>
                    <a:pt x="1627632" y="530580"/>
                  </a:lnTo>
                  <a:lnTo>
                    <a:pt x="1929384" y="530580"/>
                  </a:lnTo>
                  <a:lnTo>
                    <a:pt x="1929384" y="64122"/>
                  </a:lnTo>
                  <a:close/>
                </a:path>
                <a:path w="3008629" h="768350">
                  <a:moveTo>
                    <a:pt x="2468880" y="27432"/>
                  </a:moveTo>
                  <a:lnTo>
                    <a:pt x="2167128" y="27432"/>
                  </a:lnTo>
                  <a:lnTo>
                    <a:pt x="2167128" y="457301"/>
                  </a:lnTo>
                  <a:lnTo>
                    <a:pt x="2468880" y="457301"/>
                  </a:lnTo>
                  <a:lnTo>
                    <a:pt x="2468880" y="27432"/>
                  </a:lnTo>
                  <a:close/>
                </a:path>
                <a:path w="3008629" h="768350">
                  <a:moveTo>
                    <a:pt x="3008376" y="0"/>
                  </a:moveTo>
                  <a:lnTo>
                    <a:pt x="2706624" y="0"/>
                  </a:lnTo>
                  <a:lnTo>
                    <a:pt x="2706624" y="393293"/>
                  </a:lnTo>
                  <a:lnTo>
                    <a:pt x="3008376" y="393293"/>
                  </a:lnTo>
                  <a:lnTo>
                    <a:pt x="3008376" y="0"/>
                  </a:lnTo>
                  <a:close/>
                </a:path>
              </a:pathLst>
            </a:custGeom>
            <a:solidFill>
              <a:srgbClr val="C30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974336" y="4097477"/>
              <a:ext cx="3008630" cy="503555"/>
            </a:xfrm>
            <a:custGeom>
              <a:avLst/>
              <a:gdLst/>
              <a:ahLst/>
              <a:cxnLst/>
              <a:rect l="l" t="t" r="r" b="b"/>
              <a:pathLst>
                <a:path w="3008629" h="503554">
                  <a:moveTo>
                    <a:pt x="301752" y="265290"/>
                  </a:moveTo>
                  <a:lnTo>
                    <a:pt x="0" y="265290"/>
                  </a:lnTo>
                  <a:lnTo>
                    <a:pt x="0" y="503097"/>
                  </a:lnTo>
                  <a:lnTo>
                    <a:pt x="301752" y="503097"/>
                  </a:lnTo>
                  <a:lnTo>
                    <a:pt x="301752" y="265290"/>
                  </a:lnTo>
                  <a:close/>
                </a:path>
                <a:path w="3008629" h="503554">
                  <a:moveTo>
                    <a:pt x="841248" y="155575"/>
                  </a:moveTo>
                  <a:lnTo>
                    <a:pt x="539496" y="155575"/>
                  </a:lnTo>
                  <a:lnTo>
                    <a:pt x="539496" y="393369"/>
                  </a:lnTo>
                  <a:lnTo>
                    <a:pt x="841248" y="393369"/>
                  </a:lnTo>
                  <a:lnTo>
                    <a:pt x="841248" y="155575"/>
                  </a:lnTo>
                  <a:close/>
                </a:path>
                <a:path w="3008629" h="503554">
                  <a:moveTo>
                    <a:pt x="1389888" y="91554"/>
                  </a:moveTo>
                  <a:lnTo>
                    <a:pt x="1088136" y="91554"/>
                  </a:lnTo>
                  <a:lnTo>
                    <a:pt x="1088136" y="329361"/>
                  </a:lnTo>
                  <a:lnTo>
                    <a:pt x="1389888" y="329361"/>
                  </a:lnTo>
                  <a:lnTo>
                    <a:pt x="1389888" y="91554"/>
                  </a:lnTo>
                  <a:close/>
                </a:path>
                <a:path w="3008629" h="503554">
                  <a:moveTo>
                    <a:pt x="1929384" y="45847"/>
                  </a:moveTo>
                  <a:lnTo>
                    <a:pt x="1627632" y="45847"/>
                  </a:lnTo>
                  <a:lnTo>
                    <a:pt x="1627632" y="265353"/>
                  </a:lnTo>
                  <a:lnTo>
                    <a:pt x="1929384" y="265353"/>
                  </a:lnTo>
                  <a:lnTo>
                    <a:pt x="1929384" y="45847"/>
                  </a:lnTo>
                  <a:close/>
                </a:path>
                <a:path w="3008629" h="503554">
                  <a:moveTo>
                    <a:pt x="2468880" y="9271"/>
                  </a:moveTo>
                  <a:lnTo>
                    <a:pt x="2167128" y="9271"/>
                  </a:lnTo>
                  <a:lnTo>
                    <a:pt x="2167128" y="228777"/>
                  </a:lnTo>
                  <a:lnTo>
                    <a:pt x="2468880" y="228777"/>
                  </a:lnTo>
                  <a:lnTo>
                    <a:pt x="2468880" y="9271"/>
                  </a:lnTo>
                  <a:close/>
                </a:path>
                <a:path w="3008629" h="503554">
                  <a:moveTo>
                    <a:pt x="3008376" y="0"/>
                  </a:moveTo>
                  <a:lnTo>
                    <a:pt x="2706624" y="0"/>
                  </a:lnTo>
                  <a:lnTo>
                    <a:pt x="2706624" y="201218"/>
                  </a:lnTo>
                  <a:lnTo>
                    <a:pt x="3008376" y="201218"/>
                  </a:lnTo>
                  <a:lnTo>
                    <a:pt x="3008376" y="0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850891" y="5711850"/>
              <a:ext cx="3255645" cy="635"/>
            </a:xfrm>
            <a:custGeom>
              <a:avLst/>
              <a:gdLst/>
              <a:ahLst/>
              <a:cxnLst/>
              <a:rect l="l" t="t" r="r" b="b"/>
              <a:pathLst>
                <a:path w="3255645" h="635">
                  <a:moveTo>
                    <a:pt x="0" y="0"/>
                  </a:moveTo>
                  <a:lnTo>
                    <a:pt x="3255264" y="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134355" y="3699636"/>
              <a:ext cx="2709545" cy="422275"/>
            </a:xfrm>
            <a:custGeom>
              <a:avLst/>
              <a:gdLst/>
              <a:ahLst/>
              <a:cxnLst/>
              <a:rect l="l" t="t" r="r" b="b"/>
              <a:pathLst>
                <a:path w="2709545" h="422275">
                  <a:moveTo>
                    <a:pt x="0" y="422275"/>
                  </a:moveTo>
                  <a:lnTo>
                    <a:pt x="0" y="0"/>
                  </a:lnTo>
                </a:path>
                <a:path w="2709545" h="422275">
                  <a:moveTo>
                    <a:pt x="0" y="0"/>
                  </a:moveTo>
                  <a:lnTo>
                    <a:pt x="270916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02879" y="3699636"/>
              <a:ext cx="76200" cy="15240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495543" y="4280484"/>
              <a:ext cx="347980" cy="183515"/>
            </a:xfrm>
            <a:custGeom>
              <a:avLst/>
              <a:gdLst/>
              <a:ahLst/>
              <a:cxnLst/>
              <a:rect l="l" t="t" r="r" b="b"/>
              <a:pathLst>
                <a:path w="347979" h="183514">
                  <a:moveTo>
                    <a:pt x="347472" y="0"/>
                  </a:moveTo>
                  <a:lnTo>
                    <a:pt x="0" y="0"/>
                  </a:lnTo>
                  <a:lnTo>
                    <a:pt x="0" y="182930"/>
                  </a:lnTo>
                  <a:lnTo>
                    <a:pt x="347472" y="18293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5508371" y="4269168"/>
            <a:ext cx="3244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16%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495544" y="4637100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C30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5508371" y="4625530"/>
            <a:ext cx="3244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33%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495544" y="5012131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5508371" y="5002339"/>
            <a:ext cx="3244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19%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495544" y="5387162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C3C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5508371" y="5374322"/>
            <a:ext cx="3244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32%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035040" y="4216476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34A2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6051296" y="4204589"/>
            <a:ext cx="32512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15%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035040" y="4573092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C30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6051296" y="4560252"/>
            <a:ext cx="3251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31%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035040" y="4966411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6051296" y="4954714"/>
            <a:ext cx="3251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21%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035040" y="5368874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C3C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6051296" y="5358891"/>
            <a:ext cx="325120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25">
                <a:latin typeface="Arial MT"/>
                <a:cs typeface="Arial MT"/>
              </a:rPr>
              <a:t>33%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574535" y="4161612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34A2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6593078" y="4145343"/>
            <a:ext cx="3244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14%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574535" y="4509084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C30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6593078" y="4490275"/>
            <a:ext cx="3244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30%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574535" y="4920691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6593078" y="4905184"/>
            <a:ext cx="3244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23%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574535" y="5359730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C3C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6593078" y="5347271"/>
            <a:ext cx="3244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33%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956047" y="4390212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34A2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4966715" y="4377372"/>
            <a:ext cx="3244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18%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123176" y="4445076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C30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7136383" y="4431919"/>
            <a:ext cx="32448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27%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123176" y="4874971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7136383" y="4857559"/>
            <a:ext cx="3244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26%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123176" y="4106621"/>
            <a:ext cx="887094" cy="1427480"/>
            <a:chOff x="7123176" y="4106621"/>
            <a:chExt cx="887094" cy="1427480"/>
          </a:xfrm>
        </p:grpSpPr>
        <p:sp>
          <p:nvSpPr>
            <p:cNvPr id="73" name="object 73"/>
            <p:cNvSpPr/>
            <p:nvPr/>
          </p:nvSpPr>
          <p:spPr>
            <a:xfrm>
              <a:off x="7123176" y="5350586"/>
              <a:ext cx="347980" cy="183515"/>
            </a:xfrm>
            <a:custGeom>
              <a:avLst/>
              <a:gdLst/>
              <a:ahLst/>
              <a:cxnLst/>
              <a:rect l="l" t="t" r="r" b="b"/>
              <a:pathLst>
                <a:path w="347979" h="183514">
                  <a:moveTo>
                    <a:pt x="347472" y="0"/>
                  </a:moveTo>
                  <a:lnTo>
                    <a:pt x="0" y="0"/>
                  </a:lnTo>
                  <a:lnTo>
                    <a:pt x="0" y="182930"/>
                  </a:lnTo>
                  <a:lnTo>
                    <a:pt x="347472" y="18293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C3C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7662672" y="4106621"/>
              <a:ext cx="347980" cy="183515"/>
            </a:xfrm>
            <a:custGeom>
              <a:avLst/>
              <a:gdLst/>
              <a:ahLst/>
              <a:cxnLst/>
              <a:rect l="l" t="t" r="r" b="b"/>
              <a:pathLst>
                <a:path w="347979" h="183514">
                  <a:moveTo>
                    <a:pt x="347472" y="0"/>
                  </a:moveTo>
                  <a:lnTo>
                    <a:pt x="0" y="0"/>
                  </a:lnTo>
                  <a:lnTo>
                    <a:pt x="0" y="182930"/>
                  </a:lnTo>
                  <a:lnTo>
                    <a:pt x="347472" y="18293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34A29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/>
          <p:cNvSpPr txBox="1"/>
          <p:nvPr/>
        </p:nvSpPr>
        <p:spPr>
          <a:xfrm>
            <a:off x="7677657" y="4091685"/>
            <a:ext cx="32512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13%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662671" y="4399356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C30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7677657" y="4388992"/>
            <a:ext cx="32512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24%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662671" y="4838407"/>
            <a:ext cx="347980" cy="173990"/>
          </a:xfrm>
          <a:custGeom>
            <a:avLst/>
            <a:gdLst/>
            <a:ahLst/>
            <a:cxnLst/>
            <a:rect l="l" t="t" r="r" b="b"/>
            <a:pathLst>
              <a:path w="347979" h="173989">
                <a:moveTo>
                  <a:pt x="347472" y="0"/>
                </a:moveTo>
                <a:lnTo>
                  <a:pt x="0" y="0"/>
                </a:lnTo>
                <a:lnTo>
                  <a:pt x="0" y="173774"/>
                </a:lnTo>
                <a:lnTo>
                  <a:pt x="347472" y="173774"/>
                </a:lnTo>
                <a:lnTo>
                  <a:pt x="347472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7677657" y="4819459"/>
            <a:ext cx="3251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29%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662671" y="5341442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C3C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7136383" y="5336222"/>
            <a:ext cx="86677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53720" algn="l"/>
              </a:tabLst>
            </a:pPr>
            <a:r>
              <a:rPr dirty="0" sz="1200" spc="-25">
                <a:latin typeface="Arial MT"/>
                <a:cs typeface="Arial MT"/>
              </a:rPr>
              <a:t>34%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baseline="2314" sz="1800" spc="-37">
                <a:latin typeface="Arial MT"/>
                <a:cs typeface="Arial MT"/>
              </a:rPr>
              <a:t>34%</a:t>
            </a:r>
            <a:endParaRPr baseline="2314" sz="1800">
              <a:latin typeface="Arial MT"/>
              <a:cs typeface="Arial MT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956047" y="4737811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C30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4966715" y="4727702"/>
            <a:ext cx="32448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34%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956047" y="5094427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4966715" y="5077015"/>
            <a:ext cx="3244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18%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956047" y="5414594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C3C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/>
          <p:nvPr/>
        </p:nvSpPr>
        <p:spPr>
          <a:xfrm>
            <a:off x="4966715" y="5401817"/>
            <a:ext cx="324485" cy="21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25">
                <a:latin typeface="Arial MT"/>
                <a:cs typeface="Arial MT"/>
              </a:rPr>
              <a:t>30%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991861" y="4141787"/>
            <a:ext cx="2736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625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533644" y="4034282"/>
            <a:ext cx="27241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675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076950" y="3968686"/>
            <a:ext cx="27241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705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618605" y="3914457"/>
            <a:ext cx="27241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730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161530" y="3883278"/>
            <a:ext cx="273685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745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703311" y="3871658"/>
            <a:ext cx="27241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750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7123176" y="4124909"/>
            <a:ext cx="347980" cy="183515"/>
          </a:xfrm>
          <a:custGeom>
            <a:avLst/>
            <a:gdLst/>
            <a:ahLst/>
            <a:cxnLst/>
            <a:rect l="l" t="t" r="r" b="b"/>
            <a:pathLst>
              <a:path w="347979" h="183514">
                <a:moveTo>
                  <a:pt x="347472" y="0"/>
                </a:moveTo>
                <a:lnTo>
                  <a:pt x="0" y="0"/>
                </a:lnTo>
                <a:lnTo>
                  <a:pt x="0" y="182930"/>
                </a:lnTo>
                <a:lnTo>
                  <a:pt x="347472" y="182930"/>
                </a:lnTo>
                <a:lnTo>
                  <a:pt x="347472" y="0"/>
                </a:lnTo>
                <a:close/>
              </a:path>
            </a:pathLst>
          </a:custGeom>
          <a:solidFill>
            <a:srgbClr val="34A2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7136383" y="4107116"/>
            <a:ext cx="3244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13%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6199441" y="3566858"/>
            <a:ext cx="567690" cy="266065"/>
            <a:chOff x="6199441" y="3566858"/>
            <a:chExt cx="567690" cy="266065"/>
          </a:xfrm>
        </p:grpSpPr>
        <p:sp>
          <p:nvSpPr>
            <p:cNvPr id="97" name="object 97"/>
            <p:cNvSpPr/>
            <p:nvPr/>
          </p:nvSpPr>
          <p:spPr>
            <a:xfrm>
              <a:off x="6204203" y="3571621"/>
              <a:ext cx="558165" cy="256540"/>
            </a:xfrm>
            <a:custGeom>
              <a:avLst/>
              <a:gdLst/>
              <a:ahLst/>
              <a:cxnLst/>
              <a:rect l="l" t="t" r="r" b="b"/>
              <a:pathLst>
                <a:path w="558165" h="256539">
                  <a:moveTo>
                    <a:pt x="278892" y="0"/>
                  </a:moveTo>
                  <a:lnTo>
                    <a:pt x="214937" y="3379"/>
                  </a:lnTo>
                  <a:lnTo>
                    <a:pt x="156232" y="13005"/>
                  </a:lnTo>
                  <a:lnTo>
                    <a:pt x="104449" y="28111"/>
                  </a:lnTo>
                  <a:lnTo>
                    <a:pt x="61262" y="47932"/>
                  </a:lnTo>
                  <a:lnTo>
                    <a:pt x="28342" y="71701"/>
                  </a:lnTo>
                  <a:lnTo>
                    <a:pt x="0" y="128015"/>
                  </a:lnTo>
                  <a:lnTo>
                    <a:pt x="7364" y="157387"/>
                  </a:lnTo>
                  <a:lnTo>
                    <a:pt x="61262" y="208149"/>
                  </a:lnTo>
                  <a:lnTo>
                    <a:pt x="104449" y="227997"/>
                  </a:lnTo>
                  <a:lnTo>
                    <a:pt x="156232" y="243128"/>
                  </a:lnTo>
                  <a:lnTo>
                    <a:pt x="214937" y="252772"/>
                  </a:lnTo>
                  <a:lnTo>
                    <a:pt x="278892" y="256158"/>
                  </a:lnTo>
                  <a:lnTo>
                    <a:pt x="342846" y="252772"/>
                  </a:lnTo>
                  <a:lnTo>
                    <a:pt x="401551" y="243128"/>
                  </a:lnTo>
                  <a:lnTo>
                    <a:pt x="453334" y="227997"/>
                  </a:lnTo>
                  <a:lnTo>
                    <a:pt x="496521" y="208149"/>
                  </a:lnTo>
                  <a:lnTo>
                    <a:pt x="529441" y="184355"/>
                  </a:lnTo>
                  <a:lnTo>
                    <a:pt x="557784" y="128015"/>
                  </a:lnTo>
                  <a:lnTo>
                    <a:pt x="550419" y="98651"/>
                  </a:lnTo>
                  <a:lnTo>
                    <a:pt x="496521" y="47932"/>
                  </a:lnTo>
                  <a:lnTo>
                    <a:pt x="453334" y="28111"/>
                  </a:lnTo>
                  <a:lnTo>
                    <a:pt x="401551" y="13005"/>
                  </a:lnTo>
                  <a:lnTo>
                    <a:pt x="342846" y="3379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6204203" y="3571621"/>
              <a:ext cx="558165" cy="256540"/>
            </a:xfrm>
            <a:custGeom>
              <a:avLst/>
              <a:gdLst/>
              <a:ahLst/>
              <a:cxnLst/>
              <a:rect l="l" t="t" r="r" b="b"/>
              <a:pathLst>
                <a:path w="558165" h="256539">
                  <a:moveTo>
                    <a:pt x="0" y="128015"/>
                  </a:moveTo>
                  <a:lnTo>
                    <a:pt x="28342" y="71701"/>
                  </a:lnTo>
                  <a:lnTo>
                    <a:pt x="61262" y="47932"/>
                  </a:lnTo>
                  <a:lnTo>
                    <a:pt x="104449" y="28111"/>
                  </a:lnTo>
                  <a:lnTo>
                    <a:pt x="156232" y="13005"/>
                  </a:lnTo>
                  <a:lnTo>
                    <a:pt x="214937" y="3379"/>
                  </a:lnTo>
                  <a:lnTo>
                    <a:pt x="278892" y="0"/>
                  </a:lnTo>
                  <a:lnTo>
                    <a:pt x="342846" y="3379"/>
                  </a:lnTo>
                  <a:lnTo>
                    <a:pt x="401551" y="13005"/>
                  </a:lnTo>
                  <a:lnTo>
                    <a:pt x="453334" y="28111"/>
                  </a:lnTo>
                  <a:lnTo>
                    <a:pt x="496521" y="47932"/>
                  </a:lnTo>
                  <a:lnTo>
                    <a:pt x="529441" y="71701"/>
                  </a:lnTo>
                  <a:lnTo>
                    <a:pt x="557784" y="128015"/>
                  </a:lnTo>
                  <a:lnTo>
                    <a:pt x="550419" y="157387"/>
                  </a:lnTo>
                  <a:lnTo>
                    <a:pt x="496521" y="208149"/>
                  </a:lnTo>
                  <a:lnTo>
                    <a:pt x="453334" y="227997"/>
                  </a:lnTo>
                  <a:lnTo>
                    <a:pt x="401551" y="243128"/>
                  </a:lnTo>
                  <a:lnTo>
                    <a:pt x="342846" y="252772"/>
                  </a:lnTo>
                  <a:lnTo>
                    <a:pt x="278892" y="256158"/>
                  </a:lnTo>
                  <a:lnTo>
                    <a:pt x="214937" y="252772"/>
                  </a:lnTo>
                  <a:lnTo>
                    <a:pt x="156232" y="243128"/>
                  </a:lnTo>
                  <a:lnTo>
                    <a:pt x="104449" y="227997"/>
                  </a:lnTo>
                  <a:lnTo>
                    <a:pt x="61262" y="208149"/>
                  </a:lnTo>
                  <a:lnTo>
                    <a:pt x="28342" y="184355"/>
                  </a:lnTo>
                  <a:lnTo>
                    <a:pt x="0" y="1280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9" name="object 99"/>
          <p:cNvSpPr txBox="1"/>
          <p:nvPr/>
        </p:nvSpPr>
        <p:spPr>
          <a:xfrm>
            <a:off x="6276213" y="3590353"/>
            <a:ext cx="419734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 b="1">
                <a:latin typeface="Arial"/>
                <a:cs typeface="Arial"/>
              </a:rPr>
              <a:t>+20%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252340" y="5114861"/>
            <a:ext cx="3009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D0217B"/>
                </a:solidFill>
                <a:latin typeface="Arial MT"/>
                <a:cs typeface="Arial MT"/>
              </a:rPr>
              <a:t>42</a:t>
            </a:r>
            <a:r>
              <a:rPr dirty="0" baseline="24305" sz="1200" spc="-37">
                <a:solidFill>
                  <a:srgbClr val="D0217B"/>
                </a:solidFill>
                <a:latin typeface="Arial MT"/>
                <a:cs typeface="Arial MT"/>
              </a:rPr>
              <a:t>1</a:t>
            </a:r>
            <a:endParaRPr baseline="24305" sz="1200">
              <a:latin typeface="Arial MT"/>
              <a:cs typeface="Arial MT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956047" y="2908515"/>
            <a:ext cx="210820" cy="155575"/>
          </a:xfrm>
          <a:custGeom>
            <a:avLst/>
            <a:gdLst/>
            <a:ahLst/>
            <a:cxnLst/>
            <a:rect l="l" t="t" r="r" b="b"/>
            <a:pathLst>
              <a:path w="210820" h="155575">
                <a:moveTo>
                  <a:pt x="210312" y="0"/>
                </a:moveTo>
                <a:lnTo>
                  <a:pt x="0" y="0"/>
                </a:lnTo>
                <a:lnTo>
                  <a:pt x="0" y="155486"/>
                </a:lnTo>
                <a:lnTo>
                  <a:pt x="210312" y="155486"/>
                </a:lnTo>
                <a:lnTo>
                  <a:pt x="210312" y="0"/>
                </a:lnTo>
                <a:close/>
              </a:path>
            </a:pathLst>
          </a:custGeom>
          <a:solidFill>
            <a:srgbClr val="34A2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4956047" y="3137115"/>
            <a:ext cx="210820" cy="165100"/>
          </a:xfrm>
          <a:custGeom>
            <a:avLst/>
            <a:gdLst/>
            <a:ahLst/>
            <a:cxnLst/>
            <a:rect l="l" t="t" r="r" b="b"/>
            <a:pathLst>
              <a:path w="210820" h="165100">
                <a:moveTo>
                  <a:pt x="210312" y="0"/>
                </a:moveTo>
                <a:lnTo>
                  <a:pt x="0" y="0"/>
                </a:lnTo>
                <a:lnTo>
                  <a:pt x="0" y="164630"/>
                </a:lnTo>
                <a:lnTo>
                  <a:pt x="210312" y="164630"/>
                </a:lnTo>
                <a:lnTo>
                  <a:pt x="210312" y="0"/>
                </a:lnTo>
                <a:close/>
              </a:path>
            </a:pathLst>
          </a:custGeom>
          <a:solidFill>
            <a:srgbClr val="C30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852159" y="2908515"/>
            <a:ext cx="219710" cy="155575"/>
          </a:xfrm>
          <a:custGeom>
            <a:avLst/>
            <a:gdLst/>
            <a:ahLst/>
            <a:cxnLst/>
            <a:rect l="l" t="t" r="r" b="b"/>
            <a:pathLst>
              <a:path w="219710" h="155575">
                <a:moveTo>
                  <a:pt x="219456" y="0"/>
                </a:moveTo>
                <a:lnTo>
                  <a:pt x="0" y="0"/>
                </a:lnTo>
                <a:lnTo>
                  <a:pt x="0" y="155486"/>
                </a:lnTo>
                <a:lnTo>
                  <a:pt x="219456" y="155486"/>
                </a:lnTo>
                <a:lnTo>
                  <a:pt x="219456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852159" y="3137115"/>
            <a:ext cx="219710" cy="165100"/>
          </a:xfrm>
          <a:custGeom>
            <a:avLst/>
            <a:gdLst/>
            <a:ahLst/>
            <a:cxnLst/>
            <a:rect l="l" t="t" r="r" b="b"/>
            <a:pathLst>
              <a:path w="219710" h="165100">
                <a:moveTo>
                  <a:pt x="219456" y="0"/>
                </a:moveTo>
                <a:lnTo>
                  <a:pt x="0" y="0"/>
                </a:lnTo>
                <a:lnTo>
                  <a:pt x="0" y="164630"/>
                </a:lnTo>
                <a:lnTo>
                  <a:pt x="219456" y="164630"/>
                </a:lnTo>
                <a:lnTo>
                  <a:pt x="219456" y="0"/>
                </a:lnTo>
                <a:close/>
              </a:path>
            </a:pathLst>
          </a:custGeom>
          <a:solidFill>
            <a:srgbClr val="C3C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 txBox="1"/>
          <p:nvPr/>
        </p:nvSpPr>
        <p:spPr>
          <a:xfrm>
            <a:off x="5212969" y="2837599"/>
            <a:ext cx="514350" cy="4927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95"/>
              </a:spcBef>
            </a:pPr>
            <a:r>
              <a:rPr dirty="0" sz="1200" spc="-10">
                <a:latin typeface="Arial MT"/>
                <a:cs typeface="Arial MT"/>
              </a:rPr>
              <a:t>Europe China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111875" y="2837599"/>
            <a:ext cx="1171575" cy="492759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200" spc="-20">
                <a:latin typeface="Arial MT"/>
                <a:cs typeface="Arial MT"/>
              </a:rPr>
              <a:t>U.S.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>
                <a:latin typeface="Arial MT"/>
                <a:cs typeface="Arial MT"/>
              </a:rPr>
              <a:t>Rest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world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311895" y="4070096"/>
            <a:ext cx="457200" cy="256540"/>
          </a:xfrm>
          <a:custGeom>
            <a:avLst/>
            <a:gdLst/>
            <a:ahLst/>
            <a:cxnLst/>
            <a:rect l="l" t="t" r="r" b="b"/>
            <a:pathLst>
              <a:path w="457200" h="256539">
                <a:moveTo>
                  <a:pt x="228600" y="0"/>
                </a:moveTo>
                <a:lnTo>
                  <a:pt x="167834" y="4570"/>
                </a:lnTo>
                <a:lnTo>
                  <a:pt x="113227" y="17469"/>
                </a:lnTo>
                <a:lnTo>
                  <a:pt x="66960" y="37480"/>
                </a:lnTo>
                <a:lnTo>
                  <a:pt x="31213" y="63387"/>
                </a:lnTo>
                <a:lnTo>
                  <a:pt x="8166" y="93971"/>
                </a:lnTo>
                <a:lnTo>
                  <a:pt x="0" y="128015"/>
                </a:lnTo>
                <a:lnTo>
                  <a:pt x="8166" y="162070"/>
                </a:lnTo>
                <a:lnTo>
                  <a:pt x="31213" y="192677"/>
                </a:lnTo>
                <a:lnTo>
                  <a:pt x="66960" y="218614"/>
                </a:lnTo>
                <a:lnTo>
                  <a:pt x="113227" y="238656"/>
                </a:lnTo>
                <a:lnTo>
                  <a:pt x="167834" y="251579"/>
                </a:lnTo>
                <a:lnTo>
                  <a:pt x="228600" y="256158"/>
                </a:lnTo>
                <a:lnTo>
                  <a:pt x="289365" y="251579"/>
                </a:lnTo>
                <a:lnTo>
                  <a:pt x="343972" y="238656"/>
                </a:lnTo>
                <a:lnTo>
                  <a:pt x="390239" y="218614"/>
                </a:lnTo>
                <a:lnTo>
                  <a:pt x="425986" y="192677"/>
                </a:lnTo>
                <a:lnTo>
                  <a:pt x="449033" y="162070"/>
                </a:lnTo>
                <a:lnTo>
                  <a:pt x="457200" y="128015"/>
                </a:lnTo>
                <a:lnTo>
                  <a:pt x="449033" y="93971"/>
                </a:lnTo>
                <a:lnTo>
                  <a:pt x="425986" y="63387"/>
                </a:lnTo>
                <a:lnTo>
                  <a:pt x="390239" y="37480"/>
                </a:lnTo>
                <a:lnTo>
                  <a:pt x="343972" y="17469"/>
                </a:lnTo>
                <a:lnTo>
                  <a:pt x="289365" y="4570"/>
                </a:lnTo>
                <a:lnTo>
                  <a:pt x="228600" y="0"/>
                </a:lnTo>
                <a:close/>
              </a:path>
            </a:pathLst>
          </a:custGeom>
          <a:solidFill>
            <a:srgbClr val="34A2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8311895" y="4371975"/>
            <a:ext cx="457200" cy="256540"/>
          </a:xfrm>
          <a:custGeom>
            <a:avLst/>
            <a:gdLst/>
            <a:ahLst/>
            <a:cxnLst/>
            <a:rect l="l" t="t" r="r" b="b"/>
            <a:pathLst>
              <a:path w="457200" h="256539">
                <a:moveTo>
                  <a:pt x="228600" y="0"/>
                </a:moveTo>
                <a:lnTo>
                  <a:pt x="167834" y="4570"/>
                </a:lnTo>
                <a:lnTo>
                  <a:pt x="113227" y="17469"/>
                </a:lnTo>
                <a:lnTo>
                  <a:pt x="66960" y="37480"/>
                </a:lnTo>
                <a:lnTo>
                  <a:pt x="31213" y="63387"/>
                </a:lnTo>
                <a:lnTo>
                  <a:pt x="8166" y="93971"/>
                </a:lnTo>
                <a:lnTo>
                  <a:pt x="0" y="128016"/>
                </a:lnTo>
                <a:lnTo>
                  <a:pt x="8166" y="162060"/>
                </a:lnTo>
                <a:lnTo>
                  <a:pt x="31213" y="192644"/>
                </a:lnTo>
                <a:lnTo>
                  <a:pt x="66960" y="218551"/>
                </a:lnTo>
                <a:lnTo>
                  <a:pt x="113227" y="238562"/>
                </a:lnTo>
                <a:lnTo>
                  <a:pt x="167834" y="251461"/>
                </a:lnTo>
                <a:lnTo>
                  <a:pt x="228600" y="256031"/>
                </a:lnTo>
                <a:lnTo>
                  <a:pt x="289365" y="251461"/>
                </a:lnTo>
                <a:lnTo>
                  <a:pt x="343972" y="238562"/>
                </a:lnTo>
                <a:lnTo>
                  <a:pt x="390239" y="218551"/>
                </a:lnTo>
                <a:lnTo>
                  <a:pt x="425986" y="192644"/>
                </a:lnTo>
                <a:lnTo>
                  <a:pt x="449033" y="162060"/>
                </a:lnTo>
                <a:lnTo>
                  <a:pt x="457200" y="128016"/>
                </a:lnTo>
                <a:lnTo>
                  <a:pt x="449033" y="93971"/>
                </a:lnTo>
                <a:lnTo>
                  <a:pt x="425986" y="63387"/>
                </a:lnTo>
                <a:lnTo>
                  <a:pt x="390239" y="37480"/>
                </a:lnTo>
                <a:lnTo>
                  <a:pt x="343972" y="17469"/>
                </a:lnTo>
                <a:lnTo>
                  <a:pt x="289365" y="4570"/>
                </a:lnTo>
                <a:lnTo>
                  <a:pt x="228600" y="0"/>
                </a:lnTo>
                <a:close/>
              </a:path>
            </a:pathLst>
          </a:custGeom>
          <a:solidFill>
            <a:srgbClr val="C30C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 txBox="1"/>
          <p:nvPr/>
        </p:nvSpPr>
        <p:spPr>
          <a:xfrm>
            <a:off x="8397875" y="4088193"/>
            <a:ext cx="293370" cy="51815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1%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1%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8311895" y="4838446"/>
            <a:ext cx="457200" cy="256540"/>
          </a:xfrm>
          <a:custGeom>
            <a:avLst/>
            <a:gdLst/>
            <a:ahLst/>
            <a:cxnLst/>
            <a:rect l="l" t="t" r="r" b="b"/>
            <a:pathLst>
              <a:path w="457200" h="256539">
                <a:moveTo>
                  <a:pt x="228600" y="0"/>
                </a:moveTo>
                <a:lnTo>
                  <a:pt x="167834" y="4570"/>
                </a:lnTo>
                <a:lnTo>
                  <a:pt x="113227" y="17469"/>
                </a:lnTo>
                <a:lnTo>
                  <a:pt x="66960" y="37480"/>
                </a:lnTo>
                <a:lnTo>
                  <a:pt x="31213" y="63387"/>
                </a:lnTo>
                <a:lnTo>
                  <a:pt x="8166" y="93971"/>
                </a:lnTo>
                <a:lnTo>
                  <a:pt x="0" y="128015"/>
                </a:lnTo>
                <a:lnTo>
                  <a:pt x="8166" y="162060"/>
                </a:lnTo>
                <a:lnTo>
                  <a:pt x="31213" y="192644"/>
                </a:lnTo>
                <a:lnTo>
                  <a:pt x="66960" y="218551"/>
                </a:lnTo>
                <a:lnTo>
                  <a:pt x="113227" y="238562"/>
                </a:lnTo>
                <a:lnTo>
                  <a:pt x="167834" y="251461"/>
                </a:lnTo>
                <a:lnTo>
                  <a:pt x="228600" y="256031"/>
                </a:lnTo>
                <a:lnTo>
                  <a:pt x="289365" y="251461"/>
                </a:lnTo>
                <a:lnTo>
                  <a:pt x="343972" y="238562"/>
                </a:lnTo>
                <a:lnTo>
                  <a:pt x="390239" y="218551"/>
                </a:lnTo>
                <a:lnTo>
                  <a:pt x="425986" y="192644"/>
                </a:lnTo>
                <a:lnTo>
                  <a:pt x="449033" y="162060"/>
                </a:lnTo>
                <a:lnTo>
                  <a:pt x="457200" y="128015"/>
                </a:lnTo>
                <a:lnTo>
                  <a:pt x="449033" y="93971"/>
                </a:lnTo>
                <a:lnTo>
                  <a:pt x="425986" y="63387"/>
                </a:lnTo>
                <a:lnTo>
                  <a:pt x="390239" y="37480"/>
                </a:lnTo>
                <a:lnTo>
                  <a:pt x="343972" y="17469"/>
                </a:lnTo>
                <a:lnTo>
                  <a:pt x="289365" y="4570"/>
                </a:lnTo>
                <a:lnTo>
                  <a:pt x="228600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 txBox="1"/>
          <p:nvPr/>
        </p:nvSpPr>
        <p:spPr>
          <a:xfrm>
            <a:off x="8378952" y="4862004"/>
            <a:ext cx="3378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+3%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8311895" y="5341492"/>
            <a:ext cx="457200" cy="256540"/>
          </a:xfrm>
          <a:custGeom>
            <a:avLst/>
            <a:gdLst/>
            <a:ahLst/>
            <a:cxnLst/>
            <a:rect l="l" t="t" r="r" b="b"/>
            <a:pathLst>
              <a:path w="457200" h="256539">
                <a:moveTo>
                  <a:pt x="228600" y="0"/>
                </a:moveTo>
                <a:lnTo>
                  <a:pt x="167834" y="4570"/>
                </a:lnTo>
                <a:lnTo>
                  <a:pt x="113227" y="17469"/>
                </a:lnTo>
                <a:lnTo>
                  <a:pt x="66960" y="37480"/>
                </a:lnTo>
                <a:lnTo>
                  <a:pt x="31213" y="63387"/>
                </a:lnTo>
                <a:lnTo>
                  <a:pt x="8166" y="93971"/>
                </a:lnTo>
                <a:lnTo>
                  <a:pt x="0" y="128015"/>
                </a:lnTo>
                <a:lnTo>
                  <a:pt x="8166" y="162060"/>
                </a:lnTo>
                <a:lnTo>
                  <a:pt x="31213" y="192644"/>
                </a:lnTo>
                <a:lnTo>
                  <a:pt x="66960" y="218551"/>
                </a:lnTo>
                <a:lnTo>
                  <a:pt x="113227" y="238562"/>
                </a:lnTo>
                <a:lnTo>
                  <a:pt x="167834" y="251461"/>
                </a:lnTo>
                <a:lnTo>
                  <a:pt x="228600" y="256031"/>
                </a:lnTo>
                <a:lnTo>
                  <a:pt x="289365" y="251461"/>
                </a:lnTo>
                <a:lnTo>
                  <a:pt x="343972" y="238562"/>
                </a:lnTo>
                <a:lnTo>
                  <a:pt x="390239" y="218551"/>
                </a:lnTo>
                <a:lnTo>
                  <a:pt x="425986" y="192644"/>
                </a:lnTo>
                <a:lnTo>
                  <a:pt x="449033" y="162060"/>
                </a:lnTo>
                <a:lnTo>
                  <a:pt x="457200" y="128015"/>
                </a:lnTo>
                <a:lnTo>
                  <a:pt x="449033" y="93971"/>
                </a:lnTo>
                <a:lnTo>
                  <a:pt x="425986" y="63387"/>
                </a:lnTo>
                <a:lnTo>
                  <a:pt x="390239" y="37480"/>
                </a:lnTo>
                <a:lnTo>
                  <a:pt x="343972" y="17469"/>
                </a:lnTo>
                <a:lnTo>
                  <a:pt x="289365" y="4570"/>
                </a:lnTo>
                <a:lnTo>
                  <a:pt x="228600" y="0"/>
                </a:lnTo>
                <a:close/>
              </a:path>
            </a:pathLst>
          </a:custGeom>
          <a:solidFill>
            <a:srgbClr val="C3C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 txBox="1"/>
          <p:nvPr/>
        </p:nvSpPr>
        <p:spPr>
          <a:xfrm>
            <a:off x="8378952" y="5366829"/>
            <a:ext cx="3378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 MT"/>
                <a:cs typeface="Arial MT"/>
              </a:rPr>
              <a:t>+1%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63959" y="307339"/>
            <a:ext cx="41719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 MT"/>
                <a:cs typeface="Arial MT"/>
              </a:rPr>
              <a:t>9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of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6393260"/>
            <a:ext cx="2304287" cy="3841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611" y="2053335"/>
            <a:ext cx="5659120" cy="635"/>
          </a:xfrm>
          <a:custGeom>
            <a:avLst/>
            <a:gdLst/>
            <a:ahLst/>
            <a:cxnLst/>
            <a:rect l="l" t="t" r="r" b="b"/>
            <a:pathLst>
              <a:path w="5659120" h="635">
                <a:moveTo>
                  <a:pt x="0" y="253"/>
                </a:moveTo>
                <a:lnTo>
                  <a:pt x="56587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04203" y="2053335"/>
            <a:ext cx="5659120" cy="635"/>
          </a:xfrm>
          <a:custGeom>
            <a:avLst/>
            <a:gdLst/>
            <a:ahLst/>
            <a:cxnLst/>
            <a:rect l="l" t="t" r="r" b="b"/>
            <a:pathLst>
              <a:path w="5659120" h="635">
                <a:moveTo>
                  <a:pt x="0" y="253"/>
                </a:moveTo>
                <a:lnTo>
                  <a:pt x="56587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208776" y="5195087"/>
            <a:ext cx="5641975" cy="1152525"/>
          </a:xfrm>
          <a:prstGeom prst="rect">
            <a:avLst/>
          </a:prstGeom>
          <a:solidFill>
            <a:srgbClr val="E3E8EE"/>
          </a:solidFill>
        </p:spPr>
        <p:txBody>
          <a:bodyPr wrap="square" lIns="0" tIns="144780" rIns="0" bIns="0" rtlCol="0" vert="horz">
            <a:spAutoFit/>
          </a:bodyPr>
          <a:lstStyle/>
          <a:p>
            <a:pPr marL="427355" indent="-285750">
              <a:lnSpc>
                <a:spcPct val="100000"/>
              </a:lnSpc>
              <a:spcBef>
                <a:spcPts val="1140"/>
              </a:spcBef>
              <a:buChar char="•"/>
              <a:tabLst>
                <a:tab pos="427355" algn="l"/>
              </a:tabLst>
            </a:pPr>
            <a:r>
              <a:rPr dirty="0" sz="1050">
                <a:latin typeface="Arial MT"/>
                <a:cs typeface="Arial MT"/>
              </a:rPr>
              <a:t>Early</a:t>
            </a:r>
            <a:r>
              <a:rPr dirty="0" sz="1050" spc="-4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increases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material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use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strongly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improve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human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development,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but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gains</a:t>
            </a:r>
            <a:endParaRPr sz="1050">
              <a:latin typeface="Arial MT"/>
              <a:cs typeface="Arial MT"/>
            </a:endParaRPr>
          </a:p>
          <a:p>
            <a:pPr marL="427355">
              <a:lnSpc>
                <a:spcPct val="100000"/>
              </a:lnSpc>
              <a:spcBef>
                <a:spcPts val="35"/>
              </a:spcBef>
            </a:pPr>
            <a:r>
              <a:rPr dirty="0" sz="1050">
                <a:latin typeface="Arial MT"/>
                <a:cs typeface="Arial MT"/>
              </a:rPr>
              <a:t>diminish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at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higher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consumption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levels</a:t>
            </a:r>
            <a:endParaRPr sz="1050">
              <a:latin typeface="Arial MT"/>
              <a:cs typeface="Arial MT"/>
            </a:endParaRPr>
          </a:p>
          <a:p>
            <a:pPr marL="427355" marR="551180" indent="-286385">
              <a:lnSpc>
                <a:spcPct val="100099"/>
              </a:lnSpc>
              <a:spcBef>
                <a:spcPts val="615"/>
              </a:spcBef>
              <a:buFont typeface="Arial MT"/>
              <a:buChar char="•"/>
              <a:tabLst>
                <a:tab pos="427355" algn="l"/>
              </a:tabLst>
            </a:pPr>
            <a:r>
              <a:rPr dirty="0" sz="1050" b="1">
                <a:latin typeface="Arial"/>
                <a:cs typeface="Arial"/>
              </a:rPr>
              <a:t>Implication: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-10">
                <a:latin typeface="Arial MT"/>
                <a:cs typeface="Arial MT"/>
              </a:rPr>
              <a:t>Demand-</a:t>
            </a:r>
            <a:r>
              <a:rPr dirty="0" sz="1050">
                <a:latin typeface="Arial MT"/>
                <a:cs typeface="Arial MT"/>
              </a:rPr>
              <a:t>reduction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strategies</a:t>
            </a:r>
            <a:r>
              <a:rPr dirty="0" sz="1050" spc="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should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prioritize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high-</a:t>
            </a:r>
            <a:r>
              <a:rPr dirty="0" sz="1050" spc="-10">
                <a:latin typeface="Arial MT"/>
                <a:cs typeface="Arial MT"/>
              </a:rPr>
              <a:t>consumption </a:t>
            </a:r>
            <a:r>
              <a:rPr dirty="0" sz="1050">
                <a:latin typeface="Arial MT"/>
                <a:cs typeface="Arial MT"/>
              </a:rPr>
              <a:t>economies,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while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allowing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targeted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growth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essential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plastic</a:t>
            </a:r>
            <a:r>
              <a:rPr dirty="0" sz="1050" spc="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use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in</a:t>
            </a:r>
            <a:r>
              <a:rPr dirty="0" sz="1050" spc="-3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lower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HDI </a:t>
            </a:r>
            <a:r>
              <a:rPr dirty="0" sz="1050" spc="-10">
                <a:latin typeface="Arial MT"/>
                <a:cs typeface="Arial MT"/>
              </a:rPr>
              <a:t>countries</a:t>
            </a:r>
            <a:r>
              <a:rPr dirty="0" sz="1050" spc="-3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to</a:t>
            </a:r>
            <a:r>
              <a:rPr dirty="0" sz="1050" spc="-1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support </a:t>
            </a:r>
            <a:r>
              <a:rPr dirty="0" sz="1050" spc="-10">
                <a:latin typeface="Arial MT"/>
                <a:cs typeface="Arial MT"/>
              </a:rPr>
              <a:t>development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48260" marR="5080">
              <a:lnSpc>
                <a:spcPts val="3320"/>
              </a:lnSpc>
              <a:spcBef>
                <a:spcPts val="250"/>
              </a:spcBef>
            </a:pPr>
            <a:r>
              <a:rPr dirty="0"/>
              <a:t>Material</a:t>
            </a:r>
            <a:r>
              <a:rPr dirty="0" spc="-40"/>
              <a:t> </a:t>
            </a:r>
            <a:r>
              <a:rPr dirty="0"/>
              <a:t>demand</a:t>
            </a:r>
            <a:r>
              <a:rPr dirty="0" spc="-35"/>
              <a:t> </a:t>
            </a:r>
            <a:r>
              <a:rPr dirty="0"/>
              <a:t>will</a:t>
            </a:r>
            <a:r>
              <a:rPr dirty="0" spc="-100"/>
              <a:t> </a:t>
            </a:r>
            <a:r>
              <a:rPr dirty="0"/>
              <a:t>rise</a:t>
            </a:r>
            <a:r>
              <a:rPr dirty="0" spc="-95"/>
              <a:t> </a:t>
            </a:r>
            <a:r>
              <a:rPr dirty="0"/>
              <a:t>with</a:t>
            </a:r>
            <a:r>
              <a:rPr dirty="0" spc="-35"/>
              <a:t> </a:t>
            </a:r>
            <a:r>
              <a:rPr dirty="0"/>
              <a:t>economic</a:t>
            </a:r>
            <a:r>
              <a:rPr dirty="0" spc="-90"/>
              <a:t> </a:t>
            </a:r>
            <a:r>
              <a:rPr dirty="0"/>
              <a:t>development;</a:t>
            </a:r>
            <a:r>
              <a:rPr dirty="0" spc="-50"/>
              <a:t> </a:t>
            </a:r>
            <a:r>
              <a:rPr dirty="0" spc="-10"/>
              <a:t>efficiency </a:t>
            </a:r>
            <a:r>
              <a:rPr dirty="0"/>
              <a:t>efforts</a:t>
            </a:r>
            <a:r>
              <a:rPr dirty="0" spc="-60"/>
              <a:t> </a:t>
            </a:r>
            <a:r>
              <a:rPr dirty="0"/>
              <a:t>should</a:t>
            </a:r>
            <a:r>
              <a:rPr dirty="0" spc="-65"/>
              <a:t> </a:t>
            </a:r>
            <a:r>
              <a:rPr dirty="0"/>
              <a:t>target</a:t>
            </a:r>
            <a:r>
              <a:rPr dirty="0" spc="-70"/>
              <a:t> </a:t>
            </a:r>
            <a:r>
              <a:rPr dirty="0"/>
              <a:t>excessive</a:t>
            </a:r>
            <a:r>
              <a:rPr dirty="0" spc="15"/>
              <a:t> </a:t>
            </a:r>
            <a:r>
              <a:rPr dirty="0" spc="-25"/>
              <a:t>use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8241" y="1502981"/>
            <a:ext cx="5056505" cy="50545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20"/>
              </a:spcBef>
            </a:pPr>
            <a:r>
              <a:rPr dirty="0" sz="1550" b="1">
                <a:latin typeface="Arial"/>
                <a:cs typeface="Arial"/>
              </a:rPr>
              <a:t>Plastic</a:t>
            </a:r>
            <a:r>
              <a:rPr dirty="0" sz="1550" spc="1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supports</a:t>
            </a:r>
            <a:r>
              <a:rPr dirty="0" sz="1550" spc="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build-out</a:t>
            </a:r>
            <a:r>
              <a:rPr dirty="0" sz="1550" spc="1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of</a:t>
            </a:r>
            <a:r>
              <a:rPr dirty="0" sz="1550" spc="16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basic</a:t>
            </a:r>
            <a:r>
              <a:rPr dirty="0" sz="1550" spc="17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services</a:t>
            </a:r>
            <a:r>
              <a:rPr dirty="0" sz="1550" spc="8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in</a:t>
            </a:r>
            <a:r>
              <a:rPr dirty="0" sz="1550" spc="150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lower </a:t>
            </a:r>
            <a:r>
              <a:rPr dirty="0" sz="1550" b="1">
                <a:latin typeface="Arial"/>
                <a:cs typeface="Arial"/>
              </a:rPr>
              <a:t>HDI</a:t>
            </a:r>
            <a:r>
              <a:rPr dirty="0" sz="1550" spc="25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regions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9641" y="1502981"/>
            <a:ext cx="4817110" cy="50545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20"/>
              </a:spcBef>
            </a:pPr>
            <a:r>
              <a:rPr dirty="0" sz="1550" b="1">
                <a:latin typeface="Arial"/>
                <a:cs typeface="Arial"/>
              </a:rPr>
              <a:t>Human</a:t>
            </a:r>
            <a:r>
              <a:rPr dirty="0" sz="1550" spc="4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development</a:t>
            </a:r>
            <a:r>
              <a:rPr dirty="0" sz="1550" spc="14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rises</a:t>
            </a:r>
            <a:r>
              <a:rPr dirty="0" sz="1550" spc="1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quickly</a:t>
            </a:r>
            <a:r>
              <a:rPr dirty="0" sz="1550" spc="15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at</a:t>
            </a:r>
            <a:r>
              <a:rPr dirty="0" sz="1550" spc="14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low</a:t>
            </a:r>
            <a:r>
              <a:rPr dirty="0" sz="1550" spc="16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levels</a:t>
            </a:r>
            <a:r>
              <a:rPr dirty="0" sz="1550" spc="150" b="1">
                <a:latin typeface="Arial"/>
                <a:cs typeface="Arial"/>
              </a:rPr>
              <a:t> </a:t>
            </a:r>
            <a:r>
              <a:rPr dirty="0" sz="1550" spc="-25" b="1">
                <a:latin typeface="Arial"/>
                <a:cs typeface="Arial"/>
              </a:rPr>
              <a:t>of </a:t>
            </a:r>
            <a:r>
              <a:rPr dirty="0" sz="1550" b="1">
                <a:latin typeface="Arial"/>
                <a:cs typeface="Arial"/>
              </a:rPr>
              <a:t>material</a:t>
            </a:r>
            <a:r>
              <a:rPr dirty="0" sz="1550" spc="215" b="1">
                <a:latin typeface="Arial"/>
                <a:cs typeface="Arial"/>
              </a:rPr>
              <a:t> </a:t>
            </a:r>
            <a:r>
              <a:rPr dirty="0" sz="1550" spc="-25" b="1">
                <a:latin typeface="Arial"/>
                <a:cs typeface="Arial"/>
              </a:rPr>
              <a:t>use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2112" y="2364422"/>
            <a:ext cx="760730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Water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&amp; </a:t>
            </a:r>
            <a:r>
              <a:rPr dirty="0" sz="1200" spc="-10" b="1">
                <a:latin typeface="Arial"/>
                <a:cs typeface="Arial"/>
              </a:rPr>
              <a:t>Sanitation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112" y="4603496"/>
            <a:ext cx="64135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Housing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2112" y="3506152"/>
            <a:ext cx="80645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latin typeface="Arial"/>
                <a:cs typeface="Arial"/>
              </a:rPr>
              <a:t>Healthcare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2112" y="5412168"/>
            <a:ext cx="624205" cy="395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 spc="-20" b="1">
                <a:latin typeface="Arial"/>
                <a:cs typeface="Arial"/>
              </a:rPr>
              <a:t>Food </a:t>
            </a:r>
            <a:r>
              <a:rPr dirty="0" sz="1200" spc="-10" b="1">
                <a:latin typeface="Arial"/>
                <a:cs typeface="Arial"/>
              </a:rPr>
              <a:t>Security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01088" y="2133917"/>
            <a:ext cx="4061460" cy="8445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Challenge: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Access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still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incomplete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lower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HDI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countries </a:t>
            </a:r>
            <a:r>
              <a:rPr dirty="0" sz="1200">
                <a:latin typeface="Arial MT"/>
                <a:cs typeface="Arial MT"/>
              </a:rPr>
              <a:t>(e.g., only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90%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India)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1200" b="1">
                <a:latin typeface="Arial"/>
                <a:cs typeface="Arial"/>
              </a:rPr>
              <a:t>Role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plastics: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enable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affordable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pipes,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storage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systems,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sanitation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infrastructure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1088" y="3188271"/>
            <a:ext cx="4107815" cy="8445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Challenge: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Infection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control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sterile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care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capacity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remain limited</a:t>
            </a:r>
            <a:endParaRPr sz="1200">
              <a:latin typeface="Arial MT"/>
              <a:cs typeface="Arial MT"/>
            </a:endParaRPr>
          </a:p>
          <a:p>
            <a:pPr marL="12700" marR="88900">
              <a:lnSpc>
                <a:spcPct val="100000"/>
              </a:lnSpc>
              <a:spcBef>
                <a:spcPts val="655"/>
              </a:spcBef>
            </a:pPr>
            <a:r>
              <a:rPr dirty="0" sz="1200" b="1">
                <a:latin typeface="Arial"/>
                <a:cs typeface="Arial"/>
              </a:rPr>
              <a:t>Role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plastics: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spc="-10">
                <a:latin typeface="Arial MT"/>
                <a:cs typeface="Arial MT"/>
              </a:rPr>
              <a:t>Single-</a:t>
            </a:r>
            <a:r>
              <a:rPr dirty="0" sz="1200">
                <a:latin typeface="Arial MT"/>
                <a:cs typeface="Arial MT"/>
              </a:rPr>
              <a:t>use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medical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plastics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enable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sterile </a:t>
            </a:r>
            <a:r>
              <a:rPr dirty="0" sz="1200">
                <a:latin typeface="Arial MT"/>
                <a:cs typeface="Arial MT"/>
              </a:rPr>
              <a:t>delivery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diagnostics,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medicines,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care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8348" y="3114294"/>
            <a:ext cx="5485130" cy="0"/>
          </a:xfrm>
          <a:custGeom>
            <a:avLst/>
            <a:gdLst/>
            <a:ahLst/>
            <a:cxnLst/>
            <a:rect l="l" t="t" r="r" b="b"/>
            <a:pathLst>
              <a:path w="5485130" h="0">
                <a:moveTo>
                  <a:pt x="0" y="0"/>
                </a:moveTo>
                <a:lnTo>
                  <a:pt x="5485003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8348" y="4166108"/>
            <a:ext cx="5485130" cy="0"/>
          </a:xfrm>
          <a:custGeom>
            <a:avLst/>
            <a:gdLst/>
            <a:ahLst/>
            <a:cxnLst/>
            <a:rect l="l" t="t" r="r" b="b"/>
            <a:pathLst>
              <a:path w="5485130" h="0">
                <a:moveTo>
                  <a:pt x="0" y="0"/>
                </a:moveTo>
                <a:lnTo>
                  <a:pt x="5485003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8348" y="5227065"/>
            <a:ext cx="5485130" cy="0"/>
          </a:xfrm>
          <a:custGeom>
            <a:avLst/>
            <a:gdLst/>
            <a:ahLst/>
            <a:cxnLst/>
            <a:rect l="l" t="t" r="r" b="b"/>
            <a:pathLst>
              <a:path w="5485130" h="0">
                <a:moveTo>
                  <a:pt x="0" y="0"/>
                </a:moveTo>
                <a:lnTo>
                  <a:pt x="5485003" y="0"/>
                </a:lnTo>
              </a:path>
            </a:pathLst>
          </a:custGeom>
          <a:ln w="9525">
            <a:solidFill>
              <a:srgbClr val="BDBDBD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601088" y="4248721"/>
            <a:ext cx="4155440" cy="8445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200" b="1">
                <a:latin typeface="Arial"/>
                <a:cs typeface="Arial"/>
              </a:rPr>
              <a:t>Challenge: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Poor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housing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quality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thermal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efficiency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affect </a:t>
            </a:r>
            <a:r>
              <a:rPr dirty="0" sz="1200">
                <a:latin typeface="Arial MT"/>
                <a:cs typeface="Arial MT"/>
              </a:rPr>
              <a:t>health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energy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outcomes</a:t>
            </a:r>
            <a:endParaRPr sz="1200">
              <a:latin typeface="Arial MT"/>
              <a:cs typeface="Arial MT"/>
            </a:endParaRPr>
          </a:p>
          <a:p>
            <a:pPr marL="12700" marR="396240">
              <a:lnSpc>
                <a:spcPct val="100000"/>
              </a:lnSpc>
              <a:spcBef>
                <a:spcPts val="655"/>
              </a:spcBef>
            </a:pPr>
            <a:r>
              <a:rPr dirty="0" sz="1200" b="1">
                <a:latin typeface="Arial"/>
                <a:cs typeface="Arial"/>
              </a:rPr>
              <a:t>Role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plastics: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Insulation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affordable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construction </a:t>
            </a:r>
            <a:r>
              <a:rPr dirty="0" sz="1200">
                <a:latin typeface="Arial MT"/>
                <a:cs typeface="Arial MT"/>
              </a:rPr>
              <a:t>materials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improve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building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performance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1088" y="5395848"/>
            <a:ext cx="3985895" cy="843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"/>
                <a:cs typeface="Arial"/>
              </a:rPr>
              <a:t>Challenge: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20%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25%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food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lost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before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consumption </a:t>
            </a:r>
            <a:r>
              <a:rPr dirty="0" sz="1200">
                <a:latin typeface="Arial MT"/>
                <a:cs typeface="Arial MT"/>
              </a:rPr>
              <a:t>due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poor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storage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transport</a:t>
            </a:r>
            <a:endParaRPr sz="1200">
              <a:latin typeface="Arial MT"/>
              <a:cs typeface="Arial MT"/>
            </a:endParaRPr>
          </a:p>
          <a:p>
            <a:pPr marL="12700" marR="555625">
              <a:lnSpc>
                <a:spcPct val="100000"/>
              </a:lnSpc>
              <a:spcBef>
                <a:spcPts val="655"/>
              </a:spcBef>
            </a:pPr>
            <a:r>
              <a:rPr dirty="0" sz="1200" b="1">
                <a:latin typeface="Arial"/>
                <a:cs typeface="Arial"/>
              </a:rPr>
              <a:t>Role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plastics: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>
                <a:latin typeface="Arial MT"/>
                <a:cs typeface="Arial MT"/>
              </a:rPr>
              <a:t>Packaging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reduces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spoilage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and </a:t>
            </a:r>
            <a:r>
              <a:rPr dirty="0" sz="1200" spc="-10">
                <a:latin typeface="Arial MT"/>
                <a:cs typeface="Arial MT"/>
              </a:rPr>
              <a:t>contamination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where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cold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chains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are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weak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78626" y="2073719"/>
            <a:ext cx="472503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 MT"/>
                <a:cs typeface="Arial MT"/>
              </a:rPr>
              <a:t>Per-</a:t>
            </a:r>
            <a:r>
              <a:rPr dirty="0" sz="1200">
                <a:latin typeface="Arial MT"/>
                <a:cs typeface="Arial MT"/>
              </a:rPr>
              <a:t>capita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material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consumption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vs.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Human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Development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Index</a:t>
            </a:r>
            <a:r>
              <a:rPr dirty="0" sz="1200" spc="-10">
                <a:latin typeface="Arial MT"/>
                <a:cs typeface="Arial MT"/>
              </a:rPr>
              <a:t> (HDI)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757225" y="2478468"/>
            <a:ext cx="4883785" cy="2219325"/>
            <a:chOff x="6757225" y="2478468"/>
            <a:chExt cx="4883785" cy="2219325"/>
          </a:xfrm>
        </p:grpSpPr>
        <p:sp>
          <p:nvSpPr>
            <p:cNvPr id="23" name="object 23"/>
            <p:cNvSpPr/>
            <p:nvPr/>
          </p:nvSpPr>
          <p:spPr>
            <a:xfrm>
              <a:off x="6761988" y="2483230"/>
              <a:ext cx="4874260" cy="2195195"/>
            </a:xfrm>
            <a:custGeom>
              <a:avLst/>
              <a:gdLst/>
              <a:ahLst/>
              <a:cxnLst/>
              <a:rect l="l" t="t" r="r" b="b"/>
              <a:pathLst>
                <a:path w="4874259" h="2195195">
                  <a:moveTo>
                    <a:pt x="0" y="1884045"/>
                  </a:moveTo>
                  <a:lnTo>
                    <a:pt x="4873752" y="1884045"/>
                  </a:lnTo>
                </a:path>
                <a:path w="4874259" h="2195195">
                  <a:moveTo>
                    <a:pt x="0" y="1573022"/>
                  </a:moveTo>
                  <a:lnTo>
                    <a:pt x="4873752" y="1573022"/>
                  </a:lnTo>
                </a:path>
                <a:path w="4874259" h="2195195">
                  <a:moveTo>
                    <a:pt x="0" y="1252855"/>
                  </a:moveTo>
                  <a:lnTo>
                    <a:pt x="4873752" y="1252855"/>
                  </a:lnTo>
                </a:path>
                <a:path w="4874259" h="2195195">
                  <a:moveTo>
                    <a:pt x="0" y="941959"/>
                  </a:moveTo>
                  <a:lnTo>
                    <a:pt x="4873752" y="941959"/>
                  </a:lnTo>
                </a:path>
                <a:path w="4874259" h="2195195">
                  <a:moveTo>
                    <a:pt x="0" y="630936"/>
                  </a:moveTo>
                  <a:lnTo>
                    <a:pt x="4873752" y="630936"/>
                  </a:lnTo>
                </a:path>
                <a:path w="4874259" h="2195195">
                  <a:moveTo>
                    <a:pt x="0" y="320040"/>
                  </a:moveTo>
                  <a:lnTo>
                    <a:pt x="4873752" y="320040"/>
                  </a:lnTo>
                </a:path>
                <a:path w="4874259" h="2195195">
                  <a:moveTo>
                    <a:pt x="0" y="0"/>
                  </a:moveTo>
                  <a:lnTo>
                    <a:pt x="4873752" y="0"/>
                  </a:lnTo>
                </a:path>
                <a:path w="4874259" h="2195195">
                  <a:moveTo>
                    <a:pt x="694689" y="0"/>
                  </a:moveTo>
                  <a:lnTo>
                    <a:pt x="694689" y="2195068"/>
                  </a:lnTo>
                </a:path>
                <a:path w="4874259" h="2195195">
                  <a:moveTo>
                    <a:pt x="1389633" y="0"/>
                  </a:moveTo>
                  <a:lnTo>
                    <a:pt x="1389633" y="2195068"/>
                  </a:lnTo>
                </a:path>
                <a:path w="4874259" h="2195195">
                  <a:moveTo>
                    <a:pt x="2093721" y="0"/>
                  </a:moveTo>
                  <a:lnTo>
                    <a:pt x="2093721" y="2195068"/>
                  </a:lnTo>
                </a:path>
                <a:path w="4874259" h="2195195">
                  <a:moveTo>
                    <a:pt x="2788665" y="0"/>
                  </a:moveTo>
                  <a:lnTo>
                    <a:pt x="2788665" y="2195068"/>
                  </a:lnTo>
                </a:path>
                <a:path w="4874259" h="2195195">
                  <a:moveTo>
                    <a:pt x="3483482" y="0"/>
                  </a:moveTo>
                  <a:lnTo>
                    <a:pt x="3483482" y="2195068"/>
                  </a:lnTo>
                </a:path>
                <a:path w="4874259" h="2195195">
                  <a:moveTo>
                    <a:pt x="4178427" y="0"/>
                  </a:moveTo>
                  <a:lnTo>
                    <a:pt x="4178427" y="2195068"/>
                  </a:lnTo>
                </a:path>
                <a:path w="4874259" h="2195195">
                  <a:moveTo>
                    <a:pt x="4873752" y="0"/>
                  </a:moveTo>
                  <a:lnTo>
                    <a:pt x="4873752" y="219506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761988" y="2483230"/>
              <a:ext cx="4874260" cy="2195195"/>
            </a:xfrm>
            <a:custGeom>
              <a:avLst/>
              <a:gdLst/>
              <a:ahLst/>
              <a:cxnLst/>
              <a:rect l="l" t="t" r="r" b="b"/>
              <a:pathLst>
                <a:path w="4874259" h="2195195">
                  <a:moveTo>
                    <a:pt x="0" y="2195068"/>
                  </a:moveTo>
                  <a:lnTo>
                    <a:pt x="0" y="0"/>
                  </a:lnTo>
                </a:path>
                <a:path w="4874259" h="2195195">
                  <a:moveTo>
                    <a:pt x="0" y="2195068"/>
                  </a:moveTo>
                  <a:lnTo>
                    <a:pt x="4873752" y="2195068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525766" y="460108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27431" y="0"/>
                  </a:moveTo>
                  <a:lnTo>
                    <a:pt x="16769" y="2143"/>
                  </a:lnTo>
                  <a:lnTo>
                    <a:pt x="8048" y="8001"/>
                  </a:lnTo>
                  <a:lnTo>
                    <a:pt x="2160" y="16716"/>
                  </a:lnTo>
                  <a:lnTo>
                    <a:pt x="0" y="27432"/>
                  </a:lnTo>
                  <a:lnTo>
                    <a:pt x="2160" y="38094"/>
                  </a:lnTo>
                  <a:lnTo>
                    <a:pt x="8048" y="46815"/>
                  </a:lnTo>
                  <a:lnTo>
                    <a:pt x="16769" y="52703"/>
                  </a:lnTo>
                  <a:lnTo>
                    <a:pt x="27431" y="54864"/>
                  </a:lnTo>
                  <a:lnTo>
                    <a:pt x="38147" y="52703"/>
                  </a:lnTo>
                  <a:lnTo>
                    <a:pt x="46863" y="46815"/>
                  </a:lnTo>
                  <a:lnTo>
                    <a:pt x="52720" y="38094"/>
                  </a:lnTo>
                  <a:lnTo>
                    <a:pt x="54863" y="27432"/>
                  </a:lnTo>
                  <a:lnTo>
                    <a:pt x="52720" y="16716"/>
                  </a:lnTo>
                  <a:lnTo>
                    <a:pt x="46862" y="8001"/>
                  </a:lnTo>
                  <a:lnTo>
                    <a:pt x="38147" y="2143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525766" y="4601082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4863" y="27432"/>
                  </a:moveTo>
                  <a:lnTo>
                    <a:pt x="52720" y="38094"/>
                  </a:lnTo>
                  <a:lnTo>
                    <a:pt x="46863" y="46815"/>
                  </a:lnTo>
                  <a:lnTo>
                    <a:pt x="38147" y="52703"/>
                  </a:lnTo>
                  <a:lnTo>
                    <a:pt x="27431" y="54864"/>
                  </a:lnTo>
                  <a:lnTo>
                    <a:pt x="16769" y="52703"/>
                  </a:lnTo>
                  <a:lnTo>
                    <a:pt x="8048" y="46815"/>
                  </a:lnTo>
                  <a:lnTo>
                    <a:pt x="2160" y="38094"/>
                  </a:lnTo>
                  <a:lnTo>
                    <a:pt x="0" y="27432"/>
                  </a:lnTo>
                  <a:lnTo>
                    <a:pt x="2160" y="16716"/>
                  </a:lnTo>
                  <a:lnTo>
                    <a:pt x="8048" y="8001"/>
                  </a:lnTo>
                  <a:lnTo>
                    <a:pt x="16769" y="2143"/>
                  </a:lnTo>
                  <a:lnTo>
                    <a:pt x="27431" y="0"/>
                  </a:lnTo>
                  <a:lnTo>
                    <a:pt x="38147" y="2143"/>
                  </a:lnTo>
                  <a:lnTo>
                    <a:pt x="46862" y="8001"/>
                  </a:lnTo>
                  <a:lnTo>
                    <a:pt x="52720" y="16716"/>
                  </a:lnTo>
                  <a:lnTo>
                    <a:pt x="54863" y="27432"/>
                  </a:lnTo>
                  <a:close/>
                </a:path>
              </a:pathLst>
            </a:custGeom>
            <a:ln w="9524">
              <a:solidFill>
                <a:srgbClr val="805BC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4739" y="4596320"/>
              <a:ext cx="64389" cy="6438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891526" y="459193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27431" y="0"/>
                  </a:moveTo>
                  <a:lnTo>
                    <a:pt x="16769" y="2143"/>
                  </a:lnTo>
                  <a:lnTo>
                    <a:pt x="8048" y="8000"/>
                  </a:lnTo>
                  <a:lnTo>
                    <a:pt x="2160" y="16716"/>
                  </a:lnTo>
                  <a:lnTo>
                    <a:pt x="0" y="27431"/>
                  </a:lnTo>
                  <a:lnTo>
                    <a:pt x="2160" y="38094"/>
                  </a:lnTo>
                  <a:lnTo>
                    <a:pt x="8048" y="46815"/>
                  </a:lnTo>
                  <a:lnTo>
                    <a:pt x="16769" y="52703"/>
                  </a:lnTo>
                  <a:lnTo>
                    <a:pt x="27431" y="54863"/>
                  </a:lnTo>
                  <a:lnTo>
                    <a:pt x="38147" y="52703"/>
                  </a:lnTo>
                  <a:lnTo>
                    <a:pt x="46862" y="46815"/>
                  </a:lnTo>
                  <a:lnTo>
                    <a:pt x="52720" y="38094"/>
                  </a:lnTo>
                  <a:lnTo>
                    <a:pt x="54864" y="27431"/>
                  </a:lnTo>
                  <a:lnTo>
                    <a:pt x="52720" y="16716"/>
                  </a:lnTo>
                  <a:lnTo>
                    <a:pt x="46862" y="8000"/>
                  </a:lnTo>
                  <a:lnTo>
                    <a:pt x="38147" y="2143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891526" y="459193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4864" y="27431"/>
                  </a:moveTo>
                  <a:lnTo>
                    <a:pt x="52720" y="38094"/>
                  </a:lnTo>
                  <a:lnTo>
                    <a:pt x="46862" y="46815"/>
                  </a:lnTo>
                  <a:lnTo>
                    <a:pt x="38147" y="52703"/>
                  </a:lnTo>
                  <a:lnTo>
                    <a:pt x="27431" y="54863"/>
                  </a:lnTo>
                  <a:lnTo>
                    <a:pt x="16769" y="52703"/>
                  </a:lnTo>
                  <a:lnTo>
                    <a:pt x="8048" y="46815"/>
                  </a:lnTo>
                  <a:lnTo>
                    <a:pt x="2160" y="38094"/>
                  </a:lnTo>
                  <a:lnTo>
                    <a:pt x="0" y="27431"/>
                  </a:lnTo>
                  <a:lnTo>
                    <a:pt x="2160" y="16716"/>
                  </a:lnTo>
                  <a:lnTo>
                    <a:pt x="8048" y="8000"/>
                  </a:lnTo>
                  <a:lnTo>
                    <a:pt x="16769" y="2143"/>
                  </a:lnTo>
                  <a:lnTo>
                    <a:pt x="27431" y="0"/>
                  </a:lnTo>
                  <a:lnTo>
                    <a:pt x="38147" y="2143"/>
                  </a:lnTo>
                  <a:lnTo>
                    <a:pt x="46862" y="8000"/>
                  </a:lnTo>
                  <a:lnTo>
                    <a:pt x="52720" y="16716"/>
                  </a:lnTo>
                  <a:lnTo>
                    <a:pt x="54864" y="27431"/>
                  </a:lnTo>
                  <a:close/>
                </a:path>
              </a:pathLst>
            </a:custGeom>
            <a:ln w="9525">
              <a:solidFill>
                <a:srgbClr val="805B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836662" y="4564507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27432" y="0"/>
                  </a:moveTo>
                  <a:lnTo>
                    <a:pt x="16769" y="2143"/>
                  </a:lnTo>
                  <a:lnTo>
                    <a:pt x="8048" y="8001"/>
                  </a:lnTo>
                  <a:lnTo>
                    <a:pt x="2160" y="16716"/>
                  </a:lnTo>
                  <a:lnTo>
                    <a:pt x="0" y="27432"/>
                  </a:lnTo>
                  <a:lnTo>
                    <a:pt x="2160" y="38094"/>
                  </a:lnTo>
                  <a:lnTo>
                    <a:pt x="8048" y="46815"/>
                  </a:lnTo>
                  <a:lnTo>
                    <a:pt x="16769" y="52703"/>
                  </a:lnTo>
                  <a:lnTo>
                    <a:pt x="27432" y="54864"/>
                  </a:lnTo>
                  <a:lnTo>
                    <a:pt x="38147" y="52703"/>
                  </a:lnTo>
                  <a:lnTo>
                    <a:pt x="46863" y="46815"/>
                  </a:lnTo>
                  <a:lnTo>
                    <a:pt x="52720" y="38094"/>
                  </a:lnTo>
                  <a:lnTo>
                    <a:pt x="54864" y="27432"/>
                  </a:lnTo>
                  <a:lnTo>
                    <a:pt x="52720" y="16716"/>
                  </a:lnTo>
                  <a:lnTo>
                    <a:pt x="46863" y="8001"/>
                  </a:lnTo>
                  <a:lnTo>
                    <a:pt x="38147" y="2143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836662" y="4564507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4864" y="27432"/>
                  </a:moveTo>
                  <a:lnTo>
                    <a:pt x="52720" y="38094"/>
                  </a:lnTo>
                  <a:lnTo>
                    <a:pt x="46863" y="46815"/>
                  </a:lnTo>
                  <a:lnTo>
                    <a:pt x="38147" y="52703"/>
                  </a:lnTo>
                  <a:lnTo>
                    <a:pt x="27432" y="54864"/>
                  </a:lnTo>
                  <a:lnTo>
                    <a:pt x="16769" y="52703"/>
                  </a:lnTo>
                  <a:lnTo>
                    <a:pt x="8048" y="46815"/>
                  </a:lnTo>
                  <a:lnTo>
                    <a:pt x="2160" y="38094"/>
                  </a:lnTo>
                  <a:lnTo>
                    <a:pt x="0" y="27432"/>
                  </a:lnTo>
                  <a:lnTo>
                    <a:pt x="2160" y="16716"/>
                  </a:lnTo>
                  <a:lnTo>
                    <a:pt x="8048" y="8001"/>
                  </a:lnTo>
                  <a:lnTo>
                    <a:pt x="16769" y="2143"/>
                  </a:lnTo>
                  <a:lnTo>
                    <a:pt x="27432" y="0"/>
                  </a:lnTo>
                  <a:lnTo>
                    <a:pt x="38147" y="2143"/>
                  </a:lnTo>
                  <a:lnTo>
                    <a:pt x="46863" y="8001"/>
                  </a:lnTo>
                  <a:lnTo>
                    <a:pt x="52720" y="16716"/>
                  </a:lnTo>
                  <a:lnTo>
                    <a:pt x="54864" y="27432"/>
                  </a:lnTo>
                  <a:close/>
                </a:path>
              </a:pathLst>
            </a:custGeom>
            <a:ln w="9525">
              <a:solidFill>
                <a:srgbClr val="805B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452614" y="455536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27431" y="0"/>
                  </a:moveTo>
                  <a:lnTo>
                    <a:pt x="16769" y="2143"/>
                  </a:lnTo>
                  <a:lnTo>
                    <a:pt x="8048" y="8000"/>
                  </a:lnTo>
                  <a:lnTo>
                    <a:pt x="2160" y="16716"/>
                  </a:lnTo>
                  <a:lnTo>
                    <a:pt x="0" y="27431"/>
                  </a:lnTo>
                  <a:lnTo>
                    <a:pt x="2160" y="38094"/>
                  </a:lnTo>
                  <a:lnTo>
                    <a:pt x="8048" y="46815"/>
                  </a:lnTo>
                  <a:lnTo>
                    <a:pt x="16769" y="52703"/>
                  </a:lnTo>
                  <a:lnTo>
                    <a:pt x="27431" y="54863"/>
                  </a:lnTo>
                  <a:lnTo>
                    <a:pt x="38147" y="52703"/>
                  </a:lnTo>
                  <a:lnTo>
                    <a:pt x="46862" y="46815"/>
                  </a:lnTo>
                  <a:lnTo>
                    <a:pt x="52720" y="38094"/>
                  </a:lnTo>
                  <a:lnTo>
                    <a:pt x="54863" y="27431"/>
                  </a:lnTo>
                  <a:lnTo>
                    <a:pt x="52720" y="16716"/>
                  </a:lnTo>
                  <a:lnTo>
                    <a:pt x="46862" y="8000"/>
                  </a:lnTo>
                  <a:lnTo>
                    <a:pt x="38147" y="2143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452614" y="455536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4863" y="27431"/>
                  </a:moveTo>
                  <a:lnTo>
                    <a:pt x="52720" y="38094"/>
                  </a:lnTo>
                  <a:lnTo>
                    <a:pt x="46862" y="46815"/>
                  </a:lnTo>
                  <a:lnTo>
                    <a:pt x="38147" y="52703"/>
                  </a:lnTo>
                  <a:lnTo>
                    <a:pt x="27431" y="54863"/>
                  </a:lnTo>
                  <a:lnTo>
                    <a:pt x="16769" y="52703"/>
                  </a:lnTo>
                  <a:lnTo>
                    <a:pt x="8048" y="46815"/>
                  </a:lnTo>
                  <a:lnTo>
                    <a:pt x="2160" y="38094"/>
                  </a:lnTo>
                  <a:lnTo>
                    <a:pt x="0" y="27431"/>
                  </a:lnTo>
                  <a:lnTo>
                    <a:pt x="2160" y="16716"/>
                  </a:lnTo>
                  <a:lnTo>
                    <a:pt x="8048" y="8000"/>
                  </a:lnTo>
                  <a:lnTo>
                    <a:pt x="16769" y="2143"/>
                  </a:lnTo>
                  <a:lnTo>
                    <a:pt x="27431" y="0"/>
                  </a:lnTo>
                  <a:lnTo>
                    <a:pt x="38147" y="2143"/>
                  </a:lnTo>
                  <a:lnTo>
                    <a:pt x="46862" y="8000"/>
                  </a:lnTo>
                  <a:lnTo>
                    <a:pt x="52720" y="16716"/>
                  </a:lnTo>
                  <a:lnTo>
                    <a:pt x="54863" y="27431"/>
                  </a:lnTo>
                  <a:close/>
                </a:path>
              </a:pathLst>
            </a:custGeom>
            <a:ln w="9525">
              <a:solidFill>
                <a:srgbClr val="805B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562342" y="453694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27431" y="0"/>
                  </a:moveTo>
                  <a:lnTo>
                    <a:pt x="16769" y="2162"/>
                  </a:lnTo>
                  <a:lnTo>
                    <a:pt x="8048" y="8064"/>
                  </a:lnTo>
                  <a:lnTo>
                    <a:pt x="2160" y="16823"/>
                  </a:lnTo>
                  <a:lnTo>
                    <a:pt x="0" y="27558"/>
                  </a:lnTo>
                  <a:lnTo>
                    <a:pt x="2160" y="38221"/>
                  </a:lnTo>
                  <a:lnTo>
                    <a:pt x="8048" y="46942"/>
                  </a:lnTo>
                  <a:lnTo>
                    <a:pt x="16769" y="52830"/>
                  </a:lnTo>
                  <a:lnTo>
                    <a:pt x="27431" y="54990"/>
                  </a:lnTo>
                  <a:lnTo>
                    <a:pt x="38147" y="52830"/>
                  </a:lnTo>
                  <a:lnTo>
                    <a:pt x="46862" y="46942"/>
                  </a:lnTo>
                  <a:lnTo>
                    <a:pt x="52720" y="38221"/>
                  </a:lnTo>
                  <a:lnTo>
                    <a:pt x="54863" y="27558"/>
                  </a:lnTo>
                  <a:lnTo>
                    <a:pt x="52720" y="16823"/>
                  </a:lnTo>
                  <a:lnTo>
                    <a:pt x="46862" y="8064"/>
                  </a:lnTo>
                  <a:lnTo>
                    <a:pt x="38147" y="2162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562342" y="453694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4863" y="27558"/>
                  </a:moveTo>
                  <a:lnTo>
                    <a:pt x="52720" y="38221"/>
                  </a:lnTo>
                  <a:lnTo>
                    <a:pt x="46862" y="46942"/>
                  </a:lnTo>
                  <a:lnTo>
                    <a:pt x="38147" y="52830"/>
                  </a:lnTo>
                  <a:lnTo>
                    <a:pt x="27431" y="54990"/>
                  </a:lnTo>
                  <a:lnTo>
                    <a:pt x="16769" y="52830"/>
                  </a:lnTo>
                  <a:lnTo>
                    <a:pt x="8048" y="46942"/>
                  </a:lnTo>
                  <a:lnTo>
                    <a:pt x="2160" y="38221"/>
                  </a:lnTo>
                  <a:lnTo>
                    <a:pt x="0" y="27558"/>
                  </a:lnTo>
                  <a:lnTo>
                    <a:pt x="2160" y="16823"/>
                  </a:lnTo>
                  <a:lnTo>
                    <a:pt x="8048" y="8064"/>
                  </a:lnTo>
                  <a:lnTo>
                    <a:pt x="16769" y="2162"/>
                  </a:lnTo>
                  <a:lnTo>
                    <a:pt x="27431" y="0"/>
                  </a:lnTo>
                  <a:lnTo>
                    <a:pt x="38147" y="2162"/>
                  </a:lnTo>
                  <a:lnTo>
                    <a:pt x="46862" y="8064"/>
                  </a:lnTo>
                  <a:lnTo>
                    <a:pt x="52720" y="16823"/>
                  </a:lnTo>
                  <a:lnTo>
                    <a:pt x="54863" y="27558"/>
                  </a:lnTo>
                  <a:close/>
                </a:path>
              </a:pathLst>
            </a:custGeom>
            <a:ln w="9524">
              <a:solidFill>
                <a:srgbClr val="805B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562342" y="453694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27431" y="0"/>
                  </a:moveTo>
                  <a:lnTo>
                    <a:pt x="16769" y="2162"/>
                  </a:lnTo>
                  <a:lnTo>
                    <a:pt x="8048" y="8064"/>
                  </a:lnTo>
                  <a:lnTo>
                    <a:pt x="2160" y="16823"/>
                  </a:lnTo>
                  <a:lnTo>
                    <a:pt x="0" y="27558"/>
                  </a:lnTo>
                  <a:lnTo>
                    <a:pt x="2160" y="38221"/>
                  </a:lnTo>
                  <a:lnTo>
                    <a:pt x="8048" y="46942"/>
                  </a:lnTo>
                  <a:lnTo>
                    <a:pt x="16769" y="52830"/>
                  </a:lnTo>
                  <a:lnTo>
                    <a:pt x="27431" y="54990"/>
                  </a:lnTo>
                  <a:lnTo>
                    <a:pt x="38147" y="52830"/>
                  </a:lnTo>
                  <a:lnTo>
                    <a:pt x="46862" y="46942"/>
                  </a:lnTo>
                  <a:lnTo>
                    <a:pt x="52720" y="38221"/>
                  </a:lnTo>
                  <a:lnTo>
                    <a:pt x="54863" y="27558"/>
                  </a:lnTo>
                  <a:lnTo>
                    <a:pt x="52720" y="16823"/>
                  </a:lnTo>
                  <a:lnTo>
                    <a:pt x="46862" y="8064"/>
                  </a:lnTo>
                  <a:lnTo>
                    <a:pt x="38147" y="2162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805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562342" y="453694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4863" y="27558"/>
                  </a:moveTo>
                  <a:lnTo>
                    <a:pt x="52720" y="38221"/>
                  </a:lnTo>
                  <a:lnTo>
                    <a:pt x="46862" y="46942"/>
                  </a:lnTo>
                  <a:lnTo>
                    <a:pt x="38147" y="52830"/>
                  </a:lnTo>
                  <a:lnTo>
                    <a:pt x="27431" y="54990"/>
                  </a:lnTo>
                  <a:lnTo>
                    <a:pt x="16769" y="52830"/>
                  </a:lnTo>
                  <a:lnTo>
                    <a:pt x="8048" y="46942"/>
                  </a:lnTo>
                  <a:lnTo>
                    <a:pt x="2160" y="38221"/>
                  </a:lnTo>
                  <a:lnTo>
                    <a:pt x="0" y="27558"/>
                  </a:lnTo>
                  <a:lnTo>
                    <a:pt x="2160" y="16823"/>
                  </a:lnTo>
                  <a:lnTo>
                    <a:pt x="8048" y="8064"/>
                  </a:lnTo>
                  <a:lnTo>
                    <a:pt x="16769" y="2162"/>
                  </a:lnTo>
                  <a:lnTo>
                    <a:pt x="27431" y="0"/>
                  </a:lnTo>
                  <a:lnTo>
                    <a:pt x="38147" y="2162"/>
                  </a:lnTo>
                  <a:lnTo>
                    <a:pt x="46862" y="8064"/>
                  </a:lnTo>
                  <a:lnTo>
                    <a:pt x="52720" y="16823"/>
                  </a:lnTo>
                  <a:lnTo>
                    <a:pt x="54863" y="27558"/>
                  </a:lnTo>
                  <a:close/>
                </a:path>
              </a:pathLst>
            </a:custGeom>
            <a:ln w="9524">
              <a:solidFill>
                <a:srgbClr val="805BC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8123" y="4504753"/>
              <a:ext cx="64389" cy="6451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0147" y="4440745"/>
              <a:ext cx="64389" cy="6438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23923" y="2885884"/>
              <a:ext cx="3447669" cy="181140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78603" y="2721292"/>
              <a:ext cx="64388" cy="6438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394192" y="2551810"/>
              <a:ext cx="2544445" cy="1189990"/>
            </a:xfrm>
            <a:custGeom>
              <a:avLst/>
              <a:gdLst/>
              <a:ahLst/>
              <a:cxnLst/>
              <a:rect l="l" t="t" r="r" b="b"/>
              <a:pathLst>
                <a:path w="2544445" h="1189989">
                  <a:moveTo>
                    <a:pt x="1911096" y="0"/>
                  </a:moveTo>
                  <a:lnTo>
                    <a:pt x="0" y="0"/>
                  </a:lnTo>
                  <a:lnTo>
                    <a:pt x="0" y="658494"/>
                  </a:lnTo>
                  <a:lnTo>
                    <a:pt x="1114805" y="658494"/>
                  </a:lnTo>
                  <a:lnTo>
                    <a:pt x="2544317" y="1189608"/>
                  </a:lnTo>
                  <a:lnTo>
                    <a:pt x="1592579" y="658494"/>
                  </a:lnTo>
                  <a:lnTo>
                    <a:pt x="1911096" y="658494"/>
                  </a:lnTo>
                  <a:lnTo>
                    <a:pt x="1911096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394192" y="2551810"/>
              <a:ext cx="2544445" cy="1189990"/>
            </a:xfrm>
            <a:custGeom>
              <a:avLst/>
              <a:gdLst/>
              <a:ahLst/>
              <a:cxnLst/>
              <a:rect l="l" t="t" r="r" b="b"/>
              <a:pathLst>
                <a:path w="2544445" h="1189989">
                  <a:moveTo>
                    <a:pt x="0" y="0"/>
                  </a:moveTo>
                  <a:lnTo>
                    <a:pt x="1114805" y="0"/>
                  </a:lnTo>
                  <a:lnTo>
                    <a:pt x="1592579" y="0"/>
                  </a:lnTo>
                  <a:lnTo>
                    <a:pt x="1911096" y="0"/>
                  </a:lnTo>
                  <a:lnTo>
                    <a:pt x="1911096" y="384175"/>
                  </a:lnTo>
                  <a:lnTo>
                    <a:pt x="1911096" y="548766"/>
                  </a:lnTo>
                  <a:lnTo>
                    <a:pt x="1911096" y="658494"/>
                  </a:lnTo>
                  <a:lnTo>
                    <a:pt x="1592579" y="658494"/>
                  </a:lnTo>
                  <a:lnTo>
                    <a:pt x="2544317" y="1189608"/>
                  </a:lnTo>
                  <a:lnTo>
                    <a:pt x="1114805" y="658494"/>
                  </a:lnTo>
                  <a:lnTo>
                    <a:pt x="0" y="658494"/>
                  </a:lnTo>
                  <a:lnTo>
                    <a:pt x="0" y="548766"/>
                  </a:lnTo>
                  <a:lnTo>
                    <a:pt x="0" y="38417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6593967" y="4589272"/>
            <a:ext cx="9207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5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530340" y="4274885"/>
            <a:ext cx="153670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30340" y="3961510"/>
            <a:ext cx="15367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530340" y="3647125"/>
            <a:ext cx="153670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530340" y="3333750"/>
            <a:ext cx="15367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530340" y="3019364"/>
            <a:ext cx="153670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30340" y="2705862"/>
            <a:ext cx="15367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30340" y="2391603"/>
            <a:ext cx="153670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76643" y="4725101"/>
            <a:ext cx="183515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0.3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372857" y="4725101"/>
            <a:ext cx="2477770" cy="4368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08660" algn="l"/>
                <a:tab pos="1405255" algn="l"/>
                <a:tab pos="2101850" algn="l"/>
              </a:tabLst>
            </a:pP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0.4</a:t>
            </a:r>
            <a:r>
              <a:rPr dirty="0" sz="9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0.5</a:t>
            </a:r>
            <a:r>
              <a:rPr dirty="0" sz="9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0.6</a:t>
            </a:r>
            <a:r>
              <a:rPr dirty="0" sz="9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0.7</a:t>
            </a:r>
            <a:endParaRPr sz="900">
              <a:latin typeface="Arial MT"/>
              <a:cs typeface="Arial MT"/>
            </a:endParaRPr>
          </a:p>
          <a:p>
            <a:pPr marL="156210">
              <a:lnSpc>
                <a:spcPct val="100000"/>
              </a:lnSpc>
              <a:spcBef>
                <a:spcPts val="920"/>
              </a:spcBef>
            </a:pPr>
            <a:r>
              <a:rPr dirty="0" sz="1000">
                <a:solidFill>
                  <a:srgbClr val="585858"/>
                </a:solidFill>
                <a:latin typeface="Arial MT"/>
                <a:cs typeface="Arial MT"/>
              </a:rPr>
              <a:t>Human</a:t>
            </a:r>
            <a:r>
              <a:rPr dirty="0" sz="1000" spc="5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 MT"/>
                <a:cs typeface="Arial MT"/>
              </a:rPr>
              <a:t>Development</a:t>
            </a:r>
            <a:r>
              <a:rPr dirty="0" sz="1000" spc="-3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585858"/>
                </a:solidFill>
                <a:latin typeface="Arial MT"/>
                <a:cs typeface="Arial MT"/>
              </a:rPr>
              <a:t>Index</a:t>
            </a:r>
            <a:r>
              <a:rPr dirty="0" sz="1000" spc="3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585858"/>
                </a:solidFill>
                <a:latin typeface="Arial MT"/>
                <a:cs typeface="Arial MT"/>
              </a:rPr>
              <a:t>Score</a:t>
            </a:r>
            <a:r>
              <a:rPr dirty="0" sz="1000" spc="-2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 MT"/>
                <a:cs typeface="Arial MT"/>
              </a:rPr>
              <a:t>(2023)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158603" y="4725101"/>
            <a:ext cx="183515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0.8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855070" y="4725101"/>
            <a:ext cx="183515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0.9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551666" y="4725101"/>
            <a:ext cx="183515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>
                <a:solidFill>
                  <a:srgbClr val="585858"/>
                </a:solidFill>
                <a:latin typeface="Arial MT"/>
                <a:cs typeface="Arial MT"/>
              </a:rPr>
              <a:t>1.0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349172" y="2718679"/>
            <a:ext cx="168910" cy="1741805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 spc="-10">
                <a:solidFill>
                  <a:srgbClr val="585858"/>
                </a:solidFill>
                <a:latin typeface="Arial MT"/>
                <a:cs typeface="Arial MT"/>
              </a:rPr>
              <a:t>Per-</a:t>
            </a:r>
            <a:r>
              <a:rPr dirty="0" sz="1000">
                <a:solidFill>
                  <a:srgbClr val="585858"/>
                </a:solidFill>
                <a:latin typeface="Arial MT"/>
                <a:cs typeface="Arial MT"/>
              </a:rPr>
              <a:t>capita</a:t>
            </a:r>
            <a:r>
              <a:rPr dirty="0" sz="1000" spc="-3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585858"/>
                </a:solidFill>
                <a:latin typeface="Arial MT"/>
                <a:cs typeface="Arial MT"/>
              </a:rPr>
              <a:t>material</a:t>
            </a:r>
            <a:r>
              <a:rPr dirty="0" sz="1000" spc="-4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585858"/>
                </a:solidFill>
                <a:latin typeface="Arial MT"/>
                <a:cs typeface="Arial MT"/>
              </a:rPr>
              <a:t>footprint</a:t>
            </a:r>
            <a:r>
              <a:rPr dirty="0" sz="1000" spc="-3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 MT"/>
                <a:cs typeface="Arial MT"/>
              </a:rPr>
              <a:t>(t)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766750" y="2619248"/>
            <a:ext cx="416941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130175">
              <a:lnSpc>
                <a:spcPct val="100000"/>
              </a:lnSpc>
              <a:spcBef>
                <a:spcPts val="130"/>
              </a:spcBef>
            </a:pP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dirty="0" sz="1050" spc="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766750" y="2774505"/>
            <a:ext cx="4169410" cy="37338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703705">
              <a:lnSpc>
                <a:spcPct val="100000"/>
              </a:lnSpc>
              <a:spcBef>
                <a:spcPts val="200"/>
              </a:spcBef>
            </a:pP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Material</a:t>
            </a:r>
            <a:r>
              <a:rPr dirty="0" sz="1050" spc="1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footprint:</a:t>
            </a:r>
            <a:r>
              <a:rPr dirty="0" sz="1050" spc="1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Arial MT"/>
                <a:cs typeface="Arial MT"/>
              </a:rPr>
              <a:t>28.7</a:t>
            </a:r>
            <a:endParaRPr sz="1050">
              <a:latin typeface="Arial MT"/>
              <a:cs typeface="Arial MT"/>
            </a:endParaRPr>
          </a:p>
          <a:p>
            <a:pPr marL="1703705">
              <a:lnSpc>
                <a:spcPct val="100000"/>
              </a:lnSpc>
              <a:spcBef>
                <a:spcPts val="110"/>
              </a:spcBef>
            </a:pP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HDI</a:t>
            </a:r>
            <a:r>
              <a:rPr dirty="0" sz="1050" spc="1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score:</a:t>
            </a:r>
            <a:r>
              <a:rPr dirty="0" sz="1050" spc="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Arial MT"/>
                <a:cs typeface="Arial MT"/>
              </a:rPr>
              <a:t>0.94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360539" y="3264789"/>
            <a:ext cx="1969135" cy="1133475"/>
            <a:chOff x="7360539" y="3264789"/>
            <a:chExt cx="1969135" cy="1133475"/>
          </a:xfrm>
        </p:grpSpPr>
        <p:sp>
          <p:nvSpPr>
            <p:cNvPr id="61" name="object 61"/>
            <p:cNvSpPr/>
            <p:nvPr/>
          </p:nvSpPr>
          <p:spPr>
            <a:xfrm>
              <a:off x="7370064" y="3274314"/>
              <a:ext cx="1950085" cy="1114425"/>
            </a:xfrm>
            <a:custGeom>
              <a:avLst/>
              <a:gdLst/>
              <a:ahLst/>
              <a:cxnLst/>
              <a:rect l="l" t="t" r="r" b="b"/>
              <a:pathLst>
                <a:path w="1950084" h="1114425">
                  <a:moveTo>
                    <a:pt x="1618487" y="0"/>
                  </a:moveTo>
                  <a:lnTo>
                    <a:pt x="0" y="0"/>
                  </a:lnTo>
                  <a:lnTo>
                    <a:pt x="0" y="658622"/>
                  </a:lnTo>
                  <a:lnTo>
                    <a:pt x="944117" y="658622"/>
                  </a:lnTo>
                  <a:lnTo>
                    <a:pt x="1949830" y="1114044"/>
                  </a:lnTo>
                  <a:lnTo>
                    <a:pt x="1348739" y="658622"/>
                  </a:lnTo>
                  <a:lnTo>
                    <a:pt x="1618487" y="658622"/>
                  </a:lnTo>
                  <a:lnTo>
                    <a:pt x="1618487" y="0"/>
                  </a:lnTo>
                  <a:close/>
                </a:path>
              </a:pathLst>
            </a:custGeom>
            <a:solidFill>
              <a:srgbClr val="009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7370064" y="3274314"/>
              <a:ext cx="1950085" cy="1114425"/>
            </a:xfrm>
            <a:custGeom>
              <a:avLst/>
              <a:gdLst/>
              <a:ahLst/>
              <a:cxnLst/>
              <a:rect l="l" t="t" r="r" b="b"/>
              <a:pathLst>
                <a:path w="1950084" h="1114425">
                  <a:moveTo>
                    <a:pt x="0" y="0"/>
                  </a:moveTo>
                  <a:lnTo>
                    <a:pt x="944117" y="0"/>
                  </a:lnTo>
                  <a:lnTo>
                    <a:pt x="1348739" y="0"/>
                  </a:lnTo>
                  <a:lnTo>
                    <a:pt x="1618487" y="0"/>
                  </a:lnTo>
                  <a:lnTo>
                    <a:pt x="1618487" y="384175"/>
                  </a:lnTo>
                  <a:lnTo>
                    <a:pt x="1618487" y="548894"/>
                  </a:lnTo>
                  <a:lnTo>
                    <a:pt x="1618487" y="658622"/>
                  </a:lnTo>
                  <a:lnTo>
                    <a:pt x="1348739" y="658622"/>
                  </a:lnTo>
                  <a:lnTo>
                    <a:pt x="1949830" y="1114044"/>
                  </a:lnTo>
                  <a:lnTo>
                    <a:pt x="944117" y="658622"/>
                  </a:lnTo>
                  <a:lnTo>
                    <a:pt x="0" y="658622"/>
                  </a:lnTo>
                  <a:lnTo>
                    <a:pt x="0" y="548894"/>
                  </a:lnTo>
                  <a:lnTo>
                    <a:pt x="0" y="38417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9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 txBox="1"/>
          <p:nvPr/>
        </p:nvSpPr>
        <p:spPr>
          <a:xfrm>
            <a:off x="6766750" y="3343719"/>
            <a:ext cx="4169410" cy="355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679450">
              <a:lnSpc>
                <a:spcPct val="100000"/>
              </a:lnSpc>
              <a:spcBef>
                <a:spcPts val="130"/>
              </a:spcBef>
            </a:pP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India</a:t>
            </a:r>
            <a:endParaRPr sz="1050">
              <a:latin typeface="Arial"/>
              <a:cs typeface="Arial"/>
            </a:endParaRPr>
          </a:p>
          <a:p>
            <a:pPr marL="679450">
              <a:lnSpc>
                <a:spcPct val="100000"/>
              </a:lnSpc>
              <a:spcBef>
                <a:spcPts val="40"/>
              </a:spcBef>
            </a:pP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Material</a:t>
            </a:r>
            <a:r>
              <a:rPr dirty="0" sz="1050" spc="1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footprint:</a:t>
            </a:r>
            <a:r>
              <a:rPr dirty="0" sz="1050" spc="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 MT"/>
                <a:cs typeface="Arial MT"/>
              </a:rPr>
              <a:t>4.9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766750" y="3682682"/>
            <a:ext cx="416941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67945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HDI</a:t>
            </a:r>
            <a:r>
              <a:rPr dirty="0" sz="1050" spc="11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FFFF"/>
                </a:solidFill>
                <a:latin typeface="Arial MT"/>
                <a:cs typeface="Arial MT"/>
              </a:rPr>
              <a:t>score:</a:t>
            </a:r>
            <a:r>
              <a:rPr dirty="0" sz="105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Arial MT"/>
                <a:cs typeface="Arial MT"/>
              </a:rPr>
              <a:t>0.68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53111" y="6412384"/>
            <a:ext cx="8945880" cy="384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95"/>
              </a:spcBef>
            </a:pPr>
            <a:r>
              <a:rPr dirty="0" sz="800">
                <a:latin typeface="Arial MT"/>
                <a:cs typeface="Arial MT"/>
              </a:rPr>
              <a:t>Sources: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Global</a:t>
            </a:r>
            <a:r>
              <a:rPr dirty="0" u="sng" sz="800" spc="-4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Material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Flows</a:t>
            </a:r>
            <a:r>
              <a:rPr dirty="0" u="sng" sz="800" spc="-5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8"/>
              </a:rPr>
              <a:t>Database</a:t>
            </a:r>
            <a:r>
              <a:rPr dirty="0" sz="800" spc="5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(International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Resource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Panel,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2025);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Human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Development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Index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(HDI)</a:t>
            </a:r>
            <a:r>
              <a:rPr dirty="0" u="sng" sz="800" spc="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by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Country</a:t>
            </a:r>
            <a:r>
              <a:rPr dirty="0" u="sng" sz="800" spc="1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9"/>
              </a:rPr>
              <a:t>2026</a:t>
            </a:r>
            <a:r>
              <a:rPr dirty="0" sz="800" spc="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(World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Population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Review,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2026);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u="sng" sz="800" spc="-17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 spc="-1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Valuing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0"/>
              </a:rPr>
              <a:t>Plastics</a:t>
            </a:r>
            <a:r>
              <a:rPr dirty="0" sz="800" spc="2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(UNEP</a:t>
            </a:r>
            <a:r>
              <a:rPr dirty="0" sz="800" b="1">
                <a:latin typeface="Arial"/>
                <a:cs typeface="Arial"/>
              </a:rPr>
              <a:t>, </a:t>
            </a:r>
            <a:r>
              <a:rPr dirty="0" sz="800" spc="-10">
                <a:latin typeface="Arial MT"/>
                <a:cs typeface="Arial MT"/>
              </a:rPr>
              <a:t>2014);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35"/>
              </a:lnSpc>
            </a:pP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Turning</a:t>
            </a:r>
            <a:r>
              <a:rPr dirty="0" u="sng" sz="800" spc="-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Off</a:t>
            </a:r>
            <a:r>
              <a:rPr dirty="0" u="sng" sz="800" spc="-2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the</a:t>
            </a:r>
            <a:r>
              <a:rPr dirty="0" u="sng" sz="800" spc="35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1"/>
              </a:rPr>
              <a:t>Tap</a:t>
            </a:r>
            <a:r>
              <a:rPr dirty="0" sz="800" spc="-10">
                <a:solidFill>
                  <a:srgbClr val="46637A"/>
                </a:solidFill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(UNEP,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2023).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950"/>
              </a:lnSpc>
            </a:pPr>
            <a:r>
              <a:rPr dirty="0" sz="800">
                <a:latin typeface="Arial MT"/>
                <a:cs typeface="Arial MT"/>
              </a:rPr>
              <a:t>Credit: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Anika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Behrndt,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Ariela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Farchi,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and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Gernot</a:t>
            </a:r>
            <a:r>
              <a:rPr dirty="0" u="sng" sz="800" spc="-2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2"/>
              </a:rPr>
              <a:t>Wagner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Share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with</a:t>
            </a:r>
            <a:r>
              <a:rPr dirty="0" u="sng" sz="800" spc="-3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sng" sz="800">
                <a:solidFill>
                  <a:srgbClr val="46637A"/>
                </a:solidFill>
                <a:uFill>
                  <a:solidFill>
                    <a:srgbClr val="46637A"/>
                  </a:solidFill>
                </a:uFill>
                <a:latin typeface="Arial MT"/>
                <a:cs typeface="Arial MT"/>
                <a:hlinkClick r:id="rId13"/>
              </a:rPr>
              <a:t>attribution</a:t>
            </a:r>
            <a:r>
              <a:rPr dirty="0" sz="800">
                <a:latin typeface="Arial MT"/>
                <a:cs typeface="Arial MT"/>
              </a:rPr>
              <a:t>: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Wagner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al.,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“Rethinking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Plastics”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(1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July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2026).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Jisu Kim</dc:creator>
  <dc:title>PowerPoint Presentation</dc:title>
  <dcterms:created xsi:type="dcterms:W3CDTF">2026-07-10T13:27:37Z</dcterms:created>
  <dcterms:modified xsi:type="dcterms:W3CDTF">2026-07-10T13:27:37Z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2026-07-09T00:00:00Z</vt:filetime>
  </property>
  <property fmtid="{D5CDD505-2E9C-101B-9397-08002B2CF9AE}" pid="4" name="LastSaved">
    <vt:filetime>2026-07-10T00:00:00Z</vt:filetime>
  </property>
</Properties>
</file>