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3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charts/chart3.xml" ContentType="application/vnd.openxmlformats-officedocument.drawingml.chart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charts/chart4.xml" ContentType="application/vnd.openxmlformats-officedocument.drawingml.chart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5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7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charts/chart11.xml" ContentType="application/vnd.openxmlformats-officedocument.drawingml.chart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9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0.xml" ContentType="application/vnd.openxmlformats-officedocument.presentationml.notesSlide+xml"/>
  <Override PartName="/ppt/tags/tag30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  <p:sldMasterId id="2147483732" r:id="rId2"/>
  </p:sldMasterIdLst>
  <p:notesMasterIdLst>
    <p:notesMasterId r:id="rId22"/>
  </p:notesMasterIdLst>
  <p:sldIdLst>
    <p:sldId id="287" r:id="rId3"/>
    <p:sldId id="257" r:id="rId4"/>
    <p:sldId id="277" r:id="rId5"/>
    <p:sldId id="286" r:id="rId6"/>
    <p:sldId id="2147483583" r:id="rId7"/>
    <p:sldId id="2147483586" r:id="rId8"/>
    <p:sldId id="2147483593" r:id="rId9"/>
    <p:sldId id="2147483598" r:id="rId10"/>
    <p:sldId id="2147483603" r:id="rId11"/>
    <p:sldId id="2147483604" r:id="rId12"/>
    <p:sldId id="2147483616" r:id="rId13"/>
    <p:sldId id="2147483618" r:id="rId14"/>
    <p:sldId id="2147483622" r:id="rId15"/>
    <p:sldId id="281" r:id="rId16"/>
    <p:sldId id="2147483633" r:id="rId17"/>
    <p:sldId id="2147483634" r:id="rId18"/>
    <p:sldId id="2147483636" r:id="rId19"/>
    <p:sldId id="303" r:id="rId20"/>
    <p:sldId id="214748364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5AF5A0-0293-4E1F-8556-8DA88517265B}">
          <p14:sldIdLst>
            <p14:sldId id="287"/>
            <p14:sldId id="257"/>
            <p14:sldId id="277"/>
            <p14:sldId id="286"/>
            <p14:sldId id="2147483583"/>
            <p14:sldId id="2147483586"/>
            <p14:sldId id="2147483593"/>
            <p14:sldId id="2147483598"/>
            <p14:sldId id="2147483603"/>
            <p14:sldId id="2147483604"/>
            <p14:sldId id="2147483616"/>
            <p14:sldId id="2147483618"/>
            <p14:sldId id="2147483622"/>
            <p14:sldId id="281"/>
            <p14:sldId id="2147483633"/>
            <p14:sldId id="2147483634"/>
            <p14:sldId id="2147483636"/>
          </p14:sldIdLst>
        </p14:section>
        <p14:section name="Team Profile" id="{53B1B144-B5DA-4777-B2B0-F6737A285D35}">
          <p14:sldIdLst>
            <p14:sldId id="303"/>
          </p14:sldIdLst>
        </p14:section>
        <p14:section name="Appendix" id="{C0A4281C-E09D-417B-BB58-6E2E8FDFF9A3}">
          <p14:sldIdLst>
            <p14:sldId id="21474836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FCD403-D87B-80A4-1662-B5F624A379D0}" name="Mariana Castano" initials="MC" userId="aflHEptglkWB9W0kcHKZ8AiSPf0ksYdYUdtToMDPG5I=" providerId="None"/>
  <p188:author id="{1E9C9F17-05C8-2077-67BE-77161B493794}" name="Isabel Hoyos" initials="IH" userId="R5eVIiNu+G3RtUhixS3Ma/YW1PnaDPM4b2qCIjSgG/c=" providerId="None"/>
  <p188:author id="{3E3D701C-6974-342D-B745-65F9098E5AC5}" name="Brenda Rain Garrido" initials="BR" userId="S::brain@fen.uchile.cl::b35d8adb-cc33-4cbc-b36b-d128b8a40845" providerId="AD"/>
  <p188:author id="{F7639F28-E8EA-5EB0-F91A-4485ED7BA979}" name="kjf2153" initials="k" userId="S::kjf2153@adcu.columbia.edu::3b7644b1-801a-476f-92e6-601a499f8edb" providerId="AD"/>
  <p188:author id="{A94A712B-E96F-7E5D-696C-2E3260F80581}" name="mc5762" initials="m" userId="S::mc5762@adcu.columbia.edu::2432331e-7768-48c8-a7e6-a9ca85eaa18a" providerId="AD"/>
  <p188:author id="{63E0E339-2211-58FC-7A16-929C3F0EC403}" name="Multi User 2" initials="" userId="S::admin2@karbone.onmicrosoft.com::bd802b5f-c507-4f34-a1fb-991d77d734eb" providerId="AD"/>
  <p188:author id="{9730A04A-F315-D7E8-5F3C-7770671BCBD9}" name="af3487" initials="a" userId="S::af3487@adcu.columbia.edu::997e7ddb-11e2-4305-998c-31882701383a" providerId="AD"/>
  <p188:author id="{E50DC855-6CC8-E980-5EB8-26988D782745}" name="Ariela Farchi Behar" initials="AB" userId="tkdxAGBjRcajtIKKnJSE1WMOTEw64DaBxMWq1bZcZvs=" providerId="None"/>
  <p188:author id="{A4AE1461-028A-6BB1-2AEE-5A54216E0989}" name="uo2126" initials="u" userId="S::uo2126@adcu.columbia.edu::1228f11d-3aaa-487f-bf6f-3671c542153b" providerId="AD"/>
  <p188:author id="{B5FB0362-B61E-5A4B-4E29-675E7DA9B7A3}" name="Hyae Ryung" initials="HR" userId="S::hk2901@adcu.columbia.edu::98652124-d7bd-4e60-8447-ffbea6868795" providerId="AD"/>
  <p188:author id="{06E6DE67-FEDA-A70E-5248-10EB532CCAC0}" name="Farchi Behar, Ariela" initials="FBA" userId="S::af3487@gsb.columbia.edu::78290726-7916-4e9f-93b3-c6ef5ffb75a9" providerId="AD"/>
  <p188:author id="{705F0D85-8BB9-32CF-1BBF-9A91217B36C3}" name="Wagner, Gernot" initials="GW" userId="S::gw2245@gsb.columbia.edu::85791fa1-7c7a-445e-be8a-2777572de9b0" providerId="AD"/>
  <p188:author id="{14400486-FCBD-33F4-10AA-921EAE7A8696}" name="Anika Rolfovna Behrndt" initials="AB" userId="awwfcT1aNfY9F2uZ1otcDJkBYzQb5sdJ76JSGK/hDzM=" providerId="None"/>
  <p188:author id="{E3FB2A8A-B7FB-39B5-ADEE-438FFD3F3369}" name="ih2428" initials="i" userId="S::ih2428@adcu.columbia.edu::db31b8c4-6c33-4d7e-9a23-88c6d8e650fd" providerId="AD"/>
  <p188:author id="{C05A4A99-5A7C-8599-B785-3925B00138E9}" name="Pia Morrow" initials="PM" userId="d90efd3a3b262c68" providerId="Windows Live"/>
  <p188:author id="{4887FEAB-150E-D3B5-15C8-9BFEC57DE75B}" name="Anika Behrndt" initials="AB" userId="63115d26c91df001" providerId="Windows Live"/>
  <p188:author id="{E57320BB-B15B-79F0-B4F9-EE8C3CE8508A}" name="Lauren Vasek" initials="LV" userId="jqaggGXLAk6GjsFxmepDrJ/BStHRFE5GHQ4XN/scR50=" providerId="None"/>
  <p188:author id="{AACB04BD-1965-38A5-6091-CC357034CC89}" name="Andrea Castro" initials="AC" userId="35450222d0cf1823" providerId="Windows Live"/>
  <p188:author id="{32AD3ECE-8854-1308-1972-7EADDDA3C178}" name="Zacharia Thurston" initials="ZT" userId="WwTdqhpLV9vBAAxQJ2LIvfAMj4rQfbz09FT1doh8qLE=" providerId="None"/>
  <p188:author id="{BBC5B6CF-7FEA-2D88-E40C-126EA1C4B589}" name="pagilucha@gmail.com" initials="p" userId="edaa08e0b19f7320" providerId="Windows Live"/>
  <p188:author id="{5AB9A4DC-0E36-D0A2-6921-00335156109C}" name="Una Oljaca" initials="UO" userId="Una Oljaca" providerId="None"/>
  <p188:author id="{5A034CE6-0512-3647-39BA-554856A9C3D1}" name="Helen Kim" initials="HK" userId="n1H8ZmGiKeGHwzxt24x1V8SczUGaTjzTyag75aCzgnE=" providerId="None"/>
  <p188:author id="{D09B54EA-E258-DB6A-918F-0A4BDB598CC6}" name="Partogi, Yosafat" initials="PY" userId="Partogi, Yosafat" providerId="None"/>
  <p188:author id="{A9B005EB-5525-8653-86DB-7FF7BDA9024F}" name="Gernot Wagner" initials="GW" userId="OVbcNIsJqkepRvkUnLynhQ7QrcHjvSyJJ8O9qHeWIMM=" providerId="None"/>
  <p188:author id="{F419B6F8-91BB-C23E-9752-E679CE27728C}" name="ps3529" initials="p" userId="S::ps3529@adcu.columbia.edu::e8667b5f-304e-474c-877a-6d2f04db96c8" providerId="AD"/>
  <p188:author id="{92999BF9-A2A9-4106-3B12-0C5C339E12FD}" name="Anika Behrndt" initials="AB" userId="dW39pbrbAW4fTZ8OKEJGeyk0YJhXP0JQ5ezS8DHhUEM=" providerId="None"/>
  <p188:author id="{38E9DCFD-9CC0-E491-491A-94328990D083}" name="Paula Sánchez Encinar" initials="PSE" userId="S::100408654@alumnos.uc3m.es::1594f92b-103c-4dc1-811f-f0a5164207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398"/>
    <a:srgbClr val="009BDC"/>
    <a:srgbClr val="7F5BC9"/>
    <a:srgbClr val="A83DA7"/>
    <a:srgbClr val="D0227C"/>
    <a:srgbClr val="FFFFFF"/>
    <a:srgbClr val="1ABCFF"/>
    <a:srgbClr val="E6EAF1"/>
    <a:srgbClr val="E5E9F1"/>
    <a:srgbClr val="009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B13C8-2D43-44C5-8680-EFA8DC9A227D}" v="17" dt="2026-07-02T16:00:19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73"/>
    <p:restoredTop sz="95060" autoAdjust="0"/>
  </p:normalViewPr>
  <p:slideViewPr>
    <p:cSldViewPr snapToGrid="0">
      <p:cViewPr varScale="1">
        <p:scale>
          <a:sx n="101" d="100"/>
          <a:sy n="101" d="100"/>
        </p:scale>
        <p:origin x="3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ela Farchi Behar" userId="2296728193_tp_dropbox_plus" providerId="OAuth2" clId="{554C534E-4F05-4396-9C21-1C977985B708}"/>
    <pc:docChg chg="custSel addSld delSld modSld modSection">
      <pc:chgData name="Ariela Farchi Behar" userId="2296728193_tp_dropbox_plus" providerId="OAuth2" clId="{554C534E-4F05-4396-9C21-1C977985B708}" dt="2026-07-02T16:00:21.182" v="43" actId="47"/>
      <pc:docMkLst>
        <pc:docMk/>
      </pc:docMkLst>
      <pc:sldChg chg="del">
        <pc:chgData name="Ariela Farchi Behar" userId="2296728193_tp_dropbox_plus" providerId="OAuth2" clId="{554C534E-4F05-4396-9C21-1C977985B708}" dt="2026-07-02T15:59:24.992" v="31" actId="47"/>
        <pc:sldMkLst>
          <pc:docMk/>
          <pc:sldMk cId="2917324900" sldId="256"/>
        </pc:sldMkLst>
      </pc:sldChg>
      <pc:sldChg chg="add">
        <pc:chgData name="Ariela Farchi Behar" userId="2296728193_tp_dropbox_plus" providerId="OAuth2" clId="{554C534E-4F05-4396-9C21-1C977985B708}" dt="2026-07-02T15:55:43.573" v="0"/>
        <pc:sldMkLst>
          <pc:docMk/>
          <pc:sldMk cId="2763883209" sldId="257"/>
        </pc:sldMkLst>
      </pc:sldChg>
      <pc:sldChg chg="del">
        <pc:chgData name="Ariela Farchi Behar" userId="2296728193_tp_dropbox_plus" providerId="OAuth2" clId="{554C534E-4F05-4396-9C21-1C977985B708}" dt="2026-07-02T15:58:13.031" v="19" actId="47"/>
        <pc:sldMkLst>
          <pc:docMk/>
          <pc:sldMk cId="2305410921" sldId="259"/>
        </pc:sldMkLst>
      </pc:sldChg>
      <pc:sldChg chg="del">
        <pc:chgData name="Ariela Farchi Behar" userId="2296728193_tp_dropbox_plus" providerId="OAuth2" clId="{554C534E-4F05-4396-9C21-1C977985B708}" dt="2026-07-02T15:58:23.727" v="21" actId="47"/>
        <pc:sldMkLst>
          <pc:docMk/>
          <pc:sldMk cId="1167686427" sldId="264"/>
        </pc:sldMkLst>
      </pc:sldChg>
      <pc:sldChg chg="del">
        <pc:chgData name="Ariela Farchi Behar" userId="2296728193_tp_dropbox_plus" providerId="OAuth2" clId="{554C534E-4F05-4396-9C21-1C977985B708}" dt="2026-07-02T15:57:20.909" v="12" actId="47"/>
        <pc:sldMkLst>
          <pc:docMk/>
          <pc:sldMk cId="1960977045" sldId="274"/>
        </pc:sldMkLst>
      </pc:sldChg>
      <pc:sldChg chg="add">
        <pc:chgData name="Ariela Farchi Behar" userId="2296728193_tp_dropbox_plus" providerId="OAuth2" clId="{554C534E-4F05-4396-9C21-1C977985B708}" dt="2026-07-02T15:55:54.574" v="2"/>
        <pc:sldMkLst>
          <pc:docMk/>
          <pc:sldMk cId="1945001899" sldId="277"/>
        </pc:sldMkLst>
      </pc:sldChg>
      <pc:sldChg chg="del">
        <pc:chgData name="Ariela Farchi Behar" userId="2296728193_tp_dropbox_plus" providerId="OAuth2" clId="{554C534E-4F05-4396-9C21-1C977985B708}" dt="2026-07-02T15:57:47.648" v="16" actId="47"/>
        <pc:sldMkLst>
          <pc:docMk/>
          <pc:sldMk cId="2610240200" sldId="280"/>
        </pc:sldMkLst>
      </pc:sldChg>
      <pc:sldChg chg="add">
        <pc:chgData name="Ariela Farchi Behar" userId="2296728193_tp_dropbox_plus" providerId="OAuth2" clId="{554C534E-4F05-4396-9C21-1C977985B708}" dt="2026-07-02T15:59:22.790" v="30"/>
        <pc:sldMkLst>
          <pc:docMk/>
          <pc:sldMk cId="2109639473" sldId="281"/>
        </pc:sldMkLst>
      </pc:sldChg>
      <pc:sldChg chg="del">
        <pc:chgData name="Ariela Farchi Behar" userId="2296728193_tp_dropbox_plus" providerId="OAuth2" clId="{554C534E-4F05-4396-9C21-1C977985B708}" dt="2026-07-02T15:55:58.516" v="3" actId="47"/>
        <pc:sldMkLst>
          <pc:docMk/>
          <pc:sldMk cId="1961806827" sldId="286"/>
        </pc:sldMkLst>
      </pc:sldChg>
      <pc:sldChg chg="modSp add mod">
        <pc:chgData name="Ariela Farchi Behar" userId="2296728193_tp_dropbox_plus" providerId="OAuth2" clId="{554C534E-4F05-4396-9C21-1C977985B708}" dt="2026-07-02T15:56:07.454" v="6" actId="27636"/>
        <pc:sldMkLst>
          <pc:docMk/>
          <pc:sldMk cId="3576117499" sldId="286"/>
        </pc:sldMkLst>
        <pc:spChg chg="mod">
          <ac:chgData name="Ariela Farchi Behar" userId="2296728193_tp_dropbox_plus" providerId="OAuth2" clId="{554C534E-4F05-4396-9C21-1C977985B708}" dt="2026-07-02T15:56:07.454" v="6" actId="27636"/>
          <ac:spMkLst>
            <pc:docMk/>
            <pc:sldMk cId="3576117499" sldId="286"/>
            <ac:spMk id="7" creationId="{C5225143-B290-AB7C-3754-BB093D803666}"/>
          </ac:spMkLst>
        </pc:spChg>
        <pc:spChg chg="mod">
          <ac:chgData name="Ariela Farchi Behar" userId="2296728193_tp_dropbox_plus" providerId="OAuth2" clId="{554C534E-4F05-4396-9C21-1C977985B708}" dt="2026-07-02T15:56:07.451" v="5" actId="27636"/>
          <ac:spMkLst>
            <pc:docMk/>
            <pc:sldMk cId="3576117499" sldId="286"/>
            <ac:spMk id="8" creationId="{85020580-CC2A-721A-1F9F-89929DC88AAE}"/>
          </ac:spMkLst>
        </pc:spChg>
      </pc:sldChg>
      <pc:sldChg chg="del">
        <pc:chgData name="Ariela Farchi Behar" userId="2296728193_tp_dropbox_plus" providerId="OAuth2" clId="{554C534E-4F05-4396-9C21-1C977985B708}" dt="2026-07-02T15:59:46.175" v="35" actId="47"/>
        <pc:sldMkLst>
          <pc:docMk/>
          <pc:sldMk cId="4210241240" sldId="288"/>
        </pc:sldMkLst>
      </pc:sldChg>
      <pc:sldChg chg="del">
        <pc:chgData name="Ariela Farchi Behar" userId="2296728193_tp_dropbox_plus" providerId="OAuth2" clId="{554C534E-4F05-4396-9C21-1C977985B708}" dt="2026-07-02T15:58:59.025" v="27" actId="47"/>
        <pc:sldMkLst>
          <pc:docMk/>
          <pc:sldMk cId="2895399938" sldId="290"/>
        </pc:sldMkLst>
      </pc:sldChg>
      <pc:sldChg chg="del">
        <pc:chgData name="Ariela Farchi Behar" userId="2296728193_tp_dropbox_plus" providerId="OAuth2" clId="{554C534E-4F05-4396-9C21-1C977985B708}" dt="2026-07-02T15:59:11.297" v="29" actId="47"/>
        <pc:sldMkLst>
          <pc:docMk/>
          <pc:sldMk cId="2404474332" sldId="292"/>
        </pc:sldMkLst>
      </pc:sldChg>
      <pc:sldChg chg="del">
        <pc:chgData name="Ariela Farchi Behar" userId="2296728193_tp_dropbox_plus" providerId="OAuth2" clId="{554C534E-4F05-4396-9C21-1C977985B708}" dt="2026-07-02T15:56:10.211" v="7" actId="47"/>
        <pc:sldMkLst>
          <pc:docMk/>
          <pc:sldMk cId="3571534208" sldId="295"/>
        </pc:sldMkLst>
      </pc:sldChg>
      <pc:sldChg chg="del">
        <pc:chgData name="Ariela Farchi Behar" userId="2296728193_tp_dropbox_plus" providerId="OAuth2" clId="{554C534E-4F05-4396-9C21-1C977985B708}" dt="2026-07-02T15:59:56.925" v="38" actId="47"/>
        <pc:sldMkLst>
          <pc:docMk/>
          <pc:sldMk cId="1316436891" sldId="301"/>
        </pc:sldMkLst>
      </pc:sldChg>
      <pc:sldChg chg="del">
        <pc:chgData name="Ariela Farchi Behar" userId="2296728193_tp_dropbox_plus" providerId="OAuth2" clId="{554C534E-4F05-4396-9C21-1C977985B708}" dt="2026-07-02T15:58:46.165" v="25" actId="47"/>
        <pc:sldMkLst>
          <pc:docMk/>
          <pc:sldMk cId="866665095" sldId="304"/>
        </pc:sldMkLst>
      </pc:sldChg>
      <pc:sldChg chg="del">
        <pc:chgData name="Ariela Farchi Behar" userId="2296728193_tp_dropbox_plus" providerId="OAuth2" clId="{554C534E-4F05-4396-9C21-1C977985B708}" dt="2026-07-02T15:57:37.473" v="13" actId="47"/>
        <pc:sldMkLst>
          <pc:docMk/>
          <pc:sldMk cId="3078090036" sldId="312"/>
        </pc:sldMkLst>
      </pc:sldChg>
      <pc:sldChg chg="del">
        <pc:chgData name="Ariela Farchi Behar" userId="2296728193_tp_dropbox_plus" providerId="OAuth2" clId="{554C534E-4F05-4396-9C21-1C977985B708}" dt="2026-07-02T15:57:06.681" v="9" actId="47"/>
        <pc:sldMkLst>
          <pc:docMk/>
          <pc:sldMk cId="3630145069" sldId="314"/>
        </pc:sldMkLst>
      </pc:sldChg>
      <pc:sldChg chg="del">
        <pc:chgData name="Ariela Farchi Behar" userId="2296728193_tp_dropbox_plus" providerId="OAuth2" clId="{554C534E-4F05-4396-9C21-1C977985B708}" dt="2026-07-02T15:59:37.089" v="33" actId="47"/>
        <pc:sldMkLst>
          <pc:docMk/>
          <pc:sldMk cId="3916350110" sldId="317"/>
        </pc:sldMkLst>
      </pc:sldChg>
      <pc:sldChg chg="del">
        <pc:chgData name="Ariela Farchi Behar" userId="2296728193_tp_dropbox_plus" providerId="OAuth2" clId="{554C534E-4F05-4396-9C21-1C977985B708}" dt="2026-07-02T15:58:35.720" v="23" actId="47"/>
        <pc:sldMkLst>
          <pc:docMk/>
          <pc:sldMk cId="3636151095" sldId="333"/>
        </pc:sldMkLst>
      </pc:sldChg>
      <pc:sldChg chg="add">
        <pc:chgData name="Ariela Farchi Behar" userId="2296728193_tp_dropbox_plus" providerId="OAuth2" clId="{554C534E-4F05-4396-9C21-1C977985B708}" dt="2026-07-02T15:57:03.813" v="8"/>
        <pc:sldMkLst>
          <pc:docMk/>
          <pc:sldMk cId="3033313620" sldId="2147483583"/>
        </pc:sldMkLst>
      </pc:sldChg>
      <pc:sldChg chg="modSp add mod">
        <pc:chgData name="Ariela Farchi Behar" userId="2296728193_tp_dropbox_plus" providerId="OAuth2" clId="{554C534E-4F05-4396-9C21-1C977985B708}" dt="2026-07-02T15:57:18.262" v="11" actId="27636"/>
        <pc:sldMkLst>
          <pc:docMk/>
          <pc:sldMk cId="2250682373" sldId="2147483586"/>
        </pc:sldMkLst>
        <pc:spChg chg="mod">
          <ac:chgData name="Ariela Farchi Behar" userId="2296728193_tp_dropbox_plus" providerId="OAuth2" clId="{554C534E-4F05-4396-9C21-1C977985B708}" dt="2026-07-02T15:57:18.262" v="11" actId="27636"/>
          <ac:spMkLst>
            <pc:docMk/>
            <pc:sldMk cId="2250682373" sldId="2147483586"/>
            <ac:spMk id="113" creationId="{977F1026-6285-42DA-844B-88FEB577F15C}"/>
          </ac:spMkLst>
        </pc:spChg>
      </pc:sldChg>
      <pc:sldChg chg="modSp add mod">
        <pc:chgData name="Ariela Farchi Behar" userId="2296728193_tp_dropbox_plus" providerId="OAuth2" clId="{554C534E-4F05-4396-9C21-1C977985B708}" dt="2026-07-02T15:57:45.300" v="15" actId="27636"/>
        <pc:sldMkLst>
          <pc:docMk/>
          <pc:sldMk cId="1823485439" sldId="2147483593"/>
        </pc:sldMkLst>
        <pc:spChg chg="mod">
          <ac:chgData name="Ariela Farchi Behar" userId="2296728193_tp_dropbox_plus" providerId="OAuth2" clId="{554C534E-4F05-4396-9C21-1C977985B708}" dt="2026-07-02T15:57:45.300" v="15" actId="27636"/>
          <ac:spMkLst>
            <pc:docMk/>
            <pc:sldMk cId="1823485439" sldId="2147483593"/>
            <ac:spMk id="7" creationId="{8E74CE4F-C2BC-899C-2E3F-745CFA7D090C}"/>
          </ac:spMkLst>
        </pc:spChg>
      </pc:sldChg>
      <pc:sldChg chg="modSp add mod">
        <pc:chgData name="Ariela Farchi Behar" userId="2296728193_tp_dropbox_plus" providerId="OAuth2" clId="{554C534E-4F05-4396-9C21-1C977985B708}" dt="2026-07-02T15:58:10.848" v="18" actId="27636"/>
        <pc:sldMkLst>
          <pc:docMk/>
          <pc:sldMk cId="3108144066" sldId="2147483598"/>
        </pc:sldMkLst>
        <pc:spChg chg="mod">
          <ac:chgData name="Ariela Farchi Behar" userId="2296728193_tp_dropbox_plus" providerId="OAuth2" clId="{554C534E-4F05-4396-9C21-1C977985B708}" dt="2026-07-02T15:58:10.848" v="18" actId="27636"/>
          <ac:spMkLst>
            <pc:docMk/>
            <pc:sldMk cId="3108144066" sldId="2147483598"/>
            <ac:spMk id="5" creationId="{380AB2E3-3A46-577F-A7E3-C406D01A5A73}"/>
          </ac:spMkLst>
        </pc:spChg>
      </pc:sldChg>
      <pc:sldChg chg="add">
        <pc:chgData name="Ariela Farchi Behar" userId="2296728193_tp_dropbox_plus" providerId="OAuth2" clId="{554C534E-4F05-4396-9C21-1C977985B708}" dt="2026-07-02T15:58:20.423" v="20"/>
        <pc:sldMkLst>
          <pc:docMk/>
          <pc:sldMk cId="12059084" sldId="2147483603"/>
        </pc:sldMkLst>
      </pc:sldChg>
      <pc:sldChg chg="add">
        <pc:chgData name="Ariela Farchi Behar" userId="2296728193_tp_dropbox_plus" providerId="OAuth2" clId="{554C534E-4F05-4396-9C21-1C977985B708}" dt="2026-07-02T15:58:33.527" v="22"/>
        <pc:sldMkLst>
          <pc:docMk/>
          <pc:sldMk cId="643722505" sldId="2147483604"/>
        </pc:sldMkLst>
      </pc:sldChg>
      <pc:sldChg chg="add">
        <pc:chgData name="Ariela Farchi Behar" userId="2296728193_tp_dropbox_plus" providerId="OAuth2" clId="{554C534E-4F05-4396-9C21-1C977985B708}" dt="2026-07-02T15:58:43.896" v="24"/>
        <pc:sldMkLst>
          <pc:docMk/>
          <pc:sldMk cId="2383777663" sldId="2147483616"/>
        </pc:sldMkLst>
      </pc:sldChg>
      <pc:sldChg chg="add">
        <pc:chgData name="Ariela Farchi Behar" userId="2296728193_tp_dropbox_plus" providerId="OAuth2" clId="{554C534E-4F05-4396-9C21-1C977985B708}" dt="2026-07-02T15:58:56.772" v="26"/>
        <pc:sldMkLst>
          <pc:docMk/>
          <pc:sldMk cId="3038374052" sldId="2147483618"/>
        </pc:sldMkLst>
      </pc:sldChg>
      <pc:sldChg chg="add">
        <pc:chgData name="Ariela Farchi Behar" userId="2296728193_tp_dropbox_plus" providerId="OAuth2" clId="{554C534E-4F05-4396-9C21-1C977985B708}" dt="2026-07-02T15:59:09.221" v="28"/>
        <pc:sldMkLst>
          <pc:docMk/>
          <pc:sldMk cId="2542181543" sldId="2147483622"/>
        </pc:sldMkLst>
      </pc:sldChg>
      <pc:sldChg chg="add">
        <pc:chgData name="Ariela Farchi Behar" userId="2296728193_tp_dropbox_plus" providerId="OAuth2" clId="{554C534E-4F05-4396-9C21-1C977985B708}" dt="2026-07-02T15:59:34.923" v="32"/>
        <pc:sldMkLst>
          <pc:docMk/>
          <pc:sldMk cId="222422536" sldId="2147483633"/>
        </pc:sldMkLst>
      </pc:sldChg>
      <pc:sldChg chg="add">
        <pc:chgData name="Ariela Farchi Behar" userId="2296728193_tp_dropbox_plus" providerId="OAuth2" clId="{554C534E-4F05-4396-9C21-1C977985B708}" dt="2026-07-02T15:59:43.798" v="34"/>
        <pc:sldMkLst>
          <pc:docMk/>
          <pc:sldMk cId="1059051239" sldId="2147483634"/>
        </pc:sldMkLst>
      </pc:sldChg>
      <pc:sldChg chg="delSp modSp add mod">
        <pc:chgData name="Ariela Farchi Behar" userId="2296728193_tp_dropbox_plus" providerId="OAuth2" clId="{554C534E-4F05-4396-9C21-1C977985B708}" dt="2026-07-02T16:00:03.240" v="41" actId="478"/>
        <pc:sldMkLst>
          <pc:docMk/>
          <pc:sldMk cId="896396151" sldId="2147483636"/>
        </pc:sldMkLst>
        <pc:spChg chg="mod">
          <ac:chgData name="Ariela Farchi Behar" userId="2296728193_tp_dropbox_plus" providerId="OAuth2" clId="{554C534E-4F05-4396-9C21-1C977985B708}" dt="2026-07-02T15:59:55.035" v="37" actId="27636"/>
          <ac:spMkLst>
            <pc:docMk/>
            <pc:sldMk cId="896396151" sldId="2147483636"/>
            <ac:spMk id="2" creationId="{E22F2729-E3D3-0FA9-CB3A-B9B6AE0F7E9A}"/>
          </ac:spMkLst>
        </pc:spChg>
        <pc:spChg chg="del">
          <ac:chgData name="Ariela Farchi Behar" userId="2296728193_tp_dropbox_plus" providerId="OAuth2" clId="{554C534E-4F05-4396-9C21-1C977985B708}" dt="2026-07-02T15:59:59.523" v="39" actId="478"/>
          <ac:spMkLst>
            <pc:docMk/>
            <pc:sldMk cId="896396151" sldId="2147483636"/>
            <ac:spMk id="37" creationId="{DB2FADAD-0046-2A8D-F81E-4A5D9D9D3365}"/>
          </ac:spMkLst>
        </pc:spChg>
        <pc:spChg chg="del">
          <ac:chgData name="Ariela Farchi Behar" userId="2296728193_tp_dropbox_plus" providerId="OAuth2" clId="{554C534E-4F05-4396-9C21-1C977985B708}" dt="2026-07-02T16:00:00.824" v="40" actId="478"/>
          <ac:spMkLst>
            <pc:docMk/>
            <pc:sldMk cId="896396151" sldId="2147483636"/>
            <ac:spMk id="38" creationId="{DA98C580-5DC0-2491-4E35-87B6D90855A0}"/>
          </ac:spMkLst>
        </pc:spChg>
        <pc:picChg chg="del">
          <ac:chgData name="Ariela Farchi Behar" userId="2296728193_tp_dropbox_plus" providerId="OAuth2" clId="{554C534E-4F05-4396-9C21-1C977985B708}" dt="2026-07-02T16:00:03.240" v="41" actId="478"/>
          <ac:picMkLst>
            <pc:docMk/>
            <pc:sldMk cId="896396151" sldId="2147483636"/>
            <ac:picMk id="39" creationId="{54CBD4F5-E67D-4CB5-6024-E68534007764}"/>
          </ac:picMkLst>
        </pc:picChg>
      </pc:sldChg>
      <pc:sldChg chg="del">
        <pc:chgData name="Ariela Farchi Behar" userId="2296728193_tp_dropbox_plus" providerId="OAuth2" clId="{554C534E-4F05-4396-9C21-1C977985B708}" dt="2026-07-02T15:55:45.928" v="1" actId="47"/>
        <pc:sldMkLst>
          <pc:docMk/>
          <pc:sldMk cId="3169030480" sldId="2147483645"/>
        </pc:sldMkLst>
      </pc:sldChg>
      <pc:sldChg chg="add">
        <pc:chgData name="Ariela Farchi Behar" userId="2296728193_tp_dropbox_plus" providerId="OAuth2" clId="{554C534E-4F05-4396-9C21-1C977985B708}" dt="2026-07-02T16:00:19.073" v="42"/>
        <pc:sldMkLst>
          <pc:docMk/>
          <pc:sldMk cId="4256529405" sldId="2147483646"/>
        </pc:sldMkLst>
      </pc:sldChg>
      <pc:sldChg chg="del">
        <pc:chgData name="Ariela Farchi Behar" userId="2296728193_tp_dropbox_plus" providerId="OAuth2" clId="{554C534E-4F05-4396-9C21-1C977985B708}" dt="2026-07-02T16:00:21.182" v="43" actId="47"/>
        <pc:sldMkLst>
          <pc:docMk/>
          <pc:sldMk cId="3190180831" sldId="2147483647"/>
        </pc:sldMkLst>
      </pc:sldChg>
      <pc:sldMasterChg chg="delSldLayout">
        <pc:chgData name="Ariela Farchi Behar" userId="2296728193_tp_dropbox_plus" providerId="OAuth2" clId="{554C534E-4F05-4396-9C21-1C977985B708}" dt="2026-07-02T15:59:56.925" v="38" actId="47"/>
        <pc:sldMasterMkLst>
          <pc:docMk/>
          <pc:sldMasterMk cId="411175702" sldId="2147483668"/>
        </pc:sldMasterMkLst>
        <pc:sldLayoutChg chg="del">
          <pc:chgData name="Ariela Farchi Behar" userId="2296728193_tp_dropbox_plus" providerId="OAuth2" clId="{554C534E-4F05-4396-9C21-1C977985B708}" dt="2026-07-02T15:57:06.681" v="9" actId="47"/>
          <pc:sldLayoutMkLst>
            <pc:docMk/>
            <pc:sldMasterMk cId="411175702" sldId="2147483668"/>
            <pc:sldLayoutMk cId="1107711139" sldId="2147483733"/>
          </pc:sldLayoutMkLst>
        </pc:sldLayoutChg>
        <pc:sldLayoutChg chg="del">
          <pc:chgData name="Ariela Farchi Behar" userId="2296728193_tp_dropbox_plus" providerId="OAuth2" clId="{554C534E-4F05-4396-9C21-1C977985B708}" dt="2026-07-02T15:59:56.925" v="38" actId="47"/>
          <pc:sldLayoutMkLst>
            <pc:docMk/>
            <pc:sldMasterMk cId="411175702" sldId="2147483668"/>
            <pc:sldLayoutMk cId="2016992780" sldId="2147483734"/>
          </pc:sldLayoutMkLst>
        </pc:sldLayoutChg>
        <pc:sldLayoutChg chg="del">
          <pc:chgData name="Ariela Farchi Behar" userId="2296728193_tp_dropbox_plus" providerId="OAuth2" clId="{554C534E-4F05-4396-9C21-1C977985B708}" dt="2026-07-02T15:58:13.031" v="19" actId="47"/>
          <pc:sldLayoutMkLst>
            <pc:docMk/>
            <pc:sldMasterMk cId="411175702" sldId="2147483668"/>
            <pc:sldLayoutMk cId="2874406988" sldId="214748373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3.xlsb"/><Relationship Id="rId1" Type="http://schemas.openxmlformats.org/officeDocument/2006/relationships/image" Target="../media/image26.emf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1551267499054"/>
          <c:y val="6.148055207026349E-2"/>
          <c:w val="0.79833522512296629"/>
          <c:h val="0.79046424090338774"/>
        </c:manualLayout>
      </c:layout>
      <c:scatterChart>
        <c:scatterStyle val="lineMarker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numCache>
            </c:numRef>
          </c:xVal>
          <c:yVal>
            <c:numRef>
              <c:f>Sheet1!$A$2:$AO$2</c:f>
              <c:numCache>
                <c:formatCode>General</c:formatCode>
                <c:ptCount val="41"/>
                <c:pt idx="0">
                  <c:v>449.53</c:v>
                </c:pt>
                <c:pt idx="1">
                  <c:v>460.99301500000001</c:v>
                </c:pt>
                <c:pt idx="2">
                  <c:v>472.74833688250004</c:v>
                </c:pt>
                <c:pt idx="3">
                  <c:v>484.80341947300383</c:v>
                </c:pt>
                <c:pt idx="4">
                  <c:v>497.16590666956546</c:v>
                </c:pt>
                <c:pt idx="5">
                  <c:v>509.84363728963939</c:v>
                </c:pt>
                <c:pt idx="6">
                  <c:v>522.84465004052527</c:v>
                </c:pt>
                <c:pt idx="7">
                  <c:v>536.17718861655874</c:v>
                </c:pt>
                <c:pt idx="8">
                  <c:v>549.84970692628099</c:v>
                </c:pt>
                <c:pt idx="9">
                  <c:v>563.87087445290115</c:v>
                </c:pt>
                <c:pt idx="10">
                  <c:v>578.24958175145014</c:v>
                </c:pt>
                <c:pt idx="11">
                  <c:v>592.99494608611212</c:v>
                </c:pt>
                <c:pt idx="12">
                  <c:v>608.116317211308</c:v>
                </c:pt>
                <c:pt idx="13">
                  <c:v>623.62328330019636</c:v>
                </c:pt>
                <c:pt idx="14">
                  <c:v>639.52567702435147</c:v>
                </c:pt>
                <c:pt idx="15">
                  <c:v>655.83358178847243</c:v>
                </c:pt>
                <c:pt idx="16">
                  <c:v>672.55733812407857</c:v>
                </c:pt>
                <c:pt idx="17">
                  <c:v>689.70755024624259</c:v>
                </c:pt>
                <c:pt idx="18">
                  <c:v>707.29509277752186</c:v>
                </c:pt>
                <c:pt idx="19">
                  <c:v>725.33111764334876</c:v>
                </c:pt>
                <c:pt idx="20">
                  <c:v>743.82706114325424</c:v>
                </c:pt>
                <c:pt idx="21">
                  <c:v>762.79465120240729</c:v>
                </c:pt>
                <c:pt idx="22">
                  <c:v>782.24591480806873</c:v>
                </c:pt>
                <c:pt idx="23">
                  <c:v>802.19318563567458</c:v>
                </c:pt>
                <c:pt idx="24">
                  <c:v>822.64911186938434</c:v>
                </c:pt>
                <c:pt idx="25">
                  <c:v>843.62666422205371</c:v>
                </c:pt>
                <c:pt idx="26">
                  <c:v>865.13914415971612</c:v>
                </c:pt>
                <c:pt idx="27">
                  <c:v>887.20019233578898</c:v>
                </c:pt>
                <c:pt idx="28">
                  <c:v>909.82379724035172</c:v>
                </c:pt>
                <c:pt idx="29">
                  <c:v>933.02430406998076</c:v>
                </c:pt>
                <c:pt idx="30">
                  <c:v>956.81642382376538</c:v>
                </c:pt>
                <c:pt idx="31">
                  <c:v>981.21524263127151</c:v>
                </c:pt>
                <c:pt idx="32">
                  <c:v>1006.2362313183691</c:v>
                </c:pt>
                <c:pt idx="33">
                  <c:v>1031.8952552169876</c:v>
                </c:pt>
                <c:pt idx="34">
                  <c:v>1058.2085842250208</c:v>
                </c:pt>
                <c:pt idx="35">
                  <c:v>1085.1929031227589</c:v>
                </c:pt>
                <c:pt idx="36">
                  <c:v>1112.8653221523894</c:v>
                </c:pt>
                <c:pt idx="37">
                  <c:v>1141.2433878672753</c:v>
                </c:pt>
                <c:pt idx="38">
                  <c:v>1170.3450942578909</c:v>
                </c:pt>
                <c:pt idx="39">
                  <c:v>1200.1888941614673</c:v>
                </c:pt>
                <c:pt idx="40">
                  <c:v>1230.7937109625848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B75-4865-B1C9-FF6673CB6883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numCache>
            </c:numRef>
          </c:xVal>
          <c:yVal>
            <c:numRef>
              <c:f>Sheet1!$A$3:$AO$3</c:f>
              <c:numCache>
                <c:formatCode>General</c:formatCode>
                <c:ptCount val="41"/>
                <c:pt idx="0">
                  <c:v>464</c:v>
                </c:pt>
                <c:pt idx="1">
                  <c:v>474.06880000000001</c:v>
                </c:pt>
                <c:pt idx="2">
                  <c:v>484.35609296000001</c:v>
                </c:pt>
                <c:pt idx="3">
                  <c:v>494.86662017723205</c:v>
                </c:pt>
                <c:pt idx="4">
                  <c:v>505.60522583507799</c:v>
                </c:pt>
                <c:pt idx="5">
                  <c:v>516.5768592356992</c:v>
                </c:pt>
                <c:pt idx="6">
                  <c:v>527.78657708111393</c:v>
                </c:pt>
                <c:pt idx="7">
                  <c:v>539.23954580377415</c:v>
                </c:pt>
                <c:pt idx="8">
                  <c:v>550.94104394771603</c:v>
                </c:pt>
                <c:pt idx="9">
                  <c:v>562.89646460138147</c:v>
                </c:pt>
                <c:pt idx="10">
                  <c:v>575.11131788323144</c:v>
                </c:pt>
                <c:pt idx="11">
                  <c:v>587.59123348129754</c:v>
                </c:pt>
                <c:pt idx="12">
                  <c:v>600.3419632478417</c:v>
                </c:pt>
                <c:pt idx="13">
                  <c:v>613.36938385031988</c:v>
                </c:pt>
                <c:pt idx="14">
                  <c:v>626.67949947987188</c:v>
                </c:pt>
                <c:pt idx="15">
                  <c:v>640.27844461858513</c:v>
                </c:pt>
                <c:pt idx="16">
                  <c:v>654.17248686680841</c:v>
                </c:pt>
                <c:pt idx="17">
                  <c:v>668.36802983181815</c:v>
                </c:pt>
                <c:pt idx="18">
                  <c:v>682.87161607916869</c:v>
                </c:pt>
                <c:pt idx="19">
                  <c:v>697.68993014808666</c:v>
                </c:pt>
                <c:pt idx="20">
                  <c:v>712.82980163230013</c:v>
                </c:pt>
                <c:pt idx="21">
                  <c:v>728.29820832772111</c:v>
                </c:pt>
                <c:pt idx="22">
                  <c:v>744.10227944843268</c:v>
                </c:pt>
                <c:pt idx="23">
                  <c:v>760.2492989124637</c:v>
                </c:pt>
                <c:pt idx="24">
                  <c:v>776.74670869886415</c:v>
                </c:pt>
                <c:pt idx="25">
                  <c:v>793.60211227762954</c:v>
                </c:pt>
                <c:pt idx="26">
                  <c:v>810.82327811405412</c:v>
                </c:pt>
                <c:pt idx="27">
                  <c:v>828.41814324912912</c:v>
                </c:pt>
                <c:pt idx="28">
                  <c:v>846.39481695763527</c:v>
                </c:pt>
                <c:pt idx="29">
                  <c:v>864.76158448561603</c:v>
                </c:pt>
                <c:pt idx="30">
                  <c:v>883.52691086895391</c:v>
                </c:pt>
                <c:pt idx="31">
                  <c:v>902.69944483481027</c:v>
                </c:pt>
                <c:pt idx="32">
                  <c:v>922.28802278772571</c:v>
                </c:pt>
                <c:pt idx="33">
                  <c:v>942.30167288221935</c:v>
                </c:pt>
                <c:pt idx="34">
                  <c:v>962.74961918376357</c:v>
                </c:pt>
                <c:pt idx="35">
                  <c:v>983.64128592005125</c:v>
                </c:pt>
                <c:pt idx="36">
                  <c:v>1004.9863018245164</c:v>
                </c:pt>
                <c:pt idx="37">
                  <c:v>1026.7945045741085</c:v>
                </c:pt>
                <c:pt idx="38">
                  <c:v>1049.0759453233668</c:v>
                </c:pt>
                <c:pt idx="39">
                  <c:v>1071.8408933368839</c:v>
                </c:pt>
                <c:pt idx="40">
                  <c:v>1095.0998407222944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B75-4865-B1C9-FF6673CB6883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numCache>
            </c:numRef>
          </c:xVal>
          <c:yVal>
            <c:numRef>
              <c:f>Sheet1!$A$4:$AO$4</c:f>
              <c:numCache>
                <c:formatCode>General</c:formatCode>
                <c:ptCount val="41"/>
                <c:pt idx="0">
                  <c:v>547</c:v>
                </c:pt>
                <c:pt idx="1">
                  <c:v>552.74349999999993</c:v>
                </c:pt>
                <c:pt idx="2">
                  <c:v>558.54730674999985</c:v>
                </c:pt>
                <c:pt idx="3">
                  <c:v>564.41205347087487</c:v>
                </c:pt>
                <c:pt idx="4">
                  <c:v>570.33838003231904</c:v>
                </c:pt>
                <c:pt idx="5">
                  <c:v>576.32693302265841</c:v>
                </c:pt>
                <c:pt idx="6">
                  <c:v>582.37836581939632</c:v>
                </c:pt>
                <c:pt idx="7">
                  <c:v>588.49333866049994</c:v>
                </c:pt>
                <c:pt idx="8">
                  <c:v>594.67251871643521</c:v>
                </c:pt>
                <c:pt idx="9">
                  <c:v>600.91658016295776</c:v>
                </c:pt>
                <c:pt idx="10">
                  <c:v>607.2262042546688</c:v>
                </c:pt>
                <c:pt idx="11">
                  <c:v>613.60207939934276</c:v>
                </c:pt>
                <c:pt idx="12">
                  <c:v>620.04490123303583</c:v>
                </c:pt>
                <c:pt idx="13">
                  <c:v>626.55537269598267</c:v>
                </c:pt>
                <c:pt idx="14">
                  <c:v>633.13420410929041</c:v>
                </c:pt>
                <c:pt idx="15">
                  <c:v>639.78211325243797</c:v>
                </c:pt>
                <c:pt idx="16">
                  <c:v>646.49982544158854</c:v>
                </c:pt>
                <c:pt idx="17">
                  <c:v>653.2880736087252</c:v>
                </c:pt>
                <c:pt idx="18">
                  <c:v>660.14759838161683</c:v>
                </c:pt>
                <c:pt idx="19">
                  <c:v>667.0791481646238</c:v>
                </c:pt>
                <c:pt idx="20">
                  <c:v>674.08347922035227</c:v>
                </c:pt>
                <c:pt idx="21">
                  <c:v>681.16135575216595</c:v>
                </c:pt>
                <c:pt idx="22">
                  <c:v>688.31354998756365</c:v>
                </c:pt>
                <c:pt idx="23">
                  <c:v>695.54084226243299</c:v>
                </c:pt>
                <c:pt idx="24">
                  <c:v>702.84402110618851</c:v>
                </c:pt>
                <c:pt idx="25">
                  <c:v>710.22388332780349</c:v>
                </c:pt>
                <c:pt idx="26">
                  <c:v>717.68123410274541</c:v>
                </c:pt>
                <c:pt idx="27">
                  <c:v>725.21688706082421</c:v>
                </c:pt>
                <c:pt idx="28">
                  <c:v>732.83166437496277</c:v>
                </c:pt>
                <c:pt idx="29">
                  <c:v>740.5263968508998</c:v>
                </c:pt>
                <c:pt idx="30">
                  <c:v>748.30192401783427</c:v>
                </c:pt>
                <c:pt idx="31">
                  <c:v>756.15909422002153</c:v>
                </c:pt>
                <c:pt idx="32">
                  <c:v>764.0987647093317</c:v>
                </c:pt>
                <c:pt idx="33">
                  <c:v>772.1218017387796</c:v>
                </c:pt>
                <c:pt idx="34">
                  <c:v>780.22908065703677</c:v>
                </c:pt>
                <c:pt idx="35">
                  <c:v>788.42148600393557</c:v>
                </c:pt>
                <c:pt idx="36">
                  <c:v>796.69991160697691</c:v>
                </c:pt>
                <c:pt idx="37">
                  <c:v>805.06526067885011</c:v>
                </c:pt>
                <c:pt idx="38">
                  <c:v>813.51844591597796</c:v>
                </c:pt>
                <c:pt idx="39">
                  <c:v>822.06038959809564</c:v>
                </c:pt>
                <c:pt idx="40">
                  <c:v>830.69202368887557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B75-4865-B1C9-FF6673CB6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60"/>
          <c:min val="2020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"/>
        <c:crosses val="min"/>
        <c:crossBetween val="midCat"/>
        <c:majorUnit val="5"/>
      </c:valAx>
      <c:valAx>
        <c:axId val="5"/>
        <c:scaling>
          <c:orientation val="minMax"/>
          <c:max val="1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"/>
        <c:crosses val="min"/>
        <c:crossBetween val="midCat"/>
        <c:majorUnit val="2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58066808813077E-2"/>
          <c:y val="2.180293501048218E-2"/>
          <c:w val="0.92608386638237383"/>
          <c:h val="0.9563941299790356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Sheet1!$A$1:$Q$1</c:f>
              <c:numCache>
                <c:formatCode>General</c:formatCode>
                <c:ptCount val="17"/>
                <c:pt idx="0">
                  <c:v>5.4</c:v>
                </c:pt>
                <c:pt idx="1">
                  <c:v>5</c:v>
                </c:pt>
                <c:pt idx="2">
                  <c:v>4.5</c:v>
                </c:pt>
                <c:pt idx="3">
                  <c:v>4.3</c:v>
                </c:pt>
                <c:pt idx="4">
                  <c:v>4.2</c:v>
                </c:pt>
                <c:pt idx="5">
                  <c:v>4</c:v>
                </c:pt>
                <c:pt idx="6">
                  <c:v>2.8000000000000003</c:v>
                </c:pt>
                <c:pt idx="7">
                  <c:v>2.2999999999999998</c:v>
                </c:pt>
                <c:pt idx="8">
                  <c:v>2.2999999999999998</c:v>
                </c:pt>
                <c:pt idx="9">
                  <c:v>2.2999999999999998</c:v>
                </c:pt>
                <c:pt idx="10">
                  <c:v>2</c:v>
                </c:pt>
                <c:pt idx="11">
                  <c:v>1.7999999999999998</c:v>
                </c:pt>
                <c:pt idx="12">
                  <c:v>1.7000000000000002</c:v>
                </c:pt>
                <c:pt idx="13">
                  <c:v>1.6</c:v>
                </c:pt>
                <c:pt idx="14">
                  <c:v>1.5</c:v>
                </c:pt>
                <c:pt idx="15">
                  <c:v>1.4000000000000001</c:v>
                </c:pt>
                <c:pt idx="16">
                  <c:v>1.4000000000000001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D-4BDA-817E-9BC3ADC8A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8539728"/>
        <c:axId val="1"/>
      </c:barChart>
      <c:catAx>
        <c:axId val="21853972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.4"/>
          <c:min val="0"/>
        </c:scaling>
        <c:delete val="0"/>
        <c:axPos val="t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85397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519919747778737E-3"/>
          <c:y val="8.5583290881304133E-2"/>
          <c:w val="0.98509601605044428"/>
          <c:h val="0.828833418237391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904-374B-A399-3A13FB9598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17</c:v>
                </c:pt>
                <c:pt idx="1">
                  <c:v>8</c:v>
                </c:pt>
                <c:pt idx="2">
                  <c:v>52.3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04-374B-A399-3A13FB959825}"/>
            </c:ext>
          </c:extLst>
        </c:ser>
        <c:ser>
          <c:idx val="1"/>
          <c:order val="1"/>
          <c:spPr>
            <a:noFill/>
            <a:ln w="12700" cmpd="sng" algn="ctr">
              <a:solidFill>
                <a:schemeClr val="accent1"/>
              </a:solidFill>
              <a:prstDash val="solid"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150</c:v>
                </c:pt>
                <c:pt idx="1">
                  <c:v>80</c:v>
                </c:pt>
                <c:pt idx="2">
                  <c:v>160</c:v>
                </c:pt>
                <c:pt idx="3">
                  <c:v>367.74761431411531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04-374B-A399-3A13FB959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89175439"/>
        <c:axId val="1"/>
      </c:barChart>
      <c:catAx>
        <c:axId val="48917543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17.7476143141153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8917543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801E-2"/>
          <c:y val="3.8291605301914583E-2"/>
          <c:w val="0.95721925133689845"/>
          <c:h val="0.9234167893961708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Sheet1!$A$1:$AJ$1</c:f>
              <c:numCache>
                <c:formatCode>General</c:formatCode>
                <c:ptCount val="36"/>
                <c:pt idx="0">
                  <c:v>1.55</c:v>
                </c:pt>
                <c:pt idx="1">
                  <c:v>1.6120000000000001</c:v>
                </c:pt>
                <c:pt idx="2">
                  <c:v>1.67648</c:v>
                </c:pt>
                <c:pt idx="3">
                  <c:v>1.7435389999999999</c:v>
                </c:pt>
                <c:pt idx="4">
                  <c:v>1.8</c:v>
                </c:pt>
                <c:pt idx="5">
                  <c:v>1.845</c:v>
                </c:pt>
                <c:pt idx="6">
                  <c:v>1.8911249999999999</c:v>
                </c:pt>
                <c:pt idx="7">
                  <c:v>1.9384030000000001</c:v>
                </c:pt>
                <c:pt idx="8">
                  <c:v>1.986863</c:v>
                </c:pt>
                <c:pt idx="9">
                  <c:v>2.0365350000000002</c:v>
                </c:pt>
                <c:pt idx="10">
                  <c:v>2.0874480000000002</c:v>
                </c:pt>
                <c:pt idx="11">
                  <c:v>2.139634</c:v>
                </c:pt>
                <c:pt idx="12">
                  <c:v>2.1931250000000002</c:v>
                </c:pt>
                <c:pt idx="13">
                  <c:v>2.2479529999999999</c:v>
                </c:pt>
                <c:pt idx="14">
                  <c:v>2.3041520000000002</c:v>
                </c:pt>
                <c:pt idx="15">
                  <c:v>2.3617560000000002</c:v>
                </c:pt>
                <c:pt idx="16">
                  <c:v>2.4207999999999998</c:v>
                </c:pt>
                <c:pt idx="17">
                  <c:v>2.4813200000000002</c:v>
                </c:pt>
                <c:pt idx="18">
                  <c:v>2.5433530000000002</c:v>
                </c:pt>
                <c:pt idx="19">
                  <c:v>2.6069369999999998</c:v>
                </c:pt>
                <c:pt idx="20">
                  <c:v>2.67211</c:v>
                </c:pt>
                <c:pt idx="21">
                  <c:v>2.7389130000000002</c:v>
                </c:pt>
                <c:pt idx="22">
                  <c:v>2.8073860000000002</c:v>
                </c:pt>
                <c:pt idx="23">
                  <c:v>2.87757</c:v>
                </c:pt>
                <c:pt idx="24">
                  <c:v>2.9495100000000001</c:v>
                </c:pt>
                <c:pt idx="25">
                  <c:v>3.023247</c:v>
                </c:pt>
                <c:pt idx="26">
                  <c:v>3.0988289999999998</c:v>
                </c:pt>
                <c:pt idx="27">
                  <c:v>3.1762990000000002</c:v>
                </c:pt>
                <c:pt idx="28">
                  <c:v>3.2557070000000001</c:v>
                </c:pt>
                <c:pt idx="29">
                  <c:v>3.3370989999999998</c:v>
                </c:pt>
                <c:pt idx="30">
                  <c:v>3.4205269999999999</c:v>
                </c:pt>
                <c:pt idx="31">
                  <c:v>3.50604</c:v>
                </c:pt>
                <c:pt idx="32">
                  <c:v>3.5936910000000002</c:v>
                </c:pt>
                <c:pt idx="33">
                  <c:v>3.6835330000000002</c:v>
                </c:pt>
                <c:pt idx="34">
                  <c:v>3.7756219999999998</c:v>
                </c:pt>
                <c:pt idx="35">
                  <c:v>3.8700121834058954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7-49B5-AD16-7F872ADD6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20836016"/>
        <c:axId val="1"/>
      </c:barChart>
      <c:lineChart>
        <c:grouping val="standard"/>
        <c:varyColors val="0"/>
        <c:ser>
          <c:idx val="1"/>
          <c:order val="1"/>
          <c:spPr>
            <a:ln>
              <a:noFill/>
            </a:ln>
          </c:spPr>
          <c:marker>
            <c:symbol val="none"/>
          </c:marker>
          <c:dPt>
            <c:idx val="4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6B7-49B5-AD16-7F872ADD6966}"/>
              </c:ext>
            </c:extLst>
          </c:dPt>
          <c:dPt>
            <c:idx val="5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6B7-49B5-AD16-7F872ADD6966}"/>
              </c:ext>
            </c:extLst>
          </c:dPt>
          <c:dPt>
            <c:idx val="6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6B7-49B5-AD16-7F872ADD6966}"/>
              </c:ext>
            </c:extLst>
          </c:dPt>
          <c:dPt>
            <c:idx val="7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6B7-49B5-AD16-7F872ADD6966}"/>
              </c:ext>
            </c:extLst>
          </c:dPt>
          <c:dPt>
            <c:idx val="8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6B7-49B5-AD16-7F872ADD6966}"/>
              </c:ext>
            </c:extLst>
          </c:dPt>
          <c:dPt>
            <c:idx val="9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6B7-49B5-AD16-7F872ADD6966}"/>
              </c:ext>
            </c:extLst>
          </c:dPt>
          <c:dPt>
            <c:idx val="10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6B7-49B5-AD16-7F872ADD6966}"/>
              </c:ext>
            </c:extLst>
          </c:dPt>
          <c:dPt>
            <c:idx val="11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6B7-49B5-AD16-7F872ADD6966}"/>
              </c:ext>
            </c:extLst>
          </c:dPt>
          <c:dPt>
            <c:idx val="12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6B7-49B5-AD16-7F872ADD6966}"/>
              </c:ext>
            </c:extLst>
          </c:dPt>
          <c:dPt>
            <c:idx val="13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76B7-49B5-AD16-7F872ADD6966}"/>
              </c:ext>
            </c:extLst>
          </c:dPt>
          <c:dPt>
            <c:idx val="14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76B7-49B5-AD16-7F872ADD6966}"/>
              </c:ext>
            </c:extLst>
          </c:dPt>
          <c:dPt>
            <c:idx val="15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76B7-49B5-AD16-7F872ADD6966}"/>
              </c:ext>
            </c:extLst>
          </c:dPt>
          <c:dPt>
            <c:idx val="16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76B7-49B5-AD16-7F872ADD6966}"/>
              </c:ext>
            </c:extLst>
          </c:dPt>
          <c:dPt>
            <c:idx val="17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76B7-49B5-AD16-7F872ADD6966}"/>
              </c:ext>
            </c:extLst>
          </c:dPt>
          <c:dPt>
            <c:idx val="18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76B7-49B5-AD16-7F872ADD6966}"/>
              </c:ext>
            </c:extLst>
          </c:dPt>
          <c:dPt>
            <c:idx val="19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76B7-49B5-AD16-7F872ADD6966}"/>
              </c:ext>
            </c:extLst>
          </c:dPt>
          <c:dPt>
            <c:idx val="20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76B7-49B5-AD16-7F872ADD6966}"/>
              </c:ext>
            </c:extLst>
          </c:dPt>
          <c:dPt>
            <c:idx val="21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76B7-49B5-AD16-7F872ADD6966}"/>
              </c:ext>
            </c:extLst>
          </c:dPt>
          <c:dPt>
            <c:idx val="22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76B7-49B5-AD16-7F872ADD6966}"/>
              </c:ext>
            </c:extLst>
          </c:dPt>
          <c:dPt>
            <c:idx val="23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76B7-49B5-AD16-7F872ADD6966}"/>
              </c:ext>
            </c:extLst>
          </c:dPt>
          <c:dPt>
            <c:idx val="24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76B7-49B5-AD16-7F872ADD6966}"/>
              </c:ext>
            </c:extLst>
          </c:dPt>
          <c:dPt>
            <c:idx val="25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76B7-49B5-AD16-7F872ADD6966}"/>
              </c:ext>
            </c:extLst>
          </c:dPt>
          <c:dPt>
            <c:idx val="26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76B7-49B5-AD16-7F872ADD6966}"/>
              </c:ext>
            </c:extLst>
          </c:dPt>
          <c:dPt>
            <c:idx val="27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76B7-49B5-AD16-7F872ADD6966}"/>
              </c:ext>
            </c:extLst>
          </c:dPt>
          <c:dPt>
            <c:idx val="28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76B7-49B5-AD16-7F872ADD6966}"/>
              </c:ext>
            </c:extLst>
          </c:dPt>
          <c:dPt>
            <c:idx val="29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76B7-49B5-AD16-7F872ADD6966}"/>
              </c:ext>
            </c:extLst>
          </c:dPt>
          <c:dPt>
            <c:idx val="30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76B7-49B5-AD16-7F872ADD6966}"/>
              </c:ext>
            </c:extLst>
          </c:dPt>
          <c:dPt>
            <c:idx val="31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76B7-49B5-AD16-7F872ADD6966}"/>
              </c:ext>
            </c:extLst>
          </c:dPt>
          <c:dPt>
            <c:idx val="32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76B7-49B5-AD16-7F872ADD6966}"/>
              </c:ext>
            </c:extLst>
          </c:dPt>
          <c:dPt>
            <c:idx val="33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76B7-49B5-AD16-7F872ADD6966}"/>
              </c:ext>
            </c:extLst>
          </c:dPt>
          <c:dPt>
            <c:idx val="34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76B7-49B5-AD16-7F872ADD6966}"/>
              </c:ext>
            </c:extLst>
          </c:dPt>
          <c:dPt>
            <c:idx val="35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76B7-49B5-AD16-7F872ADD6966}"/>
              </c:ext>
            </c:extLst>
          </c:dPt>
          <c:errBars>
            <c:errDir val="y"/>
            <c:errBarType val="plus"/>
            <c:errValType val="cust"/>
            <c:noEndCap val="1"/>
            <c:plus>
              <c:numRef>
                <c:f>Sheet1!$A$2:$AJ$2</c:f>
                <c:numCache>
                  <c:formatCode>General</c:formatCode>
                  <c:ptCount val="36"/>
                  <c:pt idx="4">
                    <c:v>-0.50051800000000002</c:v>
                  </c:pt>
                  <c:pt idx="5">
                    <c:v>-0.51840600000000014</c:v>
                  </c:pt>
                  <c:pt idx="6">
                    <c:v>-0.539412</c:v>
                  </c:pt>
                  <c:pt idx="7">
                    <c:v>-0.56374199999999997</c:v>
                  </c:pt>
                  <c:pt idx="8">
                    <c:v>-0.59157899999999985</c:v>
                  </c:pt>
                  <c:pt idx="9">
                    <c:v>-0.62308799999999986</c:v>
                  </c:pt>
                  <c:pt idx="10">
                    <c:v>-0.65841299999999991</c:v>
                  </c:pt>
                  <c:pt idx="11">
                    <c:v>-0.69768399999999997</c:v>
                  </c:pt>
                  <c:pt idx="12">
                    <c:v>-0.74102000000000001</c:v>
                  </c:pt>
                  <c:pt idx="13">
                    <c:v>-0.78853600000000013</c:v>
                  </c:pt>
                  <c:pt idx="14">
                    <c:v>-0.840341</c:v>
                  </c:pt>
                  <c:pt idx="15">
                    <c:v>-0.89654999999999996</c:v>
                  </c:pt>
                  <c:pt idx="16">
                    <c:v>-0.95727899999999999</c:v>
                  </c:pt>
                  <c:pt idx="17">
                    <c:v>-1.022653</c:v>
                  </c:pt>
                  <c:pt idx="18">
                    <c:v>-1.0928039999999999</c:v>
                  </c:pt>
                  <c:pt idx="19">
                    <c:v>-1.1678770000000003</c:v>
                  </c:pt>
                  <c:pt idx="20">
                    <c:v>-1.2480250000000002</c:v>
                  </c:pt>
                  <c:pt idx="21">
                    <c:v>-1.3334139999999999</c:v>
                  </c:pt>
                  <c:pt idx="22">
                    <c:v>-1.424223</c:v>
                  </c:pt>
                  <c:pt idx="23">
                    <c:v>-1.5206439999999999</c:v>
                  </c:pt>
                  <c:pt idx="24">
                    <c:v>-1.6228809999999996</c:v>
                  </c:pt>
                  <c:pt idx="25">
                    <c:v>-1.7311529999999999</c:v>
                  </c:pt>
                  <c:pt idx="26">
                    <c:v>-1.845691</c:v>
                  </c:pt>
                  <c:pt idx="27">
                    <c:v>-1.966742</c:v>
                  </c:pt>
                  <c:pt idx="28">
                    <c:v>-2.0945650000000002</c:v>
                  </c:pt>
                  <c:pt idx="29">
                    <c:v>-2.2294360000000002</c:v>
                  </c:pt>
                  <c:pt idx="30">
                    <c:v>-2.3716439999999999</c:v>
                  </c:pt>
                  <c:pt idx="31">
                    <c:v>-2.5214919999999998</c:v>
                  </c:pt>
                  <c:pt idx="32">
                    <c:v>-2.6793039999999997</c:v>
                  </c:pt>
                  <c:pt idx="33">
                    <c:v>-2.8454129999999997</c:v>
                  </c:pt>
                  <c:pt idx="34">
                    <c:v>-3.0201729999999998</c:v>
                  </c:pt>
                  <c:pt idx="35">
                    <c:v>-3.203954</c:v>
                  </c:pt>
                </c:numCache>
              </c:numRef>
            </c:plus>
            <c:spPr>
              <a:ln w="12700" cmpd="sng" algn="ctr">
                <a:solidFill>
                  <a:schemeClr val="tx1"/>
                </a:solidFill>
                <a:prstDash val="solid"/>
              </a:ln>
            </c:spPr>
          </c:errBars>
          <c:val>
            <c:numRef>
              <c:f>Sheet1!$A$3:$AJ$3</c:f>
              <c:numCache>
                <c:formatCode>General</c:formatCode>
                <c:ptCount val="36"/>
                <c:pt idx="4">
                  <c:v>2.0502590000000001</c:v>
                </c:pt>
                <c:pt idx="5">
                  <c:v>2.104203</c:v>
                </c:pt>
                <c:pt idx="6">
                  <c:v>2.1608309999999999</c:v>
                </c:pt>
                <c:pt idx="7">
                  <c:v>2.2202739999999999</c:v>
                </c:pt>
                <c:pt idx="8">
                  <c:v>2.2826529999999998</c:v>
                </c:pt>
                <c:pt idx="9">
                  <c:v>2.3480789999999998</c:v>
                </c:pt>
                <c:pt idx="10">
                  <c:v>2.416655</c:v>
                </c:pt>
                <c:pt idx="11">
                  <c:v>2.4884759999999999</c:v>
                </c:pt>
                <c:pt idx="12">
                  <c:v>2.5636350000000001</c:v>
                </c:pt>
                <c:pt idx="13">
                  <c:v>2.6422210000000002</c:v>
                </c:pt>
                <c:pt idx="14">
                  <c:v>2.7243230000000001</c:v>
                </c:pt>
                <c:pt idx="15">
                  <c:v>2.8100309999999999</c:v>
                </c:pt>
                <c:pt idx="16">
                  <c:v>2.8994390000000001</c:v>
                </c:pt>
                <c:pt idx="17">
                  <c:v>2.9926460000000001</c:v>
                </c:pt>
                <c:pt idx="18">
                  <c:v>3.0897549999999998</c:v>
                </c:pt>
                <c:pt idx="19">
                  <c:v>3.1908750000000001</c:v>
                </c:pt>
                <c:pt idx="20">
                  <c:v>3.2961230000000001</c:v>
                </c:pt>
                <c:pt idx="21">
                  <c:v>3.4056199999999999</c:v>
                </c:pt>
                <c:pt idx="22">
                  <c:v>3.5194969999999999</c:v>
                </c:pt>
                <c:pt idx="23">
                  <c:v>3.6378919999999999</c:v>
                </c:pt>
                <c:pt idx="24">
                  <c:v>3.7609499999999998</c:v>
                </c:pt>
                <c:pt idx="25">
                  <c:v>3.8888240000000001</c:v>
                </c:pt>
                <c:pt idx="26">
                  <c:v>4.021674</c:v>
                </c:pt>
                <c:pt idx="27">
                  <c:v>4.1596700000000002</c:v>
                </c:pt>
                <c:pt idx="28">
                  <c:v>4.3029890000000002</c:v>
                </c:pt>
                <c:pt idx="29">
                  <c:v>4.4518170000000001</c:v>
                </c:pt>
                <c:pt idx="30">
                  <c:v>4.6063489999999998</c:v>
                </c:pt>
                <c:pt idx="31">
                  <c:v>4.7667859999999997</c:v>
                </c:pt>
                <c:pt idx="32">
                  <c:v>4.9333429999999998</c:v>
                </c:pt>
                <c:pt idx="33">
                  <c:v>5.1062399999999997</c:v>
                </c:pt>
                <c:pt idx="34">
                  <c:v>5.2857079999999996</c:v>
                </c:pt>
                <c:pt idx="35">
                  <c:v>5.4719889999999998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76B7-49B5-AD16-7F872ADD6966}"/>
            </c:ext>
          </c:extLst>
        </c:ser>
        <c:ser>
          <c:idx val="2"/>
          <c:order val="2"/>
          <c:spPr>
            <a:ln>
              <a:noFill/>
            </a:ln>
          </c:spPr>
          <c:marker>
            <c:symbol val="none"/>
          </c:marker>
          <c:dPt>
            <c:idx val="4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76B7-49B5-AD16-7F872ADD6966}"/>
              </c:ext>
            </c:extLst>
          </c:dPt>
          <c:dPt>
            <c:idx val="5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76B7-49B5-AD16-7F872ADD6966}"/>
              </c:ext>
            </c:extLst>
          </c:dPt>
          <c:dPt>
            <c:idx val="6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76B7-49B5-AD16-7F872ADD6966}"/>
              </c:ext>
            </c:extLst>
          </c:dPt>
          <c:dPt>
            <c:idx val="7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76B7-49B5-AD16-7F872ADD6966}"/>
              </c:ext>
            </c:extLst>
          </c:dPt>
          <c:dPt>
            <c:idx val="8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76B7-49B5-AD16-7F872ADD6966}"/>
              </c:ext>
            </c:extLst>
          </c:dPt>
          <c:dPt>
            <c:idx val="9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76B7-49B5-AD16-7F872ADD6966}"/>
              </c:ext>
            </c:extLst>
          </c:dPt>
          <c:dPt>
            <c:idx val="10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76B7-49B5-AD16-7F872ADD6966}"/>
              </c:ext>
            </c:extLst>
          </c:dPt>
          <c:dPt>
            <c:idx val="11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76B7-49B5-AD16-7F872ADD6966}"/>
              </c:ext>
            </c:extLst>
          </c:dPt>
          <c:dPt>
            <c:idx val="12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76B7-49B5-AD16-7F872ADD6966}"/>
              </c:ext>
            </c:extLst>
          </c:dPt>
          <c:dPt>
            <c:idx val="13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76B7-49B5-AD16-7F872ADD6966}"/>
              </c:ext>
            </c:extLst>
          </c:dPt>
          <c:dPt>
            <c:idx val="14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76B7-49B5-AD16-7F872ADD6966}"/>
              </c:ext>
            </c:extLst>
          </c:dPt>
          <c:dPt>
            <c:idx val="15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76B7-49B5-AD16-7F872ADD6966}"/>
              </c:ext>
            </c:extLst>
          </c:dPt>
          <c:dPt>
            <c:idx val="16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76B7-49B5-AD16-7F872ADD6966}"/>
              </c:ext>
            </c:extLst>
          </c:dPt>
          <c:dPt>
            <c:idx val="17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76B7-49B5-AD16-7F872ADD6966}"/>
              </c:ext>
            </c:extLst>
          </c:dPt>
          <c:dPt>
            <c:idx val="18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76B7-49B5-AD16-7F872ADD6966}"/>
              </c:ext>
            </c:extLst>
          </c:dPt>
          <c:dPt>
            <c:idx val="19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76B7-49B5-AD16-7F872ADD6966}"/>
              </c:ext>
            </c:extLst>
          </c:dPt>
          <c:dPt>
            <c:idx val="20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76B7-49B5-AD16-7F872ADD6966}"/>
              </c:ext>
            </c:extLst>
          </c:dPt>
          <c:dPt>
            <c:idx val="21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76B7-49B5-AD16-7F872ADD6966}"/>
              </c:ext>
            </c:extLst>
          </c:dPt>
          <c:dPt>
            <c:idx val="22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76B7-49B5-AD16-7F872ADD6966}"/>
              </c:ext>
            </c:extLst>
          </c:dPt>
          <c:dPt>
            <c:idx val="23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76B7-49B5-AD16-7F872ADD6966}"/>
              </c:ext>
            </c:extLst>
          </c:dPt>
          <c:dPt>
            <c:idx val="24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76B7-49B5-AD16-7F872ADD6966}"/>
              </c:ext>
            </c:extLst>
          </c:dPt>
          <c:dPt>
            <c:idx val="25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76B7-49B5-AD16-7F872ADD6966}"/>
              </c:ext>
            </c:extLst>
          </c:dPt>
          <c:dPt>
            <c:idx val="26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76B7-49B5-AD16-7F872ADD6966}"/>
              </c:ext>
            </c:extLst>
          </c:dPt>
          <c:dPt>
            <c:idx val="27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76B7-49B5-AD16-7F872ADD6966}"/>
              </c:ext>
            </c:extLst>
          </c:dPt>
          <c:dPt>
            <c:idx val="28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76B7-49B5-AD16-7F872ADD6966}"/>
              </c:ext>
            </c:extLst>
          </c:dPt>
          <c:dPt>
            <c:idx val="29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76B7-49B5-AD16-7F872ADD6966}"/>
              </c:ext>
            </c:extLst>
          </c:dPt>
          <c:dPt>
            <c:idx val="30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76B7-49B5-AD16-7F872ADD6966}"/>
              </c:ext>
            </c:extLst>
          </c:dPt>
          <c:dPt>
            <c:idx val="31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76B7-49B5-AD16-7F872ADD6966}"/>
              </c:ext>
            </c:extLst>
          </c:dPt>
          <c:dPt>
            <c:idx val="32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76B7-49B5-AD16-7F872ADD6966}"/>
              </c:ext>
            </c:extLst>
          </c:dPt>
          <c:dPt>
            <c:idx val="33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76B7-49B5-AD16-7F872ADD6966}"/>
              </c:ext>
            </c:extLst>
          </c:dPt>
          <c:dPt>
            <c:idx val="34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76B7-49B5-AD16-7F872ADD6966}"/>
              </c:ext>
            </c:extLst>
          </c:dPt>
          <c:dPt>
            <c:idx val="35"/>
            <c:marker>
              <c:symbol val="dash"/>
              <c:size val="5"/>
              <c:spPr>
                <a:solidFill>
                  <a:srgbClr val="364D6E"/>
                </a:solidFill>
                <a:ln w="9525" cmpd="sng" algn="ctr">
                  <a:solidFill>
                    <a:srgbClr val="364D6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76B7-49B5-AD16-7F872ADD6966}"/>
              </c:ext>
            </c:extLst>
          </c:dPt>
          <c:val>
            <c:numRef>
              <c:f>Sheet1!$A$4:$AJ$4</c:f>
              <c:numCache>
                <c:formatCode>General</c:formatCode>
                <c:ptCount val="36"/>
                <c:pt idx="4">
                  <c:v>1.549741</c:v>
                </c:pt>
                <c:pt idx="5">
                  <c:v>1.5857969999999999</c:v>
                </c:pt>
                <c:pt idx="6">
                  <c:v>1.6214189999999999</c:v>
                </c:pt>
                <c:pt idx="7">
                  <c:v>1.6565319999999999</c:v>
                </c:pt>
                <c:pt idx="8">
                  <c:v>1.691074</c:v>
                </c:pt>
                <c:pt idx="9">
                  <c:v>1.7249909999999999</c:v>
                </c:pt>
                <c:pt idx="10">
                  <c:v>1.7582420000000001</c:v>
                </c:pt>
                <c:pt idx="11">
                  <c:v>1.7907919999999999</c:v>
                </c:pt>
                <c:pt idx="12">
                  <c:v>1.8226150000000001</c:v>
                </c:pt>
                <c:pt idx="13">
                  <c:v>1.853685</c:v>
                </c:pt>
                <c:pt idx="14">
                  <c:v>1.883982</c:v>
                </c:pt>
                <c:pt idx="15">
                  <c:v>1.913481</c:v>
                </c:pt>
                <c:pt idx="16">
                  <c:v>1.9421600000000001</c:v>
                </c:pt>
                <c:pt idx="17">
                  <c:v>1.9699930000000001</c:v>
                </c:pt>
                <c:pt idx="18">
                  <c:v>1.9969509999999999</c:v>
                </c:pt>
                <c:pt idx="19">
                  <c:v>2.0229979999999999</c:v>
                </c:pt>
                <c:pt idx="20">
                  <c:v>2.048098</c:v>
                </c:pt>
                <c:pt idx="21">
                  <c:v>2.072206</c:v>
                </c:pt>
                <c:pt idx="22">
                  <c:v>2.0952739999999999</c:v>
                </c:pt>
                <c:pt idx="23">
                  <c:v>2.117248</c:v>
                </c:pt>
                <c:pt idx="24">
                  <c:v>2.1380690000000002</c:v>
                </c:pt>
                <c:pt idx="25">
                  <c:v>2.1576710000000001</c:v>
                </c:pt>
                <c:pt idx="26">
                  <c:v>2.175983</c:v>
                </c:pt>
                <c:pt idx="27">
                  <c:v>2.1929280000000002</c:v>
                </c:pt>
                <c:pt idx="28">
                  <c:v>2.2084239999999999</c:v>
                </c:pt>
                <c:pt idx="29">
                  <c:v>2.2223809999999999</c:v>
                </c:pt>
                <c:pt idx="30">
                  <c:v>2.2347049999999999</c:v>
                </c:pt>
                <c:pt idx="31">
                  <c:v>2.2452939999999999</c:v>
                </c:pt>
                <c:pt idx="32">
                  <c:v>2.2540390000000001</c:v>
                </c:pt>
                <c:pt idx="33">
                  <c:v>2.2608269999999999</c:v>
                </c:pt>
                <c:pt idx="34">
                  <c:v>2.2655349999999999</c:v>
                </c:pt>
                <c:pt idx="35">
                  <c:v>2.2680349999999998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76B7-49B5-AD16-7F872ADD6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0836016"/>
        <c:axId val="1"/>
      </c:lineChart>
      <c:catAx>
        <c:axId val="11208360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"/>
          <c:min val="0"/>
        </c:scaling>
        <c:delete val="0"/>
        <c:axPos val="l"/>
        <c:majorGridlines>
          <c:spPr>
            <a:ln w="3175" cmpd="sng" algn="ctr">
              <a:solidFill>
                <a:schemeClr val="tx2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120836016"/>
        <c:crosses val="min"/>
        <c:crossBetween val="between"/>
        <c:majorUnit val="1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025062656641603E-2"/>
          <c:y val="0.10370768404083826"/>
          <c:w val="0.97994987468671679"/>
          <c:h val="0.7925846319183235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0A5-4199-9A3E-B173AA19D09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0A5-4199-9A3E-B173AA19D092}"/>
              </c:ext>
            </c:extLst>
          </c:dPt>
          <c:dLbls>
            <c:dLbl>
              <c:idx val="0"/>
              <c:layout>
                <c:manualLayout>
                  <c:x val="0"/>
                  <c:y val="-5.3734551316496511E-4"/>
                </c:manualLayout>
              </c:layout>
              <c:numFmt formatCode="#,##0&quot;%&quot;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0A5-4199-9A3E-B173AA19D0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18.018018018018019</c:v>
                </c:pt>
                <c:pt idx="1">
                  <c:v>18.018018018018019</c:v>
                </c:pt>
                <c:pt idx="2">
                  <c:v>32.432432432432435</c:v>
                </c:pt>
                <c:pt idx="3">
                  <c:v>44.144144144144143</c:v>
                </c:pt>
                <c:pt idx="4">
                  <c:v>67.567567567567565</c:v>
                </c:pt>
                <c:pt idx="5">
                  <c:v>74.77477477477477</c:v>
                </c:pt>
                <c:pt idx="6">
                  <c:v>90.090090090090087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A5-4199-9A3E-B173AA19D092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0A5-4199-9A3E-B173AA19D092}"/>
              </c:ext>
            </c:extLst>
          </c:dPt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0A5-4199-9A3E-B173AA19D092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%&quot;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0A5-4199-9A3E-B173AA19D092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%&quot;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30A5-4199-9A3E-B173AA19D092}"/>
                </c:ext>
              </c:extLst>
            </c:dLbl>
            <c:dLbl>
              <c:idx val="4"/>
              <c:layout>
                <c:manualLayout>
                  <c:x val="0"/>
                  <c:y val="-5.3734551316496511E-4"/>
                </c:manualLayout>
              </c:layout>
              <c:numFmt formatCode="#,##0&quot;%&quot;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30A5-4199-9A3E-B173AA19D092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%&quot;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30A5-4199-9A3E-B173AA19D092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%&quot;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0A5-4199-9A3E-B173AA19D0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Sheet1!$A$2:$H$2</c:f>
              <c:numCache>
                <c:formatCode>General</c:formatCode>
                <c:ptCount val="8"/>
                <c:pt idx="1">
                  <c:v>14.414414414414416</c:v>
                </c:pt>
                <c:pt idx="2">
                  <c:v>11.711711711711715</c:v>
                </c:pt>
                <c:pt idx="3">
                  <c:v>23.423423423423422</c:v>
                </c:pt>
                <c:pt idx="4">
                  <c:v>7.2072072072072046</c:v>
                </c:pt>
                <c:pt idx="5">
                  <c:v>15.315315315315317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0A5-4199-9A3E-B173AA19D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9868752"/>
        <c:axId val="1"/>
      </c:barChart>
      <c:catAx>
        <c:axId val="1098687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1.0900900900900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0986875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661710037174724E-2"/>
          <c:y val="2.4208566108007448E-2"/>
          <c:w val="0.92267657992565055"/>
          <c:h val="0.9515828677839851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CA6-423E-B56E-AB4C2B51E1B5}"/>
              </c:ext>
            </c:extLst>
          </c:dPt>
          <c:val>
            <c:numRef>
              <c:f>Sheet1!$A$1:$D$1</c:f>
              <c:numCache>
                <c:formatCode>General</c:formatCode>
                <c:ptCount val="4"/>
                <c:pt idx="0">
                  <c:v>2.7800000000000002</c:v>
                </c:pt>
                <c:pt idx="1">
                  <c:v>1.595</c:v>
                </c:pt>
                <c:pt idx="2">
                  <c:v>1.27</c:v>
                </c:pt>
                <c:pt idx="3">
                  <c:v>1.0649999999999999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A6-423E-B56E-AB4C2B51E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94127728"/>
        <c:axId val="1"/>
      </c:barChart>
      <c:scatterChart>
        <c:scatterStyle val="lineMarker"/>
        <c:varyColors val="0"/>
        <c:ser>
          <c:idx val="1"/>
          <c:order val="1"/>
          <c:spPr>
            <a:ln>
              <a:noFill/>
            </a:ln>
          </c:spPr>
          <c:marker>
            <c:symbol val="none"/>
          </c:marker>
          <c:dPt>
            <c:idx val="0"/>
            <c:marker>
              <c:symbol val="picture"/>
              <c:spPr>
                <a:blipFill>
                  <a:blip xmlns:r="http://schemas.openxmlformats.org/officeDocument/2006/relationships" r:embed="rId1"/>
                </a:blipFill>
                <a:ln w="9525" cmpd="sng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CA6-423E-B56E-AB4C2B51E1B5}"/>
              </c:ext>
            </c:extLst>
          </c:dPt>
          <c:dPt>
            <c:idx val="1"/>
            <c:marker>
              <c:symbol val="picture"/>
              <c:spPr>
                <a:blipFill>
                  <a:blip xmlns:r="http://schemas.openxmlformats.org/officeDocument/2006/relationships" r:embed="rId1"/>
                </a:blipFill>
                <a:ln w="9525" cmpd="sng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CA6-423E-B56E-AB4C2B51E1B5}"/>
              </c:ext>
            </c:extLst>
          </c:dPt>
          <c:dPt>
            <c:idx val="2"/>
            <c:marker>
              <c:symbol val="picture"/>
              <c:spPr>
                <a:blipFill>
                  <a:blip xmlns:r="http://schemas.openxmlformats.org/officeDocument/2006/relationships" r:embed="rId1"/>
                </a:blipFill>
                <a:ln w="9525" cmpd="sng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CA6-423E-B56E-AB4C2B51E1B5}"/>
              </c:ext>
            </c:extLst>
          </c:dPt>
          <c:dPt>
            <c:idx val="3"/>
            <c:marker>
              <c:symbol val="picture"/>
              <c:spPr>
                <a:blipFill>
                  <a:blip xmlns:r="http://schemas.openxmlformats.org/officeDocument/2006/relationships" r:embed="rId1"/>
                </a:blipFill>
                <a:ln w="9525" cmpd="sng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2CA6-423E-B56E-AB4C2B51E1B5}"/>
              </c:ext>
            </c:extLst>
          </c:dPt>
          <c:errBars>
            <c:errDir val="x"/>
            <c:errBarType val="plus"/>
            <c:errValType val="cust"/>
            <c:noEndCap val="1"/>
            <c:plus>
              <c:numRef>
                <c:f>Sheet1!$A$2:$D$2</c:f>
                <c:numCache>
                  <c:formatCode>General</c:formatCode>
                  <c:ptCount val="4"/>
                  <c:pt idx="0">
                    <c:v>-0.43999999999999995</c:v>
                  </c:pt>
                  <c:pt idx="1">
                    <c:v>-0.81</c:v>
                  </c:pt>
                  <c:pt idx="2">
                    <c:v>-0.16000000000000014</c:v>
                  </c:pt>
                  <c:pt idx="3">
                    <c:v>-0.41000000000000003</c:v>
                  </c:pt>
                </c:numCache>
              </c:numRef>
            </c:plus>
            <c:spPr>
              <a:ln w="9525" cmpd="sng" algn="ctr">
                <a:solidFill>
                  <a:schemeClr val="tx1"/>
                </a:solidFill>
                <a:prstDash val="solid"/>
              </a:ln>
            </c:spPr>
          </c:errBars>
          <c:xVal>
            <c:numRef>
              <c:f>Sheet1!$A$3:$D$3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1.35</c:v>
                </c:pt>
                <c:pt idx="3">
                  <c:v>1.27</c:v>
                </c:pt>
              </c:numCache>
            </c:numRef>
          </c:xVal>
          <c:yVal>
            <c:numRef>
              <c:f>Sheet1!$A$4:$D$4</c:f>
              <c:numCache>
                <c:formatCode>General</c:formatCode>
                <c:ptCount val="4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CA6-423E-B56E-AB4C2B51E1B5}"/>
            </c:ext>
          </c:extLst>
        </c:ser>
        <c:ser>
          <c:idx val="2"/>
          <c:order val="2"/>
          <c:spPr>
            <a:ln>
              <a:noFill/>
            </a:ln>
          </c:spPr>
          <c:marker>
            <c:symbol val="none"/>
          </c:marker>
          <c:dPt>
            <c:idx val="0"/>
            <c:marker>
              <c:symbol val="picture"/>
              <c:spPr>
                <a:blipFill>
                  <a:blip xmlns:r="http://schemas.openxmlformats.org/officeDocument/2006/relationships" r:embed="rId1"/>
                </a:blipFill>
                <a:ln w="9525" cmpd="sng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CA6-423E-B56E-AB4C2B51E1B5}"/>
              </c:ext>
            </c:extLst>
          </c:dPt>
          <c:dPt>
            <c:idx val="1"/>
            <c:marker>
              <c:symbol val="picture"/>
              <c:spPr>
                <a:blipFill>
                  <a:blip xmlns:r="http://schemas.openxmlformats.org/officeDocument/2006/relationships" r:embed="rId1"/>
                </a:blipFill>
                <a:ln w="9525" cmpd="sng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CA6-423E-B56E-AB4C2B51E1B5}"/>
              </c:ext>
            </c:extLst>
          </c:dPt>
          <c:dPt>
            <c:idx val="2"/>
            <c:marker>
              <c:symbol val="picture"/>
              <c:spPr>
                <a:blipFill>
                  <a:blip xmlns:r="http://schemas.openxmlformats.org/officeDocument/2006/relationships" r:embed="rId1"/>
                </a:blipFill>
                <a:ln w="9525" cmpd="sng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2CA6-423E-B56E-AB4C2B51E1B5}"/>
              </c:ext>
            </c:extLst>
          </c:dPt>
          <c:dPt>
            <c:idx val="3"/>
            <c:marker>
              <c:symbol val="picture"/>
              <c:spPr>
                <a:blipFill>
                  <a:blip xmlns:r="http://schemas.openxmlformats.org/officeDocument/2006/relationships" r:embed="rId1"/>
                </a:blipFill>
                <a:ln w="9525" cmpd="sng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2CA6-423E-B56E-AB4C2B51E1B5}"/>
              </c:ext>
            </c:extLst>
          </c:dPt>
          <c:xVal>
            <c:numRef>
              <c:f>Sheet1!$A$5:$D$5</c:f>
              <c:numCache>
                <c:formatCode>General</c:formatCode>
                <c:ptCount val="4"/>
                <c:pt idx="0">
                  <c:v>2.56</c:v>
                </c:pt>
                <c:pt idx="1">
                  <c:v>1.19</c:v>
                </c:pt>
                <c:pt idx="2">
                  <c:v>1.19</c:v>
                </c:pt>
                <c:pt idx="3">
                  <c:v>0.86</c:v>
                </c:pt>
              </c:numCache>
            </c:numRef>
          </c:xVal>
          <c:yVal>
            <c:numRef>
              <c:f>Sheet1!$A$4:$D$4</c:f>
              <c:numCache>
                <c:formatCode>General</c:formatCode>
                <c:ptCount val="4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2CA6-423E-B56E-AB4C2B51E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"/>
        <c:axId val="4"/>
      </c:scatterChart>
      <c:catAx>
        <c:axId val="189412772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"/>
          <c:min val="0"/>
        </c:scaling>
        <c:delete val="0"/>
        <c:axPos val="t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894127728"/>
        <c:crosses val="min"/>
        <c:crossBetween val="between"/>
      </c:valAx>
      <c:valAx>
        <c:axId val="4"/>
        <c:scaling>
          <c:orientation val="maxMin"/>
          <c:max val="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5"/>
        <c:crosses val="min"/>
        <c:crossBetween val="midCat"/>
      </c:valAx>
      <c:valAx>
        <c:axId val="5"/>
        <c:scaling>
          <c:orientation val="minMax"/>
          <c:max val="3"/>
          <c:min val="0"/>
        </c:scaling>
        <c:delete val="0"/>
        <c:axPos val="t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"/>
        <c:crosses val="min"/>
        <c:crossBetween val="midCat"/>
      </c:valAx>
    </c:plotArea>
    <c:plotVisOnly val="0"/>
    <c:dispBlanksAs val="gap"/>
    <c:showDLblsOverMax val="1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23809523809521E-2"/>
          <c:y val="7.0499370541334455E-2"/>
          <c:w val="0.88174603174603172"/>
          <c:h val="0.8590012589173311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F8DB9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C06-4F52-B844-CF16AA64B9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96.18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06-4F52-B844-CF16AA64B936}"/>
            </c:ext>
          </c:extLst>
        </c:ser>
        <c:ser>
          <c:idx val="1"/>
          <c:order val="1"/>
          <c:spPr>
            <a:solidFill>
              <a:srgbClr val="9DB1CF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C06-4F52-B844-CF16AA64B9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130.53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06-4F52-B844-CF16AA64B936}"/>
            </c:ext>
          </c:extLst>
        </c:ser>
        <c:ser>
          <c:idx val="2"/>
          <c:order val="2"/>
          <c:spPr>
            <a:solidFill>
              <a:srgbClr val="C3CFE1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C06-4F52-B844-CF16AA64B9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</c:f>
              <c:numCache>
                <c:formatCode>General</c:formatCode>
                <c:ptCount val="1"/>
                <c:pt idx="0">
                  <c:v>75.569999999999965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06-4F52-B844-CF16AA64B936}"/>
            </c:ext>
          </c:extLst>
        </c:ser>
        <c:ser>
          <c:idx val="3"/>
          <c:order val="3"/>
          <c:spPr>
            <a:solidFill>
              <a:srgbClr val="DFE5EF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C06-4F52-B844-CF16AA64B9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</c:f>
              <c:numCache>
                <c:formatCode>General</c:formatCode>
                <c:ptCount val="1"/>
                <c:pt idx="0">
                  <c:v>219.84000000000003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06-4F52-B844-CF16AA64B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9135008"/>
        <c:axId val="1"/>
      </c:barChart>
      <c:catAx>
        <c:axId val="2191350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22.1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91350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58730158730159"/>
          <c:y val="7.0499370541334455E-2"/>
          <c:w val="0.79761904761904767"/>
          <c:h val="0.8590012589173311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F8DB9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5BA-4D49-A916-B82F753E37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77.599999999999994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BA-4D49-A916-B82F753E3781}"/>
            </c:ext>
          </c:extLst>
        </c:ser>
        <c:ser>
          <c:idx val="1"/>
          <c:order val="1"/>
          <c:spPr>
            <a:pattFill prst="pct10">
              <a:fgClr>
                <a:schemeClr val="tx1"/>
              </a:fgClr>
              <a:bgClr>
                <a:schemeClr val="bg1"/>
              </a:bgClr>
            </a:patt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BA-4D49-A916-B82F753E3781}"/>
            </c:ext>
          </c:extLst>
        </c:ser>
        <c:ser>
          <c:idx val="2"/>
          <c:order val="2"/>
          <c:spPr>
            <a:solidFill>
              <a:srgbClr val="9DB1CF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5BA-4D49-A916-B82F753E37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</c:f>
              <c:numCache>
                <c:formatCode>General</c:formatCode>
                <c:ptCount val="1"/>
                <c:pt idx="0">
                  <c:v>127.19399999999999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BA-4D49-A916-B82F753E3781}"/>
            </c:ext>
          </c:extLst>
        </c:ser>
        <c:ser>
          <c:idx val="3"/>
          <c:order val="3"/>
          <c:spPr>
            <a:pattFill prst="pct10">
              <a:fgClr>
                <a:schemeClr val="tx1"/>
              </a:fgClr>
              <a:bgClr>
                <a:schemeClr val="bg1"/>
              </a:bgClr>
            </a:patt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BA-4D49-A916-B82F753E3781}"/>
            </c:ext>
          </c:extLst>
        </c:ser>
        <c:ser>
          <c:idx val="4"/>
          <c:order val="4"/>
          <c:spPr>
            <a:solidFill>
              <a:srgbClr val="C3CFE1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C5BA-4D49-A916-B82F753E37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</c:f>
              <c:numCache>
                <c:formatCode>General</c:formatCode>
                <c:ptCount val="1"/>
                <c:pt idx="0">
                  <c:v>65.567999999999984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BA-4D49-A916-B82F753E3781}"/>
            </c:ext>
          </c:extLst>
        </c:ser>
        <c:ser>
          <c:idx val="5"/>
          <c:order val="5"/>
          <c:spPr>
            <a:pattFill prst="pct10">
              <a:fgClr>
                <a:schemeClr val="tx1"/>
              </a:fgClr>
              <a:bgClr>
                <a:schemeClr val="bg1"/>
              </a:bgClr>
            </a:patt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BA-4D49-A916-B82F753E3781}"/>
            </c:ext>
          </c:extLst>
        </c:ser>
        <c:ser>
          <c:idx val="6"/>
          <c:order val="6"/>
          <c:spPr>
            <a:solidFill>
              <a:srgbClr val="C3CFE1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C5BA-4D49-A916-B82F753E37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</c:f>
              <c:numCache>
                <c:formatCode>General</c:formatCode>
                <c:ptCount val="1"/>
                <c:pt idx="0">
                  <c:v>136.28899999999999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BA-4D49-A916-B82F753E3781}"/>
            </c:ext>
          </c:extLst>
        </c:ser>
        <c:ser>
          <c:idx val="7"/>
          <c:order val="7"/>
          <c:spPr>
            <a:pattFill prst="pct10">
              <a:fgClr>
                <a:schemeClr val="tx1"/>
              </a:fgClr>
              <a:bgClr>
                <a:schemeClr val="bg1"/>
              </a:bgClr>
            </a:patt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Sheet1!$A$8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BA-4D49-A916-B82F753E3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9138848"/>
        <c:axId val="1"/>
      </c:barChart>
      <c:catAx>
        <c:axId val="2191388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22.6509999999999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91388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3A-074F-9E01-B732F1A1847F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3A-074F-9E01-B732F1A1847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3A-074F-9E01-B732F1A1847F}"/>
              </c:ext>
            </c:extLst>
          </c:dPt>
          <c:dLbls>
            <c:dLbl>
              <c:idx val="0"/>
              <c:layout>
                <c:manualLayout>
                  <c:x val="5.5782467702170768E-2"/>
                  <c:y val="5.79319246464806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3A-074F-9E01-B732F1A1847F}"/>
                </c:ext>
              </c:extLst>
            </c:dLbl>
            <c:dLbl>
              <c:idx val="1"/>
              <c:layout>
                <c:manualLayout>
                  <c:x val="-5.5782479952896771E-2"/>
                  <c:y val="-1.006124293813018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3A-074F-9E01-B732F1A1847F}"/>
                </c:ext>
              </c:extLst>
            </c:dLbl>
            <c:dLbl>
              <c:idx val="2"/>
              <c:layout>
                <c:manualLayout>
                  <c:x val="-5.2993355955251911E-2"/>
                  <c:y val="2.74411507717357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0799121360056E-2"/>
                      <c:h val="4.32455510355061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3A-074F-9E01-B732F1A1847F}"/>
                </c:ext>
              </c:extLst>
            </c:dLbl>
            <c:dLbl>
              <c:idx val="3"/>
              <c:layout>
                <c:manualLayout>
                  <c:x val="3.9047735967027722E-2"/>
                  <c:y val="2.74400704540013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3A-074F-9E01-B732F1A18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Fossil &amp; Non-biodegradable </c:v>
                </c:pt>
                <c:pt idx="1">
                  <c:v>Fossil &amp; Biodegradable</c:v>
                </c:pt>
                <c:pt idx="2">
                  <c:v>Biobased &amp; Non-biodegradable</c:v>
                </c:pt>
                <c:pt idx="3">
                  <c:v>Biobased &amp; Biodegradable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0.25</c:v>
                </c:pt>
                <c:pt idx="2">
                  <c:v>-0.25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3A-074F-9E01-B732F1A184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Fossil &amp; Non-biodegradable </c:v>
                </c:pt>
                <c:pt idx="1">
                  <c:v>Fossil &amp; Biodegradable</c:v>
                </c:pt>
                <c:pt idx="2">
                  <c:v>Biobased &amp; Non-biodegradable</c:v>
                </c:pt>
                <c:pt idx="3">
                  <c:v>Biobased &amp; Biodegradable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0.25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3A-074F-9E01-B732F1A184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00694096"/>
        <c:axId val="1700615056"/>
      </c:barChart>
      <c:catAx>
        <c:axId val="1700694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00615056"/>
        <c:crosses val="autoZero"/>
        <c:auto val="1"/>
        <c:lblAlgn val="ctr"/>
        <c:lblOffset val="100"/>
        <c:noMultiLvlLbl val="0"/>
      </c:catAx>
      <c:valAx>
        <c:axId val="170061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69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284465745700595E-2"/>
          <c:y val="2.3996308260267652E-2"/>
          <c:w val="0.89709613758105444"/>
          <c:h val="0.86709736963544071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5"/>
            <c:spPr>
              <a:solidFill>
                <a:srgbClr val="FFFFFF"/>
              </a:solidFill>
              <a:ln w="9525" cmpd="sng" algn="ctr">
                <a:solidFill>
                  <a:schemeClr val="accent1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D40-4FA9-A57A-DD1A4FCEA372}"/>
              </c:ext>
            </c:extLst>
          </c:dPt>
          <c:dPt>
            <c:idx val="1"/>
            <c:marker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D40-4FA9-A57A-DD1A4FCEA372}"/>
              </c:ext>
            </c:extLst>
          </c:dPt>
          <c:xVal>
            <c:numRef>
              <c:f>Sheet1!$A$1:$A$5</c:f>
              <c:numCache>
                <c:formatCode>General</c:formatCode>
                <c:ptCount val="5"/>
                <c:pt idx="0">
                  <c:v>0.4</c:v>
                </c:pt>
                <c:pt idx="1">
                  <c:v>1.8</c:v>
                </c:pt>
                <c:pt idx="2">
                  <c:v>3.5</c:v>
                </c:pt>
                <c:pt idx="3">
                  <c:v>2.1</c:v>
                </c:pt>
                <c:pt idx="4">
                  <c:v>6</c:v>
                </c:pt>
              </c:numCache>
            </c:numRef>
          </c:xVal>
          <c:yVal>
            <c:numRef>
              <c:f>Sheet1!$B$1:$B$5</c:f>
              <c:numCache>
                <c:formatCode>General</c:formatCode>
                <c:ptCount val="5"/>
                <c:pt idx="0">
                  <c:v>0.6</c:v>
                </c:pt>
                <c:pt idx="1">
                  <c:v>0.8</c:v>
                </c:pt>
                <c:pt idx="2">
                  <c:v>0.8</c:v>
                </c:pt>
                <c:pt idx="3">
                  <c:v>0.5</c:v>
                </c:pt>
                <c:pt idx="4">
                  <c:v>0.9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D40-4FA9-A57A-DD1A4FCEA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1946559"/>
        <c:axId val="1"/>
      </c:scatterChart>
      <c:valAx>
        <c:axId val="1631946559"/>
        <c:scaling>
          <c:orientation val="minMax"/>
          <c:max val="7"/>
          <c:min val="-6"/>
        </c:scaling>
        <c:delete val="0"/>
        <c:axPos val="b"/>
        <c:majorGridlines>
          <c:spPr>
            <a:ln>
              <a:noFill/>
            </a:ln>
          </c:spPr>
        </c:majorGridlines>
        <c:numFmt formatCode="#,##0.0&quot;x&quot;;&quot;-&quot;#,##0.0&quot;x&quot;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crossBetween val="midCat"/>
        <c:majorUnit val="1"/>
      </c:valAx>
      <c:valAx>
        <c:axId val="1"/>
        <c:scaling>
          <c:orientation val="minMax"/>
          <c:max val="1.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946559"/>
        <c:crosses val="min"/>
        <c:crossBetween val="midCat"/>
        <c:majorUnit val="0.2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712950600801068E-2"/>
          <c:y val="5.7051024507834475E-2"/>
          <c:w val="0.85447263017356478"/>
          <c:h val="0.885897950984331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883845126835781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0AB-0F45-B7CA-2DC16F94ADB6}"/>
                </c:ext>
              </c:extLst>
            </c:dLbl>
            <c:dLbl>
              <c:idx val="1"/>
              <c:layout>
                <c:manualLayout>
                  <c:x val="0.30841121495327101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0AB-0F45-B7CA-2DC16F94ADB6}"/>
                </c:ext>
              </c:extLst>
            </c:dLbl>
            <c:dLbl>
              <c:idx val="2"/>
              <c:layout>
                <c:manualLayout>
                  <c:x val="0.28905206942590123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0AB-0F45-B7CA-2DC16F94ADB6}"/>
                </c:ext>
              </c:extLst>
            </c:dLbl>
            <c:dLbl>
              <c:idx val="3"/>
              <c:layout>
                <c:manualLayout>
                  <c:x val="0.27636849132176233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0AB-0F45-B7CA-2DC16F94ADB6}"/>
                </c:ext>
              </c:extLst>
            </c:dLbl>
            <c:dLbl>
              <c:idx val="4"/>
              <c:layout>
                <c:manualLayout>
                  <c:x val="0.27303070761014686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0AB-0F45-B7CA-2DC16F94ADB6}"/>
                </c:ext>
              </c:extLst>
            </c:dLbl>
            <c:dLbl>
              <c:idx val="5"/>
              <c:layout>
                <c:manualLayout>
                  <c:x val="0.27303070761014686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0AB-0F45-B7CA-2DC16F94ADB6}"/>
                </c:ext>
              </c:extLst>
            </c:dLbl>
            <c:dLbl>
              <c:idx val="6"/>
              <c:layout>
                <c:manualLayout>
                  <c:x val="0.27303070761014686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0AB-0F45-B7CA-2DC16F94AD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3.44</c:v>
                </c:pt>
                <c:pt idx="1">
                  <c:v>3.73</c:v>
                </c:pt>
                <c:pt idx="2">
                  <c:v>3.45</c:v>
                </c:pt>
                <c:pt idx="3">
                  <c:v>3.26</c:v>
                </c:pt>
                <c:pt idx="4">
                  <c:v>3.21</c:v>
                </c:pt>
                <c:pt idx="5">
                  <c:v>3.21</c:v>
                </c:pt>
                <c:pt idx="6">
                  <c:v>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AB-0F45-B7CA-2DC16F94ADB6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5113484646194926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E0AB-0F45-B7CA-2DC16F94ADB6}"/>
                </c:ext>
              </c:extLst>
            </c:dLbl>
            <c:dLbl>
              <c:idx val="1"/>
              <c:layout>
                <c:manualLayout>
                  <c:x val="0.48197596795727637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0AB-0F45-B7CA-2DC16F94ADB6}"/>
                </c:ext>
              </c:extLst>
            </c:dLbl>
            <c:dLbl>
              <c:idx val="2"/>
              <c:layout>
                <c:manualLayout>
                  <c:x val="0.35380507343124168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E0AB-0F45-B7CA-2DC16F94ADB6}"/>
                </c:ext>
              </c:extLst>
            </c:dLbl>
            <c:dLbl>
              <c:idx val="3"/>
              <c:layout>
                <c:manualLayout>
                  <c:x val="0.27036048064085449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E0AB-0F45-B7CA-2DC16F94ADB6}"/>
                </c:ext>
              </c:extLst>
            </c:dLbl>
            <c:dLbl>
              <c:idx val="4"/>
              <c:layout>
                <c:manualLayout>
                  <c:x val="0.24833110814419226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E0AB-0F45-B7CA-2DC16F94ADB6}"/>
                </c:ext>
              </c:extLst>
            </c:dLbl>
            <c:dLbl>
              <c:idx val="5"/>
              <c:layout>
                <c:manualLayout>
                  <c:x val="0.24833110814419226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E0AB-0F45-B7CA-2DC16F94ADB6}"/>
                </c:ext>
              </c:extLst>
            </c:dLbl>
            <c:dLbl>
              <c:idx val="6"/>
              <c:layout>
                <c:manualLayout>
                  <c:x val="0.24833110814419226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E0AB-0F45-B7CA-2DC16F94AD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4.3499999999999996</c:v>
                </c:pt>
                <c:pt idx="1">
                  <c:v>6.28</c:v>
                </c:pt>
                <c:pt idx="2">
                  <c:v>4.3899999999999997</c:v>
                </c:pt>
                <c:pt idx="3">
                  <c:v>3.17</c:v>
                </c:pt>
                <c:pt idx="4">
                  <c:v>2.84</c:v>
                </c:pt>
                <c:pt idx="5">
                  <c:v>2.84</c:v>
                </c:pt>
                <c:pt idx="6">
                  <c:v>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AB-0F45-B7CA-2DC16F94A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12678783"/>
        <c:axId val="1"/>
      </c:barChart>
      <c:catAx>
        <c:axId val="612678783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.28"/>
          <c:min val="0"/>
        </c:scaling>
        <c:delete val="0"/>
        <c:axPos val="t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1267878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EFA8-5906-8A45-90C6-4B0BF60571F8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AB725-31BF-F144-876B-0037EA85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B725-31BF-F144-876B-0037EA85E3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80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B725-31BF-F144-876B-0037EA85E3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2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B725-31BF-F144-876B-0037EA85E3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4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B725-31BF-F144-876B-0037EA85E3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B725-31BF-F144-876B-0037EA85E3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4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B725-31BF-F144-876B-0037EA85E3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4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B725-31BF-F144-876B-0037EA85E3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B725-31BF-F144-876B-0037EA85E3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15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B725-31BF-F144-876B-0037EA85E3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24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AB725-31BF-F144-876B-0037EA85E3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1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hyperlink" Target="https://business.columbia.edu/insights/climate/cki" TargetMode="Externa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hyperlink" Target="https://business.columbia.edu/insights/climate/cki" TargetMode="External"/><Relationship Id="rId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hyperlink" Target="https://business.columbia.edu/insights/climate/cki" TargetMode="External"/><Relationship Id="rId4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5" Type="http://schemas.openxmlformats.org/officeDocument/2006/relationships/hyperlink" Target="https://business.columbia.edu/insights/climate/cki" TargetMode="External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hyperlink" Target="https://business.columbia.edu/insights/climate/cki" TargetMode="Externa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hyperlink" Target="https://business.columbia.edu/insights/climate/cki" TargetMode="Externa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hyperlink" Target="https://business.columbia.edu/insights/climate/cki" TargetMode="Externa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 title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5BEEFE8-08DB-4323-1C3F-1B2713BA00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808309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BEEFE8-08DB-4323-1C3F-1B2713BA0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72" y="342685"/>
            <a:ext cx="2850036" cy="477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FC975-48D4-E344-AA0E-6BF906D04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951" y="3302241"/>
            <a:ext cx="6432630" cy="1605426"/>
          </a:xfrm>
        </p:spPr>
        <p:txBody>
          <a:bodyPr vert="horz" lIns="0" tIns="91440" rIns="0" bIns="0" anchor="t" anchorCtr="0">
            <a:normAutofit/>
          </a:bodyPr>
          <a:lstStyle>
            <a:lvl1pPr>
              <a:lnSpc>
                <a:spcPts val="3600"/>
              </a:lnSpc>
              <a:defRPr sz="4800">
                <a:solidFill>
                  <a:srgbClr val="F1F4F7"/>
                </a:solidFill>
              </a:defRPr>
            </a:lvl1pPr>
          </a:lstStyle>
          <a:p>
            <a:r>
              <a:rPr lang="en-US"/>
              <a:t>Deck Title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822FE9-D507-C840-A53B-A87F0DAB04F1}"/>
              </a:ext>
            </a:extLst>
          </p:cNvPr>
          <p:cNvCxnSpPr/>
          <p:nvPr userDrawn="1"/>
        </p:nvCxnSpPr>
        <p:spPr>
          <a:xfrm>
            <a:off x="0" y="327736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040F0-F99F-E542-942E-C6B8AD8A75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51" y="5184774"/>
            <a:ext cx="6432630" cy="1181301"/>
          </a:xfrm>
        </p:spPr>
        <p:txBody>
          <a:bodyPr lIns="0">
            <a:normAutofit/>
          </a:bodyPr>
          <a:lstStyle>
            <a:lvl1pPr marL="0" indent="0">
              <a:lnSpc>
                <a:spcPts val="2400"/>
              </a:lnSpc>
              <a:buNone/>
              <a:defRPr sz="2000" b="1" i="0">
                <a:solidFill>
                  <a:srgbClr val="F1F4F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Authors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A05A3F-1493-B94B-8610-C082B2A0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0951" y="493776"/>
            <a:ext cx="2699675" cy="47734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6972300" y="6590007"/>
            <a:ext cx="2819400" cy="240711"/>
          </a:xfrm>
          <a:prstGeom prst="rect">
            <a:avLst/>
          </a:prstGeom>
          <a:solidFill>
            <a:srgbClr val="009BD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7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7472">
          <p15:clr>
            <a:srgbClr val="CCCCC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5A0740-5308-CBF0-81F8-92FACC0E5F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498005"/>
            <a:ext cx="8705088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Subtitle (1 line preferred, 2 lines if necessary)</a:t>
            </a:r>
          </a:p>
        </p:txBody>
      </p:sp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1C78BD8F-C645-A2A2-1872-C72128CDC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/>
              <a:t>Slide title: key message in 1-2 lines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8225C8-4915-8CC0-16E1-F4360ABECE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2195551"/>
            <a:ext cx="11522075" cy="390044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btfpColumnHeaderBoxLine984923">
            <a:extLst>
              <a:ext uri="{FF2B5EF4-FFF2-40B4-BE49-F238E27FC236}">
                <a16:creationId xmlns:a16="http://schemas.microsoft.com/office/drawing/2014/main" id="{E72DFAE3-4892-5F57-4AB8-649E2B0A9BE4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377"/>
            <a:ext cx="8705088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5CF8F52-E9D4-90AB-9F09-6D9707D6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Gernot</a:t>
            </a:r>
            <a:r>
              <a:rPr lang="en-US" u="sng" dirty="0"/>
              <a:t> Wagner. Share with attribution: Wagner et al., “Rethinking Plastics” (1 July 2026).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5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al.,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23186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two graphs +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DB436DE-44C6-3373-1E4E-2049E92BC5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2195551"/>
            <a:ext cx="5659437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16EE3A2-4F02-E93C-91EF-02A57A2B4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199" y="5498912"/>
            <a:ext cx="11526837" cy="698655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defRPr sz="10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5EF536B-BA5E-E2BD-5DC0-2D1FC45CE2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7600" y="2195551"/>
            <a:ext cx="5659437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B89370-0262-673C-4390-4D6F6ECB8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/>
              <a:t>Slide title: key message in 1-2 lines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F895AC-DA10-B557-FEC7-3A2279464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Gernot</a:t>
            </a:r>
            <a:r>
              <a:rPr lang="en-US" u="sng" dirty="0"/>
              <a:t> Wagner. Share with attribution: Wagner et al., “Rethinking Plastics” (1 July 2026).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5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al.,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36C0F39-69D0-8082-884C-B96604981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498005"/>
            <a:ext cx="5660136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Subtitle (1 line preferred, 2 lines if necessary)</a:t>
            </a:r>
          </a:p>
        </p:txBody>
      </p:sp>
      <p:cxnSp>
        <p:nvCxnSpPr>
          <p:cNvPr id="14" name="btfpColumnHeaderBoxLine984923">
            <a:extLst>
              <a:ext uri="{FF2B5EF4-FFF2-40B4-BE49-F238E27FC236}">
                <a16:creationId xmlns:a16="http://schemas.microsoft.com/office/drawing/2014/main" id="{B4A14286-A8E6-6C25-EA20-6C2C4DF0A514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377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8D35EC9-D7E8-0768-C34D-1B9BD26927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7600" y="1498005"/>
            <a:ext cx="5660136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Subtitle (1 line preferred, 2 lines if necessary)</a:t>
            </a:r>
          </a:p>
        </p:txBody>
      </p:sp>
      <p:cxnSp>
        <p:nvCxnSpPr>
          <p:cNvPr id="18" name="btfpColumnHeaderBoxLine984923">
            <a:extLst>
              <a:ext uri="{FF2B5EF4-FFF2-40B4-BE49-F238E27FC236}">
                <a16:creationId xmlns:a16="http://schemas.microsoft.com/office/drawing/2014/main" id="{DA240AAE-F7E0-B45E-27F6-B687731CB1B0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6197600" y="2046377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2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8225C8-4915-8CC0-16E1-F4360ABECE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549400"/>
            <a:ext cx="11522075" cy="454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24D32E-A984-55C4-82E1-CC1C751DA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/>
              <a:t>Slide title: key message in 1-2 lines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0FCD16-E095-44F9-ED74-4697D5240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Gernot</a:t>
            </a:r>
            <a:r>
              <a:rPr lang="en-US" u="sng" dirty="0"/>
              <a:t> Wagner. Share with attribution: Wagner et al., “Rethinking Plastics” (1 July 2026).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5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al.,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5841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95B8BD8-E431-D455-1ED2-406291B065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051349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5B8BD8-E431-D455-1ED2-406291B06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28">
            <a:extLst>
              <a:ext uri="{FF2B5EF4-FFF2-40B4-BE49-F238E27FC236}">
                <a16:creationId xmlns:a16="http://schemas.microsoft.com/office/drawing/2014/main" id="{8D15BC06-EE81-73BA-5732-C5A6FE9E49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0200" y="768350"/>
            <a:ext cx="3510784" cy="49810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0C511C6-4B4D-BFFD-D831-47A5849E3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45" y="4826613"/>
            <a:ext cx="3165987" cy="88278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2400">
                <a:solidFill>
                  <a:schemeClr val="bg1"/>
                </a:solidFill>
              </a:rPr>
              <a:t>Key messages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 b="0">
                <a:solidFill>
                  <a:schemeClr val="bg1"/>
                </a:solidFill>
              </a:rPr>
              <a:t>Section title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B0C580-AC9F-ECD5-99CE-AEC9A3683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3267" y="768350"/>
            <a:ext cx="7502525" cy="95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4FF811-E56F-469F-16DD-4B5262FA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84" y="6356350"/>
            <a:ext cx="11532616" cy="2743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Sources: Source Name, Title [with link] (year); Source Name, Title [with link] (year).</a:t>
            </a:r>
          </a:p>
          <a:p>
            <a:r>
              <a:rPr lang="en-US">
                <a:solidFill>
                  <a:srgbClr val="000000"/>
                </a:solidFill>
              </a:rPr>
              <a:t>Credit: Names, and </a:t>
            </a:r>
            <a:r>
              <a:rPr lang="en-US" u="sng">
                <a:hlinkClick r:id="rId5"/>
              </a:rPr>
              <a:t>Gernot Wagner</a:t>
            </a:r>
            <a:r>
              <a:rPr lang="en-US"/>
              <a:t>. </a:t>
            </a:r>
            <a:r>
              <a:rPr lang="en-US">
                <a:solidFill>
                  <a:schemeClr val="tx1"/>
                </a:solidFill>
              </a:rPr>
              <a:t>Share with </a:t>
            </a:r>
            <a:r>
              <a:rPr lang="en-US" u="sng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>
                <a:solidFill>
                  <a:schemeClr val="tx1"/>
                </a:solidFill>
              </a:rPr>
              <a:t>: Name of lead author </a:t>
            </a:r>
            <a:r>
              <a:rPr lang="en-US" i="1">
                <a:solidFill>
                  <a:schemeClr val="tx1"/>
                </a:solidFill>
              </a:rPr>
              <a:t>et al.</a:t>
            </a:r>
            <a:r>
              <a:rPr lang="en-US">
                <a:solidFill>
                  <a:schemeClr val="tx1"/>
                </a:solidFill>
              </a:rPr>
              <a:t>, “</a:t>
            </a:r>
            <a:r>
              <a:rPr lang="en-US" u="sng">
                <a:solidFill>
                  <a:schemeClr val="tx1"/>
                </a:solidFill>
              </a:rPr>
              <a:t>Title of the deck [linked to website]</a:t>
            </a:r>
            <a:r>
              <a:rPr lang="en-US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4259612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1C78BD8F-C645-A2A2-1872-C72128CDC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00" y="523318"/>
            <a:ext cx="11531600" cy="882788"/>
          </a:xfrm>
          <a:prstGeom prst="rect">
            <a:avLst/>
          </a:prstGeom>
        </p:spPr>
        <p:txBody>
          <a:bodyPr vert="horz" tIns="0" anchor="t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Slide title: key message in 1-2 lines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4FF811-E56F-469F-16DD-4B5262FA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84" y="6356350"/>
            <a:ext cx="11532616" cy="2743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Sources: Source Name, Title [with link] (year); Source Name, Title [with link] (year).</a:t>
            </a:r>
          </a:p>
          <a:p>
            <a:r>
              <a:rPr lang="en-US">
                <a:solidFill>
                  <a:srgbClr val="000000"/>
                </a:solidFill>
              </a:rPr>
              <a:t>Credit: Names, and </a:t>
            </a:r>
            <a:r>
              <a:rPr lang="en-US" u="sng">
                <a:hlinkClick r:id="rId5"/>
              </a:rPr>
              <a:t>Gernot Wagner</a:t>
            </a:r>
            <a:r>
              <a:rPr lang="en-US"/>
              <a:t>. </a:t>
            </a:r>
            <a:r>
              <a:rPr lang="en-US">
                <a:solidFill>
                  <a:schemeClr val="tx1"/>
                </a:solidFill>
              </a:rPr>
              <a:t>Share with </a:t>
            </a:r>
            <a:r>
              <a:rPr lang="en-US" u="sng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>
                <a:solidFill>
                  <a:schemeClr val="tx1"/>
                </a:solidFill>
              </a:rPr>
              <a:t>: Name of lead author </a:t>
            </a:r>
            <a:r>
              <a:rPr lang="en-US" i="1">
                <a:solidFill>
                  <a:schemeClr val="tx1"/>
                </a:solidFill>
              </a:rPr>
              <a:t>et al.</a:t>
            </a:r>
            <a:r>
              <a:rPr lang="en-US">
                <a:solidFill>
                  <a:schemeClr val="tx1"/>
                </a:solidFill>
              </a:rPr>
              <a:t>, “</a:t>
            </a:r>
            <a:r>
              <a:rPr lang="en-US" u="sng">
                <a:solidFill>
                  <a:schemeClr val="tx1"/>
                </a:solidFill>
              </a:rPr>
              <a:t>Title of the deck [linked to website]</a:t>
            </a:r>
            <a:r>
              <a:rPr lang="en-US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4149930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 userDrawn="1">
          <p15:clr>
            <a:srgbClr val="CCCCCC"/>
          </p15:clr>
        </p15:guide>
        <p15:guide id="2" pos="7472" userDrawn="1">
          <p15:clr>
            <a:srgbClr val="CCCCC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title and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8E7B7-198F-4CAB-9547-888AF75277E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9184" y="1554480"/>
            <a:ext cx="8979408" cy="274320"/>
          </a:xfrm>
        </p:spPr>
        <p:txBody>
          <a:bodyPr lIns="36576" tIns="36576" rIns="36576" bIns="36576"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>
                <a:solidFill>
                  <a:srgbClr val="000000"/>
                </a:solidFill>
              </a:rPr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78BD8F-C645-A2A2-1872-C72128CDC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00" y="523318"/>
            <a:ext cx="11531600" cy="882788"/>
          </a:xfrm>
          <a:prstGeom prst="rect">
            <a:avLst/>
          </a:prstGeom>
        </p:spPr>
        <p:txBody>
          <a:bodyPr vert="horz" tIns="0" anchor="t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Slide title: key message in 1-2 lines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4FF811-E56F-469F-16DD-4B5262FA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84" y="6356350"/>
            <a:ext cx="11532616" cy="2743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Sources: Source Name, Title [with link] (year); Source Name, Title [with link] (year).</a:t>
            </a:r>
          </a:p>
          <a:p>
            <a:r>
              <a:rPr lang="en-US">
                <a:solidFill>
                  <a:srgbClr val="000000"/>
                </a:solidFill>
              </a:rPr>
              <a:t>Credit: Names, and </a:t>
            </a:r>
            <a:r>
              <a:rPr lang="en-US" u="sng">
                <a:hlinkClick r:id="rId5"/>
              </a:rPr>
              <a:t>Gernot Wagner</a:t>
            </a:r>
            <a:r>
              <a:rPr lang="en-US"/>
              <a:t>. </a:t>
            </a:r>
            <a:r>
              <a:rPr lang="en-US">
                <a:solidFill>
                  <a:schemeClr val="tx1"/>
                </a:solidFill>
              </a:rPr>
              <a:t>Share with </a:t>
            </a:r>
            <a:r>
              <a:rPr lang="en-US" u="sng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>
                <a:solidFill>
                  <a:schemeClr val="tx1"/>
                </a:solidFill>
              </a:rPr>
              <a:t>: Name of lead author </a:t>
            </a:r>
            <a:r>
              <a:rPr lang="en-US" i="1">
                <a:solidFill>
                  <a:schemeClr val="tx1"/>
                </a:solidFill>
              </a:rPr>
              <a:t>et al.</a:t>
            </a:r>
            <a:r>
              <a:rPr lang="en-US">
                <a:solidFill>
                  <a:schemeClr val="tx1"/>
                </a:solidFill>
              </a:rPr>
              <a:t>, “</a:t>
            </a:r>
            <a:r>
              <a:rPr lang="en-US" u="sng">
                <a:solidFill>
                  <a:schemeClr val="tx1"/>
                </a:solidFill>
              </a:rPr>
              <a:t>Title of the deck [linked to website]</a:t>
            </a:r>
            <a:r>
              <a:rPr lang="en-US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B0C580-AC9F-ECD5-99CE-AEC9A36832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8592" y="1554480"/>
            <a:ext cx="2551176" cy="4379176"/>
          </a:xfr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defRPr sz="10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20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title, underline, and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8E7B7-198F-4CAB-9547-888AF75277E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9184" y="1554480"/>
            <a:ext cx="8979408" cy="274320"/>
          </a:xfrm>
        </p:spPr>
        <p:txBody>
          <a:bodyPr lIns="36576" tIns="36576" rIns="36576" bIns="36576"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>
                <a:solidFill>
                  <a:srgbClr val="000000"/>
                </a:solidFill>
              </a:rPr>
              <a:t>Subtitle with underline (this layout only works if keeping observations box width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78BD8F-C645-A2A2-1872-C72128CDC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00" y="523318"/>
            <a:ext cx="11531600" cy="882788"/>
          </a:xfrm>
          <a:prstGeom prst="rect">
            <a:avLst/>
          </a:prstGeom>
        </p:spPr>
        <p:txBody>
          <a:bodyPr vert="horz" tIns="0" anchor="t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Slide title: key message in 1-2 lines</a:t>
            </a:r>
          </a:p>
        </p:txBody>
      </p:sp>
      <p:cxnSp>
        <p:nvCxnSpPr>
          <p:cNvPr id="2" name="btfpColumnHeaderBoxLine984923">
            <a:extLst>
              <a:ext uri="{FF2B5EF4-FFF2-40B4-BE49-F238E27FC236}">
                <a16:creationId xmlns:a16="http://schemas.microsoft.com/office/drawing/2014/main" id="{A57A790C-5AD8-5931-341B-931E147F71EC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3" y="1829068"/>
            <a:ext cx="7480300" cy="0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4FF811-E56F-469F-16DD-4B5262FA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84" y="6356350"/>
            <a:ext cx="11532616" cy="2743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Sources: Source Name, Title [with link] (year); Source Name, Title [with link] (year).</a:t>
            </a:r>
          </a:p>
          <a:p>
            <a:r>
              <a:rPr lang="en-US">
                <a:solidFill>
                  <a:srgbClr val="000000"/>
                </a:solidFill>
              </a:rPr>
              <a:t>Credit: Names, and </a:t>
            </a:r>
            <a:r>
              <a:rPr lang="en-US" u="sng">
                <a:hlinkClick r:id="rId5"/>
              </a:rPr>
              <a:t>Gernot Wagner</a:t>
            </a:r>
            <a:r>
              <a:rPr lang="en-US"/>
              <a:t>. </a:t>
            </a:r>
            <a:r>
              <a:rPr lang="en-US">
                <a:solidFill>
                  <a:schemeClr val="tx1"/>
                </a:solidFill>
              </a:rPr>
              <a:t>Share with </a:t>
            </a:r>
            <a:r>
              <a:rPr lang="en-US" u="sng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>
                <a:solidFill>
                  <a:schemeClr val="tx1"/>
                </a:solidFill>
              </a:rPr>
              <a:t>: Name of lead author </a:t>
            </a:r>
            <a:r>
              <a:rPr lang="en-US" i="1">
                <a:solidFill>
                  <a:schemeClr val="tx1"/>
                </a:solidFill>
              </a:rPr>
              <a:t>et al.</a:t>
            </a:r>
            <a:r>
              <a:rPr lang="en-US">
                <a:solidFill>
                  <a:schemeClr val="tx1"/>
                </a:solidFill>
              </a:rPr>
              <a:t>, “</a:t>
            </a:r>
            <a:r>
              <a:rPr lang="en-US" u="sng">
                <a:solidFill>
                  <a:schemeClr val="tx1"/>
                </a:solidFill>
              </a:rPr>
              <a:t>Title of the deck [linked to website]</a:t>
            </a:r>
            <a:r>
              <a:rPr lang="en-US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BB0C580-AC9F-ECD5-99CE-AEC9A36832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8592" y="1554480"/>
            <a:ext cx="2551176" cy="4379176"/>
          </a:xfr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defRPr sz="10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02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category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8E7B7-198F-4CAB-9547-888AF75277E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9184" y="1554480"/>
            <a:ext cx="8979408" cy="274320"/>
          </a:xfrm>
        </p:spPr>
        <p:txBody>
          <a:bodyPr lIns="36576" tIns="36576" rIns="36576" bIns="36576"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>
                <a:solidFill>
                  <a:srgbClr val="000000"/>
                </a:solidFill>
              </a:rPr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78BD8F-C645-A2A2-1872-C72128CDC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00" y="523318"/>
            <a:ext cx="11531600" cy="882788"/>
          </a:xfrm>
          <a:prstGeom prst="rect">
            <a:avLst/>
          </a:prstGeom>
        </p:spPr>
        <p:txBody>
          <a:bodyPr vert="horz" tIns="0" anchor="t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Slide title: key message in 1-2 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A90EF-FF8B-AFA1-8B21-8596D5C804A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-1" y="0"/>
            <a:ext cx="3886200" cy="320040"/>
          </a:xfrm>
          <a:solidFill>
            <a:schemeClr val="accent6"/>
          </a:solidFill>
        </p:spPr>
        <p:txBody>
          <a:bodyPr lIns="36576" tIns="36576" rIns="36576" bIns="36576">
            <a:noAutofit/>
          </a:bodyPr>
          <a:lstStyle>
            <a:lvl2pPr marL="180975" indent="0" algn="ctr">
              <a:buNone/>
              <a:defRPr sz="16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en-US" b="1"/>
              <a:t>Category 1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4FF811-E56F-469F-16DD-4B5262FA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84" y="6356350"/>
            <a:ext cx="11532616" cy="2743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Sources: Source Name, Title [with link] (year); Source Name, Title [with link] (year).</a:t>
            </a:r>
          </a:p>
          <a:p>
            <a:r>
              <a:rPr lang="en-US">
                <a:solidFill>
                  <a:srgbClr val="000000"/>
                </a:solidFill>
              </a:rPr>
              <a:t>Credit: Names, and </a:t>
            </a:r>
            <a:r>
              <a:rPr lang="en-US" u="sng">
                <a:hlinkClick r:id="rId5"/>
              </a:rPr>
              <a:t>Gernot Wagner</a:t>
            </a:r>
            <a:r>
              <a:rPr lang="en-US"/>
              <a:t>. </a:t>
            </a:r>
            <a:r>
              <a:rPr lang="en-US">
                <a:solidFill>
                  <a:schemeClr val="tx1"/>
                </a:solidFill>
              </a:rPr>
              <a:t>Share with </a:t>
            </a:r>
            <a:r>
              <a:rPr lang="en-US" u="sng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>
                <a:solidFill>
                  <a:schemeClr val="tx1"/>
                </a:solidFill>
              </a:rPr>
              <a:t>: Name of lead author </a:t>
            </a:r>
            <a:r>
              <a:rPr lang="en-US" i="1">
                <a:solidFill>
                  <a:schemeClr val="tx1"/>
                </a:solidFill>
              </a:rPr>
              <a:t>et al.</a:t>
            </a:r>
            <a:r>
              <a:rPr lang="en-US">
                <a:solidFill>
                  <a:schemeClr val="tx1"/>
                </a:solidFill>
              </a:rPr>
              <a:t>, “</a:t>
            </a:r>
            <a:r>
              <a:rPr lang="en-US" u="sng">
                <a:solidFill>
                  <a:schemeClr val="tx1"/>
                </a:solidFill>
              </a:rPr>
              <a:t>Title of the deck [linked to website]</a:t>
            </a:r>
            <a:r>
              <a:rPr lang="en-US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BB0C580-AC9F-ECD5-99CE-AEC9A36832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08592" y="1554480"/>
            <a:ext cx="2551176" cy="4379176"/>
          </a:xfr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defRPr sz="10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925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9819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6" imgH="428" progId="TCLayout.ActiveDocument.1">
                  <p:embed/>
                </p:oleObj>
              </mc:Choice>
              <mc:Fallback>
                <p:oleObj name="think-cell Slide" r:id="rId5" imgW="426" imgH="428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  <p:sp>
        <p:nvSpPr>
          <p:cNvPr id="13" name="Do not remove" hidden="1">
            <a:extLst>
              <a:ext uri="{FF2B5EF4-FFF2-40B4-BE49-F238E27FC236}">
                <a16:creationId xmlns:a16="http://schemas.microsoft.com/office/drawing/2014/main" id="{173EB720-C3A8-1874-DC64-A4EEE2AC97DC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2700" cy="12700"/>
          </a:xfrm>
          <a:prstGeom prst="octagon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FF5ED-9D6E-DB42-A3F6-02AFC2E5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523318"/>
            <a:ext cx="11531600" cy="882788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>
              <a:defRPr sz="2800" baseline="0"/>
            </a:lvl1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F6C81-D090-2241-80CE-63094035FC9A}"/>
              </a:ext>
            </a:extLst>
          </p:cNvPr>
          <p:cNvCxnSpPr/>
          <p:nvPr userDrawn="1"/>
        </p:nvCxnSpPr>
        <p:spPr>
          <a:xfrm>
            <a:off x="0" y="513379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11212262" y="280303"/>
            <a:ext cx="649538" cy="21544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indent="0" algn="r">
              <a:buNone/>
            </a:pPr>
            <a:fld id="{BB69BBE8-4DB2-4642-B003-B220ACD5A2FD}" type="slidenum">
              <a:rPr lang="en-US" sz="800" b="0" baseline="0" smtClean="0">
                <a:solidFill>
                  <a:schemeClr val="tx1"/>
                </a:solidFill>
                <a:latin typeface="+mn-lt"/>
              </a:rPr>
              <a:pPr marL="0" indent="0" algn="r">
                <a:buNone/>
              </a:pPr>
              <a:t>‹#›</a:t>
            </a:fld>
            <a:r>
              <a:rPr lang="en-US" sz="800" b="0" baseline="0">
                <a:solidFill>
                  <a:schemeClr val="tx1"/>
                </a:solidFill>
                <a:latin typeface="+mn-lt"/>
              </a:rPr>
              <a:t> of total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926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 userDrawn="1">
          <p15:clr>
            <a:srgbClr val="CCCCCC"/>
          </p15:clr>
        </p15:guide>
        <p15:guide id="2" pos="7472" userDrawn="1">
          <p15:clr>
            <a:srgbClr val="CCCCCC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0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s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33C4170-CB53-6C4B-961F-E3486FD415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64087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3C4170-CB53-6C4B-961F-E3486FD41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210A01E-DF31-B94D-94BE-4ECDF48E0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362700"/>
            <a:ext cx="10515600" cy="2436792"/>
          </a:xfrm>
          <a:prstGeom prst="rect">
            <a:avLst/>
          </a:prstGeom>
        </p:spPr>
        <p:txBody>
          <a:bodyPr vert="horz" lIns="0" bIns="0"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 slide:</a:t>
            </a:r>
            <a:br>
              <a:rPr lang="en-US"/>
            </a:br>
            <a:r>
              <a:rPr lang="en-US"/>
              <a:t>Use a representative photo for the background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72" y="342685"/>
            <a:ext cx="2850036" cy="4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16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7472">
          <p15:clr>
            <a:srgbClr val="CCCCCC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8225C8-4915-8CC0-16E1-F4360ABECE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549400"/>
            <a:ext cx="11522075" cy="454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24D32E-A984-55C4-82E1-CC1C751DA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/>
              <a:t>Slide title: key message in 1-2 lines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0FCD16-E095-44F9-ED74-4697D5240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Gernot</a:t>
            </a:r>
            <a:r>
              <a:rPr lang="en-US" u="sng" dirty="0"/>
              <a:t> Wagner. Share with attribution: Wagner et al., “Rethinking Plastics” (1 July 2026).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5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al.,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126578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lking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3B67B3B-0E9A-5C17-0EEA-5D0883E7FB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28232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B67B3B-0E9A-5C17-0EEA-5D0883E7F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87" y="6392206"/>
            <a:ext cx="2302327" cy="3856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920ED7-C5A1-2544-9572-F2AF41CB5A8C}"/>
              </a:ext>
            </a:extLst>
          </p:cNvPr>
          <p:cNvSpPr/>
          <p:nvPr userDrawn="1"/>
        </p:nvSpPr>
        <p:spPr>
          <a:xfrm>
            <a:off x="0" y="0"/>
            <a:ext cx="12192000" cy="6145823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0275F-86FC-8540-8EC3-BB1C02C04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184" y="521208"/>
            <a:ext cx="8004858" cy="1230315"/>
          </a:xfrm>
        </p:spPr>
        <p:txBody>
          <a:bodyPr vert="horz">
            <a:normAutofit/>
          </a:bodyPr>
          <a:lstStyle>
            <a:lvl1pPr>
              <a:lnSpc>
                <a:spcPts val="4000"/>
              </a:lnSpc>
              <a:defRPr sz="2800">
                <a:solidFill>
                  <a:srgbClr val="181A1C"/>
                </a:solidFill>
              </a:defRPr>
            </a:lvl1pPr>
          </a:lstStyle>
          <a:p>
            <a:r>
              <a:rPr lang="en-US"/>
              <a:t>Single talking point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B70EEE-40E6-C540-A277-FA92F80A0C99}"/>
              </a:ext>
            </a:extLst>
          </p:cNvPr>
          <p:cNvCxnSpPr/>
          <p:nvPr userDrawn="1"/>
        </p:nvCxnSpPr>
        <p:spPr>
          <a:xfrm>
            <a:off x="0" y="6142367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DE8D747-B65F-8E49-AC3E-DDF6EDC1E5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655" y="21400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6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bg>
      <p:bgPr>
        <a:solidFill>
          <a:srgbClr val="687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33C4170-CB53-6C4B-961F-E3486FD415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99113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3C4170-CB53-6C4B-961F-E3486FD41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AC3596-1183-E1C5-279E-EF9E70AF08E9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682625" y="5278438"/>
            <a:ext cx="9421813" cy="10652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>
              <a:defRPr sz="4800"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Appendix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72" y="342685"/>
            <a:ext cx="2850036" cy="4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33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7472">
          <p15:clr>
            <a:srgbClr val="CCCCC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407F-E782-73CE-1633-CCDE8E2D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A4266-64A5-05E7-7ABE-3A3D9B8DA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three graphs + observation box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DB436DE-44C6-3373-1E4E-2049E92BC5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332" y="2195551"/>
            <a:ext cx="4172467" cy="38977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5239D60-50FE-4A30-C6B8-FE10B4E816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15962" y="2195551"/>
            <a:ext cx="4172467" cy="38977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60FB955-EE9C-6621-EAC9-55D90C6C7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/>
              <a:t>Slide title: key message in 1-2 lines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CF87FD3-FC5B-1DDD-9FB2-38F871EE2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Gernot</a:t>
            </a:r>
            <a:r>
              <a:rPr lang="en-US" u="sng" dirty="0"/>
              <a:t> Wagner. Share with attribution: Wagner et al., “Rethinking Plastics” (1 July 2026).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5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al.,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2873BC6-DC55-7609-4EB2-5EB33516EC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3" y="1498005"/>
            <a:ext cx="4172467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Subtitle (1 line preferred, 2 lines if necessary)</a:t>
            </a:r>
          </a:p>
        </p:txBody>
      </p:sp>
      <p:cxnSp>
        <p:nvCxnSpPr>
          <p:cNvPr id="19" name="btfpColumnHeaderBoxLine984923">
            <a:extLst>
              <a:ext uri="{FF2B5EF4-FFF2-40B4-BE49-F238E27FC236}">
                <a16:creationId xmlns:a16="http://schemas.microsoft.com/office/drawing/2014/main" id="{7739A47F-AF1A-3FB5-50F0-7DDCA0CB28B1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243"/>
            <a:ext cx="4172467" cy="402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1B043F75-ADAD-E3F4-AC3B-0934B1377C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8888" y="1498005"/>
            <a:ext cx="4172467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Subtitle (1 line preferred, 2 lines if necessary)</a:t>
            </a:r>
          </a:p>
        </p:txBody>
      </p:sp>
      <p:cxnSp>
        <p:nvCxnSpPr>
          <p:cNvPr id="23" name="btfpColumnHeaderBoxLine984923">
            <a:extLst>
              <a:ext uri="{FF2B5EF4-FFF2-40B4-BE49-F238E27FC236}">
                <a16:creationId xmlns:a16="http://schemas.microsoft.com/office/drawing/2014/main" id="{EBA42865-E9BF-9021-F00F-FEDE0073E8FE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4815962" y="2046243"/>
            <a:ext cx="4172467" cy="402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4E519E3-5A3C-AE16-2EA0-D7C52ADA84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8592" y="1549400"/>
            <a:ext cx="2551176" cy="4546600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defRPr sz="12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034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BB0C580-AC9F-ECD5-99CE-AEC9A36832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8592" y="1549400"/>
            <a:ext cx="2551176" cy="4546600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defRPr sz="12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F6FD58-FC49-7EB0-3AEE-3FEA7DD44A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/>
              <a:t>Slide title: key message in 1-2 lines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8387B-91EE-08AB-952A-D9B8293F4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Gernot</a:t>
            </a:r>
            <a:r>
              <a:rPr lang="en-US" u="sng" dirty="0"/>
              <a:t> Wagner. Share with attribution: Wagner et al., “Rethinking Plastics” (1 July 2026).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5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al.,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68152B3-A76C-656C-D2A8-3EDB6FD9F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498005"/>
            <a:ext cx="8705088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Subtitle (1 line preferred, 2 lines if necessary)</a:t>
            </a:r>
          </a:p>
        </p:txBody>
      </p:sp>
      <p:cxnSp>
        <p:nvCxnSpPr>
          <p:cNvPr id="15" name="btfpColumnHeaderBoxLine984923">
            <a:extLst>
              <a:ext uri="{FF2B5EF4-FFF2-40B4-BE49-F238E27FC236}">
                <a16:creationId xmlns:a16="http://schemas.microsoft.com/office/drawing/2014/main" id="{BC58DB62-0D37-3013-F7F2-3C333396ABC5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377"/>
            <a:ext cx="8705088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7EA99EA0-90F1-5D82-C56B-2EBDE2D41D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963" y="2195551"/>
            <a:ext cx="8707437" cy="390044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50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two graphs (irregular) +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DB436DE-44C6-3373-1E4E-2049E92BC5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332" y="2195551"/>
            <a:ext cx="7595651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16EE3A2-4F02-E93C-91EF-02A57A2B4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199" y="5498912"/>
            <a:ext cx="11526837" cy="698655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spcBef>
                <a:spcPts val="0"/>
              </a:spcBef>
              <a:defRPr sz="1050"/>
            </a:lvl1pPr>
            <a:lvl2pPr>
              <a:spcBef>
                <a:spcPts val="0"/>
              </a:spcBef>
              <a:defRPr sz="850"/>
            </a:lvl2pPr>
            <a:lvl3pPr>
              <a:spcBef>
                <a:spcPts val="0"/>
              </a:spcBef>
              <a:defRPr sz="850"/>
            </a:lvl3pPr>
            <a:lvl4pPr>
              <a:spcBef>
                <a:spcPts val="0"/>
              </a:spcBef>
              <a:defRPr sz="850"/>
            </a:lvl4pPr>
            <a:lvl5pPr>
              <a:spcBef>
                <a:spcPts val="0"/>
              </a:spcBef>
              <a:defRPr sz="8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5EF536B-BA5E-E2BD-5DC0-2D1FC45CE2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99436" y="2195551"/>
            <a:ext cx="3657600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60FB955-EE9C-6621-EAC9-55D90C6C7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/>
              <a:t>Slide title: key message in 1-2 lines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CF87FD3-FC5B-1DDD-9FB2-38F871EE2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Gernot</a:t>
            </a:r>
            <a:r>
              <a:rPr lang="en-US" u="sng" dirty="0"/>
              <a:t> Wagner. Share with attribution: Wagner et al., “Rethinking Plastics” (1 July 2026).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5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al.,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2873BC6-DC55-7609-4EB2-5EB33516EC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3" y="1498005"/>
            <a:ext cx="7589799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Subtitle (1 line preferred, 2 lines if necessary)</a:t>
            </a:r>
          </a:p>
        </p:txBody>
      </p:sp>
      <p:cxnSp>
        <p:nvCxnSpPr>
          <p:cNvPr id="19" name="btfpColumnHeaderBoxLine984923">
            <a:extLst>
              <a:ext uri="{FF2B5EF4-FFF2-40B4-BE49-F238E27FC236}">
                <a16:creationId xmlns:a16="http://schemas.microsoft.com/office/drawing/2014/main" id="{7739A47F-AF1A-3FB5-50F0-7DDCA0CB28B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332" y="2046645"/>
            <a:ext cx="7595652" cy="0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F1A2756-D84F-147B-D478-53700C7415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9436" y="1498005"/>
            <a:ext cx="3657600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Subtitle (1 line preferred, 2 lines if necessary)</a:t>
            </a:r>
          </a:p>
        </p:txBody>
      </p:sp>
      <p:cxnSp>
        <p:nvCxnSpPr>
          <p:cNvPr id="21" name="btfpColumnHeaderBoxLine984923">
            <a:extLst>
              <a:ext uri="{FF2B5EF4-FFF2-40B4-BE49-F238E27FC236}">
                <a16:creationId xmlns:a16="http://schemas.microsoft.com/office/drawing/2014/main" id="{36C47CE2-4205-71BE-9E78-12F39711319E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8199436" y="2046377"/>
            <a:ext cx="3657600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22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ags" Target="../tags/tag15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s://business.columbia.edu/insights/climate/cki" TargetMode="External"/><Relationship Id="rId10" Type="http://schemas.openxmlformats.org/officeDocument/2006/relationships/tags" Target="../tags/tag14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4" Type="http://schemas.openxmlformats.org/officeDocument/2006/relationships/hyperlink" Target="https://business.columbia.edu/faculty/people/gernot-wagner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3EEFE3C-04B9-AB3C-EAE9-80904F3FD8AA}"/>
              </a:ext>
            </a:extLst>
          </p:cNvPr>
          <p:cNvGraphicFramePr>
            <a:graphicFrameLocks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449459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03" imgH="503" progId="TCLayout.ActiveDocument.1">
                  <p:embed/>
                </p:oleObj>
              </mc:Choice>
              <mc:Fallback>
                <p:oleObj name="think-cell Slide" r:id="rId16" imgW="503" imgH="50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EEFE3C-04B9-AB3C-EAE9-80904F3FD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&lt;btfp&gt;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  &lt;template version="2.3.3" type="branded" pageSize="widescreen" /&gt;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  &lt;!--BTFPCONFIGURATION:3C627466703E0D0A20203C74656D706C6174652076657273696F6E3D22322E332E342220747970653D226272616E64656422207061676553697A653D227769646573637265656E22202F3E0D0A3C2F627466703E--&gt;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&lt;/btfp&gt;</a:t>
            </a:r>
          </a:p>
        </p:txBody>
      </p:sp>
      <p:sp>
        <p:nvSpPr>
          <p:cNvPr id="8" name="CreatedFooter"/>
          <p:cNvSpPr/>
          <p:nvPr userDrawn="1"/>
        </p:nvSpPr>
        <p:spPr>
          <a:xfrm>
            <a:off x="8263033" y="6642830"/>
            <a:ext cx="1368171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>
                <a:solidFill>
                  <a:srgbClr val="FFFFFF"/>
                </a:solidFill>
              </a:rPr>
              <a:t>CKI Plastics Master_20250904 </a:t>
            </a:r>
          </a:p>
        </p:txBody>
      </p:sp>
      <p:sp>
        <p:nvSpPr>
          <p:cNvPr id="7" name="OfficeCode"/>
          <p:cNvSpPr/>
          <p:nvPr userDrawn="1"/>
        </p:nvSpPr>
        <p:spPr>
          <a:xfrm>
            <a:off x="7348519" y="6642830"/>
            <a:ext cx="288036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>
                <a:solidFill>
                  <a:srgbClr val="FFFFFF"/>
                </a:solidFill>
              </a:rPr>
              <a:t>BOS</a:t>
            </a:r>
          </a:p>
        </p:txBody>
      </p:sp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CCECC6B5-B58A-574A-B188-965A3EA6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5"/>
            <a:ext cx="1152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25625"/>
            <a:ext cx="115220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41117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  <p:sldLayoutId id="2147483710" r:id="rId4"/>
    <p:sldLayoutId id="2147483679" r:id="rId5"/>
    <p:sldLayoutId id="2147483737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dt="0"/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D1D1D1"/>
          </p15:clr>
        </p15:guide>
        <p15:guide id="2" pos="211">
          <p15:clr>
            <a:srgbClr val="D1D1D1"/>
          </p15:clr>
        </p15:guide>
        <p15:guide id="4" orient="horz" pos="799">
          <p15:clr>
            <a:srgbClr val="D1D1D1"/>
          </p15:clr>
        </p15:guide>
        <p15:guide id="7" orient="horz" pos="4133">
          <p15:clr>
            <a:srgbClr val="D1D1D1"/>
          </p15:clr>
        </p15:guide>
        <p15:guide id="8" pos="7469">
          <p15:clr>
            <a:srgbClr val="D1D1D1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3EEFE3C-04B9-AB3C-EAE9-80904F3FD8AA}"/>
              </a:ext>
            </a:extLst>
          </p:cNvPr>
          <p:cNvGraphicFramePr>
            <a:graphicFrameLocks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33228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503" imgH="503" progId="TCLayout.ActiveDocument.1">
                  <p:embed/>
                </p:oleObj>
              </mc:Choice>
              <mc:Fallback>
                <p:oleObj name="think-cell Slide" r:id="rId12" imgW="503" imgH="50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EEFE3C-04B9-AB3C-EAE9-80904F3FD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&lt;btfp&gt;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  &lt;template version="2.3.3" type="branded" pageSize="widescreen" /&gt;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  &lt;!--BTFPCONFIGURATION:3C627466703E0D0A20203C74656D706C6174652076657273696F6E3D22322E332E342220747970653D226272616E64656422207061676553697A653D227769646573637265656E22202F3E0D0A3C2F627466703E--&gt;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&lt;/btfp&gt;</a:t>
            </a:r>
          </a:p>
        </p:txBody>
      </p:sp>
      <p:sp>
        <p:nvSpPr>
          <p:cNvPr id="8" name="CreatedFooter"/>
          <p:cNvSpPr/>
          <p:nvPr userDrawn="1"/>
        </p:nvSpPr>
        <p:spPr>
          <a:xfrm>
            <a:off x="8263033" y="6642830"/>
            <a:ext cx="1368171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>
                <a:solidFill>
                  <a:srgbClr val="FFFFFF"/>
                </a:solidFill>
              </a:rPr>
              <a:t>CKI Plastics Master_20250904 </a:t>
            </a:r>
          </a:p>
        </p:txBody>
      </p:sp>
      <p:sp>
        <p:nvSpPr>
          <p:cNvPr id="7" name="OfficeCode"/>
          <p:cNvSpPr/>
          <p:nvPr userDrawn="1"/>
        </p:nvSpPr>
        <p:spPr>
          <a:xfrm>
            <a:off x="7348519" y="6642830"/>
            <a:ext cx="288036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>
                <a:solidFill>
                  <a:srgbClr val="FFFFFF"/>
                </a:solidFill>
              </a:rPr>
              <a:t>BOS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25625"/>
            <a:ext cx="115220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95F338-471E-FA38-41D0-3375145984BA}"/>
              </a:ext>
            </a:extLst>
          </p:cNvPr>
          <p:cNvCxnSpPr/>
          <p:nvPr userDrawn="1"/>
        </p:nvCxnSpPr>
        <p:spPr>
          <a:xfrm>
            <a:off x="0" y="513379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1021E2-9353-F5D6-4831-71C13B1AC983}"/>
              </a:ext>
            </a:extLst>
          </p:cNvPr>
          <p:cNvSpPr txBox="1"/>
          <p:nvPr userDrawn="1"/>
        </p:nvSpPr>
        <p:spPr bwMode="gray">
          <a:xfrm>
            <a:off x="10777929" y="272597"/>
            <a:ext cx="107911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fld id="{DBBFD4BF-CE92-6F42-B836-6FA9C3EC13F8}" type="slidenum">
              <a:rPr lang="en-US" sz="800" b="0" smtClean="0">
                <a:latin typeface="+mn-lt"/>
              </a:rPr>
              <a:pPr marL="0" indent="0" algn="r">
                <a:spcBef>
                  <a:spcPts val="600"/>
                </a:spcBef>
                <a:spcAft>
                  <a:spcPts val="600"/>
                </a:spcAft>
                <a:buNone/>
              </a:pPr>
              <a:t>‹#›</a:t>
            </a:fld>
            <a:r>
              <a:rPr lang="en-US" sz="800" b="0">
                <a:latin typeface="+mn-lt"/>
              </a:rPr>
              <a:t> of total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54FF811-E56F-469F-16DD-4B5262FA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84" y="6356350"/>
            <a:ext cx="11532616" cy="2743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Sources: Source Name, Title [with link] (year); Source Name, Title [with link] (year).</a:t>
            </a:r>
          </a:p>
          <a:p>
            <a:r>
              <a:rPr lang="en-US">
                <a:solidFill>
                  <a:srgbClr val="000000"/>
                </a:solidFill>
              </a:rPr>
              <a:t>Credit: Names, and </a:t>
            </a:r>
            <a:r>
              <a:rPr lang="en-US" u="sng">
                <a:hlinkClick r:id="rId14"/>
              </a:rPr>
              <a:t>Gernot Wagner</a:t>
            </a:r>
            <a:r>
              <a:rPr lang="en-US"/>
              <a:t>. </a:t>
            </a:r>
            <a:r>
              <a:rPr lang="en-US">
                <a:solidFill>
                  <a:schemeClr val="tx1"/>
                </a:solidFill>
              </a:rPr>
              <a:t>Share with </a:t>
            </a:r>
            <a:r>
              <a:rPr lang="en-US" u="sng">
                <a:solidFill>
                  <a:schemeClr val="tx1"/>
                </a:solidFill>
                <a:hlinkClick r:id="rId15"/>
              </a:rPr>
              <a:t>attribution</a:t>
            </a:r>
            <a:r>
              <a:rPr lang="en-US">
                <a:solidFill>
                  <a:schemeClr val="tx1"/>
                </a:solidFill>
              </a:rPr>
              <a:t>: Name of lead author </a:t>
            </a:r>
            <a:r>
              <a:rPr lang="en-US" i="1">
                <a:solidFill>
                  <a:schemeClr val="tx1"/>
                </a:solidFill>
              </a:rPr>
              <a:t>et al.</a:t>
            </a:r>
            <a:r>
              <a:rPr lang="en-US">
                <a:solidFill>
                  <a:schemeClr val="tx1"/>
                </a:solidFill>
              </a:rPr>
              <a:t>, “</a:t>
            </a:r>
            <a:r>
              <a:rPr lang="en-US" u="sng">
                <a:solidFill>
                  <a:schemeClr val="tx1"/>
                </a:solidFill>
              </a:rPr>
              <a:t>Title of the deck [linked to website]</a:t>
            </a:r>
            <a:r>
              <a:rPr lang="en-US">
                <a:solidFill>
                  <a:schemeClr val="tx1"/>
                </a:solidFill>
              </a:rPr>
              <a:t>” (Day Month [spelled out] Year).​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14287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48" r:id="rId3"/>
    <p:sldLayoutId id="2147483652" r:id="rId4"/>
    <p:sldLayoutId id="2147483651" r:id="rId5"/>
    <p:sldLayoutId id="2147483738" r:id="rId6"/>
    <p:sldLayoutId id="2147483758" r:id="rId7"/>
    <p:sldLayoutId id="2147483765" r:id="rId8"/>
  </p:sldLayoutIdLst>
  <p:hf hdr="0" dt="0"/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D1D1D1"/>
          </p15:clr>
        </p15:guide>
        <p15:guide id="2" pos="211">
          <p15:clr>
            <a:srgbClr val="D1D1D1"/>
          </p15:clr>
        </p15:guide>
        <p15:guide id="4" orient="horz" pos="799">
          <p15:clr>
            <a:srgbClr val="D1D1D1"/>
          </p15:clr>
        </p15:guide>
        <p15:guide id="7" orient="horz" pos="4133">
          <p15:clr>
            <a:srgbClr val="D1D1D1"/>
          </p15:clr>
        </p15:guide>
        <p15:guide id="8" pos="7469">
          <p15:clr>
            <a:srgbClr val="D1D1D1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41.svg"/><Relationship Id="rId12" Type="http://schemas.openxmlformats.org/officeDocument/2006/relationships/hyperlink" Target="https://business.columbia.edu/insights/climate/cki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3.xml"/><Relationship Id="rId6" Type="http://schemas.openxmlformats.org/officeDocument/2006/relationships/image" Target="../media/image40.svg"/><Relationship Id="rId11" Type="http://schemas.openxmlformats.org/officeDocument/2006/relationships/hyperlink" Target="https://business.columbia.edu/faculty/people/gernot-wagner" TargetMode="External"/><Relationship Id="rId5" Type="http://schemas.openxmlformats.org/officeDocument/2006/relationships/image" Target="../media/image39.svg"/><Relationship Id="rId10" Type="http://schemas.openxmlformats.org/officeDocument/2006/relationships/hyperlink" Target="https://www.pew.org/-/media/assets/2020/10/breakingtheplasticwave_mainreport.pdf%20(year)" TargetMode="External"/><Relationship Id="rId4" Type="http://schemas.openxmlformats.org/officeDocument/2006/relationships/image" Target="../media/image38.emf"/><Relationship Id="rId9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ckinsey.com/industries/industrials-and-electronics/our-insights/tackling-heat-electrification-to-decarbonize-industry" TargetMode="External"/><Relationship Id="rId13" Type="http://schemas.openxmlformats.org/officeDocument/2006/relationships/hyperlink" Target="https://www.energy-transitions.org/wp-content/uploads/2022/07/ETC-CCUS-Report-2022.pdf" TargetMode="External"/><Relationship Id="rId18" Type="http://schemas.openxmlformats.org/officeDocument/2006/relationships/image" Target="../media/image46.svg"/><Relationship Id="rId3" Type="http://schemas.openxmlformats.org/officeDocument/2006/relationships/tags" Target="../tags/tag176.xml"/><Relationship Id="rId21" Type="http://schemas.openxmlformats.org/officeDocument/2006/relationships/image" Target="../media/image48.svg"/><Relationship Id="rId7" Type="http://schemas.openxmlformats.org/officeDocument/2006/relationships/image" Target="../media/image44.emf"/><Relationship Id="rId12" Type="http://schemas.openxmlformats.org/officeDocument/2006/relationships/hyperlink" Target="https://www.iea.org/data-and-statistics/charts/simplified-levelised-cost-of-petrochemicals-for-selected-feedstocks-and-regions-2017" TargetMode="External"/><Relationship Id="rId17" Type="http://schemas.openxmlformats.org/officeDocument/2006/relationships/image" Target="../media/image45.svg"/><Relationship Id="rId2" Type="http://schemas.openxmlformats.org/officeDocument/2006/relationships/tags" Target="../tags/tag175.xml"/><Relationship Id="rId16" Type="http://schemas.openxmlformats.org/officeDocument/2006/relationships/image" Target="../media/image33.svg"/><Relationship Id="rId20" Type="http://schemas.openxmlformats.org/officeDocument/2006/relationships/image" Target="../media/image47.svg"/><Relationship Id="rId1" Type="http://schemas.openxmlformats.org/officeDocument/2006/relationships/tags" Target="../tags/tag174.xml"/><Relationship Id="rId6" Type="http://schemas.openxmlformats.org/officeDocument/2006/relationships/oleObject" Target="../embeddings/oleObject16.bin"/><Relationship Id="rId11" Type="http://schemas.openxmlformats.org/officeDocument/2006/relationships/hyperlink" Target="https://eta.lbl.gov/publications/electrification-us-manufacturing" TargetMode="External"/><Relationship Id="rId5" Type="http://schemas.openxmlformats.org/officeDocument/2006/relationships/slideLayout" Target="../slideLayouts/slideLayout12.xml"/><Relationship Id="rId15" Type="http://schemas.openxmlformats.org/officeDocument/2006/relationships/hyperlink" Target="https://business.columbia.edu/insights/climate/cki" TargetMode="External"/><Relationship Id="rId23" Type="http://schemas.openxmlformats.org/officeDocument/2006/relationships/image" Target="../media/image42.png"/><Relationship Id="rId10" Type="http://schemas.openxmlformats.org/officeDocument/2006/relationships/hyperlink" Target="https://x-energy.com/seadrift" TargetMode="External"/><Relationship Id="rId19" Type="http://schemas.openxmlformats.org/officeDocument/2006/relationships/image" Target="../media/image34.svg"/><Relationship Id="rId4" Type="http://schemas.openxmlformats.org/officeDocument/2006/relationships/tags" Target="../tags/tag177.xml"/><Relationship Id="rId9" Type="http://schemas.openxmlformats.org/officeDocument/2006/relationships/hyperlink" Target="https://www.bcg.com/publications/2023/can-carbon-help-decarbonize-chemicals" TargetMode="External"/><Relationship Id="rId14" Type="http://schemas.openxmlformats.org/officeDocument/2006/relationships/hyperlink" Target="https://business.columbia.edu/faculty/people/gernot-wagner" TargetMode="External"/><Relationship Id="rId22" Type="http://schemas.openxmlformats.org/officeDocument/2006/relationships/image" Target="../media/image49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image" Target="../media/image52.png"/><Relationship Id="rId3" Type="http://schemas.openxmlformats.org/officeDocument/2006/relationships/tags" Target="../tags/tag180.xml"/><Relationship Id="rId21" Type="http://schemas.openxmlformats.org/officeDocument/2006/relationships/oleObject" Target="../embeddings/oleObject17.bin"/><Relationship Id="rId34" Type="http://schemas.openxmlformats.org/officeDocument/2006/relationships/hyperlink" Target="https://business.columbia.edu/faculty/people/gernot-wagner" TargetMode="Externa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image" Target="../media/image45.svg"/><Relationship Id="rId33" Type="http://schemas.openxmlformats.org/officeDocument/2006/relationships/hyperlink" Target="https://coolbrook.com/elecrification-technology-pilot/" TargetMode="Externa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notesSlide" Target="../notesSlides/notesSlide6.xml"/><Relationship Id="rId29" Type="http://schemas.openxmlformats.org/officeDocument/2006/relationships/hyperlink" Target="https://www.sciencedirect.com/science/article/pii/S0196890422010330#s0040" TargetMode="Externa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image" Target="../media/image51.svg"/><Relationship Id="rId32" Type="http://schemas.openxmlformats.org/officeDocument/2006/relationships/hyperlink" Target="https://coolbrook.com/electrification-solutions/rdr-electric-cracking/" TargetMode="External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image" Target="../media/image33.svg"/><Relationship Id="rId28" Type="http://schemas.openxmlformats.org/officeDocument/2006/relationships/chart" Target="../charts/chart9.xml"/><Relationship Id="rId10" Type="http://schemas.openxmlformats.org/officeDocument/2006/relationships/tags" Target="../tags/tag187.xml"/><Relationship Id="rId19" Type="http://schemas.openxmlformats.org/officeDocument/2006/relationships/slideLayout" Target="../slideLayouts/slideLayout7.xml"/><Relationship Id="rId31" Type="http://schemas.openxmlformats.org/officeDocument/2006/relationships/hyperlink" Target="https://www.mckinsey.com/industries/metals-and-mining/our-insights/aligning-the-value-chain-to-decarbonize-plastics?utm_source=chatgpt.com" TargetMode="Externa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image" Target="../media/image50.emf"/><Relationship Id="rId27" Type="http://schemas.openxmlformats.org/officeDocument/2006/relationships/image" Target="../media/image53.png"/><Relationship Id="rId30" Type="http://schemas.openxmlformats.org/officeDocument/2006/relationships/hyperlink" Target="https://www.eia.gov/outlooks/aeo/tables_ref.php" TargetMode="External"/><Relationship Id="rId35" Type="http://schemas.openxmlformats.org/officeDocument/2006/relationships/hyperlink" Target="https://business.columbia.edu/insights/climate/cki" TargetMode="External"/><Relationship Id="rId8" Type="http://schemas.openxmlformats.org/officeDocument/2006/relationships/tags" Target="../tags/tag18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hyperlink" Target="https://iea.blob.core.windows.net/assets/50652405-26db-4c41-82dc-c23657893059/Putting_CO2_to_Use.pdf" TargetMode="External"/><Relationship Id="rId18" Type="http://schemas.openxmlformats.org/officeDocument/2006/relationships/hyperlink" Target="https://pubs.acs.org/doi/10.1021/acssuschemeng.4c10485" TargetMode="External"/><Relationship Id="rId3" Type="http://schemas.openxmlformats.org/officeDocument/2006/relationships/slideLayout" Target="../slideLayouts/slideLayout12.xml"/><Relationship Id="rId21" Type="http://schemas.openxmlformats.org/officeDocument/2006/relationships/hyperlink" Target="https://www.sciencedirect.com/science/article/pii/S2212982024003354" TargetMode="External"/><Relationship Id="rId7" Type="http://schemas.openxmlformats.org/officeDocument/2006/relationships/image" Target="../media/image42.png"/><Relationship Id="rId12" Type="http://schemas.openxmlformats.org/officeDocument/2006/relationships/hyperlink" Target="https://think.ing.com/articles/how-the-plastics-industry-can-go-green-and-at-what-cost" TargetMode="External"/><Relationship Id="rId17" Type="http://schemas.openxmlformats.org/officeDocument/2006/relationships/hyperlink" Target="https://swissrecycle.ch/fileadmin/user_upload/pdfs/Gemeinden_Sammelstellen/Webinare/Praesentationen_2022/Meys2021_Achieving_net-zero_greenhouse_gas_emission_plastics_by_a_circular_carbon_economy.pdf" TargetMode="External"/><Relationship Id="rId2" Type="http://schemas.openxmlformats.org/officeDocument/2006/relationships/tags" Target="../tags/tag197.xml"/><Relationship Id="rId16" Type="http://schemas.openxmlformats.org/officeDocument/2006/relationships/hyperlink" Target="https://pubs.rsc.org/en/content/articlelanding/2014/gc/c4gc00513a?" TargetMode="External"/><Relationship Id="rId20" Type="http://schemas.openxmlformats.org/officeDocument/2006/relationships/hyperlink" Target="https://www.frontiersin.org/journals/energy-research/articles/10.3389/fenrg.2020.557466/full" TargetMode="External"/><Relationship Id="rId1" Type="http://schemas.openxmlformats.org/officeDocument/2006/relationships/tags" Target="../tags/tag196.xml"/><Relationship Id="rId6" Type="http://schemas.openxmlformats.org/officeDocument/2006/relationships/image" Target="../media/image54.emf"/><Relationship Id="rId11" Type="http://schemas.openxmlformats.org/officeDocument/2006/relationships/image" Target="../media/image47.svg"/><Relationship Id="rId24" Type="http://schemas.openxmlformats.org/officeDocument/2006/relationships/hyperlink" Target="https://business.columbia.edu/insights/climate/cki" TargetMode="External"/><Relationship Id="rId5" Type="http://schemas.openxmlformats.org/officeDocument/2006/relationships/oleObject" Target="../embeddings/oleObject18.bin"/><Relationship Id="rId15" Type="http://schemas.openxmlformats.org/officeDocument/2006/relationships/hyperlink" Target="https://www.idtechex.com/en/research-article/can-the-plastics-industry-become-a-carbon-capture-leader/27076" TargetMode="External"/><Relationship Id="rId23" Type="http://schemas.openxmlformats.org/officeDocument/2006/relationships/hyperlink" Target="https://business.columbia.edu/faculty/people/gernot-wagner" TargetMode="External"/><Relationship Id="rId10" Type="http://schemas.openxmlformats.org/officeDocument/2006/relationships/image" Target="../media/image49.svg"/><Relationship Id="rId19" Type="http://schemas.openxmlformats.org/officeDocument/2006/relationships/hyperlink" Target="https://oamonitor.ireland.openaire.eu/national/search/publication?pid=10.1007%2Fs10098-021-02128-6" TargetMode="Externa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3.svg"/><Relationship Id="rId14" Type="http://schemas.openxmlformats.org/officeDocument/2006/relationships/hyperlink" Target="https://www.mdpi.com/1996-1073/18/8/1883#B48-energies-18-01883" TargetMode="External"/><Relationship Id="rId22" Type="http://schemas.openxmlformats.org/officeDocument/2006/relationships/hyperlink" Target="https://pubs.acs.org/doi/pdf/10.1021/acs.macromol.2c02483?ref=article_openPDF" TargetMode="Externa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tags" Target="../tags/tag223.xml"/><Relationship Id="rId39" Type="http://schemas.openxmlformats.org/officeDocument/2006/relationships/tags" Target="../tags/tag236.xml"/><Relationship Id="rId21" Type="http://schemas.openxmlformats.org/officeDocument/2006/relationships/tags" Target="../tags/tag218.xml"/><Relationship Id="rId34" Type="http://schemas.openxmlformats.org/officeDocument/2006/relationships/tags" Target="../tags/tag231.xml"/><Relationship Id="rId42" Type="http://schemas.openxmlformats.org/officeDocument/2006/relationships/notesSlide" Target="../notesSlides/notesSlide8.xml"/><Relationship Id="rId47" Type="http://schemas.openxmlformats.org/officeDocument/2006/relationships/hyperlink" Target="https://zerocarbon-analytics.org/archives/energy/majority-of-the-worlds-plastics-produced-by-a-small-number-of-countries-and-companies" TargetMode="External"/><Relationship Id="rId50" Type="http://schemas.openxmlformats.org/officeDocument/2006/relationships/hyperlink" Target="https://business.columbia.edu/insights/climate/cki" TargetMode="External"/><Relationship Id="rId7" Type="http://schemas.openxmlformats.org/officeDocument/2006/relationships/tags" Target="../tags/tag204.xml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9" Type="http://schemas.openxmlformats.org/officeDocument/2006/relationships/tags" Target="../tags/tag226.xml"/><Relationship Id="rId11" Type="http://schemas.openxmlformats.org/officeDocument/2006/relationships/tags" Target="../tags/tag208.xml"/><Relationship Id="rId24" Type="http://schemas.openxmlformats.org/officeDocument/2006/relationships/tags" Target="../tags/tag221.xml"/><Relationship Id="rId32" Type="http://schemas.openxmlformats.org/officeDocument/2006/relationships/tags" Target="../tags/tag229.xml"/><Relationship Id="rId37" Type="http://schemas.openxmlformats.org/officeDocument/2006/relationships/tags" Target="../tags/tag234.xml"/><Relationship Id="rId40" Type="http://schemas.openxmlformats.org/officeDocument/2006/relationships/tags" Target="../tags/tag237.xml"/><Relationship Id="rId45" Type="http://schemas.openxmlformats.org/officeDocument/2006/relationships/chart" Target="../charts/chart10.xml"/><Relationship Id="rId53" Type="http://schemas.openxmlformats.org/officeDocument/2006/relationships/image" Target="../media/image58.png"/><Relationship Id="rId5" Type="http://schemas.openxmlformats.org/officeDocument/2006/relationships/tags" Target="../tags/tag202.xml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31" Type="http://schemas.openxmlformats.org/officeDocument/2006/relationships/tags" Target="../tags/tag228.xml"/><Relationship Id="rId44" Type="http://schemas.openxmlformats.org/officeDocument/2006/relationships/image" Target="../media/image11.emf"/><Relationship Id="rId52" Type="http://schemas.openxmlformats.org/officeDocument/2006/relationships/image" Target="../media/image57.png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tags" Target="../tags/tag219.xml"/><Relationship Id="rId27" Type="http://schemas.openxmlformats.org/officeDocument/2006/relationships/tags" Target="../tags/tag224.xml"/><Relationship Id="rId30" Type="http://schemas.openxmlformats.org/officeDocument/2006/relationships/tags" Target="../tags/tag227.xml"/><Relationship Id="rId35" Type="http://schemas.openxmlformats.org/officeDocument/2006/relationships/tags" Target="../tags/tag232.xml"/><Relationship Id="rId43" Type="http://schemas.openxmlformats.org/officeDocument/2006/relationships/oleObject" Target="../embeddings/oleObject19.bin"/><Relationship Id="rId48" Type="http://schemas.openxmlformats.org/officeDocument/2006/relationships/hyperlink" Target="https://ieefa.org/sites/default/files/2024-01/Petrochemicals%20Losing%20Financial%20Appeal_January%202024.pdf" TargetMode="External"/><Relationship Id="rId8" Type="http://schemas.openxmlformats.org/officeDocument/2006/relationships/tags" Target="../tags/tag205.xml"/><Relationship Id="rId51" Type="http://schemas.openxmlformats.org/officeDocument/2006/relationships/image" Target="../media/image56.png"/><Relationship Id="rId3" Type="http://schemas.openxmlformats.org/officeDocument/2006/relationships/tags" Target="../tags/tag200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tags" Target="../tags/tag222.xml"/><Relationship Id="rId33" Type="http://schemas.openxmlformats.org/officeDocument/2006/relationships/tags" Target="../tags/tag230.xml"/><Relationship Id="rId38" Type="http://schemas.openxmlformats.org/officeDocument/2006/relationships/tags" Target="../tags/tag235.xml"/><Relationship Id="rId46" Type="http://schemas.openxmlformats.org/officeDocument/2006/relationships/hyperlink" Target="https://www.nespsustainable.edu.au/minderoo-foundations-2023-plastic-waste-makers-index" TargetMode="External"/><Relationship Id="rId20" Type="http://schemas.openxmlformats.org/officeDocument/2006/relationships/tags" Target="../tags/tag217.xml"/><Relationship Id="rId41" Type="http://schemas.openxmlformats.org/officeDocument/2006/relationships/slideLayout" Target="../slideLayouts/slideLayout12.xml"/><Relationship Id="rId54" Type="http://schemas.openxmlformats.org/officeDocument/2006/relationships/image" Target="../media/image59.jpe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5" Type="http://schemas.openxmlformats.org/officeDocument/2006/relationships/tags" Target="../tags/tag212.xml"/><Relationship Id="rId23" Type="http://schemas.openxmlformats.org/officeDocument/2006/relationships/tags" Target="../tags/tag220.xml"/><Relationship Id="rId28" Type="http://schemas.openxmlformats.org/officeDocument/2006/relationships/tags" Target="../tags/tag225.xml"/><Relationship Id="rId36" Type="http://schemas.openxmlformats.org/officeDocument/2006/relationships/tags" Target="../tags/tag233.xml"/><Relationship Id="rId49" Type="http://schemas.openxmlformats.org/officeDocument/2006/relationships/hyperlink" Target="https://business.columbia.edu/faculty/people/gernot-wagner" TargetMode="Externa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63.xml"/><Relationship Id="rId21" Type="http://schemas.openxmlformats.org/officeDocument/2006/relationships/tags" Target="../tags/tag258.xml"/><Relationship Id="rId42" Type="http://schemas.openxmlformats.org/officeDocument/2006/relationships/tags" Target="../tags/tag279.xml"/><Relationship Id="rId47" Type="http://schemas.openxmlformats.org/officeDocument/2006/relationships/tags" Target="../tags/tag284.xml"/><Relationship Id="rId63" Type="http://schemas.openxmlformats.org/officeDocument/2006/relationships/tags" Target="../tags/tag300.xml"/><Relationship Id="rId68" Type="http://schemas.openxmlformats.org/officeDocument/2006/relationships/hyperlink" Target="https://www.woodmac.com/news/opinion/Plastic-demand-reduce-30-energy-transition-scenario/" TargetMode="Externa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9" Type="http://schemas.openxmlformats.org/officeDocument/2006/relationships/tags" Target="../tags/tag266.xml"/><Relationship Id="rId11" Type="http://schemas.openxmlformats.org/officeDocument/2006/relationships/tags" Target="../tags/tag248.xml"/><Relationship Id="rId24" Type="http://schemas.openxmlformats.org/officeDocument/2006/relationships/tags" Target="../tags/tag261.xml"/><Relationship Id="rId32" Type="http://schemas.openxmlformats.org/officeDocument/2006/relationships/tags" Target="../tags/tag269.xml"/><Relationship Id="rId37" Type="http://schemas.openxmlformats.org/officeDocument/2006/relationships/tags" Target="../tags/tag274.xml"/><Relationship Id="rId40" Type="http://schemas.openxmlformats.org/officeDocument/2006/relationships/tags" Target="../tags/tag277.xml"/><Relationship Id="rId45" Type="http://schemas.openxmlformats.org/officeDocument/2006/relationships/tags" Target="../tags/tag282.xml"/><Relationship Id="rId53" Type="http://schemas.openxmlformats.org/officeDocument/2006/relationships/tags" Target="../tags/tag290.xml"/><Relationship Id="rId58" Type="http://schemas.openxmlformats.org/officeDocument/2006/relationships/tags" Target="../tags/tag295.xml"/><Relationship Id="rId66" Type="http://schemas.openxmlformats.org/officeDocument/2006/relationships/image" Target="../media/image60.emf"/><Relationship Id="rId5" Type="http://schemas.openxmlformats.org/officeDocument/2006/relationships/tags" Target="../tags/tag242.xml"/><Relationship Id="rId61" Type="http://schemas.openxmlformats.org/officeDocument/2006/relationships/tags" Target="../tags/tag298.xml"/><Relationship Id="rId19" Type="http://schemas.openxmlformats.org/officeDocument/2006/relationships/tags" Target="../tags/tag25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30" Type="http://schemas.openxmlformats.org/officeDocument/2006/relationships/tags" Target="../tags/tag267.xml"/><Relationship Id="rId35" Type="http://schemas.openxmlformats.org/officeDocument/2006/relationships/tags" Target="../tags/tag272.xml"/><Relationship Id="rId43" Type="http://schemas.openxmlformats.org/officeDocument/2006/relationships/tags" Target="../tags/tag280.xml"/><Relationship Id="rId48" Type="http://schemas.openxmlformats.org/officeDocument/2006/relationships/tags" Target="../tags/tag285.xml"/><Relationship Id="rId56" Type="http://schemas.openxmlformats.org/officeDocument/2006/relationships/tags" Target="../tags/tag293.xml"/><Relationship Id="rId64" Type="http://schemas.openxmlformats.org/officeDocument/2006/relationships/slideLayout" Target="../slideLayouts/slideLayout10.xml"/><Relationship Id="rId69" Type="http://schemas.openxmlformats.org/officeDocument/2006/relationships/hyperlink" Target="https://business.columbia.edu/faculty/people/gernot-wagner" TargetMode="External"/><Relationship Id="rId8" Type="http://schemas.openxmlformats.org/officeDocument/2006/relationships/tags" Target="../tags/tag245.xml"/><Relationship Id="rId51" Type="http://schemas.openxmlformats.org/officeDocument/2006/relationships/tags" Target="../tags/tag288.xml"/><Relationship Id="rId3" Type="http://schemas.openxmlformats.org/officeDocument/2006/relationships/tags" Target="../tags/tag240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33" Type="http://schemas.openxmlformats.org/officeDocument/2006/relationships/tags" Target="../tags/tag270.xml"/><Relationship Id="rId38" Type="http://schemas.openxmlformats.org/officeDocument/2006/relationships/tags" Target="../tags/tag275.xml"/><Relationship Id="rId46" Type="http://schemas.openxmlformats.org/officeDocument/2006/relationships/tags" Target="../tags/tag283.xml"/><Relationship Id="rId59" Type="http://schemas.openxmlformats.org/officeDocument/2006/relationships/tags" Target="../tags/tag296.xml"/><Relationship Id="rId67" Type="http://schemas.openxmlformats.org/officeDocument/2006/relationships/chart" Target="../charts/chart11.xml"/><Relationship Id="rId20" Type="http://schemas.openxmlformats.org/officeDocument/2006/relationships/tags" Target="../tags/tag257.xml"/><Relationship Id="rId41" Type="http://schemas.openxmlformats.org/officeDocument/2006/relationships/tags" Target="../tags/tag278.xml"/><Relationship Id="rId54" Type="http://schemas.openxmlformats.org/officeDocument/2006/relationships/tags" Target="../tags/tag291.xml"/><Relationship Id="rId62" Type="http://schemas.openxmlformats.org/officeDocument/2006/relationships/tags" Target="../tags/tag299.xml"/><Relationship Id="rId70" Type="http://schemas.openxmlformats.org/officeDocument/2006/relationships/hyperlink" Target="https://business.columbia.edu/insights/climate/cki" TargetMode="Externa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36" Type="http://schemas.openxmlformats.org/officeDocument/2006/relationships/tags" Target="../tags/tag273.xml"/><Relationship Id="rId49" Type="http://schemas.openxmlformats.org/officeDocument/2006/relationships/tags" Target="../tags/tag286.xml"/><Relationship Id="rId57" Type="http://schemas.openxmlformats.org/officeDocument/2006/relationships/tags" Target="../tags/tag294.xml"/><Relationship Id="rId10" Type="http://schemas.openxmlformats.org/officeDocument/2006/relationships/tags" Target="../tags/tag247.xml"/><Relationship Id="rId31" Type="http://schemas.openxmlformats.org/officeDocument/2006/relationships/tags" Target="../tags/tag268.xml"/><Relationship Id="rId44" Type="http://schemas.openxmlformats.org/officeDocument/2006/relationships/tags" Target="../tags/tag281.xml"/><Relationship Id="rId52" Type="http://schemas.openxmlformats.org/officeDocument/2006/relationships/tags" Target="../tags/tag289.xml"/><Relationship Id="rId60" Type="http://schemas.openxmlformats.org/officeDocument/2006/relationships/tags" Target="../tags/tag297.xml"/><Relationship Id="rId65" Type="http://schemas.openxmlformats.org/officeDocument/2006/relationships/oleObject" Target="../embeddings/oleObject20.bin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39" Type="http://schemas.openxmlformats.org/officeDocument/2006/relationships/tags" Target="../tags/tag276.xml"/><Relationship Id="rId34" Type="http://schemas.openxmlformats.org/officeDocument/2006/relationships/tags" Target="../tags/tag271.xml"/><Relationship Id="rId50" Type="http://schemas.openxmlformats.org/officeDocument/2006/relationships/tags" Target="../tags/tag287.xml"/><Relationship Id="rId55" Type="http://schemas.openxmlformats.org/officeDocument/2006/relationships/tags" Target="../tags/tag29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usiness.columbia.edu/insights/climate/cki" TargetMode="External"/><Relationship Id="rId3" Type="http://schemas.openxmlformats.org/officeDocument/2006/relationships/slideLayout" Target="../slideLayouts/slideLayout10.xml"/><Relationship Id="rId7" Type="http://schemas.openxmlformats.org/officeDocument/2006/relationships/hyperlink" Target="https://business.columbia.edu/faculty/people/gernot-wagner" TargetMode="Externa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6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66.svg"/><Relationship Id="rId3" Type="http://schemas.openxmlformats.org/officeDocument/2006/relationships/tags" Target="../tags/tag305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65.svg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64.svg"/><Relationship Id="rId5" Type="http://schemas.openxmlformats.org/officeDocument/2006/relationships/tags" Target="../tags/tag307.xml"/><Relationship Id="rId10" Type="http://schemas.openxmlformats.org/officeDocument/2006/relationships/hyperlink" Target="https://business.columbia.edu/insights/climate/cki" TargetMode="External"/><Relationship Id="rId4" Type="http://schemas.openxmlformats.org/officeDocument/2006/relationships/tags" Target="../tags/tag306.xml"/><Relationship Id="rId9" Type="http://schemas.openxmlformats.org/officeDocument/2006/relationships/hyperlink" Target="https://business.columbia.edu/faculty/people/gernot-wagner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hk2901@Columbia.edu" TargetMode="External"/><Relationship Id="rId13" Type="http://schemas.openxmlformats.org/officeDocument/2006/relationships/image" Target="../media/image73.png"/><Relationship Id="rId18" Type="http://schemas.openxmlformats.org/officeDocument/2006/relationships/image" Target="../media/image78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9.jpeg"/><Relationship Id="rId12" Type="http://schemas.openxmlformats.org/officeDocument/2006/relationships/image" Target="../media/image72.jpeg"/><Relationship Id="rId17" Type="http://schemas.openxmlformats.org/officeDocument/2006/relationships/image" Target="../media/image77.jpe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6.jpeg"/><Relationship Id="rId1" Type="http://schemas.openxmlformats.org/officeDocument/2006/relationships/tags" Target="../tags/tag308.xml"/><Relationship Id="rId6" Type="http://schemas.openxmlformats.org/officeDocument/2006/relationships/image" Target="../media/image68.jpeg"/><Relationship Id="rId11" Type="http://schemas.openxmlformats.org/officeDocument/2006/relationships/image" Target="../media/image71.png"/><Relationship Id="rId5" Type="http://schemas.openxmlformats.org/officeDocument/2006/relationships/image" Target="../media/image67.emf"/><Relationship Id="rId15" Type="http://schemas.openxmlformats.org/officeDocument/2006/relationships/image" Target="../media/image75.jpeg"/><Relationship Id="rId10" Type="http://schemas.openxmlformats.org/officeDocument/2006/relationships/hyperlink" Target="mailto:gwagner@columbia.edu" TargetMode="External"/><Relationship Id="rId4" Type="http://schemas.openxmlformats.org/officeDocument/2006/relationships/oleObject" Target="../embeddings/oleObject23.bin"/><Relationship Id="rId9" Type="http://schemas.openxmlformats.org/officeDocument/2006/relationships/image" Target="../media/image70.jpeg"/><Relationship Id="rId1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09.xml"/><Relationship Id="rId4" Type="http://schemas.openxmlformats.org/officeDocument/2006/relationships/image" Target="../media/image79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tags" Target="../tags/tag64.xml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42" Type="http://schemas.openxmlformats.org/officeDocument/2006/relationships/slideLayout" Target="../slideLayouts/slideLayout7.xml"/><Relationship Id="rId47" Type="http://schemas.openxmlformats.org/officeDocument/2006/relationships/hyperlink" Target="https://business.columbia.edu/faculty/people/gernot-wagner" TargetMode="External"/><Relationship Id="rId50" Type="http://schemas.openxmlformats.org/officeDocument/2006/relationships/chart" Target="../charts/chart2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9" Type="http://schemas.openxmlformats.org/officeDocument/2006/relationships/tags" Target="../tags/tag54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tags" Target="../tags/tag65.xml"/><Relationship Id="rId45" Type="http://schemas.openxmlformats.org/officeDocument/2006/relationships/image" Target="../media/image11.emf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49" Type="http://schemas.openxmlformats.org/officeDocument/2006/relationships/chart" Target="../charts/chart1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4" Type="http://schemas.openxmlformats.org/officeDocument/2006/relationships/oleObject" Target="../embeddings/oleObject7.bin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43" Type="http://schemas.openxmlformats.org/officeDocument/2006/relationships/notesSlide" Target="../notesSlides/notesSlide1.xml"/><Relationship Id="rId48" Type="http://schemas.openxmlformats.org/officeDocument/2006/relationships/hyperlink" Target="https://business.columbia.edu/insights/climate/cki" TargetMode="External"/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tags" Target="../tags/tag63.xml"/><Relationship Id="rId46" Type="http://schemas.openxmlformats.org/officeDocument/2006/relationships/hyperlink" Target="https://www.sciencedirect.com/science/article/pii/S2352550924002823" TargetMode="External"/><Relationship Id="rId20" Type="http://schemas.openxmlformats.org/officeDocument/2006/relationships/tags" Target="../tags/tag45.xml"/><Relationship Id="rId41" Type="http://schemas.openxmlformats.org/officeDocument/2006/relationships/tags" Target="../tags/tag66.xml"/><Relationship Id="rId1" Type="http://schemas.openxmlformats.org/officeDocument/2006/relationships/tags" Target="../tags/tag26.xml"/><Relationship Id="rId6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9" Type="http://schemas.openxmlformats.org/officeDocument/2006/relationships/image" Target="../media/image11.emf"/><Relationship Id="rId21" Type="http://schemas.openxmlformats.org/officeDocument/2006/relationships/tags" Target="../tags/tag87.xml"/><Relationship Id="rId34" Type="http://schemas.openxmlformats.org/officeDocument/2006/relationships/tags" Target="../tags/tag100.xml"/><Relationship Id="rId42" Type="http://schemas.openxmlformats.org/officeDocument/2006/relationships/image" Target="../media/image13.png"/><Relationship Id="rId47" Type="http://schemas.openxmlformats.org/officeDocument/2006/relationships/image" Target="../media/image18.png"/><Relationship Id="rId50" Type="http://schemas.openxmlformats.org/officeDocument/2006/relationships/hyperlink" Target="https://business.columbia.edu/insights/climate/cki" TargetMode="Externa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9" Type="http://schemas.openxmlformats.org/officeDocument/2006/relationships/tags" Target="../tags/tag95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37" Type="http://schemas.openxmlformats.org/officeDocument/2006/relationships/slideLayout" Target="../slideLayouts/slideLayout8.xml"/><Relationship Id="rId40" Type="http://schemas.openxmlformats.org/officeDocument/2006/relationships/chart" Target="../charts/chart3.xml"/><Relationship Id="rId45" Type="http://schemas.openxmlformats.org/officeDocument/2006/relationships/image" Target="../media/image16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tags" Target="../tags/tag102.xml"/><Relationship Id="rId49" Type="http://schemas.openxmlformats.org/officeDocument/2006/relationships/hyperlink" Target="https://business.columbia.edu/faculty/people/gernot-wagner" TargetMode="Externa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tags" Target="../tags/tag97.xml"/><Relationship Id="rId44" Type="http://schemas.openxmlformats.org/officeDocument/2006/relationships/image" Target="../media/image15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tags" Target="../tags/tag101.xml"/><Relationship Id="rId43" Type="http://schemas.openxmlformats.org/officeDocument/2006/relationships/image" Target="../media/image14.png"/><Relationship Id="rId48" Type="http://schemas.openxmlformats.org/officeDocument/2006/relationships/hyperlink" Target="https://www.nature.com/articles/s41558-019-0459-z" TargetMode="External"/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oleObject" Target="../embeddings/oleObject8.bin"/><Relationship Id="rId46" Type="http://schemas.openxmlformats.org/officeDocument/2006/relationships/image" Target="../media/image17.png"/><Relationship Id="rId20" Type="http://schemas.openxmlformats.org/officeDocument/2006/relationships/tags" Target="../tags/tag86.xml"/><Relationship Id="rId41" Type="http://schemas.openxmlformats.org/officeDocument/2006/relationships/image" Target="../media/image12.png"/><Relationship Id="rId1" Type="http://schemas.openxmlformats.org/officeDocument/2006/relationships/tags" Target="../tags/tag67.xml"/><Relationship Id="rId6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15.xml"/><Relationship Id="rId18" Type="http://schemas.openxmlformats.org/officeDocument/2006/relationships/image" Target="../media/image11.emf"/><Relationship Id="rId26" Type="http://schemas.openxmlformats.org/officeDocument/2006/relationships/chart" Target="../charts/chart4.xml"/><Relationship Id="rId3" Type="http://schemas.openxmlformats.org/officeDocument/2006/relationships/tags" Target="../tags/tag105.xml"/><Relationship Id="rId21" Type="http://schemas.openxmlformats.org/officeDocument/2006/relationships/image" Target="../media/image21.sv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oleObject" Target="../embeddings/oleObject9.bin"/><Relationship Id="rId25" Type="http://schemas.openxmlformats.org/officeDocument/2006/relationships/image" Target="../media/image25.svg"/><Relationship Id="rId33" Type="http://schemas.openxmlformats.org/officeDocument/2006/relationships/hyperlink" Target="https://business.columbia.edu/insights/climate/cki" TargetMode="External"/><Relationship Id="rId2" Type="http://schemas.openxmlformats.org/officeDocument/2006/relationships/tags" Target="../tags/tag104.xml"/><Relationship Id="rId16" Type="http://schemas.openxmlformats.org/officeDocument/2006/relationships/slideLayout" Target="../slideLayouts/slideLayout9.xml"/><Relationship Id="rId20" Type="http://schemas.openxmlformats.org/officeDocument/2006/relationships/image" Target="../media/image20.svg"/><Relationship Id="rId29" Type="http://schemas.openxmlformats.org/officeDocument/2006/relationships/hyperlink" Target="https://tradingeconomics.com/commodity/aluminum#:~:text=Aluminum%20fell%20to%202%2C527.05%20USD,on%20June%2019%20of%202025." TargetMode="Externa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24.svg"/><Relationship Id="rId32" Type="http://schemas.openxmlformats.org/officeDocument/2006/relationships/hyperlink" Target="https://business.columbia.edu/faculty/people/gernot-wagner" TargetMode="Externa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23.svg"/><Relationship Id="rId28" Type="http://schemas.openxmlformats.org/officeDocument/2006/relationships/hyperlink" Target="https://www.atlasfibre.com/advantages-of-plastics/" TargetMode="External"/><Relationship Id="rId10" Type="http://schemas.openxmlformats.org/officeDocument/2006/relationships/tags" Target="../tags/tag112.xml"/><Relationship Id="rId19" Type="http://schemas.openxmlformats.org/officeDocument/2006/relationships/image" Target="../media/image19.svg"/><Relationship Id="rId31" Type="http://schemas.openxmlformats.org/officeDocument/2006/relationships/hyperlink" Target="https://www.theplasticsexchange.com/" TargetMode="Externa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22.svg"/><Relationship Id="rId27" Type="http://schemas.openxmlformats.org/officeDocument/2006/relationships/hyperlink" Target="https://www.mckinsey.com/industries/chemicals/our-insights/climate-impact-of-plastics" TargetMode="External"/><Relationship Id="rId30" Type="http://schemas.openxmlformats.org/officeDocument/2006/relationships/hyperlink" Target="https://tradingeconomics.com/commodity/steel" TargetMode="External"/><Relationship Id="rId8" Type="http://schemas.openxmlformats.org/officeDocument/2006/relationships/tags" Target="../tags/tag1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hyperlink" Target="https://business.columbia.edu/faculty/people/gernot-wagner" TargetMode="External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8.svg"/><Relationship Id="rId12" Type="http://schemas.openxmlformats.org/officeDocument/2006/relationships/hyperlink" Target="https://www.researchgate.net/publication/371381178_Plastic_Recycling_A_Review_on_Life_Cycle_Methods_Misconceptions_and_Techno-Economic_Analysis" TargetMode="Externa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27.svg"/><Relationship Id="rId11" Type="http://schemas.openxmlformats.org/officeDocument/2006/relationships/hyperlink" Target="https://data-explorer.oecd.org/vis?tenant=archive&amp;df%5bds%5d=DisseminateArchiveDMZ&amp;df%5bid%5d=DF_PLASTIC_WASTE_5&amp;df%5bag%5d=OECD&amp;dq=.&amp;lom=LASTNPERIODS&amp;lo=5&amp;to%5bTIME_PERIOD%5d=false" TargetMode="External"/><Relationship Id="rId5" Type="http://schemas.openxmlformats.org/officeDocument/2006/relationships/image" Target="../media/image11.emf"/><Relationship Id="rId10" Type="http://schemas.openxmlformats.org/officeDocument/2006/relationships/image" Target="../media/image31.sv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0.svg"/><Relationship Id="rId14" Type="http://schemas.openxmlformats.org/officeDocument/2006/relationships/hyperlink" Target="https://business.columbia.edu/insights/climate/cki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hyperlink" Target="https://business.columbia.edu/faculty/people/gernot-wagner" TargetMode="External"/><Relationship Id="rId3" Type="http://schemas.openxmlformats.org/officeDocument/2006/relationships/tags" Target="../tags/tag122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hyperlink" Target="https://bosl.ucsb.edu/wp-content/uploads/2025/05/Pathways-to-reduce-global-plastic-waste-mismanagement-and-greenhouse-gas-emissions-by-2050.pdf" TargetMode="Externa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slideLayout" Target="../slideLayouts/slideLayout11.xml"/><Relationship Id="rId29" Type="http://schemas.openxmlformats.org/officeDocument/2006/relationships/chart" Target="../charts/chart6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hyperlink" Target="https://www.systemiq.earth/wp-content/uploads/2022/05/ReShapingPlastics-v2.1.pdf" TargetMode="Externa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11.emf"/><Relationship Id="rId28" Type="http://schemas.openxmlformats.org/officeDocument/2006/relationships/chart" Target="../charts/chart5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oleObject" Target="../embeddings/oleObject11.bin"/><Relationship Id="rId27" Type="http://schemas.openxmlformats.org/officeDocument/2006/relationships/hyperlink" Target="https://business.columbia.edu/insights/climate/ck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3.svg"/><Relationship Id="rId18" Type="http://schemas.openxmlformats.org/officeDocument/2006/relationships/hyperlink" Target="https://www.european-bioplastics.org/bioplastics/technology/" TargetMode="External"/><Relationship Id="rId3" Type="http://schemas.openxmlformats.org/officeDocument/2006/relationships/tags" Target="../tags/tag141.xml"/><Relationship Id="rId21" Type="http://schemas.openxmlformats.org/officeDocument/2006/relationships/hyperlink" Target="https://business.columbia.edu/faculty/people/gernot-wagner" TargetMode="External"/><Relationship Id="rId7" Type="http://schemas.openxmlformats.org/officeDocument/2006/relationships/tags" Target="../tags/tag145.xml"/><Relationship Id="rId12" Type="http://schemas.openxmlformats.org/officeDocument/2006/relationships/image" Target="../media/image32.svg"/><Relationship Id="rId17" Type="http://schemas.openxmlformats.org/officeDocument/2006/relationships/hyperlink" Target="https://sustainability.pttgcgroup.com/storage/projects/circular-living-symposium/2019/presentation/rebecca-somers-bioplastic-in-action.pdf" TargetMode="External"/><Relationship Id="rId2" Type="http://schemas.openxmlformats.org/officeDocument/2006/relationships/tags" Target="../tags/tag140.xml"/><Relationship Id="rId16" Type="http://schemas.openxmlformats.org/officeDocument/2006/relationships/hyperlink" Target="https://www.mckinsey.com/~/media/mckinsey/business%20functions/sustainability/our%20insights/rethinking%20future%20of%20plastics/the%20new%20plastics%20economy.pdf" TargetMode="External"/><Relationship Id="rId20" Type="http://schemas.openxmlformats.org/officeDocument/2006/relationships/hyperlink" Target="https://www.nature.com/articles/s41578-021-00407-8#ref-CR69" TargetMode="Externa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11.emf"/><Relationship Id="rId5" Type="http://schemas.openxmlformats.org/officeDocument/2006/relationships/tags" Target="../tags/tag143.xml"/><Relationship Id="rId15" Type="http://schemas.openxmlformats.org/officeDocument/2006/relationships/image" Target="../media/image35.svg"/><Relationship Id="rId23" Type="http://schemas.openxmlformats.org/officeDocument/2006/relationships/chart" Target="../charts/chart7.xml"/><Relationship Id="rId10" Type="http://schemas.openxmlformats.org/officeDocument/2006/relationships/oleObject" Target="../embeddings/oleObject12.bin"/><Relationship Id="rId19" Type="http://schemas.openxmlformats.org/officeDocument/2006/relationships/hyperlink" Target="https://op.europa.eu/en/publication-detail/-/publication/06d4f39d-70c9-11ed-9887-01aa75ed71a1/language-en" TargetMode="External"/><Relationship Id="rId4" Type="http://schemas.openxmlformats.org/officeDocument/2006/relationships/tags" Target="../tags/tag142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34.svg"/><Relationship Id="rId22" Type="http://schemas.openxmlformats.org/officeDocument/2006/relationships/hyperlink" Target="https://business.columbia.edu/insights/climate/cki" TargetMode="Externa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slideLayout" Target="../slideLayouts/slideLayout8.xml"/><Relationship Id="rId21" Type="http://schemas.openxmlformats.org/officeDocument/2006/relationships/tags" Target="../tags/tag166.xml"/><Relationship Id="rId34" Type="http://schemas.openxmlformats.org/officeDocument/2006/relationships/hyperlink" Target="https://pmc.ncbi.nlm.nih.gov/articles/PMC11091039/" TargetMode="Externa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33" Type="http://schemas.openxmlformats.org/officeDocument/2006/relationships/hyperlink" Target="https://pmc.ncbi.nlm.nih.gov/articles/PMC9570190/" TargetMode="External"/><Relationship Id="rId38" Type="http://schemas.openxmlformats.org/officeDocument/2006/relationships/chart" Target="../charts/chart8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image" Target="../media/image36.emf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32" Type="http://schemas.openxmlformats.org/officeDocument/2006/relationships/hyperlink" Target="https://pmc.ncbi.nlm.nih.gov/articles/PMC7564066/" TargetMode="External"/><Relationship Id="rId37" Type="http://schemas.openxmlformats.org/officeDocument/2006/relationships/hyperlink" Target="https://business.columbia.edu/insights/climate/cki" TargetMode="External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oleObject" Target="../embeddings/oleObject13.bin"/><Relationship Id="rId36" Type="http://schemas.openxmlformats.org/officeDocument/2006/relationships/hyperlink" Target="https://business.columbia.edu/faculty/people/gernot-wagner" TargetMode="External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hyperlink" Target="https://pmc.ncbi.nlm.nih.gov/articles/PMC7600171/" TargetMode="Externa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notesSlide" Target="../notesSlides/notesSlide4.xml"/><Relationship Id="rId30" Type="http://schemas.openxmlformats.org/officeDocument/2006/relationships/hyperlink" Target="http://www.businessanalytiq.com/" TargetMode="External"/><Relationship Id="rId35" Type="http://schemas.openxmlformats.org/officeDocument/2006/relationships/hyperlink" Target="https://pmc.ncbi.nlm.nih.gov/articles/PMC8877458/" TargetMode="External"/><Relationship Id="rId8" Type="http://schemas.openxmlformats.org/officeDocument/2006/relationships/tags" Target="../tags/tag153.xml"/><Relationship Id="rId3" Type="http://schemas.openxmlformats.org/officeDocument/2006/relationships/tags" Target="../tags/tag1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lenmacarthurfoundation.org/plastics-and-the-circular-economy-deep-dive" TargetMode="External"/><Relationship Id="rId3" Type="http://schemas.openxmlformats.org/officeDocument/2006/relationships/slideLayout" Target="../slideLayouts/slideLayout10.xml"/><Relationship Id="rId7" Type="http://schemas.openxmlformats.org/officeDocument/2006/relationships/hyperlink" Target="https://www.oecd.org/en/publications/policy-scenarios-for-eliminating-plastic-pollution-by-2040_76400890-en.html" TargetMode="Externa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4.bin"/><Relationship Id="rId10" Type="http://schemas.openxmlformats.org/officeDocument/2006/relationships/hyperlink" Target="https://business.columbia.edu/insights/climate/cki" TargetMode="External"/><Relationship Id="rId4" Type="http://schemas.openxmlformats.org/officeDocument/2006/relationships/notesSlide" Target="../notesSlides/notesSlide5.xml"/><Relationship Id="rId9" Type="http://schemas.openxmlformats.org/officeDocument/2006/relationships/hyperlink" Target="https://business.columbia.edu/faculty/people/gernot-wagn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93703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6" imgH="428" progId="TCLayout.ActiveDocument.1">
                  <p:embed/>
                </p:oleObj>
              </mc:Choice>
              <mc:Fallback>
                <p:oleObj name="think-cell Slide" r:id="rId3" imgW="426" imgH="428" progId="TCLayout.ActiveDocument.1">
                  <p:embed/>
                  <p:pic>
                    <p:nvPicPr>
                      <p:cNvPr id="5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51" y="3429000"/>
            <a:ext cx="6432630" cy="724546"/>
          </a:xfrm>
        </p:spPr>
        <p:txBody>
          <a:bodyPr vert="horz"/>
          <a:lstStyle/>
          <a:p>
            <a:r>
              <a:rPr lang="en-US"/>
              <a:t>Rethinking Plastics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80951" y="5184774"/>
            <a:ext cx="6156798" cy="1181301"/>
          </a:xfrm>
        </p:spPr>
        <p:txBody>
          <a:bodyPr>
            <a:noAutofit/>
          </a:bodyPr>
          <a:lstStyle/>
          <a:p>
            <a:r>
              <a:rPr lang="en-US"/>
              <a:t>Anika Behrndt, </a:t>
            </a:r>
            <a:r>
              <a:rPr lang="en-US" err="1"/>
              <a:t>Smarth</a:t>
            </a:r>
            <a:r>
              <a:rPr lang="en-US"/>
              <a:t> Galhotra, Una </a:t>
            </a:r>
            <a:r>
              <a:rPr lang="en-US" err="1"/>
              <a:t>Oljaca</a:t>
            </a:r>
            <a:r>
              <a:rPr lang="en-US"/>
              <a:t>, Mariana Castano, </a:t>
            </a:r>
            <a:r>
              <a:rPr lang="en-US" err="1"/>
              <a:t>Yosafat</a:t>
            </a:r>
            <a:r>
              <a:rPr lang="en-US"/>
              <a:t> </a:t>
            </a:r>
            <a:r>
              <a:rPr lang="en-US" err="1"/>
              <a:t>Partogi</a:t>
            </a:r>
            <a:r>
              <a:rPr lang="en-US"/>
              <a:t>, Paula Sanchez, </a:t>
            </a:r>
            <a:r>
              <a:rPr lang="en-US" err="1"/>
              <a:t>Khande-Jaé</a:t>
            </a:r>
            <a:r>
              <a:rPr lang="en-US"/>
              <a:t> Fisher, Ariela Farchi Behar, </a:t>
            </a:r>
            <a:br>
              <a:rPr lang="en-US"/>
            </a:br>
            <a:r>
              <a:rPr lang="en-US"/>
              <a:t>Hyae Ryung Kim, Gernot Wagner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December 2025</a:t>
            </a:r>
          </a:p>
        </p:txBody>
      </p:sp>
    </p:spTree>
    <p:extLst>
      <p:ext uri="{BB962C8B-B14F-4D97-AF65-F5344CB8AC3E}">
        <p14:creationId xmlns:p14="http://schemas.microsoft.com/office/powerpoint/2010/main" val="143995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79CFE1DC-52AD-3BB3-AAF5-BBB8DCE9D2C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CFE1DC-52AD-3BB3-AAF5-BBB8DCE9D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4D78AC0F-6DB6-0D5E-DB1D-8F474521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>
                <a:cs typeface="Arial"/>
              </a:rPr>
              <a:t>Recycling can abate 20% to 35% of total plastics emissions</a:t>
            </a:r>
            <a:endParaRPr lang="en-G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C2BA17-6ACD-E978-B884-A7F88C1CB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dirty="0"/>
              <a:t>Scaling mechanical and chemical recycling methods has the potential to abate up to 35% of total lifecycle emissions…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F5484-494C-2C1F-F54B-B3E3D409B9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dirty="0"/>
              <a:t>…but requires redesign, collection, infrastructure, and stimulating demand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63805617-0269-F42F-0F65-E8063C07260D}"/>
              </a:ext>
            </a:extLst>
          </p:cNvPr>
          <p:cNvSpPr/>
          <p:nvPr/>
        </p:nvSpPr>
        <p:spPr bwMode="gray">
          <a:xfrm>
            <a:off x="1487293" y="47878"/>
            <a:ext cx="1709928" cy="42367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Recycle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0" name="Arrow: Pentagon 11">
            <a:extLst>
              <a:ext uri="{FF2B5EF4-FFF2-40B4-BE49-F238E27FC236}">
                <a16:creationId xmlns:a16="http://schemas.microsoft.com/office/drawing/2014/main" id="{9A5A514C-55D8-066C-A8F0-17D204DAD467}"/>
              </a:ext>
            </a:extLst>
          </p:cNvPr>
          <p:cNvSpPr/>
          <p:nvPr/>
        </p:nvSpPr>
        <p:spPr bwMode="gray">
          <a:xfrm>
            <a:off x="-11049" y="47879"/>
            <a:ext cx="1709928" cy="4236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Solutions</a:t>
            </a:r>
            <a:endParaRPr lang="en-US" sz="1600" b="1" err="1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91CCE2-D9F5-73F5-0BFA-76769189F7D5}"/>
              </a:ext>
            </a:extLst>
          </p:cNvPr>
          <p:cNvGrpSpPr/>
          <p:nvPr/>
        </p:nvGrpSpPr>
        <p:grpSpPr>
          <a:xfrm>
            <a:off x="820499" y="2146956"/>
            <a:ext cx="5906447" cy="4114066"/>
            <a:chOff x="820499" y="2262456"/>
            <a:chExt cx="5906447" cy="4114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678282-A230-DAF2-EC85-7B0E37571396}"/>
                </a:ext>
              </a:extLst>
            </p:cNvPr>
            <p:cNvSpPr/>
            <p:nvPr/>
          </p:nvSpPr>
          <p:spPr bwMode="gray">
            <a:xfrm>
              <a:off x="5372429" y="2831736"/>
              <a:ext cx="917429" cy="8290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100" err="1">
                <a:solidFill>
                  <a:schemeClr val="tx1"/>
                </a:solidFill>
              </a:endParaRPr>
            </a:p>
          </p:txBody>
        </p:sp>
        <p:sp>
          <p:nvSpPr>
            <p:cNvPr id="14" name="Arrow: Bent-Up 50">
              <a:extLst>
                <a:ext uri="{FF2B5EF4-FFF2-40B4-BE49-F238E27FC236}">
                  <a16:creationId xmlns:a16="http://schemas.microsoft.com/office/drawing/2014/main" id="{BE2004E6-D879-74D5-A9BE-A7403D95CF97}"/>
                </a:ext>
              </a:extLst>
            </p:cNvPr>
            <p:cNvSpPr/>
            <p:nvPr/>
          </p:nvSpPr>
          <p:spPr bwMode="gray">
            <a:xfrm flipH="1">
              <a:off x="3828060" y="5037677"/>
              <a:ext cx="1899595" cy="270219"/>
            </a:xfrm>
            <a:prstGeom prst="bentUpArrow">
              <a:avLst>
                <a:gd name="adj1" fmla="val 32886"/>
                <a:gd name="adj2" fmla="val 35336"/>
                <a:gd name="adj3" fmla="val 32975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100" err="1">
                <a:solidFill>
                  <a:schemeClr val="tx1"/>
                </a:solidFill>
              </a:endParaRPr>
            </a:p>
          </p:txBody>
        </p:sp>
        <p:sp>
          <p:nvSpPr>
            <p:cNvPr id="15" name="Arrow: Bent-Up 45">
              <a:extLst>
                <a:ext uri="{FF2B5EF4-FFF2-40B4-BE49-F238E27FC236}">
                  <a16:creationId xmlns:a16="http://schemas.microsoft.com/office/drawing/2014/main" id="{DBA090D6-14CD-2B69-E5BD-1E334CB07D41}"/>
                </a:ext>
              </a:extLst>
            </p:cNvPr>
            <p:cNvSpPr/>
            <p:nvPr/>
          </p:nvSpPr>
          <p:spPr bwMode="gray">
            <a:xfrm flipH="1">
              <a:off x="1402351" y="5257492"/>
              <a:ext cx="4192135" cy="685809"/>
            </a:xfrm>
            <a:prstGeom prst="bentUpArrow">
              <a:avLst>
                <a:gd name="adj1" fmla="val 9530"/>
                <a:gd name="adj2" fmla="val 21901"/>
                <a:gd name="adj3" fmla="val 31039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100" err="1">
                <a:solidFill>
                  <a:schemeClr val="tx1"/>
                </a:solidFill>
              </a:endParaRPr>
            </a:p>
          </p:txBody>
        </p:sp>
        <p:sp>
          <p:nvSpPr>
            <p:cNvPr id="16" name="Arrow: Bent-Up 44">
              <a:extLst>
                <a:ext uri="{FF2B5EF4-FFF2-40B4-BE49-F238E27FC236}">
                  <a16:creationId xmlns:a16="http://schemas.microsoft.com/office/drawing/2014/main" id="{5778991C-6FC4-479D-5DDC-08BCE22843B1}"/>
                </a:ext>
              </a:extLst>
            </p:cNvPr>
            <p:cNvSpPr/>
            <p:nvPr/>
          </p:nvSpPr>
          <p:spPr bwMode="gray">
            <a:xfrm flipH="1">
              <a:off x="2561275" y="5207200"/>
              <a:ext cx="2951783" cy="475812"/>
            </a:xfrm>
            <a:prstGeom prst="bentUpArrow">
              <a:avLst>
                <a:gd name="adj1" fmla="val 23662"/>
                <a:gd name="adj2" fmla="val 36354"/>
                <a:gd name="adj3" fmla="val 44135"/>
              </a:avLst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100" err="1">
                <a:solidFill>
                  <a:schemeClr val="tx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B51426-4B41-4C8E-2A95-1BA7077BD258}"/>
                </a:ext>
              </a:extLst>
            </p:cNvPr>
            <p:cNvGrpSpPr/>
            <p:nvPr/>
          </p:nvGrpSpPr>
          <p:grpSpPr>
            <a:xfrm>
              <a:off x="5353876" y="5063068"/>
              <a:ext cx="954535" cy="902077"/>
              <a:chOff x="6892931" y="2172127"/>
              <a:chExt cx="903474" cy="882788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770BF07-5DA6-DB95-F4CA-013970F7F5DE}"/>
                  </a:ext>
                </a:extLst>
              </p:cNvPr>
              <p:cNvSpPr/>
              <p:nvPr/>
            </p:nvSpPr>
            <p:spPr bwMode="gray">
              <a:xfrm>
                <a:off x="6892931" y="2172127"/>
                <a:ext cx="903474" cy="8827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100" err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74" name="Graphic 73" descr="Garbage with solid fill">
                <a:extLst>
                  <a:ext uri="{FF2B5EF4-FFF2-40B4-BE49-F238E27FC236}">
                    <a16:creationId xmlns:a16="http://schemas.microsoft.com/office/drawing/2014/main" id="{02776F1F-FFD3-8034-14E1-3D71CD45C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094523" y="2376162"/>
                <a:ext cx="500290" cy="500290"/>
              </a:xfrm>
              <a:prstGeom prst="rect">
                <a:avLst/>
              </a:prstGeom>
            </p:spPr>
          </p:pic>
        </p:grpSp>
        <p:sp>
          <p:nvSpPr>
            <p:cNvPr id="18" name="Flowchart: Terminator 46">
              <a:extLst>
                <a:ext uri="{FF2B5EF4-FFF2-40B4-BE49-F238E27FC236}">
                  <a16:creationId xmlns:a16="http://schemas.microsoft.com/office/drawing/2014/main" id="{D3252F27-4FEF-5AE7-9EDD-789278EE029C}"/>
                </a:ext>
              </a:extLst>
            </p:cNvPr>
            <p:cNvSpPr/>
            <p:nvPr/>
          </p:nvSpPr>
          <p:spPr bwMode="gray">
            <a:xfrm>
              <a:off x="1007845" y="4079904"/>
              <a:ext cx="2235215" cy="1005459"/>
            </a:xfrm>
            <a:prstGeom prst="flowChartTerminator">
              <a:avLst/>
            </a:prstGeom>
            <a:solidFill>
              <a:srgbClr val="D6D6D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BF28A4B-730B-B2BC-3561-79970F772EB4}"/>
                </a:ext>
              </a:extLst>
            </p:cNvPr>
            <p:cNvGrpSpPr/>
            <p:nvPr/>
          </p:nvGrpSpPr>
          <p:grpSpPr>
            <a:xfrm>
              <a:off x="2198180" y="4123120"/>
              <a:ext cx="1029069" cy="902077"/>
              <a:chOff x="2819235" y="3440388"/>
              <a:chExt cx="974021" cy="882788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9904C3B-0F83-6FF7-F7E4-BF6F618C3390}"/>
                  </a:ext>
                </a:extLst>
              </p:cNvPr>
              <p:cNvSpPr/>
              <p:nvPr/>
            </p:nvSpPr>
            <p:spPr bwMode="gray">
              <a:xfrm>
                <a:off x="2852226" y="3440388"/>
                <a:ext cx="903474" cy="882788"/>
              </a:xfrm>
              <a:prstGeom prst="ellipse">
                <a:avLst/>
              </a:prstGeom>
              <a:solidFill>
                <a:schemeClr val="accent6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1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Textplatzhalter 9">
                <a:extLst>
                  <a:ext uri="{FF2B5EF4-FFF2-40B4-BE49-F238E27FC236}">
                    <a16:creationId xmlns:a16="http://schemas.microsoft.com/office/drawing/2014/main" id="{4CAA5556-31D4-7FFC-B5E5-782781E22596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2819235" y="3745090"/>
                <a:ext cx="974021" cy="3313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vert="horz" wrap="square" lIns="0" tIns="0" rIns="0" bIns="0" rtlCol="0" anchor="t">
                <a:sp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1pPr>
                <a:lvl2pPr marL="180975" indent="-180975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2pPr>
                <a:lvl3pPr marL="360000" indent="-180975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3pPr>
                <a:lvl4pPr marL="541338" indent="-179388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tabLst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4pPr>
                <a:lvl5pPr marL="720000" indent="-180975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0"/>
                  </a:spcBef>
                  <a:buClr>
                    <a:srgbClr val="000000"/>
                  </a:buClr>
                </a:pPr>
                <a:r>
                  <a:rPr lang="en-US" sz="1100" b="1">
                    <a:solidFill>
                      <a:schemeClr val="bg1"/>
                    </a:solidFill>
                  </a:rPr>
                  <a:t>Mechanical</a:t>
                </a:r>
                <a:endParaRPr lang="en-US" sz="1100" b="1">
                  <a:solidFill>
                    <a:schemeClr val="bg1"/>
                  </a:solidFill>
                  <a:cs typeface="Arial"/>
                </a:endParaRP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</a:pPr>
                <a:r>
                  <a:rPr lang="en-US" sz="1100">
                    <a:solidFill>
                      <a:schemeClr val="bg1"/>
                    </a:solidFill>
                  </a:rPr>
                  <a:t>Recycling</a:t>
                </a:r>
                <a:endParaRPr lang="en-US" sz="1100">
                  <a:solidFill>
                    <a:schemeClr val="bg1"/>
                  </a:solidFill>
                  <a:cs typeface="Arial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F7171E-F61B-8959-1E8E-8970F888AD88}"/>
                </a:ext>
              </a:extLst>
            </p:cNvPr>
            <p:cNvGrpSpPr/>
            <p:nvPr/>
          </p:nvGrpSpPr>
          <p:grpSpPr>
            <a:xfrm>
              <a:off x="1008312" y="4123120"/>
              <a:ext cx="1018660" cy="902077"/>
              <a:chOff x="1693017" y="3440388"/>
              <a:chExt cx="964168" cy="882788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694615D-FBED-DEB7-1DBC-512B1CF8C4F3}"/>
                  </a:ext>
                </a:extLst>
              </p:cNvPr>
              <p:cNvSpPr/>
              <p:nvPr/>
            </p:nvSpPr>
            <p:spPr bwMode="gray">
              <a:xfrm>
                <a:off x="1739451" y="3440388"/>
                <a:ext cx="903474" cy="88278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1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Textplatzhalter 9">
                <a:extLst>
                  <a:ext uri="{FF2B5EF4-FFF2-40B4-BE49-F238E27FC236}">
                    <a16:creationId xmlns:a16="http://schemas.microsoft.com/office/drawing/2014/main" id="{7E1B1577-2DC3-CFC4-D4B3-2DF0E3E0A629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693017" y="3728308"/>
                <a:ext cx="964168" cy="3313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vert="horz" wrap="square" lIns="0" tIns="0" rIns="0" bIns="0" rtlCol="0" anchor="t">
                <a:sp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1pPr>
                <a:lvl2pPr marL="180975" indent="-180975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2pPr>
                <a:lvl3pPr marL="360000" indent="-180975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3pPr>
                <a:lvl4pPr marL="541338" indent="-179388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tabLst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4pPr>
                <a:lvl5pPr marL="720000" indent="-180975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0"/>
                  </a:spcBef>
                  <a:buClr>
                    <a:srgbClr val="000000"/>
                  </a:buClr>
                </a:pPr>
                <a:r>
                  <a:rPr lang="en-US" sz="1100" b="1">
                    <a:solidFill>
                      <a:schemeClr val="bg1"/>
                    </a:solidFill>
                  </a:rPr>
                  <a:t>Chemical</a:t>
                </a: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</a:pPr>
                <a:r>
                  <a:rPr lang="en-US" sz="1100">
                    <a:solidFill>
                      <a:schemeClr val="bg1"/>
                    </a:solidFill>
                  </a:rPr>
                  <a:t>Recycling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440B82-2F82-321D-9AE4-7C6E4E81A514}"/>
                </a:ext>
              </a:extLst>
            </p:cNvPr>
            <p:cNvGrpSpPr/>
            <p:nvPr/>
          </p:nvGrpSpPr>
          <p:grpSpPr>
            <a:xfrm>
              <a:off x="3450506" y="4123120"/>
              <a:ext cx="1018660" cy="902077"/>
              <a:chOff x="4004571" y="3440388"/>
              <a:chExt cx="964168" cy="882788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7707384-44C7-927A-8F32-E58EF25E1D13}"/>
                  </a:ext>
                </a:extLst>
              </p:cNvPr>
              <p:cNvSpPr/>
              <p:nvPr/>
            </p:nvSpPr>
            <p:spPr bwMode="gray">
              <a:xfrm>
                <a:off x="4004981" y="3440388"/>
                <a:ext cx="903474" cy="88278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1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platzhalter 9">
                <a:extLst>
                  <a:ext uri="{FF2B5EF4-FFF2-40B4-BE49-F238E27FC236}">
                    <a16:creationId xmlns:a16="http://schemas.microsoft.com/office/drawing/2014/main" id="{4B0C9A37-FC8E-935C-468B-31F2F145D939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4004571" y="3829000"/>
                <a:ext cx="964168" cy="16565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1pPr>
                <a:lvl2pPr marL="180975" indent="-180975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2pPr>
                <a:lvl3pPr marL="360000" indent="-180975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3pPr>
                <a:lvl4pPr marL="541338" indent="-179388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tabLst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4pPr>
                <a:lvl5pPr marL="720000" indent="-180975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0"/>
                  </a:spcBef>
                  <a:buClr>
                    <a:srgbClr val="000000"/>
                  </a:buClr>
                </a:pPr>
                <a:r>
                  <a:rPr lang="en-US" sz="1100" b="1" dirty="0"/>
                  <a:t>Reuse</a:t>
                </a:r>
              </a:p>
            </p:txBody>
          </p:sp>
        </p:grpSp>
        <p:sp>
          <p:nvSpPr>
            <p:cNvPr id="22" name="Arrow: Right 56">
              <a:extLst>
                <a:ext uri="{FF2B5EF4-FFF2-40B4-BE49-F238E27FC236}">
                  <a16:creationId xmlns:a16="http://schemas.microsoft.com/office/drawing/2014/main" id="{EC0B09E0-95AC-7055-FA9C-9AD4402AF2F8}"/>
                </a:ext>
              </a:extLst>
            </p:cNvPr>
            <p:cNvSpPr/>
            <p:nvPr/>
          </p:nvSpPr>
          <p:spPr bwMode="gray">
            <a:xfrm rot="16200000">
              <a:off x="3760459" y="3831503"/>
              <a:ext cx="357606" cy="239524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100" err="1">
                <a:solidFill>
                  <a:schemeClr val="tx1"/>
                </a:solidFill>
              </a:endParaRPr>
            </a:p>
          </p:txBody>
        </p:sp>
        <p:sp>
          <p:nvSpPr>
            <p:cNvPr id="23" name="Arrow: Right 57">
              <a:extLst>
                <a:ext uri="{FF2B5EF4-FFF2-40B4-BE49-F238E27FC236}">
                  <a16:creationId xmlns:a16="http://schemas.microsoft.com/office/drawing/2014/main" id="{F3832FA8-4A93-CCF6-55A3-C78E5C444840}"/>
                </a:ext>
              </a:extLst>
            </p:cNvPr>
            <p:cNvSpPr/>
            <p:nvPr/>
          </p:nvSpPr>
          <p:spPr bwMode="gray">
            <a:xfrm rot="16200000">
              <a:off x="2523608" y="3827732"/>
              <a:ext cx="357606" cy="239524"/>
            </a:xfrm>
            <a:prstGeom prst="rightArrow">
              <a:avLst/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100" err="1">
                <a:solidFill>
                  <a:schemeClr val="tx1"/>
                </a:solidFill>
              </a:endParaRPr>
            </a:p>
          </p:txBody>
        </p:sp>
        <p:sp>
          <p:nvSpPr>
            <p:cNvPr id="24" name="Arrow: Right 58">
              <a:extLst>
                <a:ext uri="{FF2B5EF4-FFF2-40B4-BE49-F238E27FC236}">
                  <a16:creationId xmlns:a16="http://schemas.microsoft.com/office/drawing/2014/main" id="{AF479B5F-A367-FC47-1B5F-FD91533ACA51}"/>
                </a:ext>
              </a:extLst>
            </p:cNvPr>
            <p:cNvSpPr/>
            <p:nvPr/>
          </p:nvSpPr>
          <p:spPr bwMode="gray">
            <a:xfrm rot="16200000">
              <a:off x="1344934" y="3827733"/>
              <a:ext cx="357606" cy="239524"/>
            </a:xfrm>
            <a:prstGeom prst="rightArrow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platzhalter 9">
              <a:extLst>
                <a:ext uri="{FF2B5EF4-FFF2-40B4-BE49-F238E27FC236}">
                  <a16:creationId xmlns:a16="http://schemas.microsoft.com/office/drawing/2014/main" id="{8EFFFC7C-CEC5-0BF4-282C-82C56815B80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29605" y="2262456"/>
              <a:ext cx="1168659" cy="338554"/>
            </a:xfrm>
            <a:prstGeom prst="rect">
              <a:avLst/>
            </a:prstGeom>
            <a:noFill/>
            <a:ln w="6350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1pPr>
              <a:lvl2pPr marL="180975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3pPr>
              <a:lvl4pPr marL="541338" indent="-179388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0000"/>
                </a:buClr>
              </a:pPr>
              <a:r>
                <a:rPr lang="en-US" sz="1100" b="1" dirty="0"/>
                <a:t>Monomer Fabrication </a:t>
              </a:r>
            </a:p>
          </p:txBody>
        </p:sp>
        <p:sp>
          <p:nvSpPr>
            <p:cNvPr id="26" name="Textplatzhalter 9">
              <a:extLst>
                <a:ext uri="{FF2B5EF4-FFF2-40B4-BE49-F238E27FC236}">
                  <a16:creationId xmlns:a16="http://schemas.microsoft.com/office/drawing/2014/main" id="{F783C2C2-3DA3-A651-DD50-A0680D4BFDE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828885" y="2337403"/>
              <a:ext cx="1793629" cy="169277"/>
            </a:xfrm>
            <a:prstGeom prst="rect">
              <a:avLst/>
            </a:prstGeom>
            <a:noFill/>
            <a:ln w="6350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1pPr>
              <a:lvl2pPr marL="180975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3pPr>
              <a:lvl4pPr marL="541338" indent="-179388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0000"/>
                </a:buClr>
              </a:pPr>
              <a:r>
                <a:rPr lang="en-US" sz="1100" b="1"/>
                <a:t>Polymerization</a:t>
              </a:r>
            </a:p>
          </p:txBody>
        </p:sp>
        <p:sp>
          <p:nvSpPr>
            <p:cNvPr id="27" name="Textplatzhalter 9">
              <a:extLst>
                <a:ext uri="{FF2B5EF4-FFF2-40B4-BE49-F238E27FC236}">
                  <a16:creationId xmlns:a16="http://schemas.microsoft.com/office/drawing/2014/main" id="{11064F41-61B2-7928-E1F9-3EC1412EFF0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394931" y="2276013"/>
              <a:ext cx="1205838" cy="338554"/>
            </a:xfrm>
            <a:prstGeom prst="rect">
              <a:avLst/>
            </a:prstGeom>
            <a:noFill/>
            <a:ln w="6350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1pPr>
              <a:lvl2pPr marL="180975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3pPr>
              <a:lvl4pPr marL="541338" indent="-179388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0000"/>
                </a:buClr>
              </a:pPr>
              <a:r>
                <a:rPr lang="en-US" sz="1100" b="1" dirty="0"/>
                <a:t>Compounding &amp; Processing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03776EB-71CB-F866-D8D9-25696C6A9AF6}"/>
                </a:ext>
              </a:extLst>
            </p:cNvPr>
            <p:cNvGrpSpPr/>
            <p:nvPr/>
          </p:nvGrpSpPr>
          <p:grpSpPr>
            <a:xfrm>
              <a:off x="986278" y="2726902"/>
              <a:ext cx="3525974" cy="1005459"/>
              <a:chOff x="1635556" y="2055157"/>
              <a:chExt cx="3337359" cy="983959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AF06E81F-EFF9-9C25-6A91-640499365A42}"/>
                  </a:ext>
                </a:extLst>
              </p:cNvPr>
              <p:cNvGrpSpPr/>
              <p:nvPr/>
            </p:nvGrpSpPr>
            <p:grpSpPr>
              <a:xfrm>
                <a:off x="1635556" y="2055157"/>
                <a:ext cx="3337359" cy="983959"/>
                <a:chOff x="1635556" y="2055157"/>
                <a:chExt cx="3337359" cy="983959"/>
              </a:xfrm>
            </p:grpSpPr>
            <p:sp>
              <p:nvSpPr>
                <p:cNvPr id="57" name="Flowchart: Terminator 62">
                  <a:extLst>
                    <a:ext uri="{FF2B5EF4-FFF2-40B4-BE49-F238E27FC236}">
                      <a16:creationId xmlns:a16="http://schemas.microsoft.com/office/drawing/2014/main" id="{255796C7-0958-4025-87E6-0A1032506743}"/>
                    </a:ext>
                  </a:extLst>
                </p:cNvPr>
                <p:cNvSpPr/>
                <p:nvPr/>
              </p:nvSpPr>
              <p:spPr bwMode="gray">
                <a:xfrm>
                  <a:off x="1635556" y="2055157"/>
                  <a:ext cx="3337359" cy="983959"/>
                </a:xfrm>
                <a:prstGeom prst="flowChartTerminator">
                  <a:avLst/>
                </a:prstGeom>
                <a:solidFill>
                  <a:schemeClr val="tx2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buNone/>
                  </a:pPr>
                  <a:endParaRPr lang="en-US" sz="1100" err="1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F3DE6A29-04D4-AE55-8D19-E6970D9BB503}"/>
                    </a:ext>
                  </a:extLst>
                </p:cNvPr>
                <p:cNvGrpSpPr/>
                <p:nvPr/>
              </p:nvGrpSpPr>
              <p:grpSpPr>
                <a:xfrm>
                  <a:off x="4000332" y="2105359"/>
                  <a:ext cx="821340" cy="882788"/>
                  <a:chOff x="7986992" y="1972411"/>
                  <a:chExt cx="821340" cy="882788"/>
                </a:xfrm>
                <a:solidFill>
                  <a:schemeClr val="bg1"/>
                </a:solidFill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0083A0DA-44B5-73E1-DF1E-63FA54753F31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7986992" y="1972411"/>
                    <a:ext cx="821340" cy="882788"/>
                  </a:xfrm>
                  <a:prstGeom prst="ellipse">
                    <a:avLst/>
                  </a:prstGeom>
                  <a:grpFill/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>
                      <a:buNone/>
                    </a:pPr>
                    <a:endParaRPr lang="en-US" sz="1100" err="1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66" name="Graphic 65" descr="Water Bottle with solid fill">
                    <a:extLst>
                      <a:ext uri="{FF2B5EF4-FFF2-40B4-BE49-F238E27FC236}">
                        <a16:creationId xmlns:a16="http://schemas.microsoft.com/office/drawing/2014/main" id="{9F663243-2057-D9BD-63DC-C8B86BE592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73038" y="2188060"/>
                    <a:ext cx="468312" cy="46831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367DFBC2-2549-9399-7347-1C2F5B420AE2}"/>
                    </a:ext>
                  </a:extLst>
                </p:cNvPr>
                <p:cNvGrpSpPr/>
                <p:nvPr/>
              </p:nvGrpSpPr>
              <p:grpSpPr>
                <a:xfrm>
                  <a:off x="2853255" y="2093447"/>
                  <a:ext cx="821340" cy="882788"/>
                  <a:chOff x="3767973" y="2003802"/>
                  <a:chExt cx="821340" cy="882788"/>
                </a:xfrm>
                <a:solidFill>
                  <a:schemeClr val="bg1"/>
                </a:solidFill>
              </p:grpSpPr>
              <p:pic>
                <p:nvPicPr>
                  <p:cNvPr id="63" name="Graphic 62" descr="Chemicals with solid fill">
                    <a:extLst>
                      <a:ext uri="{FF2B5EF4-FFF2-40B4-BE49-F238E27FC236}">
                        <a16:creationId xmlns:a16="http://schemas.microsoft.com/office/drawing/2014/main" id="{0DE51024-07A3-2486-2751-69C1630774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rcRect/>
                  <a:stretch/>
                </p:blipFill>
                <p:spPr>
                  <a:xfrm>
                    <a:off x="3943318" y="2253561"/>
                    <a:ext cx="457200" cy="457200"/>
                  </a:xfrm>
                  <a:prstGeom prst="rect">
                    <a:avLst/>
                  </a:prstGeom>
                </p:spPr>
              </p:pic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DA4F62DF-623B-676D-838B-3C27F5BDDE93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3767973" y="2003802"/>
                    <a:ext cx="821340" cy="882788"/>
                  </a:xfrm>
                  <a:prstGeom prst="ellipse">
                    <a:avLst/>
                  </a:prstGeom>
                  <a:grpFill/>
                  <a:ln w="28575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>
                      <a:buNone/>
                    </a:pPr>
                    <a:endParaRPr lang="en-US" sz="1100" err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D9C2AA18-6BF8-CCF6-BE48-6D5EA2F76D0D}"/>
                    </a:ext>
                  </a:extLst>
                </p:cNvPr>
                <p:cNvGrpSpPr/>
                <p:nvPr/>
              </p:nvGrpSpPr>
              <p:grpSpPr>
                <a:xfrm>
                  <a:off x="1710566" y="2105359"/>
                  <a:ext cx="903474" cy="882788"/>
                  <a:chOff x="2053891" y="1992026"/>
                  <a:chExt cx="903474" cy="882788"/>
                </a:xfrm>
              </p:grpSpPr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28EF59D0-16F7-B821-4C22-441113AE86E6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2053891" y="1992026"/>
                    <a:ext cx="903474" cy="88278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>
                      <a:buNone/>
                    </a:pPr>
                    <a:endParaRPr lang="en-US" sz="1100" err="1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62" name="Picture 61" descr="A black and white outline of a machine&#10;&#10;AI-generated content may be incorrect.">
                    <a:extLst>
                      <a:ext uri="{FF2B5EF4-FFF2-40B4-BE49-F238E27FC236}">
                        <a16:creationId xmlns:a16="http://schemas.microsoft.com/office/drawing/2014/main" id="{24D60EAE-50CA-F6FE-5EFC-0445700FFB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2217523" y="2168090"/>
                    <a:ext cx="547146" cy="547146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</p:grpSp>
          <p:pic>
            <p:nvPicPr>
              <p:cNvPr id="56" name="Graphic 55" descr="Chemicals with solid fill">
                <a:extLst>
                  <a:ext uri="{FF2B5EF4-FFF2-40B4-BE49-F238E27FC236}">
                    <a16:creationId xmlns:a16="http://schemas.microsoft.com/office/drawing/2014/main" id="{9279AD54-415D-7109-000B-19EFCDFE7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3031091" y="2349891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29" name="Arrow: Right 59">
              <a:extLst>
                <a:ext uri="{FF2B5EF4-FFF2-40B4-BE49-F238E27FC236}">
                  <a16:creationId xmlns:a16="http://schemas.microsoft.com/office/drawing/2014/main" id="{24E0ABBE-8797-E21A-BA69-87B34135D0F8}"/>
                </a:ext>
              </a:extLst>
            </p:cNvPr>
            <p:cNvSpPr/>
            <p:nvPr/>
          </p:nvSpPr>
          <p:spPr bwMode="gray">
            <a:xfrm>
              <a:off x="4691571" y="3117522"/>
              <a:ext cx="598912" cy="213707"/>
            </a:xfrm>
            <a:prstGeom prst="rightArrow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100" err="1">
                <a:solidFill>
                  <a:schemeClr val="tx1"/>
                </a:solidFill>
              </a:endParaRPr>
            </a:p>
          </p:txBody>
        </p:sp>
        <p:sp>
          <p:nvSpPr>
            <p:cNvPr id="30" name="Textplatzhalter 9">
              <a:extLst>
                <a:ext uri="{FF2B5EF4-FFF2-40B4-BE49-F238E27FC236}">
                  <a16:creationId xmlns:a16="http://schemas.microsoft.com/office/drawing/2014/main" id="{29214DB3-07D1-F1FE-D2A0-2F3437BC039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392839" y="3028076"/>
              <a:ext cx="876608" cy="507831"/>
            </a:xfrm>
            <a:prstGeom prst="rect">
              <a:avLst/>
            </a:prstGeom>
            <a:noFill/>
            <a:ln w="6350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1pPr>
              <a:lvl2pPr marL="180975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3pPr>
              <a:lvl4pPr marL="541338" indent="-179388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0000"/>
                </a:buClr>
              </a:pPr>
              <a:r>
                <a:rPr lang="en-US" sz="1100" b="1" dirty="0">
                  <a:solidFill>
                    <a:schemeClr val="bg1"/>
                  </a:solidFill>
                </a:rPr>
                <a:t>Sale and Consumer Use</a:t>
              </a:r>
            </a:p>
          </p:txBody>
        </p:sp>
        <p:sp>
          <p:nvSpPr>
            <p:cNvPr id="31" name="Arrow: Right 74">
              <a:extLst>
                <a:ext uri="{FF2B5EF4-FFF2-40B4-BE49-F238E27FC236}">
                  <a16:creationId xmlns:a16="http://schemas.microsoft.com/office/drawing/2014/main" id="{5CC21844-1DA7-56D8-4A0B-147C395308F8}"/>
                </a:ext>
              </a:extLst>
            </p:cNvPr>
            <p:cNvSpPr/>
            <p:nvPr/>
          </p:nvSpPr>
          <p:spPr bwMode="gray">
            <a:xfrm>
              <a:off x="2077128" y="3077676"/>
              <a:ext cx="163911" cy="276908"/>
            </a:xfrm>
            <a:prstGeom prst="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2" name="Arrow: Right 75">
              <a:extLst>
                <a:ext uri="{FF2B5EF4-FFF2-40B4-BE49-F238E27FC236}">
                  <a16:creationId xmlns:a16="http://schemas.microsoft.com/office/drawing/2014/main" id="{4289D260-DB75-3BE1-D122-D4B0C1A716A7}"/>
                </a:ext>
              </a:extLst>
            </p:cNvPr>
            <p:cNvSpPr/>
            <p:nvPr/>
          </p:nvSpPr>
          <p:spPr bwMode="gray">
            <a:xfrm>
              <a:off x="3183681" y="3065732"/>
              <a:ext cx="163911" cy="276908"/>
            </a:xfrm>
            <a:prstGeom prst="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100" err="1">
                <a:solidFill>
                  <a:schemeClr val="tx1"/>
                </a:solidFill>
              </a:endParaRPr>
            </a:p>
          </p:txBody>
        </p:sp>
        <p:sp>
          <p:nvSpPr>
            <p:cNvPr id="33" name="Textplatzhalter 9">
              <a:extLst>
                <a:ext uri="{FF2B5EF4-FFF2-40B4-BE49-F238E27FC236}">
                  <a16:creationId xmlns:a16="http://schemas.microsoft.com/office/drawing/2014/main" id="{7A74D7A9-D0DB-F10B-5266-DF120C275D4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308761" y="4825398"/>
              <a:ext cx="1091748" cy="169277"/>
            </a:xfrm>
            <a:prstGeom prst="rect">
              <a:avLst/>
            </a:prstGeom>
            <a:noFill/>
            <a:ln w="6350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1pPr>
              <a:lvl2pPr marL="180975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3pPr>
              <a:lvl4pPr marL="541338" indent="-179388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Futura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0000"/>
                </a:buClr>
              </a:pPr>
              <a:r>
                <a:rPr lang="en-US" sz="1100" b="1"/>
                <a:t>EOL Disposal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08290C1-D45F-BC07-36FB-C2E87EBAA6B0}"/>
                </a:ext>
              </a:extLst>
            </p:cNvPr>
            <p:cNvGrpSpPr/>
            <p:nvPr/>
          </p:nvGrpSpPr>
          <p:grpSpPr>
            <a:xfrm>
              <a:off x="4998147" y="5972541"/>
              <a:ext cx="1728799" cy="403981"/>
              <a:chOff x="5036287" y="5929796"/>
              <a:chExt cx="1581877" cy="362524"/>
            </a:xfrm>
          </p:grpSpPr>
          <p:sp>
            <p:nvSpPr>
              <p:cNvPr id="53" name="Textplatzhalter 9">
                <a:extLst>
                  <a:ext uri="{FF2B5EF4-FFF2-40B4-BE49-F238E27FC236}">
                    <a16:creationId xmlns:a16="http://schemas.microsoft.com/office/drawing/2014/main" id="{7681A848-249F-3FC8-C755-2C796D0DD770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036287" y="6140414"/>
                <a:ext cx="1581877" cy="15190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1pPr>
                <a:lvl2pPr marL="180975" indent="-180975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2pPr>
                <a:lvl3pPr marL="360000" indent="-180975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3pPr>
                <a:lvl4pPr marL="541338" indent="-179388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tabLst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4pPr>
                <a:lvl5pPr marL="720000" indent="-180975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Futura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0"/>
                  </a:spcBef>
                  <a:buClr>
                    <a:srgbClr val="000000"/>
                  </a:buClr>
                </a:pPr>
                <a:r>
                  <a:rPr lang="en-US" sz="1100" b="1" dirty="0"/>
                  <a:t>Waste/Incineration</a:t>
                </a:r>
              </a:p>
            </p:txBody>
          </p:sp>
          <p:sp>
            <p:nvSpPr>
              <p:cNvPr id="54" name="Arrow: Right 80">
                <a:extLst>
                  <a:ext uri="{FF2B5EF4-FFF2-40B4-BE49-F238E27FC236}">
                    <a16:creationId xmlns:a16="http://schemas.microsoft.com/office/drawing/2014/main" id="{76474DE0-24C6-79A8-7009-5936DD666832}"/>
                  </a:ext>
                </a:extLst>
              </p:cNvPr>
              <p:cNvSpPr/>
              <p:nvPr/>
            </p:nvSpPr>
            <p:spPr bwMode="gray">
              <a:xfrm rot="5400000">
                <a:off x="5741748" y="5869942"/>
                <a:ext cx="142264" cy="261971"/>
              </a:xfrm>
              <a:prstGeom prst="rightArrow">
                <a:avLst/>
              </a:prstGeom>
              <a:solidFill>
                <a:schemeClr val="bg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10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D095367-975B-3A33-A742-513F2073272F}"/>
                </a:ext>
              </a:extLst>
            </p:cNvPr>
            <p:cNvGrpSpPr/>
            <p:nvPr/>
          </p:nvGrpSpPr>
          <p:grpSpPr>
            <a:xfrm>
              <a:off x="3445287" y="2648284"/>
              <a:ext cx="639782" cy="461665"/>
              <a:chOff x="4907567" y="3099446"/>
              <a:chExt cx="585410" cy="414289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AD91837-1629-4E93-2CC9-56B34F073332}"/>
                  </a:ext>
                </a:extLst>
              </p:cNvPr>
              <p:cNvSpPr/>
              <p:nvPr/>
            </p:nvSpPr>
            <p:spPr bwMode="gray">
              <a:xfrm>
                <a:off x="4917553" y="3167964"/>
                <a:ext cx="310326" cy="30405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1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6F4C741-755B-01CC-8731-790742A49EF2}"/>
                  </a:ext>
                </a:extLst>
              </p:cNvPr>
              <p:cNvSpPr txBox="1"/>
              <p:nvPr/>
            </p:nvSpPr>
            <p:spPr bwMode="gray">
              <a:xfrm>
                <a:off x="4907567" y="3099446"/>
                <a:ext cx="585410" cy="414289"/>
              </a:xfrm>
              <a:prstGeom prst="rect">
                <a:avLst/>
              </a:prstGeom>
              <a:noFill/>
            </p:spPr>
            <p:txBody>
              <a:bodyPr wrap="square" lIns="137160" tIns="137160" rIns="274320" bIns="137160" rtlCol="0">
                <a:spAutoFit/>
              </a:bodyPr>
              <a:lstStyle/>
              <a:p>
                <a:pPr marL="0" indent="0" algn="l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10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47EE652-FEB4-7BC9-2376-AC8ED7EC19C0}"/>
                </a:ext>
              </a:extLst>
            </p:cNvPr>
            <p:cNvGrpSpPr/>
            <p:nvPr/>
          </p:nvGrpSpPr>
          <p:grpSpPr>
            <a:xfrm>
              <a:off x="5375131" y="4927776"/>
              <a:ext cx="639782" cy="461665"/>
              <a:chOff x="4906979" y="3105111"/>
              <a:chExt cx="585410" cy="414289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F357A22-8563-63C7-4A3D-2AC543212EEC}"/>
                  </a:ext>
                </a:extLst>
              </p:cNvPr>
              <p:cNvSpPr/>
              <p:nvPr/>
            </p:nvSpPr>
            <p:spPr bwMode="gray">
              <a:xfrm>
                <a:off x="4917553" y="3167964"/>
                <a:ext cx="310326" cy="30405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1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04D18D8-52D6-BF4D-1BDB-6605C81A8FB9}"/>
                  </a:ext>
                </a:extLst>
              </p:cNvPr>
              <p:cNvSpPr txBox="1"/>
              <p:nvPr/>
            </p:nvSpPr>
            <p:spPr bwMode="gray">
              <a:xfrm>
                <a:off x="4906979" y="3105111"/>
                <a:ext cx="585410" cy="414289"/>
              </a:xfrm>
              <a:prstGeom prst="rect">
                <a:avLst/>
              </a:prstGeom>
              <a:noFill/>
            </p:spPr>
            <p:txBody>
              <a:bodyPr wrap="square" lIns="137160" tIns="137160" rIns="274320" bIns="137160" rtlCol="0">
                <a:spAutoFit/>
              </a:bodyPr>
              <a:lstStyle/>
              <a:p>
                <a:pPr marL="0" indent="0" algn="l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B2065C7-E866-796E-4E91-A3B56353D28C}"/>
                </a:ext>
              </a:extLst>
            </p:cNvPr>
            <p:cNvGrpSpPr/>
            <p:nvPr/>
          </p:nvGrpSpPr>
          <p:grpSpPr>
            <a:xfrm>
              <a:off x="820499" y="2629822"/>
              <a:ext cx="639782" cy="461665"/>
              <a:chOff x="4905725" y="3104560"/>
              <a:chExt cx="585410" cy="414289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FEEACCC-3779-A2C8-239F-EF27D9C7CC30}"/>
                  </a:ext>
                </a:extLst>
              </p:cNvPr>
              <p:cNvSpPr/>
              <p:nvPr/>
            </p:nvSpPr>
            <p:spPr bwMode="gray">
              <a:xfrm>
                <a:off x="4917553" y="3167964"/>
                <a:ext cx="310326" cy="30405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1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63DA2E0-6BD7-E709-52BD-BCD1B86AEFED}"/>
                  </a:ext>
                </a:extLst>
              </p:cNvPr>
              <p:cNvSpPr txBox="1"/>
              <p:nvPr/>
            </p:nvSpPr>
            <p:spPr bwMode="gray">
              <a:xfrm>
                <a:off x="4905725" y="3104560"/>
                <a:ext cx="585410" cy="414289"/>
              </a:xfrm>
              <a:prstGeom prst="rect">
                <a:avLst/>
              </a:prstGeom>
              <a:noFill/>
            </p:spPr>
            <p:txBody>
              <a:bodyPr wrap="square" lIns="137160" tIns="137160" rIns="274320" bIns="137160" rtlCol="0">
                <a:spAutoFit/>
              </a:bodyPr>
              <a:lstStyle/>
              <a:p>
                <a:pPr marL="0" indent="0" algn="l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10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F1FDC3B-8299-0EB8-B565-1B040D5309E0}"/>
                </a:ext>
              </a:extLst>
            </p:cNvPr>
            <p:cNvGrpSpPr/>
            <p:nvPr/>
          </p:nvGrpSpPr>
          <p:grpSpPr>
            <a:xfrm>
              <a:off x="2154504" y="4009095"/>
              <a:ext cx="719910" cy="446276"/>
              <a:chOff x="4871539" y="3103923"/>
              <a:chExt cx="658729" cy="40048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1B0234D-37B6-820C-F5B8-6FEF5A09553F}"/>
                  </a:ext>
                </a:extLst>
              </p:cNvPr>
              <p:cNvSpPr/>
              <p:nvPr/>
            </p:nvSpPr>
            <p:spPr bwMode="gray">
              <a:xfrm>
                <a:off x="4917553" y="3167964"/>
                <a:ext cx="310326" cy="304059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1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2F1E4F6-B1C9-823E-D420-4417817769A7}"/>
                  </a:ext>
                </a:extLst>
              </p:cNvPr>
              <p:cNvSpPr txBox="1"/>
              <p:nvPr/>
            </p:nvSpPr>
            <p:spPr bwMode="gray">
              <a:xfrm>
                <a:off x="4871539" y="3103923"/>
                <a:ext cx="658729" cy="400480"/>
              </a:xfrm>
              <a:prstGeom prst="rect">
                <a:avLst/>
              </a:prstGeom>
              <a:noFill/>
            </p:spPr>
            <p:txBody>
              <a:bodyPr wrap="square" lIns="137160" tIns="137160" rIns="274320" bIns="137160" rtlCol="0">
                <a:spAutoFit/>
              </a:bodyPr>
              <a:lstStyle/>
              <a:p>
                <a:pPr marL="0" indent="0" algn="l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100" b="1">
                    <a:solidFill>
                      <a:schemeClr val="bg1"/>
                    </a:solidFill>
                  </a:rPr>
                  <a:t>3b</a:t>
                </a:r>
              </a:p>
            </p:txBody>
          </p:sp>
        </p:grpSp>
        <p:sp>
          <p:nvSpPr>
            <p:cNvPr id="39" name="Content Placeholder 1">
              <a:extLst>
                <a:ext uri="{FF2B5EF4-FFF2-40B4-BE49-F238E27FC236}">
                  <a16:creationId xmlns:a16="http://schemas.microsoft.com/office/drawing/2014/main" id="{84BFDF40-1D5E-BB48-9DE4-73392FDBC44A}"/>
                </a:ext>
              </a:extLst>
            </p:cNvPr>
            <p:cNvSpPr txBox="1">
              <a:spLocks/>
            </p:cNvSpPr>
            <p:nvPr/>
          </p:nvSpPr>
          <p:spPr>
            <a:xfrm>
              <a:off x="2802636" y="5349109"/>
              <a:ext cx="2744396" cy="298661"/>
            </a:xfrm>
            <a:prstGeom prst="rect">
              <a:avLst/>
            </a:prstGeom>
          </p:spPr>
          <p:txBody>
            <a:bodyPr vert="horz" lIns="91440" tIns="36576" rIns="36576" bIns="36576" rtlCol="0" anchor="t">
              <a:noAutofit/>
            </a:bodyPr>
            <a:lstStyle>
              <a:lvl1pPr marL="180975" indent="-180975" algn="l" defTabSz="914354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4988" indent="-173038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182563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rgbClr val="000000"/>
                  </a:solidFill>
                </a:rPr>
                <a:t>~</a:t>
              </a:r>
              <a:r>
                <a:rPr lang="en-US" sz="1100" b="1" dirty="0">
                  <a:solidFill>
                    <a:schemeClr val="accent4"/>
                  </a:solidFill>
                </a:rPr>
                <a:t>15-25% </a:t>
              </a:r>
              <a:r>
                <a:rPr lang="en-US" sz="1100" dirty="0">
                  <a:solidFill>
                    <a:srgbClr val="000000"/>
                  </a:solidFill>
                </a:rPr>
                <a:t>of CO2e reduction</a:t>
              </a:r>
              <a:r>
                <a:rPr lang="en-US" sz="1100" baseline="30000" dirty="0">
                  <a:solidFill>
                    <a:srgbClr val="000000"/>
                  </a:solidFill>
                </a:rPr>
                <a:t>1</a:t>
              </a:r>
              <a:endParaRPr lang="en-US" sz="110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0" name="Content Placeholder 1">
              <a:extLst>
                <a:ext uri="{FF2B5EF4-FFF2-40B4-BE49-F238E27FC236}">
                  <a16:creationId xmlns:a16="http://schemas.microsoft.com/office/drawing/2014/main" id="{5584814E-07EC-EBC0-8007-6BBD1AFFED81}"/>
                </a:ext>
              </a:extLst>
            </p:cNvPr>
            <p:cNvSpPr txBox="1">
              <a:spLocks/>
            </p:cNvSpPr>
            <p:nvPr/>
          </p:nvSpPr>
          <p:spPr>
            <a:xfrm>
              <a:off x="1559260" y="5647866"/>
              <a:ext cx="2547059" cy="537047"/>
            </a:xfrm>
            <a:prstGeom prst="rect">
              <a:avLst/>
            </a:prstGeom>
          </p:spPr>
          <p:txBody>
            <a:bodyPr vert="horz" lIns="91440" tIns="36576" rIns="36576" bIns="36576" rtlCol="0" anchor="t">
              <a:noAutofit/>
            </a:bodyPr>
            <a:lstStyle>
              <a:lvl1pPr marL="180975" indent="-180975" algn="l" defTabSz="914354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4988" indent="-173038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182563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rgbClr val="000000"/>
                  </a:solidFill>
                </a:rPr>
                <a:t>~</a:t>
              </a:r>
              <a:r>
                <a:rPr lang="en-US" sz="1100" b="1" dirty="0">
                  <a:solidFill>
                    <a:schemeClr val="accent4"/>
                  </a:solidFill>
                </a:rPr>
                <a:t>5-10%</a:t>
              </a:r>
              <a:r>
                <a:rPr lang="en-US" sz="1100" dirty="0">
                  <a:solidFill>
                    <a:srgbClr val="000000"/>
                  </a:solidFill>
                </a:rPr>
                <a:t> of CO2e reduction</a:t>
              </a:r>
              <a:r>
                <a:rPr lang="en-US" sz="1100" baseline="30000" dirty="0">
                  <a:solidFill>
                    <a:srgbClr val="000000"/>
                  </a:solidFill>
                </a:rPr>
                <a:t>1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AD54F6D-2357-13F2-68E1-9B8EFA31C2D6}"/>
                </a:ext>
              </a:extLst>
            </p:cNvPr>
            <p:cNvGrpSpPr/>
            <p:nvPr/>
          </p:nvGrpSpPr>
          <p:grpSpPr>
            <a:xfrm>
              <a:off x="970563" y="4019532"/>
              <a:ext cx="719910" cy="446276"/>
              <a:chOff x="4873631" y="3115795"/>
              <a:chExt cx="658729" cy="40048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A2F8163-A074-3E91-801B-AB5AB64EBCD3}"/>
                  </a:ext>
                </a:extLst>
              </p:cNvPr>
              <p:cNvSpPr/>
              <p:nvPr/>
            </p:nvSpPr>
            <p:spPr bwMode="gray">
              <a:xfrm>
                <a:off x="4917553" y="3167964"/>
                <a:ext cx="310326" cy="304059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1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9AC6AC-846F-46C6-3246-0978A4EEC15D}"/>
                  </a:ext>
                </a:extLst>
              </p:cNvPr>
              <p:cNvSpPr txBox="1"/>
              <p:nvPr/>
            </p:nvSpPr>
            <p:spPr bwMode="gray">
              <a:xfrm>
                <a:off x="4873631" y="3115795"/>
                <a:ext cx="658729" cy="400480"/>
              </a:xfrm>
              <a:prstGeom prst="rect">
                <a:avLst/>
              </a:prstGeom>
              <a:noFill/>
            </p:spPr>
            <p:txBody>
              <a:bodyPr wrap="square" lIns="137160" tIns="137160" rIns="274320" bIns="137160" rtlCol="0">
                <a:spAutoFit/>
              </a:bodyPr>
              <a:lstStyle/>
              <a:p>
                <a:pPr marL="0" indent="0" algn="l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100" b="1">
                    <a:solidFill>
                      <a:schemeClr val="bg1"/>
                    </a:solidFill>
                  </a:rPr>
                  <a:t>3a</a:t>
                </a:r>
              </a:p>
            </p:txBody>
          </p:sp>
        </p:grpSp>
        <p:sp>
          <p:nvSpPr>
            <p:cNvPr id="42" name="Arrow: Right 59">
              <a:extLst>
                <a:ext uri="{FF2B5EF4-FFF2-40B4-BE49-F238E27FC236}">
                  <a16:creationId xmlns:a16="http://schemas.microsoft.com/office/drawing/2014/main" id="{6B245AB6-6646-8CE2-AA11-17D7765304A0}"/>
                </a:ext>
              </a:extLst>
            </p:cNvPr>
            <p:cNvSpPr/>
            <p:nvPr/>
          </p:nvSpPr>
          <p:spPr bwMode="gray">
            <a:xfrm rot="5400000">
              <a:off x="5295174" y="4152553"/>
              <a:ext cx="1060015" cy="221904"/>
            </a:xfrm>
            <a:prstGeom prst="rightArrow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1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C990F6A-5106-7176-8C8E-4A560EF04013}"/>
              </a:ext>
            </a:extLst>
          </p:cNvPr>
          <p:cNvGrpSpPr/>
          <p:nvPr/>
        </p:nvGrpSpPr>
        <p:grpSpPr>
          <a:xfrm>
            <a:off x="8081217" y="2181395"/>
            <a:ext cx="3775819" cy="779479"/>
            <a:chOff x="8081217" y="2181395"/>
            <a:chExt cx="3775819" cy="77947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D8900DB-9ABB-7391-A790-F021A4CC9192}"/>
                </a:ext>
              </a:extLst>
            </p:cNvPr>
            <p:cNvSpPr/>
            <p:nvPr/>
          </p:nvSpPr>
          <p:spPr bwMode="gray">
            <a:xfrm>
              <a:off x="8271563" y="2181395"/>
              <a:ext cx="3585473" cy="763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79" name="Content Placeholder 1">
              <a:extLst>
                <a:ext uri="{FF2B5EF4-FFF2-40B4-BE49-F238E27FC236}">
                  <a16:creationId xmlns:a16="http://schemas.microsoft.com/office/drawing/2014/main" id="{10BDAECC-7D75-FD38-29C1-1979F93457B5}"/>
                </a:ext>
              </a:extLst>
            </p:cNvPr>
            <p:cNvSpPr txBox="1">
              <a:spLocks/>
            </p:cNvSpPr>
            <p:nvPr/>
          </p:nvSpPr>
          <p:spPr>
            <a:xfrm>
              <a:off x="8427627" y="2207412"/>
              <a:ext cx="3226320" cy="500088"/>
            </a:xfrm>
            <a:prstGeom prst="rect">
              <a:avLst/>
            </a:prstGeom>
          </p:spPr>
          <p:txBody>
            <a:bodyPr vert="horz" lIns="91440" tIns="36576" rIns="36576" bIns="36576" rtlCol="0" anchor="t">
              <a:noAutofit/>
            </a:bodyPr>
            <a:lstStyle>
              <a:lvl1pPr marL="180975" indent="-180975" algn="l" defTabSz="914354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4988" indent="-173038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182563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>
                  <a:solidFill>
                    <a:schemeClr val="accent5">
                      <a:lumMod val="50000"/>
                    </a:schemeClr>
                  </a:solidFill>
                </a:rPr>
                <a:t>Design for recyclability</a:t>
              </a:r>
            </a:p>
          </p:txBody>
        </p:sp>
        <p:sp>
          <p:nvSpPr>
            <p:cNvPr id="84" name="Content Placeholder 1">
              <a:extLst>
                <a:ext uri="{FF2B5EF4-FFF2-40B4-BE49-F238E27FC236}">
                  <a16:creationId xmlns:a16="http://schemas.microsoft.com/office/drawing/2014/main" id="{555C11FE-B099-2F05-8A8F-4E16A4BF4931}"/>
                </a:ext>
              </a:extLst>
            </p:cNvPr>
            <p:cNvSpPr txBox="1">
              <a:spLocks/>
            </p:cNvSpPr>
            <p:nvPr/>
          </p:nvSpPr>
          <p:spPr>
            <a:xfrm>
              <a:off x="8427627" y="2460786"/>
              <a:ext cx="3429409" cy="500088"/>
            </a:xfrm>
            <a:prstGeom prst="rect">
              <a:avLst/>
            </a:prstGeom>
          </p:spPr>
          <p:txBody>
            <a:bodyPr vert="horz" lIns="91440" tIns="36576" rIns="36576" bIns="36576" rtlCol="0" anchor="t">
              <a:noAutofit/>
            </a:bodyPr>
            <a:lstStyle>
              <a:lvl1pPr marL="180975" indent="-180975" algn="l" defTabSz="914354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4988" indent="-173038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182563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rgbClr val="000000"/>
                  </a:solidFill>
                </a:rPr>
                <a:t>&gt;70% of plastics remain non-recyclable due to complex design and mixed materials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6BAABB7-152E-08D8-5EB2-269E9AFE3ABC}"/>
                </a:ext>
              </a:extLst>
            </p:cNvPr>
            <p:cNvGrpSpPr/>
            <p:nvPr/>
          </p:nvGrpSpPr>
          <p:grpSpPr>
            <a:xfrm>
              <a:off x="8081217" y="2294905"/>
              <a:ext cx="585410" cy="469359"/>
              <a:chOff x="4881469" y="3080613"/>
              <a:chExt cx="585410" cy="469359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896A164-DBCA-E8A2-60E2-3DC52C23C0CE}"/>
                  </a:ext>
                </a:extLst>
              </p:cNvPr>
              <p:cNvSpPr/>
              <p:nvPr/>
            </p:nvSpPr>
            <p:spPr bwMode="gray">
              <a:xfrm>
                <a:off x="4917553" y="3167964"/>
                <a:ext cx="310326" cy="30405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2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344027B-2D85-85F9-E07F-8201D3859AB6}"/>
                  </a:ext>
                </a:extLst>
              </p:cNvPr>
              <p:cNvSpPr txBox="1"/>
              <p:nvPr/>
            </p:nvSpPr>
            <p:spPr bwMode="gray">
              <a:xfrm>
                <a:off x="4881469" y="3080613"/>
                <a:ext cx="585410" cy="469359"/>
              </a:xfrm>
              <a:prstGeom prst="rect">
                <a:avLst/>
              </a:prstGeom>
              <a:noFill/>
            </p:spPr>
            <p:txBody>
              <a:bodyPr wrap="square" lIns="137160" tIns="137160" rIns="274320" bIns="137160" rtlCol="0">
                <a:spAutoFit/>
              </a:bodyPr>
              <a:lstStyle/>
              <a:p>
                <a:pPr marL="0" indent="0" algn="l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20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BC7CEAA-0FA8-8639-8459-6B892DDD9AFE}"/>
              </a:ext>
            </a:extLst>
          </p:cNvPr>
          <p:cNvGrpSpPr/>
          <p:nvPr/>
        </p:nvGrpSpPr>
        <p:grpSpPr>
          <a:xfrm>
            <a:off x="8092244" y="3077672"/>
            <a:ext cx="3764793" cy="828136"/>
            <a:chOff x="8092244" y="3074567"/>
            <a:chExt cx="3764793" cy="828136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97F96D-E558-EE10-CEB9-25512AC5476C}"/>
                </a:ext>
              </a:extLst>
            </p:cNvPr>
            <p:cNvSpPr/>
            <p:nvPr/>
          </p:nvSpPr>
          <p:spPr bwMode="gray">
            <a:xfrm>
              <a:off x="8271563" y="3074567"/>
              <a:ext cx="3585473" cy="7778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82" name="Content Placeholder 1">
              <a:extLst>
                <a:ext uri="{FF2B5EF4-FFF2-40B4-BE49-F238E27FC236}">
                  <a16:creationId xmlns:a16="http://schemas.microsoft.com/office/drawing/2014/main" id="{99D63533-65B5-BFE2-9040-FEC23D2C6CFA}"/>
                </a:ext>
              </a:extLst>
            </p:cNvPr>
            <p:cNvSpPr txBox="1">
              <a:spLocks/>
            </p:cNvSpPr>
            <p:nvPr/>
          </p:nvSpPr>
          <p:spPr>
            <a:xfrm>
              <a:off x="8428468" y="3147699"/>
              <a:ext cx="2520379" cy="266849"/>
            </a:xfrm>
            <a:prstGeom prst="rect">
              <a:avLst/>
            </a:prstGeom>
          </p:spPr>
          <p:txBody>
            <a:bodyPr vert="horz" lIns="91440" tIns="36576" rIns="36576" bIns="36576" rtlCol="0" anchor="t">
              <a:noAutofit/>
            </a:bodyPr>
            <a:lstStyle>
              <a:lvl1pPr marL="180975" indent="-180975" algn="l" defTabSz="914354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4988" indent="-173038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182563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>
                  <a:solidFill>
                    <a:schemeClr val="accent5">
                      <a:lumMod val="50000"/>
                    </a:schemeClr>
                  </a:solidFill>
                </a:rPr>
                <a:t>Develop collection systems</a:t>
              </a:r>
            </a:p>
          </p:txBody>
        </p:sp>
        <p:sp>
          <p:nvSpPr>
            <p:cNvPr id="85" name="Content Placeholder 1">
              <a:extLst>
                <a:ext uri="{FF2B5EF4-FFF2-40B4-BE49-F238E27FC236}">
                  <a16:creationId xmlns:a16="http://schemas.microsoft.com/office/drawing/2014/main" id="{81F95A07-E4A6-8B93-7532-4AFA87E4BAEF}"/>
                </a:ext>
              </a:extLst>
            </p:cNvPr>
            <p:cNvSpPr txBox="1">
              <a:spLocks/>
            </p:cNvSpPr>
            <p:nvPr/>
          </p:nvSpPr>
          <p:spPr>
            <a:xfrm>
              <a:off x="8440013" y="3402615"/>
              <a:ext cx="3417024" cy="500088"/>
            </a:xfrm>
            <a:prstGeom prst="rect">
              <a:avLst/>
            </a:prstGeom>
          </p:spPr>
          <p:txBody>
            <a:bodyPr vert="horz" lIns="91440" tIns="36576" rIns="36576" bIns="36576" rtlCol="0" anchor="t">
              <a:noAutofit/>
            </a:bodyPr>
            <a:lstStyle>
              <a:lvl1pPr marL="180975" indent="-180975" algn="l" defTabSz="914354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4988" indent="-173038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182563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/>
                <a:t>Around 2 billion people lack access to regular waste collection, leading to widespread mismanagement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61D4F6E-E50C-3AF5-372A-DEC022BBAB43}"/>
                </a:ext>
              </a:extLst>
            </p:cNvPr>
            <p:cNvGrpSpPr/>
            <p:nvPr/>
          </p:nvGrpSpPr>
          <p:grpSpPr>
            <a:xfrm>
              <a:off x="8092244" y="3215940"/>
              <a:ext cx="585410" cy="469359"/>
              <a:chOff x="4881469" y="3080613"/>
              <a:chExt cx="585410" cy="469359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4A48DBB-BA89-765C-C74D-D3EBFE2D82AA}"/>
                  </a:ext>
                </a:extLst>
              </p:cNvPr>
              <p:cNvSpPr/>
              <p:nvPr/>
            </p:nvSpPr>
            <p:spPr bwMode="gray">
              <a:xfrm>
                <a:off x="4917553" y="3167964"/>
                <a:ext cx="310326" cy="30405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2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A8D207B-85AC-57C8-A229-DF0E449A4085}"/>
                  </a:ext>
                </a:extLst>
              </p:cNvPr>
              <p:cNvSpPr txBox="1"/>
              <p:nvPr/>
            </p:nvSpPr>
            <p:spPr bwMode="gray">
              <a:xfrm>
                <a:off x="4881469" y="3080613"/>
                <a:ext cx="585410" cy="469359"/>
              </a:xfrm>
              <a:prstGeom prst="rect">
                <a:avLst/>
              </a:prstGeom>
              <a:noFill/>
            </p:spPr>
            <p:txBody>
              <a:bodyPr wrap="square" lIns="137160" tIns="137160" rIns="274320" bIns="137160" rtlCol="0">
                <a:spAutoFit/>
              </a:bodyPr>
              <a:lstStyle/>
              <a:p>
                <a:pPr marL="0" indent="0" algn="l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2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495B426-83DC-C662-51E0-A7FC52BBAF7F}"/>
              </a:ext>
            </a:extLst>
          </p:cNvPr>
          <p:cNvGrpSpPr/>
          <p:nvPr/>
        </p:nvGrpSpPr>
        <p:grpSpPr>
          <a:xfrm>
            <a:off x="8075205" y="3993731"/>
            <a:ext cx="3781831" cy="1274694"/>
            <a:chOff x="8075205" y="4016121"/>
            <a:chExt cx="3781831" cy="127469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2DF4A85-75C5-E354-A86A-FECAE32C0045}"/>
                </a:ext>
              </a:extLst>
            </p:cNvPr>
            <p:cNvSpPr/>
            <p:nvPr/>
          </p:nvSpPr>
          <p:spPr bwMode="gray">
            <a:xfrm>
              <a:off x="8271563" y="4016121"/>
              <a:ext cx="3585473" cy="12624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81" name="Content Placeholder 1">
              <a:extLst>
                <a:ext uri="{FF2B5EF4-FFF2-40B4-BE49-F238E27FC236}">
                  <a16:creationId xmlns:a16="http://schemas.microsoft.com/office/drawing/2014/main" id="{CB232A85-6ABA-016D-BA18-688011D65C58}"/>
                </a:ext>
              </a:extLst>
            </p:cNvPr>
            <p:cNvSpPr txBox="1">
              <a:spLocks/>
            </p:cNvSpPr>
            <p:nvPr/>
          </p:nvSpPr>
          <p:spPr>
            <a:xfrm>
              <a:off x="8404189" y="4065410"/>
              <a:ext cx="3273195" cy="612707"/>
            </a:xfrm>
            <a:prstGeom prst="rect">
              <a:avLst/>
            </a:prstGeom>
          </p:spPr>
          <p:txBody>
            <a:bodyPr vert="horz" lIns="91440" tIns="36576" rIns="36576" bIns="36576" rtlCol="0" anchor="t">
              <a:noAutofit/>
            </a:bodyPr>
            <a:lstStyle>
              <a:lvl1pPr marL="180975" indent="-180975" algn="l" defTabSz="914354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4988" indent="-173038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182563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>
                  <a:solidFill>
                    <a:schemeClr val="accent5">
                      <a:lumMod val="50000"/>
                    </a:schemeClr>
                  </a:solidFill>
                </a:rPr>
                <a:t>Scale recycling infrastructure</a:t>
              </a:r>
            </a:p>
          </p:txBody>
        </p:sp>
        <p:sp>
          <p:nvSpPr>
            <p:cNvPr id="83" name="Content Placeholder 1">
              <a:extLst>
                <a:ext uri="{FF2B5EF4-FFF2-40B4-BE49-F238E27FC236}">
                  <a16:creationId xmlns:a16="http://schemas.microsoft.com/office/drawing/2014/main" id="{C71DD5E4-FF13-5881-54E9-49BFCFB66D9E}"/>
                </a:ext>
              </a:extLst>
            </p:cNvPr>
            <p:cNvSpPr txBox="1">
              <a:spLocks/>
            </p:cNvSpPr>
            <p:nvPr/>
          </p:nvSpPr>
          <p:spPr>
            <a:xfrm>
              <a:off x="8428102" y="4299822"/>
              <a:ext cx="3428934" cy="990993"/>
            </a:xfrm>
            <a:prstGeom prst="rect">
              <a:avLst/>
            </a:prstGeom>
          </p:spPr>
          <p:txBody>
            <a:bodyPr vert="horz" lIns="91440" tIns="36576" rIns="36576" bIns="36576" rtlCol="0" anchor="t">
              <a:noAutofit/>
            </a:bodyPr>
            <a:lstStyle>
              <a:lvl1pPr marL="180975" indent="-180975" algn="l" defTabSz="914354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4988" indent="-173038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182563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>
                <a:buAutoNum type="alphaLcParenR"/>
              </a:pPr>
              <a:r>
                <a:rPr lang="en-US" sz="1100" b="1" dirty="0">
                  <a:solidFill>
                    <a:srgbClr val="000000"/>
                  </a:solidFill>
                </a:rPr>
                <a:t>Scale chemical recycling:</a:t>
              </a:r>
              <a:r>
                <a:rPr lang="en-US" sz="1100" dirty="0">
                  <a:solidFill>
                    <a:srgbClr val="000000"/>
                  </a:solidFill>
                </a:rPr>
                <a:t> New facilities in regions with limited processing infrastructure</a:t>
              </a:r>
              <a:endParaRPr lang="en-US" sz="1100" b="1" dirty="0">
                <a:solidFill>
                  <a:srgbClr val="000000"/>
                </a:solidFill>
              </a:endParaRPr>
            </a:p>
            <a:p>
              <a:pPr marL="228600" indent="-228600">
                <a:buFont typeface="Arial" panose="020B0604020202020204" pitchFamily="34" charset="0"/>
                <a:buAutoNum type="alphaLcParenR"/>
              </a:pPr>
              <a:r>
                <a:rPr lang="en-US" sz="1100" b="1" dirty="0">
                  <a:solidFill>
                    <a:srgbClr val="000000"/>
                  </a:solidFill>
                </a:rPr>
                <a:t>Advance mechanical recycling: </a:t>
              </a:r>
              <a:r>
                <a:rPr lang="en-US" sz="1100" dirty="0">
                  <a:solidFill>
                    <a:srgbClr val="000000"/>
                  </a:solidFill>
                </a:rPr>
                <a:t>Improve efficiency and operations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799D48E-169B-3244-E4F8-A5E35724BBDB}"/>
                </a:ext>
              </a:extLst>
            </p:cNvPr>
            <p:cNvGrpSpPr/>
            <p:nvPr/>
          </p:nvGrpSpPr>
          <p:grpSpPr>
            <a:xfrm>
              <a:off x="8075205" y="4165863"/>
              <a:ext cx="585410" cy="469359"/>
              <a:chOff x="4881469" y="3080613"/>
              <a:chExt cx="585410" cy="469359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5F5F84A-813A-DD6E-1899-6BFFEFF36572}"/>
                  </a:ext>
                </a:extLst>
              </p:cNvPr>
              <p:cNvSpPr/>
              <p:nvPr/>
            </p:nvSpPr>
            <p:spPr bwMode="gray">
              <a:xfrm>
                <a:off x="4917553" y="3167964"/>
                <a:ext cx="310326" cy="30405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2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D128B40-78AC-58A8-5867-F87A855B0DD7}"/>
                  </a:ext>
                </a:extLst>
              </p:cNvPr>
              <p:cNvSpPr txBox="1"/>
              <p:nvPr/>
            </p:nvSpPr>
            <p:spPr bwMode="gray">
              <a:xfrm>
                <a:off x="4881469" y="3080613"/>
                <a:ext cx="585410" cy="469359"/>
              </a:xfrm>
              <a:prstGeom prst="rect">
                <a:avLst/>
              </a:prstGeom>
              <a:noFill/>
            </p:spPr>
            <p:txBody>
              <a:bodyPr wrap="square" lIns="137160" tIns="137160" rIns="274320" bIns="137160" rtlCol="0">
                <a:spAutoFit/>
              </a:bodyPr>
              <a:lstStyle/>
              <a:p>
                <a:pPr marL="0" indent="0" algn="l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2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A0DEE17-39B0-F870-73AA-F2796AC0E2BF}"/>
              </a:ext>
            </a:extLst>
          </p:cNvPr>
          <p:cNvGrpSpPr/>
          <p:nvPr/>
        </p:nvGrpSpPr>
        <p:grpSpPr>
          <a:xfrm>
            <a:off x="8085393" y="5385222"/>
            <a:ext cx="3771643" cy="897899"/>
            <a:chOff x="8085393" y="5414097"/>
            <a:chExt cx="3771643" cy="89789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C2F5D2C-9CB5-90AC-04E0-8F20FA4CCF4A}"/>
                </a:ext>
              </a:extLst>
            </p:cNvPr>
            <p:cNvSpPr/>
            <p:nvPr/>
          </p:nvSpPr>
          <p:spPr bwMode="gray">
            <a:xfrm>
              <a:off x="8251734" y="5414097"/>
              <a:ext cx="3605302" cy="897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0" name="Content Placeholder 1">
              <a:extLst>
                <a:ext uri="{FF2B5EF4-FFF2-40B4-BE49-F238E27FC236}">
                  <a16:creationId xmlns:a16="http://schemas.microsoft.com/office/drawing/2014/main" id="{A6FA95B8-C2D3-9274-947C-F2DEE226234F}"/>
                </a:ext>
              </a:extLst>
            </p:cNvPr>
            <p:cNvSpPr txBox="1">
              <a:spLocks/>
            </p:cNvSpPr>
            <p:nvPr/>
          </p:nvSpPr>
          <p:spPr>
            <a:xfrm>
              <a:off x="8430040" y="5501748"/>
              <a:ext cx="3353605" cy="469359"/>
            </a:xfrm>
            <a:prstGeom prst="rect">
              <a:avLst/>
            </a:prstGeom>
          </p:spPr>
          <p:txBody>
            <a:bodyPr vert="horz" lIns="91440" tIns="36576" rIns="36576" bIns="36576" rtlCol="0" anchor="t">
              <a:noAutofit/>
            </a:bodyPr>
            <a:lstStyle>
              <a:lvl1pPr marL="180975" indent="-180975" algn="l" defTabSz="914354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4988" indent="-173038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182563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>
                  <a:solidFill>
                    <a:schemeClr val="accent5">
                      <a:lumMod val="50000"/>
                    </a:schemeClr>
                  </a:solidFill>
                </a:rPr>
                <a:t>Stimulate market for recycled materials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2C2E156-4E49-5602-391D-6958F26B6807}"/>
                </a:ext>
              </a:extLst>
            </p:cNvPr>
            <p:cNvGrpSpPr/>
            <p:nvPr/>
          </p:nvGrpSpPr>
          <p:grpSpPr>
            <a:xfrm>
              <a:off x="8085393" y="5527592"/>
              <a:ext cx="585410" cy="469359"/>
              <a:chOff x="4881469" y="3080613"/>
              <a:chExt cx="585410" cy="469359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72936AA-8C8A-20AD-E640-4A29CEC3E092}"/>
                  </a:ext>
                </a:extLst>
              </p:cNvPr>
              <p:cNvSpPr/>
              <p:nvPr/>
            </p:nvSpPr>
            <p:spPr bwMode="gray">
              <a:xfrm>
                <a:off x="4917553" y="3167964"/>
                <a:ext cx="310326" cy="30405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2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1503832-3611-EAC2-1379-5AB40B9122B1}"/>
                  </a:ext>
                </a:extLst>
              </p:cNvPr>
              <p:cNvSpPr txBox="1"/>
              <p:nvPr/>
            </p:nvSpPr>
            <p:spPr bwMode="gray">
              <a:xfrm>
                <a:off x="4881469" y="3080613"/>
                <a:ext cx="585410" cy="469359"/>
              </a:xfrm>
              <a:prstGeom prst="rect">
                <a:avLst/>
              </a:prstGeom>
              <a:noFill/>
            </p:spPr>
            <p:txBody>
              <a:bodyPr wrap="square" lIns="137160" tIns="137160" rIns="274320" bIns="137160" rtlCol="0">
                <a:spAutoFit/>
              </a:bodyPr>
              <a:lstStyle/>
              <a:p>
                <a:pPr marL="0" indent="0" algn="l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20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sp>
          <p:nvSpPr>
            <p:cNvPr id="98" name="Content Placeholder 1">
              <a:extLst>
                <a:ext uri="{FF2B5EF4-FFF2-40B4-BE49-F238E27FC236}">
                  <a16:creationId xmlns:a16="http://schemas.microsoft.com/office/drawing/2014/main" id="{431B7FFA-1C42-7711-F323-D0DD9EA8A03B}"/>
                </a:ext>
              </a:extLst>
            </p:cNvPr>
            <p:cNvSpPr txBox="1">
              <a:spLocks/>
            </p:cNvSpPr>
            <p:nvPr/>
          </p:nvSpPr>
          <p:spPr>
            <a:xfrm>
              <a:off x="8404189" y="5704406"/>
              <a:ext cx="3452847" cy="435625"/>
            </a:xfrm>
            <a:prstGeom prst="rect">
              <a:avLst/>
            </a:prstGeom>
          </p:spPr>
          <p:txBody>
            <a:bodyPr vert="horz" lIns="91440" tIns="36576" rIns="36576" bIns="36576" rtlCol="0" anchor="t">
              <a:noAutofit/>
            </a:bodyPr>
            <a:lstStyle>
              <a:lvl1pPr marL="180975" indent="-180975" algn="l" defTabSz="914354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4988" indent="-173038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182563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rgbClr val="000000"/>
                  </a:solidFill>
                </a:rPr>
                <a:t>Policies are needed to enforce both recycling as an end-of-life methodology, as well as mandatory use of recycled materials</a:t>
              </a:r>
              <a:endParaRPr lang="en-US" sz="1200" dirty="0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A69AB908-95CD-5827-4940-4D7F23316A3A}"/>
              </a:ext>
            </a:extLst>
          </p:cNvPr>
          <p:cNvSpPr txBox="1"/>
          <p:nvPr/>
        </p:nvSpPr>
        <p:spPr bwMode="gray">
          <a:xfrm>
            <a:off x="195882" y="6325433"/>
            <a:ext cx="1063435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800" baseline="30000" dirty="0">
                <a:solidFill>
                  <a:srgbClr val="000000"/>
                </a:solidFill>
                <a:cs typeface="Arial"/>
              </a:rPr>
              <a:t>1 </a:t>
            </a:r>
            <a:r>
              <a:rPr lang="en-US" sz="800" dirty="0">
                <a:solidFill>
                  <a:srgbClr val="000000"/>
                </a:solidFill>
                <a:cs typeface="Arial"/>
              </a:rPr>
              <a:t>Mechanical recycling can reduce the lifecycle emissions of plastics by ~40% compared to incineration and chemical recycling by around 20% compared to incineration.</a:t>
            </a:r>
            <a:endParaRPr lang="en-US" sz="800" dirty="0">
              <a:cs typeface="Arial"/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Source: </a:t>
            </a:r>
            <a:r>
              <a:rPr lang="en-US" sz="800" dirty="0">
                <a:solidFill>
                  <a:srgbClr val="000000"/>
                </a:solidFill>
                <a:hlinkClick r:id="rId10"/>
              </a:rPr>
              <a:t>Breaking the Plastic Wave</a:t>
            </a:r>
            <a:r>
              <a:rPr lang="en-US" sz="800" dirty="0">
                <a:solidFill>
                  <a:srgbClr val="000000"/>
                </a:solidFill>
              </a:rPr>
              <a:t> (Pew, 2020).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Credit: Anika Behrndt, Ariela Farchi, and </a:t>
            </a:r>
            <a:r>
              <a:rPr lang="en-US" sz="800" dirty="0">
                <a:solidFill>
                  <a:srgbClr val="000000"/>
                </a:solidFill>
                <a:hlinkClick r:id="rId11"/>
              </a:rPr>
              <a:t>Gernot Wagner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  <a:r>
              <a:rPr lang="en-US" sz="800" dirty="0">
                <a:solidFill>
                  <a:srgbClr val="000000"/>
                </a:solidFill>
                <a:hlinkClick r:id="rId12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Wagner et al., “Rethinking Plastics” (1 July 2026).</a:t>
            </a:r>
            <a:endParaRPr lang="en-US" sz="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72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A0CEA87-1C5F-7801-8FEF-E1DFF96E015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0CEA87-1C5F-7801-8FEF-E1DFF96E01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57C70B-C0E7-3C3E-776C-1ED9C063D73E}"/>
              </a:ext>
            </a:extLst>
          </p:cNvPr>
          <p:cNvGraphicFramePr>
            <a:graphicFrameLocks noGrp="1"/>
          </p:cNvGraphicFramePr>
          <p:nvPr/>
        </p:nvGraphicFramePr>
        <p:xfrm>
          <a:off x="348688" y="1554486"/>
          <a:ext cx="11508349" cy="4434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216">
                  <a:extLst>
                    <a:ext uri="{9D8B030D-6E8A-4147-A177-3AD203B41FA5}">
                      <a16:colId xmlns:a16="http://schemas.microsoft.com/office/drawing/2014/main" val="1209005246"/>
                    </a:ext>
                  </a:extLst>
                </a:gridCol>
                <a:gridCol w="2215593">
                  <a:extLst>
                    <a:ext uri="{9D8B030D-6E8A-4147-A177-3AD203B41FA5}">
                      <a16:colId xmlns:a16="http://schemas.microsoft.com/office/drawing/2014/main" val="4085602298"/>
                    </a:ext>
                  </a:extLst>
                </a:gridCol>
                <a:gridCol w="2030885">
                  <a:extLst>
                    <a:ext uri="{9D8B030D-6E8A-4147-A177-3AD203B41FA5}">
                      <a16:colId xmlns:a16="http://schemas.microsoft.com/office/drawing/2014/main" val="2193362704"/>
                    </a:ext>
                  </a:extLst>
                </a:gridCol>
                <a:gridCol w="2030885">
                  <a:extLst>
                    <a:ext uri="{9D8B030D-6E8A-4147-A177-3AD203B41FA5}">
                      <a16:colId xmlns:a16="http://schemas.microsoft.com/office/drawing/2014/main" val="1459742489"/>
                    </a:ext>
                  </a:extLst>
                </a:gridCol>
                <a:gridCol w="2030885">
                  <a:extLst>
                    <a:ext uri="{9D8B030D-6E8A-4147-A177-3AD203B41FA5}">
                      <a16:colId xmlns:a16="http://schemas.microsoft.com/office/drawing/2014/main" val="2863399275"/>
                    </a:ext>
                  </a:extLst>
                </a:gridCol>
                <a:gridCol w="2030885">
                  <a:extLst>
                    <a:ext uri="{9D8B030D-6E8A-4147-A177-3AD203B41FA5}">
                      <a16:colId xmlns:a16="http://schemas.microsoft.com/office/drawing/2014/main" val="2052182556"/>
                    </a:ext>
                  </a:extLst>
                </a:gridCol>
              </a:tblGrid>
              <a:tr h="399594">
                <a:tc>
                  <a:txBody>
                    <a:bodyPr/>
                    <a:lstStyle/>
                    <a:p>
                      <a:pPr marL="0" indent="0" rtl="0">
                        <a:buNone/>
                      </a:pPr>
                      <a:endParaRPr lang="en-US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FontTx/>
                        <a:buNone/>
                      </a:pPr>
                      <a:endParaRPr lang="en-US" sz="1200" b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None/>
                      </a:pPr>
                      <a:endParaRPr lang="en-US" sz="12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517438"/>
                  </a:ext>
                </a:extLst>
              </a:tr>
              <a:tr h="808308">
                <a:tc>
                  <a:txBody>
                    <a:bodyPr/>
                    <a:lstStyle/>
                    <a:p>
                      <a:pPr marL="0" indent="0" rtl="0">
                        <a:buNone/>
                      </a:pPr>
                      <a:r>
                        <a:rPr lang="en-US" sz="1200" b="1" noProof="0">
                          <a:solidFill>
                            <a:schemeClr val="tx1"/>
                          </a:solidFill>
                          <a:latin typeface="+mj-lt"/>
                        </a:rPr>
                        <a:t>Value chain stage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FontTx/>
                        <a:buNone/>
                      </a:pPr>
                      <a:r>
                        <a:rPr lang="en-US" sz="1200" b="1" dirty="0">
                          <a:latin typeface="+mj-lt"/>
                        </a:rPr>
                        <a:t>Feedstock processing </a:t>
                      </a:r>
                      <a:r>
                        <a:rPr lang="en-US" sz="1200" b="0" dirty="0">
                          <a:latin typeface="+mj-lt"/>
                        </a:rPr>
                        <a:t>(extraction of non-renewables and refining to produce naphtha, ethane, etc.)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None/>
                      </a:pPr>
                      <a:r>
                        <a:rPr lang="en-US" sz="1200" b="1" dirty="0">
                          <a:latin typeface="+mj-lt"/>
                        </a:rPr>
                        <a:t>Monomer fabrication </a:t>
                      </a:r>
                      <a:r>
                        <a:rPr lang="en-US" sz="1200" b="0" dirty="0">
                          <a:latin typeface="+mj-lt"/>
                        </a:rPr>
                        <a:t>(cracking hydrocarbons to produce monomers such as ethylene)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Polymerization</a:t>
                      </a:r>
                      <a:r>
                        <a:rPr lang="en-US" sz="1200" b="1" dirty="0">
                          <a:latin typeface="+mj-lt"/>
                        </a:rPr>
                        <a:t> </a:t>
                      </a:r>
                      <a:r>
                        <a:rPr lang="en-US" sz="1200" b="0" dirty="0">
                          <a:latin typeface="+mj-lt"/>
                        </a:rPr>
                        <a:t>(converting monomers to polymers such as polyethylene)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j-lt"/>
                        </a:rPr>
                        <a:t>Product manufacturing </a:t>
                      </a:r>
                      <a:r>
                        <a:rPr lang="en-US" sz="1200" b="0" dirty="0">
                          <a:latin typeface="+mj-lt"/>
                        </a:rPr>
                        <a:t>(fabrication of finished plastic products)</a:t>
                      </a: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j-lt"/>
                        </a:rPr>
                        <a:t>End-of-life disposal </a:t>
                      </a:r>
                      <a:r>
                        <a:rPr lang="en-US" sz="1200" b="0" dirty="0">
                          <a:latin typeface="+mj-lt"/>
                        </a:rPr>
                        <a:t>(incineration, landfill, leakage of plastics waste)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161297"/>
                  </a:ext>
                </a:extLst>
              </a:tr>
              <a:tr h="1436209">
                <a:tc>
                  <a:txBody>
                    <a:bodyPr/>
                    <a:lstStyle/>
                    <a:p>
                      <a:pPr marL="0" indent="0" rtl="0">
                        <a:buNone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Key </a:t>
                      </a:r>
                      <a:r>
                        <a:rPr lang="en-US" sz="1200" b="1" kern="1200" noProof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electrifica-tion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levers &amp; implications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rtl="0">
                        <a:spcBef>
                          <a:spcPts val="600"/>
                        </a:spcBef>
                      </a:pPr>
                      <a:r>
                        <a:rPr lang="en-US" sz="1200" b="1" i="0" dirty="0">
                          <a:latin typeface="+mj-lt"/>
                        </a:rPr>
                        <a:t>Petrochemical feedstock production </a:t>
                      </a:r>
                      <a:r>
                        <a:rPr lang="en-US" sz="1200" b="0" i="0" dirty="0">
                          <a:latin typeface="+mj-lt"/>
                        </a:rPr>
                        <a:t>using</a:t>
                      </a:r>
                      <a:r>
                        <a:rPr lang="en-US" sz="1200" b="1" i="0" dirty="0">
                          <a:latin typeface="+mj-lt"/>
                        </a:rPr>
                        <a:t> carbon-free generated electricity</a:t>
                      </a:r>
                    </a:p>
                    <a:p>
                      <a:pPr marL="177800" indent="-177800" rtl="0">
                        <a:spcBef>
                          <a:spcPts val="600"/>
                        </a:spcBef>
                      </a:pPr>
                      <a:r>
                        <a:rPr lang="en-US" sz="1200" b="1" i="0" dirty="0">
                          <a:latin typeface="+mj-lt"/>
                        </a:rPr>
                        <a:t>Electrification tech is commercially available</a:t>
                      </a:r>
                      <a:r>
                        <a:rPr lang="en-US" sz="1200" i="0" dirty="0">
                          <a:latin typeface="+mj-lt"/>
                        </a:rPr>
                        <a:t> but in pilot phase for large-scale furnaces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rtl="0">
                        <a:spcBef>
                          <a:spcPts val="600"/>
                        </a:spcBef>
                      </a:pPr>
                      <a:r>
                        <a:rPr lang="en-US" sz="1200" b="1" i="0" dirty="0">
                          <a:latin typeface="+mj-lt"/>
                        </a:rPr>
                        <a:t>Significant emissions abated by avoiding burning fossil fuels </a:t>
                      </a:r>
                      <a:r>
                        <a:rPr lang="en-US" sz="1200" b="0" i="0" dirty="0">
                          <a:latin typeface="+mj-lt"/>
                        </a:rPr>
                        <a:t>in steam cracking</a:t>
                      </a:r>
                    </a:p>
                    <a:p>
                      <a:pPr marL="177800" indent="-177800" rtl="0">
                        <a:spcBef>
                          <a:spcPts val="600"/>
                        </a:spcBef>
                      </a:pPr>
                      <a:r>
                        <a:rPr lang="en-US" sz="1200" b="1" i="0" dirty="0">
                          <a:latin typeface="+mj-lt"/>
                        </a:rPr>
                        <a:t>FOAK crackers in pilot</a:t>
                      </a:r>
                      <a:r>
                        <a:rPr lang="en-US" sz="1200" i="0" dirty="0">
                          <a:latin typeface="+mj-lt"/>
                        </a:rPr>
                        <a:t>, to be powered with renewables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rtl="0">
                        <a:spcBef>
                          <a:spcPts val="600"/>
                        </a:spcBef>
                      </a:pPr>
                      <a:r>
                        <a:rPr lang="en-US" sz="1200" b="1" i="0" dirty="0">
                          <a:latin typeface="+mj-lt"/>
                        </a:rPr>
                        <a:t>Electric heating </a:t>
                      </a:r>
                      <a:r>
                        <a:rPr lang="en-US" sz="1200" b="0" i="0" dirty="0">
                          <a:latin typeface="+mj-lt"/>
                        </a:rPr>
                        <a:t>available</a:t>
                      </a:r>
                      <a:endParaRPr lang="en-US" sz="1200" i="0" dirty="0">
                        <a:latin typeface="+mj-lt"/>
                      </a:endParaRPr>
                    </a:p>
                    <a:p>
                      <a:pPr marL="177800" indent="-177800" rtl="0">
                        <a:spcBef>
                          <a:spcPts val="600"/>
                        </a:spcBef>
                      </a:pPr>
                      <a:r>
                        <a:rPr lang="en-US" sz="1200" b="1" i="0" dirty="0">
                          <a:latin typeface="+mj-lt"/>
                        </a:rPr>
                        <a:t>Mature technology, given lower temperatures</a:t>
                      </a:r>
                      <a:r>
                        <a:rPr lang="en-US" sz="1200" i="0" dirty="0">
                          <a:latin typeface="+mj-lt"/>
                        </a:rPr>
                        <a:t>, but not industry-standard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rtl="0">
                        <a:spcBef>
                          <a:spcPts val="600"/>
                        </a:spcBef>
                      </a:pPr>
                      <a:r>
                        <a:rPr lang="en-US" sz="1200" b="1" i="0" dirty="0">
                          <a:latin typeface="+mj-lt"/>
                        </a:rPr>
                        <a:t>Stage already largely electrified</a:t>
                      </a:r>
                      <a:endParaRPr lang="en-US" sz="1200" b="0" i="0" dirty="0">
                        <a:latin typeface="+mj-lt"/>
                      </a:endParaRPr>
                    </a:p>
                    <a:p>
                      <a:pPr marL="177800" indent="-177800" rtl="0">
                        <a:spcBef>
                          <a:spcPts val="600"/>
                        </a:spcBef>
                      </a:pPr>
                      <a:r>
                        <a:rPr lang="en-US" sz="1200" i="0" dirty="0">
                          <a:latin typeface="+mj-lt"/>
                        </a:rPr>
                        <a:t>All-electric machines are </a:t>
                      </a:r>
                      <a:r>
                        <a:rPr lang="en-US" sz="1200" b="1" i="0" dirty="0">
                          <a:latin typeface="+mj-lt"/>
                        </a:rPr>
                        <a:t>mature and should use low-carbon electricity</a:t>
                      </a:r>
                      <a:endParaRPr lang="en-US" sz="1200" i="0" dirty="0">
                        <a:latin typeface="+mj-lt"/>
                      </a:endParaRPr>
                    </a:p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rtl="0">
                        <a:spcBef>
                          <a:spcPts val="600"/>
                        </a:spcBef>
                      </a:pPr>
                      <a:r>
                        <a:rPr lang="en-US" sz="1200" b="1" i="0" dirty="0">
                          <a:latin typeface="+mj-lt"/>
                        </a:rPr>
                        <a:t>Limited impact from electrification</a:t>
                      </a:r>
                      <a:endParaRPr lang="en-US" sz="1200" i="0" dirty="0">
                        <a:latin typeface="+mj-lt"/>
                      </a:endParaRPr>
                    </a:p>
                    <a:p>
                      <a:pPr marL="177800" indent="-177800" rtl="0">
                        <a:spcBef>
                          <a:spcPts val="600"/>
                        </a:spcBef>
                      </a:pPr>
                      <a:r>
                        <a:rPr lang="en-US" sz="1200" b="1" i="0" dirty="0">
                          <a:latin typeface="+mj-lt"/>
                        </a:rPr>
                        <a:t>Embedded carbon released </a:t>
                      </a:r>
                      <a:r>
                        <a:rPr lang="en-US" sz="1200" i="0" dirty="0">
                          <a:latin typeface="+mj-lt"/>
                        </a:rPr>
                        <a:t>in incineration</a:t>
                      </a:r>
                    </a:p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US" sz="1200" noProof="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93220"/>
                  </a:ext>
                </a:extLst>
              </a:tr>
              <a:tr h="449060">
                <a:tc>
                  <a:txBody>
                    <a:bodyPr/>
                    <a:lstStyle/>
                    <a:p>
                      <a:pPr marL="0" indent="0" rtl="0">
                        <a:buNone/>
                      </a:pPr>
                      <a:r>
                        <a:rPr lang="en-US" sz="1200" b="1" kern="1200" noProof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Limiting factor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r>
                        <a:rPr kumimoji="1" lang="en-US" sz="1200" b="0" noProof="0">
                          <a:solidFill>
                            <a:schemeClr val="tx1"/>
                          </a:solidFill>
                          <a:latin typeface="+mj-lt"/>
                        </a:rPr>
                        <a:t>Retrofitting cost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r>
                        <a:rPr kumimoji="1" lang="en-US" sz="1200" b="0" noProof="0">
                          <a:solidFill>
                            <a:schemeClr val="tx1"/>
                          </a:solidFill>
                          <a:latin typeface="+mj-lt"/>
                        </a:rPr>
                        <a:t>High temperatures required</a:t>
                      </a:r>
                    </a:p>
                  </a:txBody>
                  <a:tcP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noProof="0">
                          <a:solidFill>
                            <a:schemeClr val="tx1"/>
                          </a:solidFill>
                          <a:latin typeface="+mj-lt"/>
                        </a:rPr>
                        <a:t>Retrofitting cost</a:t>
                      </a:r>
                    </a:p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endParaRPr kumimoji="1" lang="en-US" sz="1200" b="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noProof="0">
                          <a:solidFill>
                            <a:schemeClr val="tx1"/>
                          </a:solidFill>
                          <a:latin typeface="+mj-lt"/>
                        </a:rPr>
                        <a:t>Retrofitting cost</a:t>
                      </a:r>
                    </a:p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r>
                        <a:rPr kumimoji="1" lang="en-US" sz="1200" b="0" noProof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r>
                        <a:rPr kumimoji="1" lang="en-US" sz="1200" b="0" noProof="0">
                          <a:solidFill>
                            <a:schemeClr val="tx1"/>
                          </a:solidFill>
                          <a:latin typeface="+mj-lt"/>
                        </a:rPr>
                        <a:t>Emissions inherent to combustion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4961"/>
                  </a:ext>
                </a:extLst>
              </a:tr>
              <a:tr h="317460">
                <a:tc>
                  <a:txBody>
                    <a:bodyPr/>
                    <a:lstStyle/>
                    <a:p>
                      <a:pPr marL="0" indent="0" rtl="0">
                        <a:buNone/>
                      </a:pPr>
                      <a:r>
                        <a:rPr lang="en-US" sz="1200" b="1" kern="1200" noProof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TRL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endParaRPr kumimoji="1" lang="en-US" sz="1200" b="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endParaRPr kumimoji="1" lang="en-US" sz="1200" b="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endParaRPr kumimoji="1" lang="en-US" sz="1200" b="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endParaRPr kumimoji="1" lang="en-US" sz="1200" b="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endParaRPr kumimoji="1" lang="en-US" sz="1200" b="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340767"/>
                  </a:ext>
                </a:extLst>
              </a:tr>
              <a:tr h="449060">
                <a:tc>
                  <a:txBody>
                    <a:bodyPr/>
                    <a:lstStyle/>
                    <a:p>
                      <a:pPr marL="0" indent="0" rtl="0">
                        <a:buNone/>
                      </a:pPr>
                      <a:r>
                        <a:rPr lang="en-US" sz="1200" b="1" kern="1200" noProof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Retroffiting cost range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r>
                        <a:rPr kumimoji="1" lang="en-US" sz="1200" b="0" noProof="0">
                          <a:solidFill>
                            <a:schemeClr val="tx1"/>
                          </a:solidFill>
                          <a:latin typeface="+mj-lt"/>
                        </a:rPr>
                        <a:t>$$$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r>
                        <a:rPr kumimoji="1" lang="en-US" sz="1200" b="0" noProof="0">
                          <a:solidFill>
                            <a:schemeClr val="tx1"/>
                          </a:solidFill>
                          <a:latin typeface="+mj-lt"/>
                        </a:rPr>
                        <a:t>$$$</a:t>
                      </a:r>
                    </a:p>
                  </a:txBody>
                  <a:tcP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r>
                        <a:rPr kumimoji="1" lang="en-US" sz="1200" b="0" noProof="0">
                          <a:solidFill>
                            <a:schemeClr val="tx1"/>
                          </a:solidFill>
                          <a:latin typeface="+mj-lt"/>
                        </a:rPr>
                        <a:t>$$</a:t>
                      </a:r>
                    </a:p>
                  </a:txBody>
                  <a:tcP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r>
                        <a:rPr kumimoji="1" lang="en-US" sz="1200" b="0" noProof="0">
                          <a:solidFill>
                            <a:schemeClr val="tx1"/>
                          </a:solidFill>
                          <a:latin typeface="+mj-lt"/>
                        </a:rPr>
                        <a:t>$$</a:t>
                      </a:r>
                      <a:endParaRPr kumimoji="1" lang="en-US" sz="1200" b="0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r>
                        <a:rPr kumimoji="1" lang="en-US" sz="12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$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73282"/>
                  </a:ext>
                </a:extLst>
              </a:tr>
              <a:tr h="532620">
                <a:tc>
                  <a:txBody>
                    <a:bodyPr/>
                    <a:lstStyle/>
                    <a:p>
                      <a:pPr marL="0" indent="0" rtl="0">
                        <a:buNone/>
                      </a:pPr>
                      <a:r>
                        <a:rPr lang="en-US" sz="1200" b="1" kern="1200" noProof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Abatement potential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r>
                        <a:rPr kumimoji="1" lang="en-US" sz="1200" b="0" noProof="0">
                          <a:solidFill>
                            <a:schemeClr val="tx1"/>
                          </a:solidFill>
                          <a:latin typeface="+mj-lt"/>
                        </a:rPr>
                        <a:t>~15%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r>
                        <a:rPr kumimoji="1" lang="en-US" sz="1200" b="0" noProof="0">
                          <a:solidFill>
                            <a:schemeClr val="tx1"/>
                          </a:solidFill>
                          <a:latin typeface="+mj-lt"/>
                        </a:rPr>
                        <a:t>&gt;20%</a:t>
                      </a:r>
                    </a:p>
                  </a:txBody>
                  <a:tcP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r>
                        <a:rPr kumimoji="1" lang="en-US" sz="1200" b="0" noProof="0">
                          <a:solidFill>
                            <a:schemeClr val="tx1"/>
                          </a:solidFill>
                          <a:latin typeface="+mj-lt"/>
                        </a:rPr>
                        <a:t>~10%</a:t>
                      </a:r>
                    </a:p>
                  </a:txBody>
                  <a:tcP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r>
                        <a:rPr kumimoji="1" lang="en-US" sz="1200" b="0" noProof="0">
                          <a:solidFill>
                            <a:schemeClr val="tx1"/>
                          </a:solidFill>
                          <a:latin typeface="+mj-lt"/>
                        </a:rPr>
                        <a:t>~15%</a:t>
                      </a: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spcBef>
                          <a:spcPts val="0"/>
                        </a:spcBef>
                        <a:buNone/>
                      </a:pPr>
                      <a:r>
                        <a:rPr kumimoji="1" lang="en-US" sz="12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0-5%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40965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5673191-CBEA-4039-3439-3FBFDE8C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Electrifying plastics production could tackle &gt;50% of emissions; monomer fabrication is the largest lever but has lowest TRL</a:t>
            </a:r>
            <a:endParaRPr lang="en-GB" dirty="0"/>
          </a:p>
        </p:txBody>
      </p:sp>
      <p:sp>
        <p:nvSpPr>
          <p:cNvPr id="6" name="Arrow: Pentagon 8">
            <a:extLst>
              <a:ext uri="{FF2B5EF4-FFF2-40B4-BE49-F238E27FC236}">
                <a16:creationId xmlns:a16="http://schemas.microsoft.com/office/drawing/2014/main" id="{346EB189-B67C-1C03-2C1D-1BC9CB75D0DF}"/>
              </a:ext>
            </a:extLst>
          </p:cNvPr>
          <p:cNvSpPr/>
          <p:nvPr/>
        </p:nvSpPr>
        <p:spPr bwMode="gray">
          <a:xfrm>
            <a:off x="1487293" y="47878"/>
            <a:ext cx="1709928" cy="42367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Electrify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7" name="Arrow: Pentagon 11">
            <a:extLst>
              <a:ext uri="{FF2B5EF4-FFF2-40B4-BE49-F238E27FC236}">
                <a16:creationId xmlns:a16="http://schemas.microsoft.com/office/drawing/2014/main" id="{07FD8226-B746-8C7B-C2DF-2BD6C38C90CE}"/>
              </a:ext>
            </a:extLst>
          </p:cNvPr>
          <p:cNvSpPr/>
          <p:nvPr/>
        </p:nvSpPr>
        <p:spPr bwMode="gray">
          <a:xfrm>
            <a:off x="-11049" y="47879"/>
            <a:ext cx="1709928" cy="4236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Solutions</a:t>
            </a:r>
            <a:endParaRPr lang="en-US" sz="1600" b="1" err="1">
              <a:solidFill>
                <a:schemeClr val="tx1"/>
              </a:solidFill>
            </a:endParaRPr>
          </a:p>
        </p:txBody>
      </p:sp>
      <p:sp>
        <p:nvSpPr>
          <p:cNvPr id="9" name="btfpNotesBox967513">
            <a:extLst>
              <a:ext uri="{FF2B5EF4-FFF2-40B4-BE49-F238E27FC236}">
                <a16:creationId xmlns:a16="http://schemas.microsoft.com/office/drawing/2014/main" id="{DD09CEA9-E491-8732-246E-E32D0689BCC5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348689" y="6399281"/>
            <a:ext cx="8973112" cy="49244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Sources: </a:t>
            </a:r>
            <a:r>
              <a:rPr lang="en-US" sz="800" dirty="0">
                <a:solidFill>
                  <a:srgbClr val="000000"/>
                </a:solidFill>
                <a:hlinkClick r:id="rId8"/>
              </a:rPr>
              <a:t>Tackling heat electrification</a:t>
            </a:r>
            <a:r>
              <a:rPr lang="en-US" sz="800" dirty="0">
                <a:solidFill>
                  <a:srgbClr val="000000"/>
                </a:solidFill>
              </a:rPr>
              <a:t> (McKinsey, 2024); </a:t>
            </a:r>
            <a:r>
              <a:rPr lang="en-US" sz="800" dirty="0">
                <a:solidFill>
                  <a:srgbClr val="000000"/>
                </a:solidFill>
                <a:hlinkClick r:id="rId9"/>
              </a:rPr>
              <a:t>Can carbon help decarbonize chemicals</a:t>
            </a:r>
            <a:r>
              <a:rPr lang="en-US" sz="800" dirty="0">
                <a:solidFill>
                  <a:srgbClr val="000000"/>
                </a:solidFill>
              </a:rPr>
              <a:t> (BCG, 2023); </a:t>
            </a:r>
            <a:r>
              <a:rPr lang="en-US" sz="800" dirty="0">
                <a:solidFill>
                  <a:srgbClr val="000000"/>
                </a:solidFill>
                <a:hlinkClick r:id="rId10"/>
              </a:rPr>
              <a:t>Seadrift</a:t>
            </a:r>
            <a:r>
              <a:rPr lang="en-US" sz="800" dirty="0">
                <a:solidFill>
                  <a:srgbClr val="000000"/>
                </a:solidFill>
              </a:rPr>
              <a:t> (X-Energy); </a:t>
            </a:r>
            <a:r>
              <a:rPr lang="en-US" sz="800" dirty="0">
                <a:solidFill>
                  <a:srgbClr val="000000"/>
                </a:solidFill>
                <a:hlinkClick r:id="rId11"/>
              </a:rPr>
              <a:t>Electrification</a:t>
            </a:r>
            <a:r>
              <a:rPr lang="en-US" sz="800" dirty="0">
                <a:solidFill>
                  <a:srgbClr val="000000"/>
                </a:solidFill>
              </a:rPr>
              <a:t> (ETA, 2022); </a:t>
            </a:r>
            <a:r>
              <a:rPr lang="en-US" sz="800" dirty="0">
                <a:solidFill>
                  <a:srgbClr val="000000"/>
                </a:solidFill>
                <a:hlinkClick r:id="rId12"/>
              </a:rPr>
              <a:t>Levelised cost of petrochemicals for selected feedstocks and region</a:t>
            </a:r>
            <a:r>
              <a:rPr lang="en-US" sz="800" dirty="0">
                <a:solidFill>
                  <a:srgbClr val="000000"/>
                </a:solidFill>
              </a:rPr>
              <a:t> (IEA, 2018); </a:t>
            </a:r>
            <a:r>
              <a:rPr lang="en-US" sz="800" dirty="0">
                <a:solidFill>
                  <a:srgbClr val="000000"/>
                </a:solidFill>
                <a:hlinkClick r:id="rId13"/>
              </a:rPr>
              <a:t>Carbon capture, utilization &amp; storage in the energy transition </a:t>
            </a:r>
            <a:r>
              <a:rPr lang="es-ES" sz="800" dirty="0"/>
              <a:t>(</a:t>
            </a:r>
            <a:r>
              <a:rPr lang="en-US" sz="800" dirty="0">
                <a:solidFill>
                  <a:srgbClr val="000000"/>
                </a:solidFill>
              </a:rPr>
              <a:t>Energy Transitions Commission, </a:t>
            </a:r>
            <a:r>
              <a:rPr lang="es-ES" sz="800" dirty="0"/>
              <a:t>2022).</a:t>
            </a:r>
            <a:endParaRPr lang="en-US" sz="800" dirty="0">
              <a:solidFill>
                <a:srgbClr val="000000"/>
              </a:solidFill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Credit: Paula Sánchez, Ariela Farchi, Hyae Ryung Kim, and </a:t>
            </a:r>
            <a:r>
              <a:rPr lang="en-US" sz="800" dirty="0">
                <a:hlinkClick r:id="rId14"/>
              </a:rPr>
              <a:t>Gernot Wagner.</a:t>
            </a:r>
            <a:r>
              <a:rPr lang="en-US" sz="800" dirty="0"/>
              <a:t> </a:t>
            </a:r>
            <a:r>
              <a:rPr lang="en-US" sz="800" dirty="0">
                <a:hlinkClick r:id="rId15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/>
              <a:t>Wagner et al., “Rethinking Plastics” (1 July 2026).</a:t>
            </a:r>
            <a:endParaRPr lang="en-US" sz="800" dirty="0">
              <a:solidFill>
                <a:srgbClr val="000000"/>
              </a:solidFill>
            </a:endParaRPr>
          </a:p>
          <a:p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0" name="Graphic 7" descr="Oil Rig with solid fill">
            <a:extLst>
              <a:ext uri="{FF2B5EF4-FFF2-40B4-BE49-F238E27FC236}">
                <a16:creationId xmlns:a16="http://schemas.microsoft.com/office/drawing/2014/main" id="{48309FF0-6D74-9E0E-9446-B4A1B767BB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65754" y="1437472"/>
            <a:ext cx="475255" cy="475255"/>
          </a:xfrm>
          <a:prstGeom prst="rect">
            <a:avLst/>
          </a:prstGeom>
        </p:spPr>
      </p:pic>
      <p:pic>
        <p:nvPicPr>
          <p:cNvPr id="11" name="Graphic 41" descr="Chemicals with solid fill">
            <a:extLst>
              <a:ext uri="{FF2B5EF4-FFF2-40B4-BE49-F238E27FC236}">
                <a16:creationId xmlns:a16="http://schemas.microsoft.com/office/drawing/2014/main" id="{A75C0E6C-B452-F9D6-037A-C7A592207B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431836" y="1497091"/>
            <a:ext cx="415636" cy="415636"/>
          </a:xfrm>
          <a:prstGeom prst="rect">
            <a:avLst/>
          </a:prstGeom>
        </p:spPr>
      </p:pic>
      <p:pic>
        <p:nvPicPr>
          <p:cNvPr id="12" name="Graphic 11" descr="Water Bottle with solid fill">
            <a:extLst>
              <a:ext uri="{FF2B5EF4-FFF2-40B4-BE49-F238E27FC236}">
                <a16:creationId xmlns:a16="http://schemas.microsoft.com/office/drawing/2014/main" id="{DC08E246-22ED-607A-9DBA-FA5F58448D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500859" y="1486988"/>
            <a:ext cx="425739" cy="425739"/>
          </a:xfrm>
          <a:prstGeom prst="rect">
            <a:avLst/>
          </a:prstGeom>
        </p:spPr>
      </p:pic>
      <p:pic>
        <p:nvPicPr>
          <p:cNvPr id="13" name="Graphic 28" descr="Garbage with solid fill">
            <a:extLst>
              <a:ext uri="{FF2B5EF4-FFF2-40B4-BE49-F238E27FC236}">
                <a16:creationId xmlns:a16="http://schemas.microsoft.com/office/drawing/2014/main" id="{8BFB47E3-DAD1-6C56-ECE9-BD0046C261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579986" y="1499263"/>
            <a:ext cx="413464" cy="413464"/>
          </a:xfrm>
          <a:prstGeom prst="rect">
            <a:avLst/>
          </a:prstGeom>
        </p:spPr>
      </p:pic>
      <p:cxnSp>
        <p:nvCxnSpPr>
          <p:cNvPr id="14" name="Conector recto 28">
            <a:extLst>
              <a:ext uri="{FF2B5EF4-FFF2-40B4-BE49-F238E27FC236}">
                <a16:creationId xmlns:a16="http://schemas.microsoft.com/office/drawing/2014/main" id="{D18D6ABB-CED5-7AFE-DEE1-CFB1119CC288}"/>
              </a:ext>
            </a:extLst>
          </p:cNvPr>
          <p:cNvCxnSpPr>
            <a:cxnSpLocks/>
          </p:cNvCxnSpPr>
          <p:nvPr/>
        </p:nvCxnSpPr>
        <p:spPr bwMode="gray">
          <a:xfrm>
            <a:off x="3734711" y="1659282"/>
            <a:ext cx="0" cy="4503270"/>
          </a:xfrm>
          <a:prstGeom prst="line">
            <a:avLst/>
          </a:prstGeom>
          <a:ln w="57150" cap="flat">
            <a:solidFill>
              <a:schemeClr val="bg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34">
            <a:extLst>
              <a:ext uri="{FF2B5EF4-FFF2-40B4-BE49-F238E27FC236}">
                <a16:creationId xmlns:a16="http://schemas.microsoft.com/office/drawing/2014/main" id="{FD5ACA5B-A5D9-62F8-1ED8-8BBF16DA6216}"/>
              </a:ext>
            </a:extLst>
          </p:cNvPr>
          <p:cNvCxnSpPr>
            <a:cxnSpLocks/>
          </p:cNvCxnSpPr>
          <p:nvPr/>
        </p:nvCxnSpPr>
        <p:spPr bwMode="gray">
          <a:xfrm>
            <a:off x="9838072" y="1872607"/>
            <a:ext cx="0" cy="4277513"/>
          </a:xfrm>
          <a:prstGeom prst="line">
            <a:avLst/>
          </a:prstGeom>
          <a:ln w="57150" cap="flat">
            <a:solidFill>
              <a:schemeClr val="bg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61">
            <a:extLst>
              <a:ext uri="{FF2B5EF4-FFF2-40B4-BE49-F238E27FC236}">
                <a16:creationId xmlns:a16="http://schemas.microsoft.com/office/drawing/2014/main" id="{E36D765E-A70B-4C7A-382A-91716C8A43FC}"/>
              </a:ext>
            </a:extLst>
          </p:cNvPr>
          <p:cNvCxnSpPr>
            <a:cxnSpLocks/>
          </p:cNvCxnSpPr>
          <p:nvPr/>
        </p:nvCxnSpPr>
        <p:spPr bwMode="gray">
          <a:xfrm flipV="1">
            <a:off x="3305894" y="1685985"/>
            <a:ext cx="484054" cy="650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61">
            <a:extLst>
              <a:ext uri="{FF2B5EF4-FFF2-40B4-BE49-F238E27FC236}">
                <a16:creationId xmlns:a16="http://schemas.microsoft.com/office/drawing/2014/main" id="{1DECD234-BE31-319E-5068-BA32C921BE90}"/>
              </a:ext>
            </a:extLst>
          </p:cNvPr>
          <p:cNvCxnSpPr>
            <a:cxnSpLocks/>
          </p:cNvCxnSpPr>
          <p:nvPr/>
        </p:nvCxnSpPr>
        <p:spPr bwMode="gray">
          <a:xfrm flipV="1">
            <a:off x="5338216" y="1685985"/>
            <a:ext cx="484054" cy="650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61">
            <a:extLst>
              <a:ext uri="{FF2B5EF4-FFF2-40B4-BE49-F238E27FC236}">
                <a16:creationId xmlns:a16="http://schemas.microsoft.com/office/drawing/2014/main" id="{ED1142A1-99D6-DF5C-EA84-2BDE85FF0D78}"/>
              </a:ext>
            </a:extLst>
          </p:cNvPr>
          <p:cNvCxnSpPr>
            <a:cxnSpLocks/>
          </p:cNvCxnSpPr>
          <p:nvPr/>
        </p:nvCxnSpPr>
        <p:spPr bwMode="gray">
          <a:xfrm flipV="1">
            <a:off x="7370155" y="1685335"/>
            <a:ext cx="484054" cy="650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61">
            <a:extLst>
              <a:ext uri="{FF2B5EF4-FFF2-40B4-BE49-F238E27FC236}">
                <a16:creationId xmlns:a16="http://schemas.microsoft.com/office/drawing/2014/main" id="{CEE1029C-75E5-A70C-8821-5CAAE865A257}"/>
              </a:ext>
            </a:extLst>
          </p:cNvPr>
          <p:cNvCxnSpPr>
            <a:cxnSpLocks/>
          </p:cNvCxnSpPr>
          <p:nvPr/>
        </p:nvCxnSpPr>
        <p:spPr bwMode="gray">
          <a:xfrm flipV="1">
            <a:off x="9474371" y="1685335"/>
            <a:ext cx="484054" cy="650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21" descr="Harvey Balls 50% with solid fill">
            <a:extLst>
              <a:ext uri="{FF2B5EF4-FFF2-40B4-BE49-F238E27FC236}">
                <a16:creationId xmlns:a16="http://schemas.microsoft.com/office/drawing/2014/main" id="{D422DC6B-E631-30A9-9A00-39A6C536E7AF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07627" y="4697275"/>
            <a:ext cx="274320" cy="274320"/>
          </a:xfrm>
          <a:prstGeom prst="rect">
            <a:avLst/>
          </a:prstGeom>
        </p:spPr>
      </p:pic>
      <p:pic>
        <p:nvPicPr>
          <p:cNvPr id="21" name="Graphic 23" descr="Harvey Balls 100% with solid fill">
            <a:extLst>
              <a:ext uri="{FF2B5EF4-FFF2-40B4-BE49-F238E27FC236}">
                <a16:creationId xmlns:a16="http://schemas.microsoft.com/office/drawing/2014/main" id="{12922E20-A3D5-AA20-194E-425FE12DE45D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20510" y="4697275"/>
            <a:ext cx="274320" cy="274320"/>
          </a:xfrm>
          <a:prstGeom prst="rect">
            <a:avLst/>
          </a:prstGeom>
        </p:spPr>
      </p:pic>
      <p:pic>
        <p:nvPicPr>
          <p:cNvPr id="22" name="Graphic 23" descr="Harvey Balls 100% with solid fill">
            <a:extLst>
              <a:ext uri="{FF2B5EF4-FFF2-40B4-BE49-F238E27FC236}">
                <a16:creationId xmlns:a16="http://schemas.microsoft.com/office/drawing/2014/main" id="{2D01C4C3-D21B-D2D3-57FB-5C3206245DCC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818270" y="4697275"/>
            <a:ext cx="274320" cy="274320"/>
          </a:xfrm>
          <a:prstGeom prst="rect">
            <a:avLst/>
          </a:prstGeom>
        </p:spPr>
      </p:pic>
      <p:grpSp>
        <p:nvGrpSpPr>
          <p:cNvPr id="23" name="Grupo 56">
            <a:extLst>
              <a:ext uri="{FF2B5EF4-FFF2-40B4-BE49-F238E27FC236}">
                <a16:creationId xmlns:a16="http://schemas.microsoft.com/office/drawing/2014/main" id="{BE11E3D7-0DBF-3D40-526D-3A0B44E6E095}"/>
              </a:ext>
            </a:extLst>
          </p:cNvPr>
          <p:cNvGrpSpPr/>
          <p:nvPr/>
        </p:nvGrpSpPr>
        <p:grpSpPr>
          <a:xfrm>
            <a:off x="1490462" y="4697275"/>
            <a:ext cx="274320" cy="274320"/>
            <a:chOff x="1483599" y="5286221"/>
            <a:chExt cx="274320" cy="274320"/>
          </a:xfrm>
        </p:grpSpPr>
        <p:sp>
          <p:nvSpPr>
            <p:cNvPr id="24" name="Arc 31">
              <a:extLst>
                <a:ext uri="{FF2B5EF4-FFF2-40B4-BE49-F238E27FC236}">
                  <a16:creationId xmlns:a16="http://schemas.microsoft.com/office/drawing/2014/main" id="{CAD79A6A-5691-2D3A-42A4-82259318FC0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gray">
            <a:xfrm>
              <a:off x="1529107" y="5322896"/>
              <a:ext cx="187324" cy="187324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2" descr="Harvey Balls 0% with solid fill">
              <a:extLst>
                <a:ext uri="{FF2B5EF4-FFF2-40B4-BE49-F238E27FC236}">
                  <a16:creationId xmlns:a16="http://schemas.microsoft.com/office/drawing/2014/main" id="{867CEBE9-9688-09C0-434F-6F93FE741B99}"/>
                </a:ext>
              </a:extLst>
            </p:cNvPr>
            <p:cNvPicPr>
              <a:picLocks noChangeAspect="1"/>
            </p:cNvPicPr>
            <p:nvPr/>
          </p:nvPicPr>
          <p:blipFill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483599" y="5286221"/>
              <a:ext cx="274320" cy="274320"/>
            </a:xfrm>
            <a:prstGeom prst="rect">
              <a:avLst/>
            </a:prstGeom>
          </p:spPr>
        </p:pic>
      </p:grpSp>
      <p:grpSp>
        <p:nvGrpSpPr>
          <p:cNvPr id="26" name="Grupo 57">
            <a:extLst>
              <a:ext uri="{FF2B5EF4-FFF2-40B4-BE49-F238E27FC236}">
                <a16:creationId xmlns:a16="http://schemas.microsoft.com/office/drawing/2014/main" id="{4BA88D27-55E1-663C-14DB-1AB8033BE1B5}"/>
              </a:ext>
            </a:extLst>
          </p:cNvPr>
          <p:cNvGrpSpPr/>
          <p:nvPr/>
        </p:nvGrpSpPr>
        <p:grpSpPr>
          <a:xfrm>
            <a:off x="9877404" y="4697275"/>
            <a:ext cx="274320" cy="274320"/>
            <a:chOff x="1483599" y="5286221"/>
            <a:chExt cx="274320" cy="274320"/>
          </a:xfrm>
        </p:grpSpPr>
        <p:sp>
          <p:nvSpPr>
            <p:cNvPr id="27" name="Arc 31">
              <a:extLst>
                <a:ext uri="{FF2B5EF4-FFF2-40B4-BE49-F238E27FC236}">
                  <a16:creationId xmlns:a16="http://schemas.microsoft.com/office/drawing/2014/main" id="{DD2949D4-A16E-A43F-D8FB-BF628BA14E8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gray">
            <a:xfrm>
              <a:off x="1529107" y="5322896"/>
              <a:ext cx="187324" cy="187324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2" descr="Harvey Balls 0% with solid fill">
              <a:extLst>
                <a:ext uri="{FF2B5EF4-FFF2-40B4-BE49-F238E27FC236}">
                  <a16:creationId xmlns:a16="http://schemas.microsoft.com/office/drawing/2014/main" id="{A3D3C90A-438C-0558-D963-9AEA2971D4F6}"/>
                </a:ext>
              </a:extLst>
            </p:cNvPr>
            <p:cNvPicPr>
              <a:picLocks noChangeAspect="1"/>
            </p:cNvPicPr>
            <p:nvPr/>
          </p:nvPicPr>
          <p:blipFill>
            <a:blip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483599" y="5286221"/>
              <a:ext cx="274320" cy="274320"/>
            </a:xfrm>
            <a:prstGeom prst="rect">
              <a:avLst/>
            </a:prstGeom>
          </p:spPr>
        </p:pic>
      </p:grpSp>
      <p:pic>
        <p:nvPicPr>
          <p:cNvPr id="29" name="Picture 28" descr="A black and white outline of a machine&#10;&#10;AI-generated content may be incorrect.">
            <a:extLst>
              <a:ext uri="{FF2B5EF4-FFF2-40B4-BE49-F238E27FC236}">
                <a16:creationId xmlns:a16="http://schemas.microsoft.com/office/drawing/2014/main" id="{665490C8-4319-FDA2-884A-5C1834E139F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94396" y="1428770"/>
            <a:ext cx="484053" cy="483957"/>
          </a:xfrm>
          <a:prstGeom prst="rect">
            <a:avLst/>
          </a:prstGeom>
          <a:ln>
            <a:noFill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DE668D-EF1E-2D28-44A9-CAA64D1EABA3}"/>
              </a:ext>
            </a:extLst>
          </p:cNvPr>
          <p:cNvSpPr/>
          <p:nvPr/>
        </p:nvSpPr>
        <p:spPr bwMode="gray">
          <a:xfrm>
            <a:off x="3724437" y="1939430"/>
            <a:ext cx="2044303" cy="4156570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7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hink-cell data - do not delete" hidden="1">
            <a:extLst>
              <a:ext uri="{FF2B5EF4-FFF2-40B4-BE49-F238E27FC236}">
                <a16:creationId xmlns:a16="http://schemas.microsoft.com/office/drawing/2014/main" id="{75C9718A-1750-BD83-4EDB-BE889CDD7D8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7772400" imgH="10058400" progId="TCLayout.ActiveDocument.1">
                  <p:embed/>
                </p:oleObj>
              </mc:Choice>
              <mc:Fallback>
                <p:oleObj name="think-cell Slide" r:id="rId21" imgW="7772400" imgH="10058400" progId="TCLayout.ActiveDocument.1">
                  <p:embed/>
                  <p:pic>
                    <p:nvPicPr>
                      <p:cNvPr id="3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C9718A-1750-BD83-4EDB-BE889CDD7D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8F44D04-9797-6493-5B45-6CDB7E149CC7}"/>
              </a:ext>
            </a:extLst>
          </p:cNvPr>
          <p:cNvSpPr txBox="1"/>
          <p:nvPr/>
        </p:nvSpPr>
        <p:spPr bwMode="gray">
          <a:xfrm>
            <a:off x="150155" y="2542898"/>
            <a:ext cx="1522983" cy="615553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b="1" dirty="0"/>
              <a:t>Fossil hydrocarbons</a:t>
            </a:r>
          </a:p>
        </p:txBody>
      </p:sp>
      <p:pic>
        <p:nvPicPr>
          <p:cNvPr id="13" name="Graphic 12" descr="Oil Rig with solid fill">
            <a:extLst>
              <a:ext uri="{FF2B5EF4-FFF2-40B4-BE49-F238E27FC236}">
                <a16:creationId xmlns:a16="http://schemas.microsoft.com/office/drawing/2014/main" id="{5DBABE71-7243-F551-2FF6-988E55FEC0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2841" y="2102562"/>
            <a:ext cx="457200" cy="457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993759-0283-E8E9-D1B9-ACC88598D759}"/>
              </a:ext>
            </a:extLst>
          </p:cNvPr>
          <p:cNvSpPr txBox="1"/>
          <p:nvPr/>
        </p:nvSpPr>
        <p:spPr bwMode="gray">
          <a:xfrm>
            <a:off x="163259" y="2952529"/>
            <a:ext cx="1522983" cy="784830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dirty="0"/>
              <a:t>After extraction, separation, and purification…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438F9E-0797-22F7-C5A1-13D7F134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Electrified steam cracking (E-SC) could decarbonize monomer fabrication but is limited by renewable energy availability</a:t>
            </a:r>
            <a:endParaRPr lang="en-G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E2EA6F-775E-B1DF-B4AC-54339DDE56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000000"/>
                </a:solidFill>
              </a:rPr>
              <a:t>~25% of emissions from plastic production come from steam cracking at &gt;850ºC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11DF35-897A-631D-644E-583D717BFD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000000"/>
                </a:solidFill>
              </a:rPr>
              <a:t>CO</a:t>
            </a:r>
            <a:r>
              <a:rPr lang="en-US" sz="1400" baseline="-25000" dirty="0">
                <a:solidFill>
                  <a:srgbClr val="000000"/>
                </a:solidFill>
              </a:rPr>
              <a:t>2</a:t>
            </a:r>
            <a:r>
              <a:rPr lang="en-US" sz="1400" dirty="0">
                <a:solidFill>
                  <a:srgbClr val="000000"/>
                </a:solidFill>
              </a:rPr>
              <a:t> emissions of steam cracking and E-SC by electricity generation method </a:t>
            </a: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 err="1">
                <a:solidFill>
                  <a:srgbClr val="000000"/>
                </a:solidFill>
              </a:rPr>
              <a:t>KgCO</a:t>
            </a:r>
            <a:r>
              <a:rPr lang="en-US" sz="1200" dirty="0">
                <a:solidFill>
                  <a:srgbClr val="000000"/>
                </a:solidFill>
              </a:rPr>
              <a:t>₂ kgC₂H₄¹)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C64179-D4AA-74F5-6EDD-BD12F1E0C7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/>
              <a:t>Observations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1050" dirty="0"/>
              <a:t>E-SC powered by renewables could </a:t>
            </a:r>
            <a:r>
              <a:rPr lang="en-US" sz="1050" b="1" dirty="0"/>
              <a:t>decrease </a:t>
            </a:r>
            <a:r>
              <a:rPr lang="en-US" sz="1050" b="1" dirty="0">
                <a:solidFill>
                  <a:srgbClr val="000000"/>
                </a:solidFill>
              </a:rPr>
              <a:t>CO₂ </a:t>
            </a:r>
            <a:r>
              <a:rPr lang="en-US" sz="1050" b="1" dirty="0"/>
              <a:t>emissions from ethylene production by 18%*</a:t>
            </a:r>
            <a:endParaRPr lang="en-US" sz="1050" dirty="0"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sz="1050" dirty="0"/>
              <a:t>The share of renewables in net U.S. electricity generation is set to grow from </a:t>
            </a:r>
            <a:r>
              <a:rPr lang="en-US" sz="1050" b="1" dirty="0"/>
              <a:t>24% in 2024</a:t>
            </a:r>
            <a:r>
              <a:rPr lang="en-US" sz="1050" dirty="0"/>
              <a:t> to </a:t>
            </a:r>
            <a:r>
              <a:rPr lang="en-US" sz="1050" b="1" dirty="0"/>
              <a:t>~70% in 2050. </a:t>
            </a:r>
            <a:r>
              <a:rPr lang="en-US" sz="1050" dirty="0"/>
              <a:t>As E-SC remains energy intensive, renewable generation will be key for at-scale production</a:t>
            </a:r>
          </a:p>
          <a:p>
            <a:pPr>
              <a:spcBef>
                <a:spcPts val="600"/>
              </a:spcBef>
            </a:pPr>
            <a:r>
              <a:rPr lang="en-US" sz="1050" dirty="0"/>
              <a:t>Production facilities can  implement </a:t>
            </a:r>
            <a:r>
              <a:rPr lang="en-US" sz="1050" b="1" dirty="0"/>
              <a:t>on-site renewable power generatio</a:t>
            </a:r>
            <a:r>
              <a:rPr lang="en-US" sz="1050" dirty="0"/>
              <a:t>n to ensure source of energy for on-site </a:t>
            </a:r>
            <a:br>
              <a:rPr lang="en-US" sz="1050" dirty="0"/>
            </a:br>
            <a:r>
              <a:rPr lang="en-US" sz="1050" dirty="0"/>
              <a:t>E-SC</a:t>
            </a:r>
          </a:p>
          <a:p>
            <a:pPr marL="0" indent="0">
              <a:buNone/>
            </a:pPr>
            <a:endParaRPr lang="en-GT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DE7F0D-CE3E-E295-CD23-9F73D8F73CB0}"/>
              </a:ext>
            </a:extLst>
          </p:cNvPr>
          <p:cNvCxnSpPr>
            <a:cxnSpLocks/>
          </p:cNvCxnSpPr>
          <p:nvPr/>
        </p:nvCxnSpPr>
        <p:spPr bwMode="gray">
          <a:xfrm flipV="1">
            <a:off x="1140679" y="2609620"/>
            <a:ext cx="532459" cy="650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CD79B7-604D-F7F4-3A8E-655D4C90D582}"/>
              </a:ext>
            </a:extLst>
          </p:cNvPr>
          <p:cNvGrpSpPr/>
          <p:nvPr/>
        </p:nvGrpSpPr>
        <p:grpSpPr>
          <a:xfrm>
            <a:off x="1526118" y="2142372"/>
            <a:ext cx="1818895" cy="2086746"/>
            <a:chOff x="2254754" y="2133407"/>
            <a:chExt cx="1818895" cy="20867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AF4A32-BBA3-1418-7CE8-BA96FCA9FC36}"/>
                </a:ext>
              </a:extLst>
            </p:cNvPr>
            <p:cNvSpPr txBox="1"/>
            <p:nvPr/>
          </p:nvSpPr>
          <p:spPr bwMode="gray">
            <a:xfrm>
              <a:off x="2254754" y="2695321"/>
              <a:ext cx="1818895" cy="461665"/>
            </a:xfrm>
            <a:prstGeom prst="rect">
              <a:avLst/>
            </a:prstGeom>
            <a:noFill/>
          </p:spPr>
          <p:txBody>
            <a:bodyPr wrap="square" lIns="137160" tIns="137160" rIns="274320" bIns="137160" rtlCol="0">
              <a:spAutoFit/>
            </a:bodyPr>
            <a:lstStyle/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1100" b="1" dirty="0"/>
                <a:t>Steam cracking*</a:t>
              </a:r>
            </a:p>
          </p:txBody>
        </p:sp>
        <p:pic>
          <p:nvPicPr>
            <p:cNvPr id="17" name="Graphic 16" descr="High temperature with solid fill">
              <a:extLst>
                <a:ext uri="{FF2B5EF4-FFF2-40B4-BE49-F238E27FC236}">
                  <a16:creationId xmlns:a16="http://schemas.microsoft.com/office/drawing/2014/main" id="{4F32C7EF-1AE0-E4D6-2DAD-A5489323052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2850641" y="2238122"/>
              <a:ext cx="457200" cy="4572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A228DCB-0FA1-9213-22A3-6541E00640B7}"/>
                </a:ext>
              </a:extLst>
            </p:cNvPr>
            <p:cNvSpPr/>
            <p:nvPr/>
          </p:nvSpPr>
          <p:spPr bwMode="gray">
            <a:xfrm>
              <a:off x="2484834" y="2133407"/>
              <a:ext cx="1221846" cy="102357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3E80ED-34FF-4B55-4100-13B32F085902}"/>
                </a:ext>
              </a:extLst>
            </p:cNvPr>
            <p:cNvSpPr txBox="1"/>
            <p:nvPr/>
          </p:nvSpPr>
          <p:spPr bwMode="gray">
            <a:xfrm>
              <a:off x="2254754" y="3112157"/>
              <a:ext cx="1818895" cy="1107996"/>
            </a:xfrm>
            <a:prstGeom prst="rect">
              <a:avLst/>
            </a:prstGeom>
            <a:noFill/>
          </p:spPr>
          <p:txBody>
            <a:bodyPr wrap="square" lIns="137160" tIns="137160" rIns="274320" bIns="137160" rtlCol="0">
              <a:spAutoFit/>
            </a:bodyPr>
            <a:lstStyle/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1100" dirty="0"/>
                <a:t>…hydrocarbons are then broken down into monomers</a:t>
              </a:r>
            </a:p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</a:pPr>
              <a:endParaRPr lang="en-US" sz="11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8A01A39-3E7D-752D-9948-6A7EB1514D44}"/>
              </a:ext>
            </a:extLst>
          </p:cNvPr>
          <p:cNvSpPr txBox="1"/>
          <p:nvPr/>
        </p:nvSpPr>
        <p:spPr bwMode="gray">
          <a:xfrm>
            <a:off x="3306388" y="2619842"/>
            <a:ext cx="1522983" cy="461665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b="1" dirty="0"/>
              <a:t>Polymerization</a:t>
            </a:r>
          </a:p>
        </p:txBody>
      </p:sp>
      <p:pic>
        <p:nvPicPr>
          <p:cNvPr id="22" name="Graphic 21" descr="Chemicals with solid fill">
            <a:extLst>
              <a:ext uri="{FF2B5EF4-FFF2-40B4-BE49-F238E27FC236}">
                <a16:creationId xmlns:a16="http://schemas.microsoft.com/office/drawing/2014/main" id="{E1407FA0-C1F6-2F8D-FDE6-F9365EF95B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3760618" y="2102562"/>
            <a:ext cx="457200" cy="457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571F86B-3A01-C77F-EA25-FBF8D62F224B}"/>
              </a:ext>
            </a:extLst>
          </p:cNvPr>
          <p:cNvSpPr txBox="1"/>
          <p:nvPr/>
        </p:nvSpPr>
        <p:spPr bwMode="gray">
          <a:xfrm>
            <a:off x="3121723" y="2952529"/>
            <a:ext cx="1818894" cy="1123384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dirty="0"/>
              <a:t>Monomers are then chemically bonded into long-chain polymers, the base material for plastics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BD48B4A-4DE2-4F54-D404-32067A74166E}"/>
              </a:ext>
            </a:extLst>
          </p:cNvPr>
          <p:cNvCxnSpPr>
            <a:cxnSpLocks/>
          </p:cNvCxnSpPr>
          <p:nvPr/>
        </p:nvCxnSpPr>
        <p:spPr bwMode="gray">
          <a:xfrm flipV="1">
            <a:off x="3043729" y="2612977"/>
            <a:ext cx="532459" cy="650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btfpColumnHeaderBoxLine693473">
            <a:extLst>
              <a:ext uri="{FF2B5EF4-FFF2-40B4-BE49-F238E27FC236}">
                <a16:creationId xmlns:a16="http://schemas.microsoft.com/office/drawing/2014/main" id="{E20F0099-0C47-670D-4790-5C982276124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 bwMode="gray">
          <a:xfrm>
            <a:off x="261748" y="4579625"/>
            <a:ext cx="1919978" cy="0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tfpColumnHeaderBoxText693473">
            <a:extLst>
              <a:ext uri="{FF2B5EF4-FFF2-40B4-BE49-F238E27FC236}">
                <a16:creationId xmlns:a16="http://schemas.microsoft.com/office/drawing/2014/main" id="{7B3108D8-E77E-2A4A-6E5E-F3332D0A1339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gray">
          <a:xfrm>
            <a:off x="238562" y="4300998"/>
            <a:ext cx="2176854" cy="242053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solidFill>
                  <a:srgbClr val="000000"/>
                </a:solidFill>
              </a:rPr>
              <a:t>Conventional steam cracking</a:t>
            </a:r>
          </a:p>
        </p:txBody>
      </p:sp>
      <p:sp>
        <p:nvSpPr>
          <p:cNvPr id="27" name="btfpColumnHeaderBoxText693473">
            <a:extLst>
              <a:ext uri="{FF2B5EF4-FFF2-40B4-BE49-F238E27FC236}">
                <a16:creationId xmlns:a16="http://schemas.microsoft.com/office/drawing/2014/main" id="{AFF11634-205B-AB8C-A23E-884A7DF46F04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gray">
          <a:xfrm>
            <a:off x="2464287" y="4317089"/>
            <a:ext cx="2199507" cy="242053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solidFill>
                  <a:srgbClr val="000000"/>
                </a:solidFill>
              </a:rPr>
              <a:t>Electrified steam cracking</a:t>
            </a:r>
            <a:r>
              <a:rPr lang="en-US" sz="1100" baseline="30000" dirty="0">
                <a:solidFill>
                  <a:srgbClr val="000000"/>
                </a:solidFill>
              </a:rPr>
              <a:t>1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28" name="Picture 27" descr="A diagram of a gas pipeline&#10;&#10;AI-generated content may be incorrect.">
            <a:extLst>
              <a:ext uri="{FF2B5EF4-FFF2-40B4-BE49-F238E27FC236}">
                <a16:creationId xmlns:a16="http://schemas.microsoft.com/office/drawing/2014/main" id="{8C3BA1CE-FA3D-F5DC-0EF6-8B73D749E55B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154" y="4675076"/>
            <a:ext cx="1999234" cy="14209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F9216B-9B41-C2FB-99DC-434D10C1848F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" t="-1733" r="1653" b="-1514"/>
          <a:stretch>
            <a:fillRect/>
          </a:stretch>
        </p:blipFill>
        <p:spPr>
          <a:xfrm>
            <a:off x="2468020" y="4675076"/>
            <a:ext cx="2126578" cy="1420639"/>
          </a:xfrm>
          <a:prstGeom prst="rect">
            <a:avLst/>
          </a:prstGeom>
        </p:spPr>
      </p:pic>
      <p:cxnSp>
        <p:nvCxnSpPr>
          <p:cNvPr id="30" name="Conector angular 39">
            <a:extLst>
              <a:ext uri="{FF2B5EF4-FFF2-40B4-BE49-F238E27FC236}">
                <a16:creationId xmlns:a16="http://schemas.microsoft.com/office/drawing/2014/main" id="{7355182E-511C-C350-A667-D14681725214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1586181" y="4607079"/>
            <a:ext cx="1749030" cy="236943"/>
          </a:xfrm>
          <a:prstGeom prst="bentConnector3">
            <a:avLst>
              <a:gd name="adj1" fmla="val 99823"/>
            </a:avLst>
          </a:prstGeom>
          <a:ln w="9525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42">
            <a:extLst>
              <a:ext uri="{FF2B5EF4-FFF2-40B4-BE49-F238E27FC236}">
                <a16:creationId xmlns:a16="http://schemas.microsoft.com/office/drawing/2014/main" id="{D1A5F212-7738-2B9B-7747-8D631A6D32D0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351524" y="4609368"/>
            <a:ext cx="1749033" cy="232365"/>
          </a:xfrm>
          <a:prstGeom prst="bentConnector3">
            <a:avLst>
              <a:gd name="adj1" fmla="val 99934"/>
            </a:avLst>
          </a:prstGeom>
          <a:ln w="9525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btfpColumnHeaderBoxLine693473">
            <a:extLst>
              <a:ext uri="{FF2B5EF4-FFF2-40B4-BE49-F238E27FC236}">
                <a16:creationId xmlns:a16="http://schemas.microsoft.com/office/drawing/2014/main" id="{690C4C30-8921-9745-DD29-00B8F19AD672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gray">
          <a:xfrm>
            <a:off x="2468020" y="4571562"/>
            <a:ext cx="2126577" cy="0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12B2CBF1-48DD-B621-B177-410455C28AA5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5514975" y="2470150"/>
          <a:ext cx="23780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203A7908-FDA0-4584-A089-C6FE559549D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5102225" y="2868613"/>
            <a:ext cx="4095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/>
              <a:t>U.S. mix</a:t>
            </a:r>
            <a:endParaRPr lang="en-US" sz="1000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C5ABBB52-D3D5-AEE1-069D-A05887D49C1C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5251450" y="3368675"/>
            <a:ext cx="2603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D1CED71-7F2F-44CF-AC2E-C5BE7A40FF5C}" type="datetime'''''C''''''o''''''a''''''''''''''''''''''''''''l'">
              <a:rPr lang="en-US" altLang="en-US" sz="10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Coal</a:t>
            </a:fld>
            <a:endParaRPr lang="en-US" sz="100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6ECBB617-363F-BD03-2B07-074A8CD975DF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4865688" y="3868738"/>
            <a:ext cx="6461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9DFC6F7-DBBF-4D86-93BB-E729A9A4B4CB}" type="datetime'''Na''t''u''''r''al'' ''''''''g''a''''''s'''''''''''''''''">
              <a:rPr lang="en-US" altLang="en-US" sz="10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Natural gas</a:t>
            </a:fld>
            <a:endParaRPr lang="en-US" sz="100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D36DD7F5-1D89-CB91-EF4B-47F837E46FB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4851400" y="4368800"/>
            <a:ext cx="660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84AFE69-DE24-44C7-BF3F-0541397BAC54}" type="datetime'Ge''''o''''''''''t''''h''''''e''''''r''ma''l'''''''''">
              <a:rPr lang="en-US" altLang="en-US" sz="10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Geothermal</a:t>
            </a:fld>
            <a:endParaRPr lang="en-US" sz="100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41CD4377-E581-8817-5723-6DBAC7A2EDDF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4829175" y="4868863"/>
            <a:ext cx="682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7E21C1B-9432-4211-9893-86B661537EA7}" type="datetime'''''''''''''''''''''''H''''yd''''''r''o''''''''po''we''''r'''">
              <a:rPr lang="en-US" altLang="en-US" sz="10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Hydropower</a:t>
            </a:fld>
            <a:endParaRPr lang="en-US" sz="100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3C878B75-76CF-7392-A145-5979C807A7E7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5216525" y="5368925"/>
            <a:ext cx="2952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866261A-E0C2-4D90-84B8-CA95DF61BBC4}" type="datetime'''''''''''S''o''''''''''''''''''l''''a''r'''''''''">
              <a:rPr lang="en-US" altLang="en-US" sz="10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Solar</a:t>
            </a:fld>
            <a:endParaRPr lang="en-US" sz="100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EF9E13A5-15B3-E5EA-5537-194D7413B202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5222875" y="5868988"/>
            <a:ext cx="2889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47392FF-A941-4F2C-93DA-737F2F1F9AAA}" type="datetime'''''''''W''''''i''n''d'''''''''''''''''''''''''''''''''''">
              <a:rPr lang="en-US" altLang="en-US" sz="10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Wind</a:t>
            </a:fld>
            <a:endParaRPr lang="en-US" sz="10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57AA9B0-072D-441C-4060-CFEECAED6CDF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4819650" y="2138363"/>
            <a:ext cx="179388" cy="13335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B70EB61-1D76-DCDC-0662-F64FA5C80311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6773863" y="2138363"/>
            <a:ext cx="179388" cy="1333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51670D25-55E5-E3DA-0169-866FB15EA676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5049838" y="2133600"/>
            <a:ext cx="1622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5348046-547B-4AE6-B4DE-45742C9BDD9E}" type="datetime'C''''o''''nv''''''en''''ti''onal'''''' steam c''r''ack''''ing'">
              <a:rPr lang="en-US" altLang="en-US" sz="1000" smtClean="0"/>
              <a:pPr/>
              <a:t>Conventional steam cracking</a:t>
            </a:fld>
            <a:endParaRPr lang="en-US" sz="1000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CBE55F89-423F-0EF4-5311-19EFD642F19A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7004050" y="2133600"/>
            <a:ext cx="1441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B7BA1F1-1F3C-4594-8F01-FD88F206BF57}" type="datetime'Elect''''r''i''''fied s''te''am'' ''''cr''a''c''kin''g'''''''">
              <a:rPr lang="en-US" altLang="en-US" sz="1000" smtClean="0"/>
              <a:pPr/>
              <a:t>Electrified steam cracking</a:t>
            </a:fld>
            <a:endParaRPr lang="en-US" sz="1000"/>
          </a:p>
        </p:txBody>
      </p:sp>
      <p:sp>
        <p:nvSpPr>
          <p:cNvPr id="57" name="Cerrar llave 2">
            <a:extLst>
              <a:ext uri="{FF2B5EF4-FFF2-40B4-BE49-F238E27FC236}">
                <a16:creationId xmlns:a16="http://schemas.microsoft.com/office/drawing/2014/main" id="{9633C7E8-3388-C30B-50E0-384E7ECEF7A6}"/>
              </a:ext>
            </a:extLst>
          </p:cNvPr>
          <p:cNvSpPr/>
          <p:nvPr/>
        </p:nvSpPr>
        <p:spPr bwMode="gray">
          <a:xfrm>
            <a:off x="6982580" y="4788073"/>
            <a:ext cx="243482" cy="1339850"/>
          </a:xfrm>
          <a:prstGeom prst="rightBrace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3B5CA28A-F5E4-9A0D-A169-AAB6A610A156}"/>
              </a:ext>
            </a:extLst>
          </p:cNvPr>
          <p:cNvSpPr txBox="1">
            <a:spLocks/>
          </p:cNvSpPr>
          <p:nvPr/>
        </p:nvSpPr>
        <p:spPr bwMode="auto">
          <a:xfrm>
            <a:off x="7720782" y="5052862"/>
            <a:ext cx="682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/>
              <a:t>Preferred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/>
              <a:t>energy sources</a:t>
            </a:r>
          </a:p>
        </p:txBody>
      </p:sp>
      <p:sp>
        <p:nvSpPr>
          <p:cNvPr id="59" name="TextBox 21">
            <a:extLst>
              <a:ext uri="{FF2B5EF4-FFF2-40B4-BE49-F238E27FC236}">
                <a16:creationId xmlns:a16="http://schemas.microsoft.com/office/drawing/2014/main" id="{346DDF3D-0DD9-77DE-DF07-068934317726}"/>
              </a:ext>
            </a:extLst>
          </p:cNvPr>
          <p:cNvSpPr txBox="1"/>
          <p:nvPr/>
        </p:nvSpPr>
        <p:spPr bwMode="gray">
          <a:xfrm>
            <a:off x="7540144" y="5446818"/>
            <a:ext cx="1216169" cy="550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171450" indent="-171450">
              <a:buFont typeface="Wingdings" panose="05000000000000000000" pitchFamily="2" charset="2"/>
              <a:buChar char="§"/>
              <a:defRPr sz="1000" i="1"/>
            </a:lvl1pPr>
          </a:lstStyle>
          <a:p>
            <a:pPr marL="0" indent="0" algn="ctr">
              <a:buNone/>
            </a:pPr>
            <a:r>
              <a:rPr lang="en-US" b="1" dirty="0"/>
              <a:t>Illustrative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dirty="0"/>
              <a:t>directional metrics for ethylene)</a:t>
            </a:r>
          </a:p>
        </p:txBody>
      </p:sp>
      <p:sp>
        <p:nvSpPr>
          <p:cNvPr id="64" name="Arrow: Pentagon 8">
            <a:extLst>
              <a:ext uri="{FF2B5EF4-FFF2-40B4-BE49-F238E27FC236}">
                <a16:creationId xmlns:a16="http://schemas.microsoft.com/office/drawing/2014/main" id="{59B57C93-D198-FD6B-6D61-907A2EBFBDB1}"/>
              </a:ext>
            </a:extLst>
          </p:cNvPr>
          <p:cNvSpPr/>
          <p:nvPr/>
        </p:nvSpPr>
        <p:spPr bwMode="gray">
          <a:xfrm>
            <a:off x="2949857" y="50891"/>
            <a:ext cx="2951096" cy="42367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Monomer Fabrication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65" name="Arrow: Pentagon 8">
            <a:extLst>
              <a:ext uri="{FF2B5EF4-FFF2-40B4-BE49-F238E27FC236}">
                <a16:creationId xmlns:a16="http://schemas.microsoft.com/office/drawing/2014/main" id="{128666B0-B92A-E102-009A-9EC92A78A769}"/>
              </a:ext>
            </a:extLst>
          </p:cNvPr>
          <p:cNvSpPr/>
          <p:nvPr/>
        </p:nvSpPr>
        <p:spPr bwMode="gray">
          <a:xfrm>
            <a:off x="1487293" y="47878"/>
            <a:ext cx="1709928" cy="42367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Electrify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66" name="Arrow: Pentagon 11">
            <a:extLst>
              <a:ext uri="{FF2B5EF4-FFF2-40B4-BE49-F238E27FC236}">
                <a16:creationId xmlns:a16="http://schemas.microsoft.com/office/drawing/2014/main" id="{5F98F037-9A3E-03BF-592D-ABD57839E9CB}"/>
              </a:ext>
            </a:extLst>
          </p:cNvPr>
          <p:cNvSpPr/>
          <p:nvPr/>
        </p:nvSpPr>
        <p:spPr bwMode="gray">
          <a:xfrm>
            <a:off x="-11049" y="47879"/>
            <a:ext cx="1709928" cy="4236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Solutions</a:t>
            </a:r>
            <a:endParaRPr lang="en-US" sz="1600" b="1" err="1">
              <a:solidFill>
                <a:schemeClr val="tx1"/>
              </a:solidFill>
            </a:endParaRPr>
          </a:p>
        </p:txBody>
      </p:sp>
      <p:sp>
        <p:nvSpPr>
          <p:cNvPr id="2" name="btfpNotesBox361175">
            <a:extLst>
              <a:ext uri="{FF2B5EF4-FFF2-40B4-BE49-F238E27FC236}">
                <a16:creationId xmlns:a16="http://schemas.microsoft.com/office/drawing/2014/main" id="{F59BB3FA-5A47-E32A-67C6-54C6C8197EFF}"/>
              </a:ext>
            </a:extLst>
          </p:cNvPr>
          <p:cNvSpPr txBox="1"/>
          <p:nvPr>
            <p:custDataLst>
              <p:tags r:id="rId18"/>
            </p:custDataLst>
          </p:nvPr>
        </p:nvSpPr>
        <p:spPr bwMode="gray">
          <a:xfrm>
            <a:off x="388257" y="6271105"/>
            <a:ext cx="8969103" cy="49244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" baseline="30000" dirty="0">
                <a:solidFill>
                  <a:srgbClr val="000000"/>
                </a:solidFill>
              </a:rPr>
              <a:t>1 </a:t>
            </a:r>
            <a:r>
              <a:rPr lang="en-US" sz="800" dirty="0">
                <a:solidFill>
                  <a:srgbClr val="000000"/>
                </a:solidFill>
              </a:rPr>
              <a:t>Still in the pilot and demonstration phase.</a:t>
            </a:r>
          </a:p>
          <a:p>
            <a:r>
              <a:rPr lang="en-US" sz="800" dirty="0">
                <a:solidFill>
                  <a:srgbClr val="000000"/>
                </a:solidFill>
              </a:rPr>
              <a:t>Sources: </a:t>
            </a:r>
            <a:r>
              <a:rPr lang="en-US" sz="800" dirty="0">
                <a:solidFill>
                  <a:srgbClr val="000000"/>
                </a:solidFill>
                <a:hlinkClick r:id="rId29"/>
              </a:rPr>
              <a:t>Electrified steam cracking for a carbon neutral ethylene production process</a:t>
            </a:r>
            <a:r>
              <a:rPr lang="en-US" sz="800" dirty="0">
                <a:solidFill>
                  <a:srgbClr val="000000"/>
                </a:solidFill>
              </a:rPr>
              <a:t> (Gu et al., 2022); </a:t>
            </a:r>
            <a:r>
              <a:rPr lang="en-US" sz="800" dirty="0">
                <a:solidFill>
                  <a:srgbClr val="000000"/>
                </a:solidFill>
                <a:hlinkClick r:id="rId30"/>
              </a:rPr>
              <a:t>Annual Energy Outlook 2025</a:t>
            </a:r>
            <a:r>
              <a:rPr lang="en-US" sz="800" dirty="0">
                <a:solidFill>
                  <a:srgbClr val="000000"/>
                </a:solidFill>
              </a:rPr>
              <a:t> (U.S. Energy Information Administration, 2025); </a:t>
            </a:r>
            <a:r>
              <a:rPr lang="en-US" sz="800" dirty="0">
                <a:solidFill>
                  <a:srgbClr val="000000"/>
                </a:solidFill>
                <a:hlinkClick r:id="rId31"/>
              </a:rPr>
              <a:t>Aligning the value chain to decarbonize plastics</a:t>
            </a:r>
            <a:r>
              <a:rPr lang="en-US" sz="800" dirty="0">
                <a:solidFill>
                  <a:srgbClr val="000000"/>
                </a:solidFill>
              </a:rPr>
              <a:t> (McKinsey, 2025); </a:t>
            </a:r>
            <a:r>
              <a:rPr lang="en-US" sz="800" dirty="0">
                <a:solidFill>
                  <a:srgbClr val="000000"/>
                </a:solidFill>
                <a:hlinkClick r:id="rId32"/>
              </a:rPr>
              <a:t>Electric Cracking</a:t>
            </a:r>
            <a:r>
              <a:rPr lang="en-US" sz="800" dirty="0">
                <a:solidFill>
                  <a:srgbClr val="000000"/>
                </a:solidFill>
              </a:rPr>
              <a:t> (</a:t>
            </a:r>
            <a:r>
              <a:rPr lang="en-US" sz="800" dirty="0" err="1">
                <a:solidFill>
                  <a:srgbClr val="000000"/>
                </a:solidFill>
              </a:rPr>
              <a:t>Coolbrook</a:t>
            </a:r>
            <a:r>
              <a:rPr lang="en-US" sz="800" dirty="0">
                <a:solidFill>
                  <a:srgbClr val="000000"/>
                </a:solidFill>
              </a:rPr>
              <a:t>); </a:t>
            </a:r>
            <a:r>
              <a:rPr lang="en-US" sz="800" dirty="0">
                <a:solidFill>
                  <a:srgbClr val="000000"/>
                </a:solidFill>
                <a:hlinkClick r:id="rId33"/>
              </a:rPr>
              <a:t>Piloting RotoDynamic Technology</a:t>
            </a:r>
            <a:r>
              <a:rPr lang="en-US" sz="800" dirty="0">
                <a:solidFill>
                  <a:srgbClr val="000000"/>
                </a:solidFill>
              </a:rPr>
              <a:t> (</a:t>
            </a:r>
            <a:r>
              <a:rPr lang="en-US" sz="800" dirty="0" err="1">
                <a:solidFill>
                  <a:srgbClr val="000000"/>
                </a:solidFill>
              </a:rPr>
              <a:t>Coolbrook</a:t>
            </a:r>
            <a:r>
              <a:rPr lang="en-US" sz="800" dirty="0">
                <a:solidFill>
                  <a:srgbClr val="000000"/>
                </a:solidFill>
              </a:rPr>
              <a:t>).</a:t>
            </a:r>
          </a:p>
          <a:p>
            <a:r>
              <a:rPr lang="en-US" sz="800" dirty="0">
                <a:solidFill>
                  <a:srgbClr val="000000"/>
                </a:solidFill>
              </a:rPr>
              <a:t>Credit: Una </a:t>
            </a:r>
            <a:r>
              <a:rPr lang="en-US" sz="800" dirty="0" err="1">
                <a:solidFill>
                  <a:srgbClr val="000000"/>
                </a:solidFill>
              </a:rPr>
              <a:t>Oljaca</a:t>
            </a:r>
            <a:r>
              <a:rPr lang="en-US" sz="800" dirty="0">
                <a:solidFill>
                  <a:srgbClr val="000000"/>
                </a:solidFill>
              </a:rPr>
              <a:t>, Paula Sánchez, Isabel Hoyos, </a:t>
            </a:r>
            <a:r>
              <a:rPr lang="en-US" sz="800" dirty="0" err="1">
                <a:solidFill>
                  <a:srgbClr val="000000"/>
                </a:solidFill>
              </a:rPr>
              <a:t>Hyae</a:t>
            </a:r>
            <a:r>
              <a:rPr lang="en-US" sz="800" dirty="0">
                <a:solidFill>
                  <a:srgbClr val="000000"/>
                </a:solidFill>
              </a:rPr>
              <a:t> Ryung Kim, and </a:t>
            </a:r>
            <a:r>
              <a:rPr lang="en-US" sz="800" dirty="0">
                <a:hlinkClick r:id="rId34"/>
              </a:rPr>
              <a:t>Gernot Wagner.</a:t>
            </a:r>
            <a:r>
              <a:rPr lang="en-US" sz="800" dirty="0">
                <a:solidFill>
                  <a:srgbClr val="000000"/>
                </a:solidFill>
              </a:rPr>
              <a:t> </a:t>
            </a:r>
            <a:r>
              <a:rPr lang="en-US" sz="800" dirty="0">
                <a:hlinkClick r:id="rId35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/>
              <a:t>Wagner et al., “Rethinking Plastics” (1 July 2026).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7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00F6EE4-6B6A-97B3-5609-C1F0D91F048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0F6EE4-6B6A-97B3-5609-C1F0D91F04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69C55AA-0D28-14A3-5B36-15D81734D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13567"/>
            <a:ext cx="11522076" cy="852267"/>
          </a:xfrm>
        </p:spPr>
        <p:txBody>
          <a:bodyPr vert="horz" rIns="91440"/>
          <a:lstStyle/>
          <a:p>
            <a:r>
              <a:rPr lang="en-US" dirty="0"/>
              <a:t>Carbon capture can be applied to feedstock production, monomer fabrication, and end-of-life treatment with utilization</a:t>
            </a:r>
            <a:endParaRPr lang="en-GT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158C71-E889-B6BC-C8BE-9218088FC9D7}"/>
              </a:ext>
            </a:extLst>
          </p:cNvPr>
          <p:cNvGraphicFramePr>
            <a:graphicFrameLocks noGrp="1"/>
          </p:cNvGraphicFramePr>
          <p:nvPr/>
        </p:nvGraphicFramePr>
        <p:xfrm>
          <a:off x="334962" y="1549400"/>
          <a:ext cx="11522074" cy="4215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983">
                  <a:extLst>
                    <a:ext uri="{9D8B030D-6E8A-4147-A177-3AD203B41FA5}">
                      <a16:colId xmlns:a16="http://schemas.microsoft.com/office/drawing/2014/main" val="2385547119"/>
                    </a:ext>
                  </a:extLst>
                </a:gridCol>
                <a:gridCol w="4252457">
                  <a:extLst>
                    <a:ext uri="{9D8B030D-6E8A-4147-A177-3AD203B41FA5}">
                      <a16:colId xmlns:a16="http://schemas.microsoft.com/office/drawing/2014/main" val="721556850"/>
                    </a:ext>
                  </a:extLst>
                </a:gridCol>
                <a:gridCol w="2871317">
                  <a:extLst>
                    <a:ext uri="{9D8B030D-6E8A-4147-A177-3AD203B41FA5}">
                      <a16:colId xmlns:a16="http://schemas.microsoft.com/office/drawing/2014/main" val="4180608917"/>
                    </a:ext>
                  </a:extLst>
                </a:gridCol>
                <a:gridCol w="2871317">
                  <a:extLst>
                    <a:ext uri="{9D8B030D-6E8A-4147-A177-3AD203B41FA5}">
                      <a16:colId xmlns:a16="http://schemas.microsoft.com/office/drawing/2014/main" val="1720233013"/>
                    </a:ext>
                  </a:extLst>
                </a:gridCol>
              </a:tblGrid>
              <a:tr h="33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/>
                        <a:t>Carbon Capture and Utilization (CCU)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Carbon Capture (CC)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A39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972971"/>
                  </a:ext>
                </a:extLst>
              </a:tr>
              <a:tr h="566528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Value chain stage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/>
                        <a:t>              Feedstock production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/>
                        <a:t>            Monomer fabrication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/>
                        <a:t>          EOL disposal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152101"/>
                  </a:ext>
                </a:extLst>
              </a:tr>
              <a:tr h="872426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Application and reduction potential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Conversion of CO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2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to precursors and/or monomers through chemical and biological pathways</a:t>
                      </a:r>
                    </a:p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Reduction varies with pathway, energy inputs, product grade, and regional economics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Retrofit steam crackers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with 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carbon capture systems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Retrofit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</a:rPr>
                        <a:t>WtE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 incinerators with carbon capture systems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87788"/>
                  </a:ext>
                </a:extLst>
              </a:tr>
              <a:tr h="670511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Cost – </a:t>
                      </a:r>
                      <a:r>
                        <a:rPr lang="en-US" sz="1050" b="0" dirty="0"/>
                        <a:t>$/ton CO₂ avoided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151515"/>
                          </a:solidFill>
                          <a:latin typeface="+mn-lt"/>
                          <a:ea typeface="Roboto"/>
                          <a:cs typeface="Roboto"/>
                        </a:rPr>
                        <a:t>CO</a:t>
                      </a:r>
                      <a:r>
                        <a:rPr lang="en-US" sz="1100" baseline="-25000" dirty="0">
                          <a:solidFill>
                            <a:srgbClr val="151515"/>
                          </a:solidFill>
                          <a:latin typeface="+mn-lt"/>
                          <a:ea typeface="Roboto"/>
                          <a:cs typeface="Roboto"/>
                        </a:rPr>
                        <a:t>2</a:t>
                      </a:r>
                      <a:r>
                        <a:rPr lang="en-US" sz="1100" dirty="0">
                          <a:solidFill>
                            <a:srgbClr val="151515"/>
                          </a:solidFill>
                          <a:latin typeface="+mn-lt"/>
                          <a:ea typeface="Roboto"/>
                          <a:cs typeface="Roboto"/>
                        </a:rPr>
                        <a:t>-methanol: </a:t>
                      </a:r>
                      <a:r>
                        <a:rPr lang="en-US" sz="1100" dirty="0"/>
                        <a:t>~$120 to $300</a:t>
                      </a:r>
                      <a:r>
                        <a:rPr lang="en-US" sz="1100" dirty="0">
                          <a:solidFill>
                            <a:srgbClr val="151515"/>
                          </a:solidFill>
                          <a:latin typeface="+mn-lt"/>
                          <a:ea typeface="Roboto"/>
                          <a:cs typeface="Roboto"/>
                        </a:rPr>
                        <a:t> </a:t>
                      </a:r>
                    </a:p>
                    <a:p>
                      <a:pPr marL="171450" marR="0" lvl="0" indent="-17145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151515"/>
                          </a:solidFill>
                          <a:latin typeface="+mn-lt"/>
                          <a:ea typeface="Roboto"/>
                          <a:cs typeface="Roboto"/>
                        </a:rPr>
                        <a:t>CO</a:t>
                      </a:r>
                      <a:r>
                        <a:rPr lang="en-US" sz="1100" baseline="-25000" dirty="0">
                          <a:solidFill>
                            <a:srgbClr val="151515"/>
                          </a:solidFill>
                          <a:latin typeface="+mn-lt"/>
                          <a:ea typeface="Roboto"/>
                          <a:cs typeface="Roboto"/>
                        </a:rPr>
                        <a:t>2</a:t>
                      </a:r>
                      <a:r>
                        <a:rPr lang="en-US" sz="1100" dirty="0">
                          <a:solidFill>
                            <a:srgbClr val="151515"/>
                          </a:solidFill>
                          <a:latin typeface="+mn-lt"/>
                          <a:ea typeface="Roboto"/>
                          <a:cs typeface="Roboto"/>
                        </a:rPr>
                        <a:t>-ethylene: </a:t>
                      </a:r>
                      <a:r>
                        <a:rPr lang="en-US" sz="1100" dirty="0"/>
                        <a:t>~$300 to $1,880</a:t>
                      </a:r>
                      <a:endParaRPr lang="en-US" sz="1100" dirty="0">
                        <a:solidFill>
                          <a:srgbClr val="151515"/>
                        </a:solidFill>
                        <a:latin typeface="+mn-lt"/>
                        <a:ea typeface="Roboto"/>
                        <a:cs typeface="Roboto"/>
                      </a:endParaRPr>
                    </a:p>
                    <a:p>
                      <a:pPr marL="171450" marR="0" lvl="0" indent="-17145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151515"/>
                          </a:solidFill>
                          <a:latin typeface="+mn-lt"/>
                          <a:ea typeface="Roboto"/>
                          <a:cs typeface="Roboto"/>
                        </a:rPr>
                        <a:t>CO</a:t>
                      </a:r>
                      <a:r>
                        <a:rPr lang="en-US" sz="1100" baseline="-25000" dirty="0">
                          <a:solidFill>
                            <a:srgbClr val="151515"/>
                          </a:solidFill>
                          <a:latin typeface="+mn-lt"/>
                          <a:ea typeface="Roboto"/>
                          <a:cs typeface="Roboto"/>
                        </a:rPr>
                        <a:t>2</a:t>
                      </a:r>
                      <a:r>
                        <a:rPr lang="en-US" sz="1100" dirty="0">
                          <a:solidFill>
                            <a:srgbClr val="151515"/>
                          </a:solidFill>
                          <a:latin typeface="+mn-lt"/>
                          <a:ea typeface="Roboto"/>
                          <a:cs typeface="Roboto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151515"/>
                          </a:solidFill>
                          <a:effectLst/>
                          <a:latin typeface="+mn-lt"/>
                          <a:ea typeface="Roboto"/>
                          <a:cs typeface="Roboto"/>
                        </a:rPr>
                        <a:t>to-formic acid: </a:t>
                      </a:r>
                      <a:r>
                        <a:rPr lang="en-US" sz="1100" dirty="0"/>
                        <a:t>Highly variable, lab-scale only</a:t>
                      </a:r>
                      <a:endParaRPr lang="en-US" sz="1100" b="0" i="0" u="none" strike="noStrike" dirty="0">
                        <a:solidFill>
                          <a:srgbClr val="151515"/>
                        </a:solidFill>
                        <a:effectLst/>
                        <a:latin typeface="+mn-lt"/>
                        <a:ea typeface="Roboto"/>
                        <a:cs typeface="Robot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~$56 to $108 per ton CO</a:t>
                      </a:r>
                      <a:r>
                        <a:rPr lang="en-US" sz="1100" baseline="-25000" dirty="0">
                          <a:latin typeface="+mn-lt"/>
                        </a:rPr>
                        <a:t>2 </a:t>
                      </a:r>
                      <a:r>
                        <a:rPr lang="en-US" sz="1100" dirty="0">
                          <a:latin typeface="+mn-lt"/>
                        </a:rPr>
                        <a:t>saved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Up to $288 per ton CO2 saved, but economics can be improved through power and heat integration</a:t>
                      </a:r>
                      <a:r>
                        <a:rPr lang="en-US" sz="1100" baseline="30000" dirty="0">
                          <a:latin typeface="+mn-lt"/>
                        </a:rPr>
                        <a:t>1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402123"/>
                  </a:ext>
                </a:extLst>
              </a:tr>
              <a:tr h="612328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TRL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TRL varies with some pathways already reaching 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commercialization while other pathways being developed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Most plants in feasibility study phase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Most plants in development/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pilot phase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03819"/>
                  </a:ext>
                </a:extLst>
              </a:tr>
              <a:tr h="1051621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Key challenges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Stoichiometric limits for polymer (up to ~50% CO2 by weight)</a:t>
                      </a:r>
                    </a:p>
                    <a:p>
                      <a:pPr marL="17780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High energy requirements; abundant, low carbon electricity necessary to significantly reduce footprint (ideally &lt;6 g of CO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2e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 per kWh )</a:t>
                      </a:r>
                    </a:p>
                    <a:p>
                      <a:pPr marL="17780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Most pathways not yet at parity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Energy penalty of retrofitting CC lowers economic feasibility of capture</a:t>
                      </a:r>
                    </a:p>
                    <a:p>
                      <a:pPr marL="17780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Small waste-to-energy 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</a:rPr>
                        <a:t>WtE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) plant sizes limit economics when compared with alternative power generation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Energy penalty of retrofitting CC lowers economic feasibility of capture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236897"/>
                  </a:ext>
                </a:extLst>
              </a:tr>
            </a:tbl>
          </a:graphicData>
        </a:graphic>
      </p:graphicFrame>
      <p:pic>
        <p:nvPicPr>
          <p:cNvPr id="7" name="Picture 6" descr="A black and white outline of a machine&#10;&#10;AI-generated content may be incorrect.">
            <a:extLst>
              <a:ext uri="{FF2B5EF4-FFF2-40B4-BE49-F238E27FC236}">
                <a16:creationId xmlns:a16="http://schemas.microsoft.com/office/drawing/2014/main" id="{02F8B21F-4B8C-E6A0-3107-D7C7495A7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0541" y="1975463"/>
            <a:ext cx="368548" cy="366713"/>
          </a:xfrm>
          <a:prstGeom prst="rect">
            <a:avLst/>
          </a:prstGeom>
          <a:ln>
            <a:noFill/>
          </a:ln>
        </p:spPr>
      </p:pic>
      <p:pic>
        <p:nvPicPr>
          <p:cNvPr id="8" name="Graphic 7" descr="Garbage with solid fill">
            <a:extLst>
              <a:ext uri="{FF2B5EF4-FFF2-40B4-BE49-F238E27FC236}">
                <a16:creationId xmlns:a16="http://schemas.microsoft.com/office/drawing/2014/main" id="{ACB41FD8-9E6B-661B-C41E-CBB509A7BE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37085" y="1984662"/>
            <a:ext cx="355448" cy="371475"/>
          </a:xfrm>
          <a:prstGeom prst="rect">
            <a:avLst/>
          </a:prstGeom>
        </p:spPr>
      </p:pic>
      <p:pic>
        <p:nvPicPr>
          <p:cNvPr id="9" name="Graphic 7" descr="Oil Rig with solid fill">
            <a:extLst>
              <a:ext uri="{FF2B5EF4-FFF2-40B4-BE49-F238E27FC236}">
                <a16:creationId xmlns:a16="http://schemas.microsoft.com/office/drawing/2014/main" id="{F04B3E07-3CCD-9EC7-23EC-92411C9D3C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08464" y="1921489"/>
            <a:ext cx="476943" cy="474663"/>
          </a:xfrm>
          <a:prstGeom prst="rect">
            <a:avLst/>
          </a:prstGeom>
        </p:spPr>
      </p:pic>
      <p:sp>
        <p:nvSpPr>
          <p:cNvPr id="10" name="Graphic 23" descr="Harvey Balls 100% with solid fill">
            <a:extLst>
              <a:ext uri="{FF2B5EF4-FFF2-40B4-BE49-F238E27FC236}">
                <a16:creationId xmlns:a16="http://schemas.microsoft.com/office/drawing/2014/main" id="{BC7E79C4-82F5-781E-5113-441B56D5DB99}"/>
              </a:ext>
            </a:extLst>
          </p:cNvPr>
          <p:cNvSpPr/>
          <p:nvPr/>
        </p:nvSpPr>
        <p:spPr>
          <a:xfrm>
            <a:off x="5722635" y="4259939"/>
            <a:ext cx="218213" cy="217170"/>
          </a:xfrm>
          <a:prstGeom prst="ellipse">
            <a:avLst/>
          </a:prstGeom>
          <a:solidFill>
            <a:srgbClr val="000000"/>
          </a:solidFill>
          <a:ln w="2778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pic>
        <p:nvPicPr>
          <p:cNvPr id="11" name="Graphic 10" descr="Harvey Balls 0% with solid fill">
            <a:extLst>
              <a:ext uri="{FF2B5EF4-FFF2-40B4-BE49-F238E27FC236}">
                <a16:creationId xmlns:a16="http://schemas.microsoft.com/office/drawing/2014/main" id="{49113D88-899F-A1AB-B53E-8261C1C532DA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17934" y="4259939"/>
            <a:ext cx="275637" cy="274320"/>
          </a:xfrm>
          <a:prstGeom prst="rect">
            <a:avLst/>
          </a:prstGeom>
        </p:spPr>
      </p:pic>
      <p:pic>
        <p:nvPicPr>
          <p:cNvPr id="12" name="Graphic 11" descr="Harvey Balls 50% with solid fill">
            <a:extLst>
              <a:ext uri="{FF2B5EF4-FFF2-40B4-BE49-F238E27FC236}">
                <a16:creationId xmlns:a16="http://schemas.microsoft.com/office/drawing/2014/main" id="{46C5CE94-D337-A228-FD7C-60FB02BFF811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89429" y="4259939"/>
            <a:ext cx="275637" cy="274320"/>
          </a:xfrm>
          <a:prstGeom prst="rect">
            <a:avLst/>
          </a:prstGeom>
        </p:spPr>
      </p:pic>
      <p:sp>
        <p:nvSpPr>
          <p:cNvPr id="13" name="btfpNotesBox361175">
            <a:extLst>
              <a:ext uri="{FF2B5EF4-FFF2-40B4-BE49-F238E27FC236}">
                <a16:creationId xmlns:a16="http://schemas.microsoft.com/office/drawing/2014/main" id="{81BE21C1-2720-22FE-B93E-A901A0052C86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334962" y="5907707"/>
            <a:ext cx="9167813" cy="861774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baseline="30000" dirty="0"/>
              <a:t>1</a:t>
            </a:r>
            <a:r>
              <a:rPr lang="en-US" sz="800" dirty="0"/>
              <a:t>Based on MEA capture and 60 MWe plant; LCA reduction for CCU based on GWP-100.</a:t>
            </a:r>
          </a:p>
          <a:p>
            <a:r>
              <a:rPr lang="en-US" sz="800" dirty="0">
                <a:solidFill>
                  <a:srgbClr val="000000"/>
                </a:solidFill>
              </a:rPr>
              <a:t>Sources: </a:t>
            </a:r>
            <a:r>
              <a:rPr lang="en-US" sz="800" dirty="0">
                <a:solidFill>
                  <a:srgbClr val="000000"/>
                </a:solidFill>
                <a:hlinkClick r:id="rId12"/>
              </a:rPr>
              <a:t>How the plastics industry can go green and at what cost</a:t>
            </a:r>
            <a:r>
              <a:rPr lang="en-US" sz="800" dirty="0">
                <a:solidFill>
                  <a:srgbClr val="000000"/>
                </a:solidFill>
              </a:rPr>
              <a:t> (ING, 2023); </a:t>
            </a:r>
            <a:r>
              <a:rPr lang="en-US" sz="800" dirty="0">
                <a:solidFill>
                  <a:srgbClr val="000000"/>
                </a:solidFill>
                <a:hlinkClick r:id="rId13"/>
              </a:rPr>
              <a:t>Putting CO2 to use</a:t>
            </a:r>
            <a:r>
              <a:rPr lang="en-US" sz="800" dirty="0">
                <a:solidFill>
                  <a:srgbClr val="000000"/>
                </a:solidFill>
              </a:rPr>
              <a:t> (IEA, 2019); </a:t>
            </a:r>
            <a:r>
              <a:rPr lang="en-US" sz="800" dirty="0">
                <a:solidFill>
                  <a:srgbClr val="000000"/>
                </a:solidFill>
                <a:hlinkClick r:id="rId14"/>
              </a:rPr>
              <a:t>Integration of CCUS in </a:t>
            </a:r>
            <a:r>
              <a:rPr lang="en-US" sz="800" dirty="0" err="1">
                <a:solidFill>
                  <a:srgbClr val="000000"/>
                </a:solidFill>
                <a:hlinkClick r:id="rId14"/>
              </a:rPr>
              <a:t>WtE</a:t>
            </a:r>
            <a:r>
              <a:rPr lang="en-US" sz="800" dirty="0">
                <a:solidFill>
                  <a:srgbClr val="000000"/>
                </a:solidFill>
                <a:hlinkClick r:id="rId14"/>
              </a:rPr>
              <a:t> plants</a:t>
            </a:r>
            <a:r>
              <a:rPr lang="en-US" sz="800" dirty="0">
                <a:solidFill>
                  <a:srgbClr val="000000"/>
                </a:solidFill>
              </a:rPr>
              <a:t> (Acampora et al., 2025); </a:t>
            </a:r>
            <a:r>
              <a:rPr lang="en-US" sz="800" dirty="0">
                <a:solidFill>
                  <a:srgbClr val="000000"/>
                </a:solidFill>
                <a:hlinkClick r:id="rId15"/>
              </a:rPr>
              <a:t>Can the Plastics Industry become a carbon capture leader</a:t>
            </a:r>
            <a:r>
              <a:rPr lang="en-US" sz="800" dirty="0">
                <a:solidFill>
                  <a:srgbClr val="000000"/>
                </a:solidFill>
              </a:rPr>
              <a:t> (</a:t>
            </a:r>
            <a:r>
              <a:rPr lang="en-US" sz="800" dirty="0" err="1">
                <a:solidFill>
                  <a:srgbClr val="000000"/>
                </a:solidFill>
              </a:rPr>
              <a:t>IDTechEx</a:t>
            </a:r>
            <a:r>
              <a:rPr lang="en-US" sz="800" dirty="0">
                <a:solidFill>
                  <a:srgbClr val="000000"/>
                </a:solidFill>
              </a:rPr>
              <a:t>, 2022); </a:t>
            </a:r>
            <a:r>
              <a:rPr lang="en-US" sz="800" dirty="0">
                <a:solidFill>
                  <a:srgbClr val="000000"/>
                </a:solidFill>
                <a:hlinkClick r:id="rId16"/>
              </a:rPr>
              <a:t>Life cycle assessment of polyols from polyurethane production using CO2 as feedstock</a:t>
            </a:r>
            <a:r>
              <a:rPr lang="en-US" sz="800" dirty="0">
                <a:solidFill>
                  <a:srgbClr val="000000"/>
                </a:solidFill>
              </a:rPr>
              <a:t> (von der Assen et al., 2014); </a:t>
            </a:r>
            <a:r>
              <a:rPr lang="en-US" sz="800" dirty="0">
                <a:solidFill>
                  <a:srgbClr val="000000"/>
                </a:solidFill>
                <a:hlinkClick r:id="rId17"/>
              </a:rPr>
              <a:t>Achieving net-zero greenhouse gas emissions plastics by a circular carbon economy</a:t>
            </a:r>
            <a:r>
              <a:rPr lang="en-US" sz="800" dirty="0">
                <a:solidFill>
                  <a:srgbClr val="000000"/>
                </a:solidFill>
              </a:rPr>
              <a:t> (</a:t>
            </a:r>
            <a:r>
              <a:rPr lang="en-US" sz="800" dirty="0" err="1">
                <a:solidFill>
                  <a:srgbClr val="000000"/>
                </a:solidFill>
              </a:rPr>
              <a:t>Meys</a:t>
            </a:r>
            <a:r>
              <a:rPr lang="en-US" sz="800" dirty="0">
                <a:solidFill>
                  <a:srgbClr val="000000"/>
                </a:solidFill>
              </a:rPr>
              <a:t> et al., 2021); </a:t>
            </a:r>
            <a:r>
              <a:rPr lang="en-US" sz="800" dirty="0">
                <a:solidFill>
                  <a:srgbClr val="000000"/>
                </a:solidFill>
                <a:hlinkClick r:id="rId18"/>
              </a:rPr>
              <a:t>Designing the Ethylene Factory for Products of CO2 Reduction</a:t>
            </a:r>
            <a:r>
              <a:rPr lang="en-US" sz="800" dirty="0">
                <a:solidFill>
                  <a:srgbClr val="000000"/>
                </a:solidFill>
              </a:rPr>
              <a:t> (Pinto et al., 2025); </a:t>
            </a:r>
            <a:r>
              <a:rPr lang="en-US" sz="800" dirty="0">
                <a:solidFill>
                  <a:srgbClr val="000000"/>
                </a:solidFill>
                <a:hlinkClick r:id="rId19"/>
              </a:rPr>
              <a:t>Economic Feasibility tool for CO2 Utilization</a:t>
            </a:r>
            <a:r>
              <a:rPr lang="en-US" sz="800" dirty="0">
                <a:solidFill>
                  <a:srgbClr val="000000"/>
                </a:solidFill>
              </a:rPr>
              <a:t> (NREL); </a:t>
            </a:r>
            <a:r>
              <a:rPr lang="en-US" sz="800" dirty="0">
                <a:solidFill>
                  <a:srgbClr val="000000"/>
                </a:solidFill>
                <a:hlinkClick r:id="rId20"/>
              </a:rPr>
              <a:t>Challenges and Opportunities of CO2 utilization</a:t>
            </a:r>
            <a:r>
              <a:rPr lang="en-US" sz="800" dirty="0">
                <a:solidFill>
                  <a:srgbClr val="000000"/>
                </a:solidFill>
              </a:rPr>
              <a:t> (</a:t>
            </a:r>
            <a:r>
              <a:rPr lang="en-US" sz="800" dirty="0" err="1">
                <a:solidFill>
                  <a:srgbClr val="000000"/>
                </a:solidFill>
              </a:rPr>
              <a:t>Pappjin</a:t>
            </a:r>
            <a:r>
              <a:rPr lang="en-US" sz="800" dirty="0">
                <a:solidFill>
                  <a:srgbClr val="000000"/>
                </a:solidFill>
              </a:rPr>
              <a:t> et. al, 2020); </a:t>
            </a:r>
            <a:r>
              <a:rPr lang="en-US" sz="800" dirty="0">
                <a:solidFill>
                  <a:srgbClr val="000000"/>
                </a:solidFill>
                <a:hlinkClick r:id="rId21"/>
              </a:rPr>
              <a:t>Co2-based polyurethane foam</a:t>
            </a:r>
            <a:r>
              <a:rPr lang="en-US" sz="800" dirty="0">
                <a:solidFill>
                  <a:srgbClr val="000000"/>
                </a:solidFill>
              </a:rPr>
              <a:t> (Karulf et al., CO2 Utilization, 2025); </a:t>
            </a:r>
            <a:r>
              <a:rPr lang="en-US" sz="800" dirty="0">
                <a:solidFill>
                  <a:srgbClr val="000000"/>
                </a:solidFill>
                <a:hlinkClick r:id="rId22"/>
              </a:rPr>
              <a:t>Current challenges and perspectives in Co2-based polymers</a:t>
            </a:r>
            <a:r>
              <a:rPr lang="en-US" sz="800" dirty="0">
                <a:solidFill>
                  <a:srgbClr val="000000"/>
                </a:solidFill>
              </a:rPr>
              <a:t> (Liu et al, 2023). </a:t>
            </a:r>
            <a:br>
              <a:rPr lang="en-US" sz="800" dirty="0">
                <a:solidFill>
                  <a:srgbClr val="000000"/>
                </a:solidFill>
              </a:rPr>
            </a:br>
            <a:r>
              <a:rPr lang="en-US" sz="800" dirty="0">
                <a:solidFill>
                  <a:srgbClr val="000000"/>
                </a:solidFill>
              </a:rPr>
              <a:t>Credit: </a:t>
            </a:r>
            <a:r>
              <a:rPr lang="en-US" sz="800" dirty="0" err="1">
                <a:solidFill>
                  <a:srgbClr val="000000"/>
                </a:solidFill>
              </a:rPr>
              <a:t>Khande</a:t>
            </a:r>
            <a:r>
              <a:rPr lang="en-US" sz="800" dirty="0">
                <a:solidFill>
                  <a:srgbClr val="000000"/>
                </a:solidFill>
              </a:rPr>
              <a:t>-Jae Fisher, Ariela Farchi, Isabel Hoyos, </a:t>
            </a:r>
            <a:r>
              <a:rPr lang="en-US" sz="800" dirty="0" err="1">
                <a:solidFill>
                  <a:srgbClr val="000000"/>
                </a:solidFill>
              </a:rPr>
              <a:t>Hyae</a:t>
            </a:r>
            <a:r>
              <a:rPr lang="en-US" sz="800" dirty="0">
                <a:solidFill>
                  <a:srgbClr val="000000"/>
                </a:solidFill>
              </a:rPr>
              <a:t> Ryung Kim, and </a:t>
            </a:r>
            <a:r>
              <a:rPr lang="en-US" sz="800" dirty="0">
                <a:hlinkClick r:id="rId23"/>
              </a:rPr>
              <a:t>Gernot Wagner.</a:t>
            </a:r>
            <a:r>
              <a:rPr lang="en-US" sz="800" dirty="0">
                <a:hlinkClick r:id="rId24"/>
              </a:rPr>
              <a:t> Share with attribution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/>
              <a:t>Wagner et al., “Rethinking Plastics” (1 July 2026).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4" name="Arrow: Pentagon 8">
            <a:extLst>
              <a:ext uri="{FF2B5EF4-FFF2-40B4-BE49-F238E27FC236}">
                <a16:creationId xmlns:a16="http://schemas.microsoft.com/office/drawing/2014/main" id="{234B0240-0505-BA44-0D38-3922EECBE70C}"/>
              </a:ext>
            </a:extLst>
          </p:cNvPr>
          <p:cNvSpPr/>
          <p:nvPr/>
        </p:nvSpPr>
        <p:spPr bwMode="gray">
          <a:xfrm>
            <a:off x="1487293" y="47878"/>
            <a:ext cx="1709928" cy="42367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CCUS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5" name="Arrow: Pentagon 11">
            <a:extLst>
              <a:ext uri="{FF2B5EF4-FFF2-40B4-BE49-F238E27FC236}">
                <a16:creationId xmlns:a16="http://schemas.microsoft.com/office/drawing/2014/main" id="{77CFB95A-9FE0-4EFB-96F4-3445787E0799}"/>
              </a:ext>
            </a:extLst>
          </p:cNvPr>
          <p:cNvSpPr/>
          <p:nvPr/>
        </p:nvSpPr>
        <p:spPr bwMode="gray">
          <a:xfrm>
            <a:off x="-11049" y="47879"/>
            <a:ext cx="1709928" cy="4236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Solutions</a:t>
            </a:r>
            <a:endParaRPr lang="en-US" sz="1600" b="1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8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35F8A54-C61D-E211-8DAC-CB6C76249B6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3" imgW="347" imgH="348" progId="TCLayout.ActiveDocument.1">
                  <p:embed/>
                </p:oleObj>
              </mc:Choice>
              <mc:Fallback>
                <p:oleObj name="think-cell Slide" r:id="rId43" imgW="347" imgH="34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5F8A54-C61D-E211-8DAC-CB6C76249B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936A85C-E45E-5F00-0890-7098C389F2A6}"/>
              </a:ext>
            </a:extLst>
          </p:cNvPr>
          <p:cNvSpPr/>
          <p:nvPr/>
        </p:nvSpPr>
        <p:spPr bwMode="gray">
          <a:xfrm>
            <a:off x="10401600" y="2132263"/>
            <a:ext cx="1460199" cy="3208561"/>
          </a:xfrm>
          <a:prstGeom prst="rect">
            <a:avLst/>
          </a:prstGeom>
          <a:solidFill>
            <a:srgbClr val="F7D1E5">
              <a:alpha val="65098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graphicFrame>
        <p:nvGraphicFramePr>
          <p:cNvPr id="49" name="btfpTable591561">
            <a:extLst>
              <a:ext uri="{FF2B5EF4-FFF2-40B4-BE49-F238E27FC236}">
                <a16:creationId xmlns:a16="http://schemas.microsoft.com/office/drawing/2014/main" id="{133C0126-CF2B-61DC-6C59-54A54F04E906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680076" y="2132264"/>
          <a:ext cx="6181724" cy="4234388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170304">
                  <a:extLst>
                    <a:ext uri="{9D8B030D-6E8A-4147-A177-3AD203B41FA5}">
                      <a16:colId xmlns:a16="http://schemas.microsoft.com/office/drawing/2014/main" val="1997360584"/>
                    </a:ext>
                  </a:extLst>
                </a:gridCol>
                <a:gridCol w="1179661">
                  <a:extLst>
                    <a:ext uri="{9D8B030D-6E8A-4147-A177-3AD203B41FA5}">
                      <a16:colId xmlns:a16="http://schemas.microsoft.com/office/drawing/2014/main" val="3822732041"/>
                    </a:ext>
                  </a:extLst>
                </a:gridCol>
                <a:gridCol w="877739">
                  <a:extLst>
                    <a:ext uri="{9D8B030D-6E8A-4147-A177-3AD203B41FA5}">
                      <a16:colId xmlns:a16="http://schemas.microsoft.com/office/drawing/2014/main" val="1420316209"/>
                    </a:ext>
                  </a:extLst>
                </a:gridCol>
                <a:gridCol w="472440">
                  <a:extLst>
                    <a:ext uri="{9D8B030D-6E8A-4147-A177-3AD203B41FA5}">
                      <a16:colId xmlns:a16="http://schemas.microsoft.com/office/drawing/2014/main" val="2199670981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208299898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57527479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710880158"/>
                    </a:ext>
                  </a:extLst>
                </a:gridCol>
              </a:tblGrid>
              <a:tr h="38233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Company</a:t>
                      </a:r>
                    </a:p>
                  </a:txBody>
                  <a:tcPr marL="0" marR="0" marT="27432" marB="2743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sz="1050">
                          <a:solidFill>
                            <a:schemeClr val="bg1"/>
                          </a:solidFill>
                        </a:rPr>
                        <a:t>Project Name</a:t>
                      </a:r>
                    </a:p>
                  </a:txBody>
                  <a:tcPr marL="0" marR="0" marT="27432" marB="2743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sz="1050">
                          <a:solidFill>
                            <a:schemeClr val="bg1"/>
                          </a:solidFill>
                        </a:rPr>
                        <a:t>Location</a:t>
                      </a:r>
                    </a:p>
                  </a:txBody>
                  <a:tcPr marL="0" marR="0" marT="27432" marB="2743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sz="1050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 marL="0" marR="0" marT="27432" marB="2743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Polypropylene</a:t>
                      </a:r>
                    </a:p>
                  </a:txBody>
                  <a:tcPr marL="0" marR="0" marT="27432" marB="2743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Ethylene</a:t>
                      </a:r>
                    </a:p>
                  </a:txBody>
                  <a:tcPr marL="0" marR="0" marT="27432" marB="2743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Polyethylene</a:t>
                      </a:r>
                    </a:p>
                  </a:txBody>
                  <a:tcPr marL="0" marR="0" marT="27432" marB="27432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73289"/>
                  </a:ext>
                </a:extLst>
              </a:tr>
              <a:tr h="24101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ExxonMobil</a:t>
                      </a:r>
                    </a:p>
                  </a:txBody>
                  <a:tcPr marL="0" marR="0" marT="27432" marB="27432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Corpus Christi</a:t>
                      </a:r>
                    </a:p>
                  </a:txBody>
                  <a:tcPr marL="0" marR="0" marT="27432" marB="27432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U.S.</a:t>
                      </a:r>
                    </a:p>
                  </a:txBody>
                  <a:tcPr marL="0" marR="0" marT="27432" marB="27432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/>
                        <a:t>$10B</a:t>
                      </a:r>
                    </a:p>
                  </a:txBody>
                  <a:tcPr marL="0" marR="0" marT="27432" marB="27432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100"/>
                    </a:p>
                  </a:txBody>
                  <a:tcPr marL="0" marR="0" marT="27432" marB="27432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/>
                        <a:t>x</a:t>
                      </a:r>
                    </a:p>
                  </a:txBody>
                  <a:tcPr marL="0" marR="0" marT="27432" marB="27432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/>
                        <a:t>x</a:t>
                      </a:r>
                    </a:p>
                  </a:txBody>
                  <a:tcPr marL="0" marR="0" marT="27432" marB="27432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534345"/>
                  </a:ext>
                </a:extLst>
              </a:tr>
              <a:tr h="24101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ExxonMobil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/>
                        <a:t>Baton Rouge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U.S.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/>
                        <a:t>$0.5B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/>
                        <a:t>x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100" dirty="0"/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100"/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563066"/>
                  </a:ext>
                </a:extLst>
              </a:tr>
              <a:tr h="430113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ExxonMobil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China Petroleum Complex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China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/>
                        <a:t>$10B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/>
                        <a:t>x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100" dirty="0"/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100" dirty="0"/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232325"/>
                  </a:ext>
                </a:extLst>
              </a:tr>
              <a:tr h="247941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Total Energies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/>
                        <a:t>Port Arthur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U.S.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/>
                        <a:t>~$2B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100"/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/>
                        <a:t>x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/>
                        <a:t>x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698683"/>
                  </a:ext>
                </a:extLst>
              </a:tr>
              <a:tr h="611812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Chevron Phillips Chemical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Ras Laffan Petroleum 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Complex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Saudi 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Arabia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/>
                        <a:t>$6B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100"/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/>
                        <a:t>x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/>
                        <a:t>x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548087"/>
                  </a:ext>
                </a:extLst>
              </a:tr>
              <a:tr h="611812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Chevron Phillips Chemical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Golden Triangle Petrochemical Company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U.S.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$8.5B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100"/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/>
                        <a:t>x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/>
                        <a:t>x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610167"/>
                  </a:ext>
                </a:extLst>
              </a:tr>
              <a:tr h="611812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/>
                        <a:t>Shell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/>
                        <a:t>Pennsylvania Petrochemical Hub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U.S.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/>
                        <a:t>$6B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100" dirty="0"/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/>
                        <a:t>x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/>
                        <a:t>x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034582"/>
                  </a:ext>
                </a:extLst>
              </a:tr>
              <a:tr h="430113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LyondellBasell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/>
                        <a:t>Thailand Parnets HMC Polymers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/>
                        <a:t>Thailand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/>
                        <a:t>N/A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/>
                        <a:t>x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100"/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100" dirty="0"/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004156"/>
                  </a:ext>
                </a:extLst>
              </a:tr>
              <a:tr h="426415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LyondellBasell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Ulsan PP/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Poly Mirae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/>
                        <a:t>South Korea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/>
                        <a:t>$0.42M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/>
                        <a:t>x</a:t>
                      </a:r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100" dirty="0"/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100" dirty="0"/>
                    </a:p>
                  </a:txBody>
                  <a:tcPr marL="0" marR="0" marT="27432" marB="27432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1735237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7DD28EB-D717-B2C4-4B12-956A07AA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Investment in plastics is projected to grow, led by petrochemical companies with strategic interests to prolong demand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71B1B3C-2BBB-8978-2179-B20576302008}"/>
              </a:ext>
            </a:extLst>
          </p:cNvPr>
          <p:cNvSpPr txBox="1">
            <a:spLocks/>
          </p:cNvSpPr>
          <p:nvPr/>
        </p:nvSpPr>
        <p:spPr>
          <a:xfrm>
            <a:off x="329184" y="1498005"/>
            <a:ext cx="5006609" cy="548640"/>
          </a:xfrm>
          <a:prstGeom prst="rect">
            <a:avLst/>
          </a:prstGeom>
        </p:spPr>
        <p:txBody>
          <a:bodyPr/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</a:rPr>
              <a:t>Seven firms account for ~30% of global plastic production</a:t>
            </a:r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AD63B8-64F0-DB46-10AE-0B8E802AB09E}"/>
              </a:ext>
            </a:extLst>
          </p:cNvPr>
          <p:cNvSpPr txBox="1">
            <a:spLocks/>
          </p:cNvSpPr>
          <p:nvPr/>
        </p:nvSpPr>
        <p:spPr>
          <a:xfrm>
            <a:off x="5675313" y="1498005"/>
            <a:ext cx="6181723" cy="548640"/>
          </a:xfrm>
          <a:prstGeom prst="rect">
            <a:avLst/>
          </a:prstGeom>
        </p:spPr>
        <p:txBody>
          <a:bodyPr/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buNone/>
              <a:defRPr/>
            </a:pPr>
            <a:r>
              <a:rPr lang="en-US" sz="1600" b="1" dirty="0">
                <a:solidFill>
                  <a:srgbClr val="000000"/>
                </a:solidFill>
              </a:rPr>
              <a:t>Oil and gas companies continue to invest in new single-use plastics assets (2023)</a:t>
            </a:r>
          </a:p>
          <a:p>
            <a:pPr marL="0" indent="0">
              <a:buNone/>
            </a:pPr>
            <a:endParaRPr lang="en-US" sz="1600" b="1" dirty="0"/>
          </a:p>
        </p:txBody>
      </p:sp>
      <p:cxnSp>
        <p:nvCxnSpPr>
          <p:cNvPr id="9" name="btfpColumnHeaderBoxLine770643">
            <a:extLst>
              <a:ext uri="{FF2B5EF4-FFF2-40B4-BE49-F238E27FC236}">
                <a16:creationId xmlns:a16="http://schemas.microsoft.com/office/drawing/2014/main" id="{DDA598E9-3B1D-BB5C-E319-8ADC50E4CA44}"/>
              </a:ext>
            </a:extLst>
          </p:cNvPr>
          <p:cNvCxnSpPr>
            <a:cxnSpLocks/>
          </p:cNvCxnSpPr>
          <p:nvPr/>
        </p:nvCxnSpPr>
        <p:spPr bwMode="gray">
          <a:xfrm>
            <a:off x="349232" y="2046645"/>
            <a:ext cx="511565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192453DE-9E7A-41CE-BB01-6B72776F753B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2346325" y="2247900"/>
          <a:ext cx="2233613" cy="378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D49996-701A-DFDB-6B76-ED9B46CE9B4D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87538" y="2359025"/>
            <a:ext cx="4556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959596AF-8BFB-4AE6-AC2A-690A650ADA76}" type="datetime'S''''i''''''''''''n''''''''o''''''pe''''''''''''''''''c''''''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Sinopec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0596137-AED1-D450-F8F8-61CAABEBB2A1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689100" y="2571750"/>
            <a:ext cx="654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A3552984-8AEB-4754-BFF5-2EC24609F884}" type="datetime'''''''''''''E''''''x''x''''''o''n''''''M''''''''ob''''''il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ExxonMobil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D1FD9A9-C064-9938-0DCD-C90657817409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528763" y="2786063"/>
            <a:ext cx="8143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BB6C0772-5C38-4EE0-8263-1B66BB8B1949}" type="datetime'L''''y''''''''''''ond''''''ell''''B''''a''''''s''''e''ll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LyondellBasell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FA8581E-1E60-4AF5-CE9D-C13528265202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549400" y="2998788"/>
            <a:ext cx="793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75A4F9D9-6E5E-45DC-9DB0-619F2DE36E06}" type="datetime'''S''''''''''aud''''''''''''''i ''''Aram''''c''''''o''''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Saudi Aramco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BF8C62-1351-E358-CFD7-2E1A7FA86635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711325" y="3211513"/>
            <a:ext cx="631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9F823655-EA58-4C34-8751-D6C4EDB54B8D}" type="datetime'''''''''''''P''e''''''t''''''''roC''''h''i''n''a''''''''''''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PetroChina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E6246B6-EA6F-4D8C-3BE6-D895F8BA4B24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089150" y="3424238"/>
            <a:ext cx="25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577ED30C-60D1-4C1F-8453-885B332A7A32}" type="datetime'''''''''D''''o''''''''''''''''''w''''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Dow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7F933FE-EFF4-CF0B-85EC-FFD0AB7D7AE9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1949450" y="3636963"/>
            <a:ext cx="393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7C9CC7C9-772D-4144-B696-494E84771183}" type="datetime'''I''''''''''''''''''''''''''''NE''''''''''''O''''S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INEOS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B1BF594-D69F-1404-209C-2CFA7572C0B0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1268413" y="3849688"/>
            <a:ext cx="10747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148B56B3-8D9F-4154-8B0C-88593369E7FF}" type="datetime'R''e''''l''''ia''n''''''''c''e I''''ndu''''''str''''i''e''''s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Reliance Industries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B6A108D-D7BB-3AEF-6623-6BF077749E8E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1270000" y="4064000"/>
            <a:ext cx="10731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5CD2A6FE-74B4-4F98-8E54-FDA3BFD830A9}" type="datetime'In''''d''oram''''''a ''''''Vent''''ur''''''''''es''''''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Indorama Ventures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A08DCB3-115E-2714-C956-7306C8396082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1885950" y="4276725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89E746FC-1334-4E17-A2E6-DF13AB9E0578}" type="datetime'''''''''Bor''e''a''''''li''''''''''''''s''''''''''''''''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Borealis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66C9628B-CDA2-984A-5F70-BF5DF3338DA1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1563688" y="4489450"/>
            <a:ext cx="7794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179F4A4B-910E-48FB-BA24-5ED1278DE432}" type="datetime'''''''T''ot''a''''''''lE''''n''er''gi''e''s''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TotalEnergies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E1D01014-AB31-F455-6667-185B9708E016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1371600" y="4702175"/>
            <a:ext cx="971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B19A8BF4-588B-4B91-861B-80BA61F45964}" type="datetime'F''or''m''''osa'''' ''''P''l''''''''a''s''''''''''t''''i''cs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Formosa Plastics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44C13EE5-739B-C1CD-D053-3D7D13F78651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1500188" y="4914900"/>
            <a:ext cx="8429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C611C77C-D4BA-4499-A53D-02C02C9B90D3}" type="datetime'''''''''L''o''t''te ''C''''h''''''''emical''''''''''''''''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Lotte Chemical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3A7C53-B6A7-3697-D9B6-9DE2F96469B9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1955800" y="5127625"/>
            <a:ext cx="3873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A7473F11-375F-4082-BB69-25FA0683C066}" type="datetime'''S''''''''''''IB''U''''''''''''''R''''''''''''''''''''''''''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SIBUR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F1C7FCF-388D-C1B3-1935-8D10FB01C58C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476250" y="5341938"/>
            <a:ext cx="1866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China Energy Investment Group</a:t>
            </a:r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18EB5E-F857-931E-A1BD-C88B211E800B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1354138" y="5554663"/>
            <a:ext cx="9890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700107AD-767A-4C6C-85B7-3692F2845160}" type="datetime'Alpe''k'''' ''''''''''S''''''A''B'''' ''''''d''e'''' ''CV''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Alpek SAB de CV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FAF8148-B132-2B1F-F0E9-4D0EC42E54CF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103438" y="5767388"/>
            <a:ext cx="2397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3FC4DA04-4AC8-4911-9C09-BD19D643D587}" type="datetime'''''''''''''''''''''''''''''''''''''''''PT''''T'''">
              <a:rPr lang="en-US" altLang="en-US" sz="1000" smtClean="0">
                <a:solidFill>
                  <a:srgbClr val="000000"/>
                </a:solidFill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PTT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FA7B9EA9-46CB-CC1C-15CF-E77C16DF45D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450850" y="6057900"/>
            <a:ext cx="4186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~50% of production</a:t>
            </a:r>
            <a:r>
              <a:rPr lang="en-US" altLang="en-US" sz="1200" b="1" dirty="0">
                <a:solidFill>
                  <a:srgbClr val="000000"/>
                </a:solidFill>
                <a:latin typeface="Arial"/>
              </a:rPr>
              <a:t> from t</a:t>
            </a:r>
            <a:r>
              <a:rPr lang="en-US" altLang="en-US" sz="1200" b="1" dirty="0">
                <a:solidFill>
                  <a:srgbClr val="000000"/>
                </a:solidFill>
              </a:rPr>
              <a:t>op 17 plastic producers globally</a:t>
            </a:r>
            <a:r>
              <a:rPr lang="en-US" altLang="en-US" sz="1200" b="1" dirty="0">
                <a:solidFill>
                  <a:srgbClr val="000000"/>
                </a:solidFill>
                <a:latin typeface="Arial"/>
              </a:rPr>
              <a:t>,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28EF5F73-8759-5EB0-5B08-FEC7A417AD45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4368800" y="2571750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EC03DFEE-3A00-4E1D-B887-455F8C428E36}" type="datetime'''''''''''''''''''''''''''''''''''5''''''''''%'">
              <a:rPr lang="en-US" altLang="en-US" sz="1000" smtClean="0">
                <a:solidFill>
                  <a:srgbClr val="000000"/>
                </a:solidFill>
              </a:rPr>
              <a:pPr/>
              <a:t>5%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6DEBDA6-A728-34FE-DC75-C44F4D625D59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4178300" y="2786063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0079B262-A1C4-4D58-BAEF-2F0F327792DD}" type="datetime'''''''''''''''5''''''''''''''''''''%'''''''''''''''''''''">
              <a:rPr lang="en-US" altLang="en-US" sz="1000" smtClean="0">
                <a:solidFill>
                  <a:srgbClr val="000000"/>
                </a:solidFill>
              </a:rPr>
              <a:pPr/>
              <a:t>5%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E9D3A1DE-EDD8-CC24-283F-6FC351CB4D71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4102100" y="2998788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5B39C8D7-B9E4-4DB4-BB6E-DC13FF7E1268}" type="datetime'''''''''''''''4''''''''''''''''''''''''''''''''''''%'''''''''">
              <a:rPr lang="en-US" altLang="en-US" sz="1000" smtClean="0">
                <a:solidFill>
                  <a:srgbClr val="000000"/>
                </a:solidFill>
              </a:rPr>
              <a:pPr/>
              <a:t>4%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DE7AE96-09FF-404A-95E6-BCA1A7578A74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4062413" y="3211513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5562527E-A752-41C7-BC07-EDBAEF04A394}" type="datetime'''''''''''''''''''''''''''''''''''''''''''''''''4%'''">
              <a:rPr lang="en-US" altLang="en-US" sz="1000" smtClean="0">
                <a:solidFill>
                  <a:srgbClr val="000000"/>
                </a:solidFill>
              </a:rPr>
              <a:pPr/>
              <a:t>4%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65680AD9-5FF4-BB87-F228-AA8325384E62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3986213" y="3424238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7F3A7784-30CA-4E8B-B4D0-CA89CE8EE446}" type="datetime'''''''4''''''''''''''''''''''''''''''''''''''''''''''''''%'">
              <a:rPr lang="en-US" altLang="en-US" sz="1000" smtClean="0">
                <a:solidFill>
                  <a:srgbClr val="000000"/>
                </a:solidFill>
              </a:rPr>
              <a:pPr/>
              <a:t>4%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A675744-5022-2E01-865C-DE9E2C46D96A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3527425" y="3636963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6FFDBF28-6913-4877-B765-75E05D2560D4}" type="datetime'''''''''''''''''''''''3''''''''''''''''''''''''''%'''''''''''">
              <a:rPr lang="en-US" altLang="en-US" sz="1000" smtClean="0">
                <a:solidFill>
                  <a:srgbClr val="000000"/>
                </a:solidFill>
              </a:rPr>
              <a:pPr/>
              <a:t>3%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457B9773-B480-E08C-2A22-CD995E85B35B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3335338" y="3849688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1225FDDE-493C-4FA0-AC4A-653AF3E8E460}" type="datetime'''''''''''''2''''''''%'''''''''''">
              <a:rPr lang="en-US" altLang="en-US" sz="1000" smtClean="0">
                <a:solidFill>
                  <a:srgbClr val="000000"/>
                </a:solidFill>
              </a:rPr>
              <a:pPr/>
              <a:t>2%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F2DBF40-514E-98E1-BB83-ED4530DEC44C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3335338" y="4064000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D43FEDE2-7321-4C31-9E13-802457B2392C}" type="datetime'''''2''%'''''''''''''''''''''''''''''''''''''''''''''''''''">
              <a:rPr lang="en-US" altLang="en-US" sz="1000" smtClean="0">
                <a:solidFill>
                  <a:srgbClr val="000000"/>
                </a:solidFill>
              </a:rPr>
              <a:pPr/>
              <a:t>2%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EA4AD29-A332-35C0-83C2-8ED95DC19BB8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3335338" y="4276725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2AFCDDD2-2F51-4CD1-AF0A-3152288B26CB}" type="datetime'''''''''''2''''''''''''''%'''''''''''''''''">
              <a:rPr lang="en-US" altLang="en-US" sz="1000" smtClean="0">
                <a:solidFill>
                  <a:srgbClr val="000000"/>
                </a:solidFill>
              </a:rPr>
              <a:pPr/>
              <a:t>2%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6A8AA522-AE12-3D63-8F39-D59541DBE683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3221038" y="4489450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430F6EB0-EBDF-4C27-8A03-2CE3E22B6538}" type="datetime'''''''''2''%'''''''''''''''''">
              <a:rPr lang="en-US" altLang="en-US" sz="1000" smtClean="0">
                <a:solidFill>
                  <a:srgbClr val="000000"/>
                </a:solidFill>
              </a:rPr>
              <a:pPr/>
              <a:t>2%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70004255-AB54-B8EE-47C5-67A0BCD97534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3143250" y="4702175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091E948E-D775-494B-9EE0-D1027A4AC1FC}" type="datetime'''''''''''''''''2''''''''''%'''''''">
              <a:rPr lang="en-US" altLang="en-US" sz="1000" smtClean="0">
                <a:solidFill>
                  <a:srgbClr val="000000"/>
                </a:solidFill>
              </a:rPr>
              <a:pPr/>
              <a:t>2%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6087FF82-828F-3B8A-58AF-4D037FBCD82D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3105150" y="4914900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49FA0988-6D8C-4EEA-AFD6-C5B175791340}" type="datetime'''''''''''2%'''''''''">
              <a:rPr lang="en-US" altLang="en-US" sz="1000" smtClean="0">
                <a:solidFill>
                  <a:srgbClr val="000000"/>
                </a:solidFill>
              </a:rPr>
              <a:pPr/>
              <a:t>2%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2C060CCC-BDB7-85A5-5ACB-FBEA63068EB3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3067050" y="5127625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8C073DF5-2AF0-46B4-9047-C7736DC1993C}" type="datetime'''''''''''''''''''''2''''''''''''''''''''''''''''''''%'''">
              <a:rPr lang="en-US" altLang="en-US" sz="1000" smtClean="0">
                <a:solidFill>
                  <a:srgbClr val="000000"/>
                </a:solidFill>
              </a:rPr>
              <a:pPr/>
              <a:t>2%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6DC4BB5D-9FFA-A536-A76E-0893EDF2F259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3028950" y="5341938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14730E73-AC06-407D-AEB9-A6F4DF4C416F}" type="datetime'''2''''''''''''''''''''''''''''''''''''''''''''''%'''''">
              <a:rPr lang="en-US" altLang="en-US" sz="1000" smtClean="0">
                <a:solidFill>
                  <a:srgbClr val="000000"/>
                </a:solidFill>
              </a:rPr>
              <a:pPr/>
              <a:t>2%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347B3B8C-CDEE-A94D-7D4D-AE7B64BEAD16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2990850" y="5554663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6CF44CA0-8B6C-420D-A03A-54C8832B19F8}" type="datetime'''''''''''''''''''''''''''''''''''''''''''''''''1''''''''%'''">
              <a:rPr lang="en-US" altLang="en-US" sz="1000" smtClean="0">
                <a:solidFill>
                  <a:srgbClr val="000000"/>
                </a:solidFill>
              </a:rPr>
              <a:pPr/>
              <a:t>1%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D15A9683-CD52-20CA-7639-63B1F134A40F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2990850" y="5767388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C1B01577-7F91-4204-8471-1E274DED30BD}" type="datetime'''''''''''''''''1''%'''''''''''''''''''''''''''''''''''''''''">
              <a:rPr lang="en-US" altLang="en-US" sz="1000" smtClean="0">
                <a:solidFill>
                  <a:srgbClr val="000000"/>
                </a:solidFill>
              </a:rPr>
              <a:pPr/>
              <a:t>1%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74C39D9-2B78-C8EA-C68C-E30AD76A4A34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4522788" y="2359025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FE430469-483C-4C4A-8C64-E648CB798C62}" type="datetime'''''''''''''''''5''''''''''''''''''''%'''">
              <a:rPr lang="en-US" altLang="en-US" sz="1000" smtClean="0">
                <a:solidFill>
                  <a:srgbClr val="000000"/>
                </a:solidFill>
              </a:rPr>
              <a:pPr/>
              <a:t>5%</a:t>
            </a:fld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6" name="btfpHighlightRectangle197793">
            <a:extLst>
              <a:ext uri="{FF2B5EF4-FFF2-40B4-BE49-F238E27FC236}">
                <a16:creationId xmlns:a16="http://schemas.microsoft.com/office/drawing/2014/main" id="{1533075F-274A-C60B-6741-C24097BEED1E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931863" y="2244725"/>
            <a:ext cx="3805892" cy="1574422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C82867D-BF8D-BC80-DEBF-0864229876A1}"/>
              </a:ext>
            </a:extLst>
          </p:cNvPr>
          <p:cNvSpPr/>
          <p:nvPr/>
        </p:nvSpPr>
        <p:spPr bwMode="gray">
          <a:xfrm>
            <a:off x="435259" y="2197086"/>
            <a:ext cx="1371031" cy="1841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 7 producers</a:t>
            </a:r>
          </a:p>
        </p:txBody>
      </p:sp>
      <p:sp>
        <p:nvSpPr>
          <p:cNvPr id="48" name="btfpNotesBox361175">
            <a:extLst>
              <a:ext uri="{FF2B5EF4-FFF2-40B4-BE49-F238E27FC236}">
                <a16:creationId xmlns:a16="http://schemas.microsoft.com/office/drawing/2014/main" id="{56397599-C1C0-FE5A-8535-578BA8E28FB1}"/>
              </a:ext>
            </a:extLst>
          </p:cNvPr>
          <p:cNvSpPr txBox="1"/>
          <p:nvPr>
            <p:custDataLst>
              <p:tags r:id="rId40"/>
            </p:custDataLst>
          </p:nvPr>
        </p:nvSpPr>
        <p:spPr bwMode="gray">
          <a:xfrm>
            <a:off x="336550" y="6422477"/>
            <a:ext cx="9009380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6"/>
              </a:rPr>
              <a:t>Plastic Waste Makers Index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Minderoo Foundation,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2023);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7"/>
              </a:rPr>
              <a:t>Majority of the world’s plastics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Zero Carbon Analytics,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2025);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8"/>
              </a:rPr>
              <a:t>Once Seen as Industry Savior, Petrochemicals Losing Financial Appeal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IEEFA,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2024).</a:t>
            </a:r>
          </a:p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Yosafat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Partogi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Hyae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Ryung Kim, and </a:t>
            </a:r>
            <a:r>
              <a:rPr lang="en-US" sz="800" dirty="0">
                <a:solidFill>
                  <a:srgbClr val="000000"/>
                </a:solidFill>
                <a:hlinkClick r:id="rId49"/>
              </a:rPr>
              <a:t>Gernot Wagner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  <a:r>
              <a:rPr lang="en-US" sz="800" dirty="0">
                <a:solidFill>
                  <a:srgbClr val="000000"/>
                </a:solidFill>
                <a:hlinkClick r:id="rId50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Wagner et al., “Rethinking Plastics” (1 July 2026).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btfpCallout814989">
            <a:extLst>
              <a:ext uri="{FF2B5EF4-FFF2-40B4-BE49-F238E27FC236}">
                <a16:creationId xmlns:a16="http://schemas.microsoft.com/office/drawing/2014/main" id="{838FD111-82CE-F8EB-EB79-1771F0A07052}"/>
              </a:ext>
            </a:extLst>
          </p:cNvPr>
          <p:cNvSpPr/>
          <p:nvPr/>
        </p:nvSpPr>
        <p:spPr bwMode="gray">
          <a:xfrm>
            <a:off x="3678238" y="3959225"/>
            <a:ext cx="1059517" cy="1072107"/>
          </a:xfrm>
          <a:prstGeom prst="wedgeRectCallout">
            <a:avLst>
              <a:gd name="adj1" fmla="val -20980"/>
              <a:gd name="adj2" fmla="val -60821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Major petrochemical players are also oil and gas companies.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E770C1A-F652-1B5A-2193-99F59365EE3C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131888" y="2381250"/>
            <a:ext cx="200217" cy="133478"/>
          </a:xfrm>
          <a:prstGeom prst="rect">
            <a:avLst/>
          </a:prstGeom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A8038E9D-2BE9-BAC2-DCA4-459A0A574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576513"/>
            <a:ext cx="200217" cy="1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>
            <a:extLst>
              <a:ext uri="{FF2B5EF4-FFF2-40B4-BE49-F238E27FC236}">
                <a16:creationId xmlns:a16="http://schemas.microsoft.com/office/drawing/2014/main" id="{456DF06A-29F1-B015-1EC5-6A041BA3D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782888"/>
            <a:ext cx="200217" cy="1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458AD63-F9A5-C508-2093-4FB8AA069391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131888" y="3219450"/>
            <a:ext cx="200217" cy="133478"/>
          </a:xfrm>
          <a:prstGeom prst="rect">
            <a:avLst/>
          </a:prstGeom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507043C1-A251-8C42-997E-1EA0BF0D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444875"/>
            <a:ext cx="200217" cy="1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34125783-92B4-9212-DB7C-7E9391C45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3644900"/>
            <a:ext cx="210854" cy="1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Saudi Arabia flag icon - Country flags">
            <a:extLst>
              <a:ext uri="{FF2B5EF4-FFF2-40B4-BE49-F238E27FC236}">
                <a16:creationId xmlns:a16="http://schemas.microsoft.com/office/drawing/2014/main" id="{C9706567-C5E3-0333-910C-69F05511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995613"/>
            <a:ext cx="200217" cy="13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btfpCallout814989">
            <a:extLst>
              <a:ext uri="{FF2B5EF4-FFF2-40B4-BE49-F238E27FC236}">
                <a16:creationId xmlns:a16="http://schemas.microsoft.com/office/drawing/2014/main" id="{AECA7FC1-D672-0D2A-C029-0F71A6899CA6}"/>
              </a:ext>
            </a:extLst>
          </p:cNvPr>
          <p:cNvSpPr/>
          <p:nvPr/>
        </p:nvSpPr>
        <p:spPr bwMode="gray">
          <a:xfrm>
            <a:off x="10438277" y="5537580"/>
            <a:ext cx="1418759" cy="382207"/>
          </a:xfrm>
          <a:prstGeom prst="wedgeRectCallout">
            <a:avLst>
              <a:gd name="adj1" fmla="val -20145"/>
              <a:gd name="adj2" fmla="val -106464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Single-use applications</a:t>
            </a:r>
            <a:endParaRPr lang="en-US" dirty="0">
              <a:ea typeface="+mn-ea"/>
              <a:cs typeface="+mn-cs"/>
            </a:endParaRPr>
          </a:p>
        </p:txBody>
      </p:sp>
      <p:cxnSp>
        <p:nvCxnSpPr>
          <p:cNvPr id="68" name="btfpColumnHeaderBoxLine770643">
            <a:extLst>
              <a:ext uri="{FF2B5EF4-FFF2-40B4-BE49-F238E27FC236}">
                <a16:creationId xmlns:a16="http://schemas.microsoft.com/office/drawing/2014/main" id="{A899FF10-112A-9952-D312-CB78129B8E4D}"/>
              </a:ext>
            </a:extLst>
          </p:cNvPr>
          <p:cNvCxnSpPr>
            <a:cxnSpLocks/>
          </p:cNvCxnSpPr>
          <p:nvPr/>
        </p:nvCxnSpPr>
        <p:spPr bwMode="gray">
          <a:xfrm flipV="1">
            <a:off x="5675313" y="2046645"/>
            <a:ext cx="6181723" cy="10755"/>
          </a:xfrm>
          <a:prstGeom prst="line">
            <a:avLst/>
          </a:prstGeom>
          <a:noFill/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63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4BC7B3F-A3F4-341F-D01E-5E0477DB0FE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5" imgW="7772400" imgH="10058400" progId="TCLayout.ActiveDocument.1">
                  <p:embed/>
                </p:oleObj>
              </mc:Choice>
              <mc:Fallback>
                <p:oleObj name="think-cell Slide" r:id="rId65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BC7B3F-A3F4-341F-D01E-5E0477DB0F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1EBE1E-D501-08BE-FABE-BC369F7DB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dirty="0"/>
              <a:t>Investors favor more tangible, infrastructure-heavy and commercially familiar levers, while lower-demand and material-substitution pathways offer better abatement efficiency but get less capital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89D46F-1D44-A8CA-3849-1E30A925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Current capital deployment is skewed toward recycling; greater upstream investment is needed to reach decarbonization potential </a:t>
            </a:r>
            <a:endParaRPr lang="en-GT" dirty="0"/>
          </a:p>
        </p:txBody>
      </p:sp>
      <p:sp>
        <p:nvSpPr>
          <p:cNvPr id="7" name="btfpColumnHeaderBoxText223027">
            <a:extLst>
              <a:ext uri="{FF2B5EF4-FFF2-40B4-BE49-F238E27FC236}">
                <a16:creationId xmlns:a16="http://schemas.microsoft.com/office/drawing/2014/main" id="{0EFE1114-5CCD-64A2-F141-3CDD1F9FFE0C}"/>
              </a:ext>
            </a:extLst>
          </p:cNvPr>
          <p:cNvSpPr txBox="1"/>
          <p:nvPr/>
        </p:nvSpPr>
        <p:spPr bwMode="gray">
          <a:xfrm>
            <a:off x="340436" y="2056947"/>
            <a:ext cx="10298672" cy="25744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r>
              <a:rPr lang="en-US" sz="1200" dirty="0"/>
              <a:t>Estimated plastic decarbonization investments by activity</a:t>
            </a:r>
            <a:r>
              <a:rPr lang="en-US" sz="1200" baseline="30000" dirty="0"/>
              <a:t>1</a:t>
            </a:r>
            <a:r>
              <a:rPr lang="en-US" sz="1200" dirty="0"/>
              <a:t> (US$B, 2018-2023, 2024-2050e)</a:t>
            </a:r>
          </a:p>
        </p:txBody>
      </p: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4EE87421-A261-5229-0E7C-A5252DA3DD0A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862013" y="2344738"/>
          <a:ext cx="11077575" cy="311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7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6F5AEB-3E61-552D-BFF3-C9DD92CC7E10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>
            <a:off x="893763" y="364807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56848B-553D-5BEE-97EB-4AF4D9F92F4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893763" y="519430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537596-45BA-F4C6-2D31-0A4104792A84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>
            <a:off x="893763" y="488473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0BBF4C-6451-DE24-6C07-E5CE85AD2FDF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>
            <a:off x="893763" y="261143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9C4495-2C87-2E02-1A01-6F1B92CE4B53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>
            <a:off x="893763" y="457676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A548C4-E492-B3F8-07A4-9A7ECE795541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auto">
          <a:xfrm>
            <a:off x="893763" y="292100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3BAC28-DEB3-7A17-BAE2-3E26BCA0D079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>
            <a:off x="893763" y="426720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77FE1A-D481-EF0A-52EC-6EF92B09E147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>
            <a:off x="893763" y="322897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C48360-45AC-DB3A-9E56-38545ADBE27C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auto">
          <a:xfrm>
            <a:off x="893763" y="395763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97C95F-97F0-A077-4D04-87206C4AA3CE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708025" y="5103813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F53BE35-9C57-4DF1-8C05-BAAECFAA901D}" type="datetime'''''''''''0''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9A5245B-0E1F-91DF-E7FC-518D395C7A30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623888" y="47942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2E7D6C5-AC6D-49E2-B5D5-F51F9296DD44}" type="datetime'''''''''''''''''''5''''''''''''''''''''''''0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US" sz="120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9A6F9BE-0C2C-4A40-7FA9-F656D34A636E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539750" y="3138488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833CF4A-3B5A-4CF2-BABD-D5200CE5CC7B}" type="datetime'''''''''''6''''''''''''''''''''''''''''''''''''5''0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650</a:t>
            </a:fld>
            <a:endParaRPr lang="en-US" sz="120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2AD16989-223F-FD3E-9739-E013F99F786B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539750" y="38671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9867B3D-97FE-4281-A97B-0931F6F59919}" type="datetime'''''''''''''''''''''''2''''''''''''''0''''''''''''''''''0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US" sz="120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4FECCF1D-6D29-F854-E991-50D58D28D3B9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539750" y="2830513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D36180A-7102-4BA1-A307-F2C331A46A10}" type="datetime'''7''''''''''''''''0''''''''''''''''''''''''''0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700</a:t>
            </a:fld>
            <a:endParaRPr lang="en-US" sz="120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EA2C56BC-B4FE-EA5E-B996-DB5E003516CF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539750" y="4176713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BCE2BF1-5E87-4C78-AF92-9B758B3CA7D6}" type="datetime'''''''''''''1''''''5''''''''''''''0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150</a:t>
            </a:fld>
            <a:endParaRPr lang="en-US" sz="120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3438ECA-0460-D3C8-981E-7CA299A67A01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539750" y="25209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DA69F20-E58A-43F7-A258-F1E85F34DC0B}" type="datetime'''''''''''''''''''7''''''''''5''''''''''''''''''''''0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750</a:t>
            </a:fld>
            <a:endParaRPr lang="en-US" sz="120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8266A5C-1A28-AF5A-643B-B5E0FD5FA36A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539750" y="4486275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8E7F55C-AD78-474F-A201-95D0CE4E489F}" type="datetime'''''1''0''''''''0''''''''''''''''''''''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US" sz="120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92FE3BE-8BF9-7A3C-B929-23217CCDA346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539750" y="3557588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2CA41AF-7765-46AC-AEB7-A08B8A16EF57}" type="datetime'2''''5''''''''''''''''''''''''''''''0''''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250</a:t>
            </a:fld>
            <a:endParaRPr lang="en-US" sz="120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E91CB5-BF08-5A4F-6356-C7DA66FA6CFE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>
            <a:off x="11371263" y="5168900"/>
            <a:ext cx="0" cy="20638"/>
          </a:xfrm>
          <a:prstGeom prst="line">
            <a:avLst/>
          </a:prstGeom>
          <a:ln w="9525" cap="flat" cmpd="sng" algn="ctr">
            <a:solidFill>
              <a:srgbClr val="C0C0C0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AAB372-149A-541B-6492-A5458A415746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>
            <a:off x="10158413" y="5168900"/>
            <a:ext cx="0" cy="20638"/>
          </a:xfrm>
          <a:prstGeom prst="line">
            <a:avLst/>
          </a:prstGeom>
          <a:ln w="9525" cap="flat" cmpd="sng" algn="ctr">
            <a:solidFill>
              <a:srgbClr val="C0C0C0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9AA2DD-4C22-82FE-8FB1-947309489DFB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>
            <a:off x="10158413" y="5168900"/>
            <a:ext cx="1212850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881AD1-CBF2-0B60-3173-033232EB0D56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>
            <a:off x="9188450" y="5168900"/>
            <a:ext cx="0" cy="20638"/>
          </a:xfrm>
          <a:prstGeom prst="line">
            <a:avLst/>
          </a:prstGeom>
          <a:ln w="9525" cap="flat" cmpd="sng" algn="ctr">
            <a:solidFill>
              <a:srgbClr val="C0C0C0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1CFFE2-1D75-F404-B163-2BADD7FA2D35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>
            <a:off x="7975600" y="5168900"/>
            <a:ext cx="0" cy="20638"/>
          </a:xfrm>
          <a:prstGeom prst="line">
            <a:avLst/>
          </a:prstGeom>
          <a:ln w="9525" cap="flat" cmpd="sng" algn="ctr">
            <a:solidFill>
              <a:srgbClr val="C0C0C0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C21DE7-B25A-AEE1-9EC9-7054ECAB164A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>
            <a:off x="7975600" y="5168900"/>
            <a:ext cx="1212850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9D69BD-315F-BFC1-31AC-24791C287A4E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>
            <a:off x="7007225" y="4870450"/>
            <a:ext cx="0" cy="319088"/>
          </a:xfrm>
          <a:prstGeom prst="line">
            <a:avLst/>
          </a:prstGeom>
          <a:ln w="9525" cap="flat" cmpd="sng" algn="ctr">
            <a:solidFill>
              <a:srgbClr val="C0C0C0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DF603F-3731-CE15-FE9C-EF3787AD7D52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>
            <a:off x="5794375" y="4870450"/>
            <a:ext cx="0" cy="319088"/>
          </a:xfrm>
          <a:prstGeom prst="line">
            <a:avLst/>
          </a:prstGeom>
          <a:ln w="9525" cap="flat" cmpd="sng" algn="ctr">
            <a:solidFill>
              <a:srgbClr val="C0C0C0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9A3A1C5-50AF-AEBD-F012-2044AB1F8967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>
            <a:off x="5794375" y="4870450"/>
            <a:ext cx="1212850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C27324-8939-6A63-CF36-49D133515485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4824413" y="5145088"/>
            <a:ext cx="0" cy="44450"/>
          </a:xfrm>
          <a:prstGeom prst="line">
            <a:avLst/>
          </a:prstGeom>
          <a:ln w="9525" cap="flat" cmpd="sng" algn="ctr">
            <a:solidFill>
              <a:srgbClr val="C0C0C0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0DA5BA9-18AB-7E99-15BD-699EA8E14C71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3611563" y="5145088"/>
            <a:ext cx="0" cy="44450"/>
          </a:xfrm>
          <a:prstGeom prst="line">
            <a:avLst/>
          </a:prstGeom>
          <a:ln w="9525" cap="flat" cmpd="sng" algn="ctr">
            <a:solidFill>
              <a:srgbClr val="C0C0C0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29F16F4-FB50-7696-026D-81A672CC91C2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>
            <a:off x="3611563" y="5145088"/>
            <a:ext cx="1212850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DA3762-A140-5872-F1E0-FCF9E4247DD8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1428750" y="5089525"/>
            <a:ext cx="1212850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77" name="Freeform 76">
            <a:extLst>
              <a:ext uri="{FF2B5EF4-FFF2-40B4-BE49-F238E27FC236}">
                <a16:creationId xmlns:a16="http://schemas.microsoft.com/office/drawing/2014/main" id="{492B6457-CFD1-8071-3A49-A71C6A5E432B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7921625" y="3349625"/>
            <a:ext cx="1320801" cy="79376"/>
          </a:xfrm>
          <a:custGeom>
            <a:avLst/>
            <a:gdLst/>
            <a:ahLst/>
            <a:cxnLst/>
            <a:rect l="0" t="0" r="0" b="0"/>
            <a:pathLst>
              <a:path w="13208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320800" y="79375"/>
                </a:lnTo>
                <a:lnTo>
                  <a:pt x="1238250" y="57150"/>
                </a:lnTo>
                <a:lnTo>
                  <a:pt x="1155700" y="79375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T" sz="1600" dirty="0" err="1">
              <a:solidFill>
                <a:schemeClr val="tx1"/>
              </a:solidFill>
            </a:endParaRPr>
          </a:p>
        </p:txBody>
      </p:sp>
      <p:sp useBgFill="1">
        <p:nvSpPr>
          <p:cNvPr id="74" name="Freeform 73">
            <a:extLst>
              <a:ext uri="{FF2B5EF4-FFF2-40B4-BE49-F238E27FC236}">
                <a16:creationId xmlns:a16="http://schemas.microsoft.com/office/drawing/2014/main" id="{EBDD752E-FAAC-7ADB-2C98-4439F3C77B37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871538" y="3341688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T" sz="1600" dirty="0" err="1">
              <a:solidFill>
                <a:schemeClr val="tx1"/>
              </a:solidFill>
            </a:endParaRP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2F19E580-2DC5-685C-00AB-5A7B4BC23D2D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7921625" y="3406775"/>
            <a:ext cx="1320801" cy="22226"/>
          </a:xfrm>
          <a:custGeom>
            <a:avLst/>
            <a:gdLst/>
            <a:ahLst/>
            <a:cxnLst/>
            <a:rect l="0" t="0" r="0" b="0"/>
            <a:pathLst>
              <a:path w="13208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T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98CDB970-0F28-580E-4662-63883AF4CE47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7921625" y="3349625"/>
            <a:ext cx="1320801" cy="22226"/>
          </a:xfrm>
          <a:custGeom>
            <a:avLst/>
            <a:gdLst/>
            <a:ahLst/>
            <a:cxnLst/>
            <a:rect l="0" t="0" r="0" b="0"/>
            <a:pathLst>
              <a:path w="13208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T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6AD424E-7DC0-76E9-96FA-162EE55A3535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871538" y="3398838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T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C72B2447-6FE6-097A-A9A2-7A3D39871A06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871538" y="3341688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T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AD474EDE-E5B8-A95C-2DDC-4E1A9C30129A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3873500" y="5324475"/>
            <a:ext cx="6889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1FCC6D-53EA-4F41-8299-2321B6295A19}" type="datetime'''''''Su''b''s''t''i''''t''''''ut''''e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Substitute</a:t>
            </a:fld>
            <a:endParaRPr lang="en-US" sz="120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52DDAB-EF5B-7AF8-2F9F-0F36A0E8304E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1928813" y="5051425"/>
            <a:ext cx="212725" cy="182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EF81B0-CEA6-4578-AE3B-CC5804C2F363}" type="datetime'''''''''''''''''''''''''''''''1''''''''''''7''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0AE66EFD-CB8A-773A-75C0-D4AE14C4C282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10614025" y="4800600"/>
            <a:ext cx="3016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>
                <a:effectLst/>
              </a:rPr>
              <a:t>~</a:t>
            </a:r>
            <a:fld id="{D1BF3C59-FA02-4EE0-9F0E-9AAD03C18413}" type="datetime'''''''''''''''''''''90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90</a:t>
            </a:fld>
            <a:endParaRPr lang="en-US" sz="120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7B65E0F5-B5FF-54B3-E72E-F8AA8D47626F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1843088" y="4535488"/>
            <a:ext cx="385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>
                <a:effectLst/>
              </a:rPr>
              <a:t>~</a:t>
            </a:r>
            <a:fld id="{1E58E82C-31BE-4AE9-B136-BC68A2FE83B1}" type="datetime'''''''''''''''''''''''''''''1''''5''0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150</a:t>
            </a:fld>
            <a:endParaRPr lang="en-US" sz="120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8B5CA8CD-CFF1-CF6B-E230-DDF37863C2F0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8305800" y="5324475"/>
            <a:ext cx="5540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4A4C62-537F-42F5-9247-7EA3BF5D6866}" type="datetime'''''''''El''''e''''c''''''''''t''''''''''''''''r''''''''ify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Electrify</a:t>
            </a:fld>
            <a:endParaRPr lang="en-US" sz="120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498F8E1B-4378-5608-9ED1-FF8070DF919C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10701338" y="5091113"/>
            <a:ext cx="128588" cy="182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442DDF-002F-4124-ADF2-3CE8CACA1EAA}" type="datetime'''''''''4''''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E2733D45-8278-51FD-1BF9-5600CFE1186F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10556875" y="5324475"/>
            <a:ext cx="4175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CCUS</a:t>
            </a:r>
            <a:endParaRPr lang="en-US" sz="1200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A8924652-725D-EC0D-6F98-4487944A68F5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1843088" y="3954463"/>
            <a:ext cx="385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/>
              <a:t>~</a:t>
            </a:r>
            <a:fld id="{440D7F70-BCE8-4706-814F-A68A4A25CEE7}" type="datetime'16''''''''''''''''7''''''''''''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167</a:t>
            </a:fld>
            <a:endParaRPr lang="en-US" sz="120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A094CA87-7A51-504A-2F11-8741AB26CD69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4067175" y="4441825"/>
            <a:ext cx="3016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/>
              <a:t>~</a:t>
            </a:r>
            <a:fld id="{07305D53-293D-43FE-967B-E5EB79D395C9}" type="datetime'''''''''''''''''''''8''''''''''''''''''''''8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88</a:t>
            </a:fld>
            <a:endParaRPr lang="en-US" sz="120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D18CF1DA-2344-84C6-E407-AC955D26EB5A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6208713" y="3673475"/>
            <a:ext cx="385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/>
              <a:t>~</a:t>
            </a:r>
            <a:fld id="{7C3E4E96-4094-43B2-9B8E-DAF35189A0D9}" type="datetime'''''''''''''''''2''''''''''1''''''''''''2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212</a:t>
            </a:fld>
            <a:endParaRPr lang="en-US" sz="120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58D795EE-AD3E-CF56-0272-139C0813DF73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8389938" y="2687638"/>
            <a:ext cx="385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/>
              <a:t>~</a:t>
            </a:r>
            <a:fld id="{38F5F9FD-3CFC-48D6-88A5-ECF2C4E479BA}" type="datetime'7''''''0''''''''''''''''''''''''''''''''''''4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704</a:t>
            </a:fld>
            <a:endParaRPr lang="en-US" sz="120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7044233B-B663-F6CD-3C98-FDEF6B3A8CA5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10614025" y="4405313"/>
            <a:ext cx="3016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/>
              <a:t>~</a:t>
            </a:r>
            <a:fld id="{3BDEFB28-147F-440C-989D-AD458A14655E}" type="datetime'''9''''''''''4''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94</a:t>
            </a:fld>
            <a:endParaRPr lang="en-US" sz="120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B4D3A698-8CBD-00AA-6E50-FBB616D85597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8518525" y="5091113"/>
            <a:ext cx="128588" cy="182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701CBF-9F94-49D4-9288-AC84181192D9}" type="datetime'''''''''''''''''''''4'''''">
              <a:rPr lang="en-US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3904C60-19F4-32DB-0A38-70A5B00CC242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1768475" y="5324475"/>
            <a:ext cx="5349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D864F2-C3EA-45F8-90E2-B62386F4125A}" type="datetime'R''e''''''''''''''''''''''d''u''''c''''''''''e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Reduce</a:t>
            </a:fld>
            <a:endParaRPr lang="en-US" sz="120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37972108-D3AC-EE7B-80BC-AE3BDF9140AA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4067175" y="4806950"/>
            <a:ext cx="3016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>
                <a:effectLst/>
              </a:rPr>
              <a:t>~</a:t>
            </a:r>
            <a:fld id="{2290DC10-D5B2-4333-A11B-FBEB34434989}" type="datetime'''''''''''''8''''''''''''''''0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US" sz="120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6EAF2F90-96DD-9738-998B-88C8BCCB2423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auto">
          <a:xfrm>
            <a:off x="6124575" y="5324475"/>
            <a:ext cx="5524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2938E0-0F0C-43CF-8958-0CA676743B45}" type="datetime'''R''''e''''''''cy''''c''''''le''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Recycle</a:t>
            </a:fld>
            <a:endParaRPr lang="en-US" sz="120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CB3D8458-F6F5-78C6-DB36-57C1661D3FE9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4154488" y="5078413"/>
            <a:ext cx="128588" cy="182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D79AB9-3E89-4A83-A4D3-9F88A167D777}" type="datetime'''''''''''''''''8'''''">
              <a:rPr lang="en-US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8FBAED7D-8408-5BE0-7D08-BB5CA5EEE39F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6208713" y="4284663"/>
            <a:ext cx="385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>
                <a:effectLst/>
              </a:rPr>
              <a:t>~</a:t>
            </a:r>
            <a:fld id="{A753F79E-AEEF-4074-A8BF-10CA608B64B1}" type="datetime'''''''''''''''''1''''''''''''''6''''''''''''''0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160</a:t>
            </a:fld>
            <a:endParaRPr lang="en-US" sz="1200"/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E01B395D-23C2-FDEC-202D-67FBD478C640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8389938" y="3941763"/>
            <a:ext cx="385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/>
              <a:t>~</a:t>
            </a:r>
            <a:fld id="{3CB4646C-336D-465E-96B9-1DDA76470FAA}" type="datetime'''''''''''''''''''''''''''''''''''''''''''''''''''''70''0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700</a:t>
            </a:fld>
            <a:endParaRPr lang="en-US" sz="12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9C1F956-0530-4E28-1A9C-7FB6FACB0BD8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>
            <a:off x="9529763" y="2052638"/>
            <a:ext cx="214313" cy="1603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C0C0C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E07A8F-944D-C693-970F-3C3A84A037DB}"/>
              </a:ext>
            </a:extLst>
          </p:cNvPr>
          <p:cNvSpPr/>
          <p:nvPr>
            <p:custDataLst>
              <p:tags r:id="rId60"/>
            </p:custDataLst>
          </p:nvPr>
        </p:nvSpPr>
        <p:spPr bwMode="auto">
          <a:xfrm>
            <a:off x="10620375" y="2052638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85E2BBDD-EFA5-7257-95BA-80BADFACFCE2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9794875" y="2047875"/>
            <a:ext cx="7239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9F0A602-7FBF-4F6E-982D-EAFEC92D4ED9}" type="datetime'''2''''0''1''8''-2''''''''0''''''''''''''''2''''3'''''''">
              <a:rPr lang="en-US" altLang="en-US" sz="1200" smtClean="0"/>
              <a:pPr/>
              <a:t>2018-2023</a:t>
            </a:fld>
            <a:endParaRPr lang="en-US" sz="1200"/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DCEE94AC-6BF7-DAD6-2160-CC3F9BA11D92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10885488" y="2047875"/>
            <a:ext cx="8509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8683AA0-1A15-4DF7-B282-A71F4B3FC3B4}" type="datetime'''2''0''24-''''''2050''''''''''''''''''e '''''''''''">
              <a:rPr lang="en-US" altLang="en-US" sz="1200" smtClean="0"/>
              <a:pPr/>
              <a:t>2024-2050e </a:t>
            </a:fld>
            <a:endParaRPr lang="en-US" sz="12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0930B91-A5FB-EB6E-DF44-EB0AD3EAB423}"/>
              </a:ext>
            </a:extLst>
          </p:cNvPr>
          <p:cNvSpPr txBox="1"/>
          <p:nvPr/>
        </p:nvSpPr>
        <p:spPr bwMode="gray">
          <a:xfrm>
            <a:off x="-1280160" y="2390503"/>
            <a:ext cx="415563" cy="469359"/>
          </a:xfrm>
          <a:prstGeom prst="rect">
            <a:avLst/>
          </a:prstGeom>
          <a:solidFill>
            <a:srgbClr val="E3E8EE"/>
          </a:solidFill>
        </p:spPr>
        <p:txBody>
          <a:bodyPr wrap="non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endParaRPr lang="en-GT" sz="1250" b="1" dirty="0"/>
          </a:p>
        </p:txBody>
      </p:sp>
      <p:sp>
        <p:nvSpPr>
          <p:cNvPr id="82" name="Arrow: Pentagon 8">
            <a:extLst>
              <a:ext uri="{FF2B5EF4-FFF2-40B4-BE49-F238E27FC236}">
                <a16:creationId xmlns:a16="http://schemas.microsoft.com/office/drawing/2014/main" id="{86A21C61-BD4F-E19B-C048-53DAEEADD2EF}"/>
              </a:ext>
            </a:extLst>
          </p:cNvPr>
          <p:cNvSpPr/>
          <p:nvPr/>
        </p:nvSpPr>
        <p:spPr bwMode="gray">
          <a:xfrm>
            <a:off x="1825957" y="47878"/>
            <a:ext cx="2000771" cy="42367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Investment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83" name="Arrow: Pentagon 11">
            <a:extLst>
              <a:ext uri="{FF2B5EF4-FFF2-40B4-BE49-F238E27FC236}">
                <a16:creationId xmlns:a16="http://schemas.microsoft.com/office/drawing/2014/main" id="{E42B6EBF-C7A2-2DC6-DFA4-C735146051FB}"/>
              </a:ext>
            </a:extLst>
          </p:cNvPr>
          <p:cNvSpPr/>
          <p:nvPr/>
        </p:nvSpPr>
        <p:spPr bwMode="gray">
          <a:xfrm>
            <a:off x="-11049" y="47879"/>
            <a:ext cx="2046224" cy="4236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Policy &amp; Finance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6ADBAAC-B1C4-829E-1A18-2C200A75562A}"/>
              </a:ext>
            </a:extLst>
          </p:cNvPr>
          <p:cNvSpPr/>
          <p:nvPr/>
        </p:nvSpPr>
        <p:spPr bwMode="gray">
          <a:xfrm>
            <a:off x="326471" y="5527458"/>
            <a:ext cx="11613117" cy="733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85" name="btfpNotesBox361175">
            <a:extLst>
              <a:ext uri="{FF2B5EF4-FFF2-40B4-BE49-F238E27FC236}">
                <a16:creationId xmlns:a16="http://schemas.microsoft.com/office/drawing/2014/main" id="{94E1002D-3CFA-15E0-31A7-73B4A3F99E1E}"/>
              </a:ext>
            </a:extLst>
          </p:cNvPr>
          <p:cNvSpPr txBox="1"/>
          <p:nvPr>
            <p:custDataLst>
              <p:tags r:id="rId63"/>
            </p:custDataLst>
          </p:nvPr>
        </p:nvSpPr>
        <p:spPr bwMode="gray">
          <a:xfrm>
            <a:off x="334963" y="6297295"/>
            <a:ext cx="9194800" cy="49244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baseline="30000" dirty="0">
                <a:solidFill>
                  <a:srgbClr val="000000"/>
                </a:solidFill>
              </a:rPr>
              <a:t>1</a:t>
            </a:r>
            <a:r>
              <a:rPr lang="en-US" sz="800" dirty="0">
                <a:solidFill>
                  <a:srgbClr val="000000"/>
                </a:solidFill>
              </a:rPr>
              <a:t>All values indicative, rounded, </a:t>
            </a:r>
            <a:r>
              <a:rPr lang="en-US" sz="800" dirty="0">
                <a:solidFill>
                  <a:srgbClr val="000000"/>
                </a:solidFill>
                <a:cs typeface="Arial"/>
              </a:rPr>
              <a:t>non-exhaustive and based on current trajectory. See </a:t>
            </a:r>
            <a:r>
              <a:rPr lang="en-US" sz="800" b="1" dirty="0">
                <a:solidFill>
                  <a:srgbClr val="000000"/>
                </a:solidFill>
                <a:cs typeface="Arial"/>
              </a:rPr>
              <a:t>Appendix 1 </a:t>
            </a:r>
            <a:r>
              <a:rPr lang="en-US" sz="800" dirty="0">
                <a:solidFill>
                  <a:srgbClr val="000000"/>
                </a:solidFill>
                <a:cs typeface="Arial"/>
              </a:rPr>
              <a:t>for detailed notes of sources and assumptions. </a:t>
            </a:r>
            <a:endParaRPr lang="en-US" sz="800" baseline="30000" dirty="0">
              <a:solidFill>
                <a:srgbClr val="000000"/>
              </a:solidFill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Source</a:t>
            </a:r>
            <a:r>
              <a:rPr lang="en-US" sz="800" dirty="0">
                <a:solidFill>
                  <a:srgbClr val="000000"/>
                </a:solidFill>
                <a:latin typeface="+mj-lt"/>
                <a:cs typeface="Arial"/>
              </a:rPr>
              <a:t>: </a:t>
            </a:r>
            <a:r>
              <a:rPr lang="en-US" sz="800" dirty="0">
                <a:latin typeface="+mj-lt"/>
                <a:hlinkClick r:id="rId68"/>
              </a:rPr>
              <a:t>Plastic demand could reduce by up to 30% in an accelerated energy transition scenario</a:t>
            </a:r>
            <a:r>
              <a:rPr lang="en-US" sz="800" dirty="0">
                <a:latin typeface="+mj-lt"/>
              </a:rPr>
              <a:t> (Wood Mackenzie</a:t>
            </a:r>
            <a:r>
              <a:rPr lang="en-US" sz="800" dirty="0">
                <a:solidFill>
                  <a:srgbClr val="000000"/>
                </a:solidFill>
                <a:latin typeface="Arial"/>
                <a:cs typeface="Arial"/>
              </a:rPr>
              <a:t>, 2024). </a:t>
            </a:r>
          </a:p>
          <a:p>
            <a:r>
              <a:rPr lang="en-US" sz="800" dirty="0">
                <a:solidFill>
                  <a:srgbClr val="000000"/>
                </a:solidFill>
              </a:rPr>
              <a:t>Credit: Mariana Castaño, Anika Behrndt, </a:t>
            </a:r>
            <a:r>
              <a:rPr lang="en-US" sz="800" dirty="0">
                <a:solidFill>
                  <a:srgbClr val="000000"/>
                </a:solidFill>
                <a:latin typeface="Arial"/>
                <a:cs typeface="Arial"/>
              </a:rPr>
              <a:t>Paula Sánchez, </a:t>
            </a:r>
            <a:r>
              <a:rPr lang="en-US" sz="800" dirty="0" err="1">
                <a:solidFill>
                  <a:srgbClr val="000000"/>
                </a:solidFill>
              </a:rPr>
              <a:t>Khande</a:t>
            </a:r>
            <a:r>
              <a:rPr lang="en-US" sz="800" dirty="0">
                <a:solidFill>
                  <a:srgbClr val="000000"/>
                </a:solidFill>
              </a:rPr>
              <a:t>-Jae Fisher, Ariela Farchi, Isabel Hoyos, </a:t>
            </a:r>
            <a:r>
              <a:rPr lang="en-US" sz="800" dirty="0" err="1">
                <a:solidFill>
                  <a:srgbClr val="000000"/>
                </a:solidFill>
              </a:rPr>
              <a:t>Hyae</a:t>
            </a:r>
            <a:r>
              <a:rPr lang="en-US" sz="800" dirty="0">
                <a:solidFill>
                  <a:srgbClr val="000000"/>
                </a:solidFill>
              </a:rPr>
              <a:t> Ryung Kim, and </a:t>
            </a:r>
            <a:r>
              <a:rPr lang="en-US" sz="800" dirty="0">
                <a:solidFill>
                  <a:srgbClr val="000000"/>
                </a:solidFill>
                <a:hlinkClick r:id="rId69"/>
              </a:rPr>
              <a:t>Gernot Wagner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  <a:r>
              <a:rPr lang="en-US" sz="800" dirty="0">
                <a:solidFill>
                  <a:srgbClr val="000000"/>
                </a:solidFill>
                <a:hlinkClick r:id="rId70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Wagner et al., “Rethinking Plastics” (1 July 2026).</a:t>
            </a:r>
            <a:endParaRPr lang="en-US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86" name="Content Placeholder 1">
            <a:extLst>
              <a:ext uri="{FF2B5EF4-FFF2-40B4-BE49-F238E27FC236}">
                <a16:creationId xmlns:a16="http://schemas.microsoft.com/office/drawing/2014/main" id="{1F56A7A0-DB85-10A5-2040-9ACFCB7C770D}"/>
              </a:ext>
            </a:extLst>
          </p:cNvPr>
          <p:cNvSpPr txBox="1">
            <a:spLocks/>
          </p:cNvSpPr>
          <p:nvPr/>
        </p:nvSpPr>
        <p:spPr>
          <a:xfrm>
            <a:off x="414338" y="5791795"/>
            <a:ext cx="974101" cy="219850"/>
          </a:xfrm>
          <a:prstGeom prst="rect">
            <a:avLst/>
          </a:prstGeom>
        </p:spPr>
        <p:txBody>
          <a:bodyPr vert="horz" lIns="0" tIns="36576" rIns="36576" bIns="36576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Abatement potential, 2050 </a:t>
            </a:r>
            <a:br>
              <a:rPr lang="en-US" sz="1100" dirty="0"/>
            </a:br>
            <a:r>
              <a:rPr lang="en-US" sz="1100" dirty="0"/>
              <a:t>(~Mt of CO₂)</a:t>
            </a:r>
          </a:p>
        </p:txBody>
      </p:sp>
      <p:sp>
        <p:nvSpPr>
          <p:cNvPr id="87" name="Content Placeholder 1">
            <a:extLst>
              <a:ext uri="{FF2B5EF4-FFF2-40B4-BE49-F238E27FC236}">
                <a16:creationId xmlns:a16="http://schemas.microsoft.com/office/drawing/2014/main" id="{A331B7E8-937B-F85C-14A4-DE809C31EAF6}"/>
              </a:ext>
            </a:extLst>
          </p:cNvPr>
          <p:cNvSpPr txBox="1">
            <a:spLocks/>
          </p:cNvSpPr>
          <p:nvPr/>
        </p:nvSpPr>
        <p:spPr>
          <a:xfrm>
            <a:off x="3730936" y="5811621"/>
            <a:ext cx="974101" cy="223558"/>
          </a:xfrm>
          <a:prstGeom prst="rect">
            <a:avLst/>
          </a:prstGeom>
        </p:spPr>
        <p:txBody>
          <a:bodyPr vert="horz" lIns="0" tIns="36576" rIns="36576" bIns="36576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900–3,800</a:t>
            </a:r>
          </a:p>
        </p:txBody>
      </p:sp>
      <p:sp>
        <p:nvSpPr>
          <p:cNvPr id="88" name="Content Placeholder 1">
            <a:extLst>
              <a:ext uri="{FF2B5EF4-FFF2-40B4-BE49-F238E27FC236}">
                <a16:creationId xmlns:a16="http://schemas.microsoft.com/office/drawing/2014/main" id="{A5FDB7A8-D832-0DDC-1BE3-002BB6F8B776}"/>
              </a:ext>
            </a:extLst>
          </p:cNvPr>
          <p:cNvSpPr txBox="1">
            <a:spLocks/>
          </p:cNvSpPr>
          <p:nvPr/>
        </p:nvSpPr>
        <p:spPr>
          <a:xfrm>
            <a:off x="5950254" y="5801728"/>
            <a:ext cx="1097280" cy="212725"/>
          </a:xfrm>
          <a:prstGeom prst="rect">
            <a:avLst/>
          </a:prstGeom>
        </p:spPr>
        <p:txBody>
          <a:bodyPr vert="horz" lIns="0" tIns="36576" rIns="36576" bIns="36576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2,800–4,100</a:t>
            </a:r>
          </a:p>
        </p:txBody>
      </p:sp>
      <p:sp>
        <p:nvSpPr>
          <p:cNvPr id="89" name="Content Placeholder 1">
            <a:extLst>
              <a:ext uri="{FF2B5EF4-FFF2-40B4-BE49-F238E27FC236}">
                <a16:creationId xmlns:a16="http://schemas.microsoft.com/office/drawing/2014/main" id="{B6157735-BD9C-1307-06D0-F5A40B209BC6}"/>
              </a:ext>
            </a:extLst>
          </p:cNvPr>
          <p:cNvSpPr txBox="1">
            <a:spLocks/>
          </p:cNvSpPr>
          <p:nvPr/>
        </p:nvSpPr>
        <p:spPr>
          <a:xfrm>
            <a:off x="8189913" y="5814796"/>
            <a:ext cx="914400" cy="212725"/>
          </a:xfrm>
          <a:prstGeom prst="rect">
            <a:avLst/>
          </a:prstGeom>
        </p:spPr>
        <p:txBody>
          <a:bodyPr vert="horz" lIns="0" tIns="36576" rIns="36576" bIns="36576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250–3,300</a:t>
            </a:r>
          </a:p>
        </p:txBody>
      </p:sp>
      <p:sp>
        <p:nvSpPr>
          <p:cNvPr id="90" name="Content Placeholder 1">
            <a:extLst>
              <a:ext uri="{FF2B5EF4-FFF2-40B4-BE49-F238E27FC236}">
                <a16:creationId xmlns:a16="http://schemas.microsoft.com/office/drawing/2014/main" id="{1B4546D7-7E3A-7203-C7B2-408F576B7C5A}"/>
              </a:ext>
            </a:extLst>
          </p:cNvPr>
          <p:cNvSpPr txBox="1">
            <a:spLocks/>
          </p:cNvSpPr>
          <p:nvPr/>
        </p:nvSpPr>
        <p:spPr>
          <a:xfrm>
            <a:off x="10372726" y="5801728"/>
            <a:ext cx="914400" cy="212725"/>
          </a:xfrm>
          <a:prstGeom prst="rect">
            <a:avLst/>
          </a:prstGeom>
        </p:spPr>
        <p:txBody>
          <a:bodyPr vert="horz" lIns="0" tIns="36576" rIns="36576" bIns="36576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210–380</a:t>
            </a:r>
          </a:p>
        </p:txBody>
      </p:sp>
      <p:sp>
        <p:nvSpPr>
          <p:cNvPr id="91" name="Content Placeholder 1">
            <a:extLst>
              <a:ext uri="{FF2B5EF4-FFF2-40B4-BE49-F238E27FC236}">
                <a16:creationId xmlns:a16="http://schemas.microsoft.com/office/drawing/2014/main" id="{0FD82CD9-261F-BDCA-11C0-31E2747727A6}"/>
              </a:ext>
            </a:extLst>
          </p:cNvPr>
          <p:cNvSpPr txBox="1">
            <a:spLocks/>
          </p:cNvSpPr>
          <p:nvPr/>
        </p:nvSpPr>
        <p:spPr>
          <a:xfrm>
            <a:off x="1372871" y="5801728"/>
            <a:ext cx="1097280" cy="212725"/>
          </a:xfrm>
          <a:prstGeom prst="rect">
            <a:avLst/>
          </a:prstGeom>
        </p:spPr>
        <p:txBody>
          <a:bodyPr vert="horz" lIns="0" tIns="36576" rIns="36576" bIns="36576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6,000–9,000</a:t>
            </a:r>
          </a:p>
        </p:txBody>
      </p:sp>
    </p:spTree>
    <p:extLst>
      <p:ext uri="{BB962C8B-B14F-4D97-AF65-F5344CB8AC3E}">
        <p14:creationId xmlns:p14="http://schemas.microsoft.com/office/powerpoint/2010/main" val="222422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4D93D45-2E86-94AB-8491-A6A50964921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D93D45-2E86-94AB-8491-A6A5096492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FCB65A-EF35-9259-391C-2208D0522F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Comparison of decarbonization levers across TLR, business model, finance, and policy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08CD34-EF18-124F-6354-989011CF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Decarbonization levers must overcome key financial barriers for investment, especially high </a:t>
            </a:r>
            <a:r>
              <a:rPr lang="en-US" dirty="0" err="1"/>
              <a:t>CapEx</a:t>
            </a:r>
            <a:r>
              <a:rPr lang="en-US" dirty="0"/>
              <a:t> and unclear business models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47C5A7-7826-2B1C-BE9B-248450BB88C0}"/>
              </a:ext>
            </a:extLst>
          </p:cNvPr>
          <p:cNvSpPr/>
          <p:nvPr/>
        </p:nvSpPr>
        <p:spPr bwMode="gray">
          <a:xfrm>
            <a:off x="8454115" y="2625945"/>
            <a:ext cx="3402921" cy="3282956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" name="btfpNotesBox361175">
            <a:extLst>
              <a:ext uri="{FF2B5EF4-FFF2-40B4-BE49-F238E27FC236}">
                <a16:creationId xmlns:a16="http://schemas.microsoft.com/office/drawing/2014/main" id="{FFA54F41-2B71-F44D-A704-66AF10A6346E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400957" y="6148591"/>
            <a:ext cx="8884292" cy="49244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baseline="30000" dirty="0">
                <a:solidFill>
                  <a:srgbClr val="000000"/>
                </a:solidFill>
              </a:rPr>
              <a:t>1 </a:t>
            </a:r>
            <a:r>
              <a:rPr lang="en-US" sz="800" dirty="0">
                <a:solidFill>
                  <a:srgbClr val="000000"/>
                </a:solidFill>
              </a:rPr>
              <a:t>Current reduction strategies face challenges including limited profitability, complex reverse logistics, behavioral inertia from consumers, and insufficiently robust policy frameworks to create demand or enforce adoption. </a:t>
            </a:r>
            <a:r>
              <a:rPr lang="en-US" sz="800" baseline="30000" dirty="0">
                <a:solidFill>
                  <a:srgbClr val="000000"/>
                </a:solidFill>
              </a:rPr>
              <a:t>2 </a:t>
            </a:r>
            <a:r>
              <a:rPr lang="en-US" sz="800" dirty="0">
                <a:solidFill>
                  <a:srgbClr val="000000"/>
                </a:solidFill>
              </a:rPr>
              <a:t>Recycling requires high capital due to asset-heavy infrastructure, the need for decentralized deployment, and parallel investment across mechanical and chemical technologies.  </a:t>
            </a:r>
            <a:r>
              <a:rPr lang="en-US" sz="800" baseline="30000" dirty="0">
                <a:solidFill>
                  <a:srgbClr val="000000"/>
                </a:solidFill>
              </a:rPr>
              <a:t>3 </a:t>
            </a:r>
            <a:r>
              <a:rPr lang="en-US" sz="800" dirty="0">
                <a:solidFill>
                  <a:srgbClr val="000000"/>
                </a:solidFill>
              </a:rPr>
              <a:t>Abatement potential assessment for CCUS reflects only plastics’ share of global CCUS deployment (~4%); global potential is substantially higher. </a:t>
            </a:r>
          </a:p>
          <a:p>
            <a:r>
              <a:rPr lang="en-US" sz="800" dirty="0">
                <a:solidFill>
                  <a:srgbClr val="000000"/>
                </a:solidFill>
              </a:rPr>
              <a:t>Credit: Mariana Castaño, Ariela Farchi, </a:t>
            </a:r>
            <a:r>
              <a:rPr lang="en-US" sz="800" dirty="0" err="1">
                <a:solidFill>
                  <a:srgbClr val="000000"/>
                </a:solidFill>
              </a:rPr>
              <a:t>Hyae</a:t>
            </a:r>
            <a:r>
              <a:rPr lang="en-US" sz="800" dirty="0">
                <a:solidFill>
                  <a:srgbClr val="000000"/>
                </a:solidFill>
              </a:rPr>
              <a:t> Ryung Kim, and </a:t>
            </a:r>
            <a:r>
              <a:rPr lang="en-US" sz="800" dirty="0">
                <a:solidFill>
                  <a:srgbClr val="000000"/>
                </a:solidFill>
                <a:hlinkClick r:id="rId7"/>
              </a:rPr>
              <a:t>Gernot Wagner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  <a:r>
              <a:rPr lang="en-US" sz="800" dirty="0">
                <a:solidFill>
                  <a:srgbClr val="000000"/>
                </a:solidFill>
                <a:hlinkClick r:id="rId8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Wagner et al., “Rethinking Plastics” (1 July 2026).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252D32-E267-01AF-2840-7159EB93459E}"/>
              </a:ext>
            </a:extLst>
          </p:cNvPr>
          <p:cNvSpPr/>
          <p:nvPr/>
        </p:nvSpPr>
        <p:spPr bwMode="gray">
          <a:xfrm>
            <a:off x="341433" y="2625945"/>
            <a:ext cx="4002194" cy="32829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AF56F-92DC-09D4-D63C-DEBEDCA84D28}"/>
              </a:ext>
            </a:extLst>
          </p:cNvPr>
          <p:cNvSpPr txBox="1"/>
          <p:nvPr/>
        </p:nvSpPr>
        <p:spPr bwMode="gray">
          <a:xfrm>
            <a:off x="365481" y="3079279"/>
            <a:ext cx="1289400" cy="2791257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b="1" kern="2000"/>
              <a:t>Reduce</a:t>
            </a:r>
          </a:p>
          <a:p>
            <a:pPr marL="0" indent="0" algn="l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b="1" kern="2000"/>
              <a:t>Substitute</a:t>
            </a:r>
          </a:p>
          <a:p>
            <a:pPr marL="0" indent="0" algn="l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b="1" kern="2000"/>
              <a:t>Recycle</a:t>
            </a:r>
          </a:p>
          <a:p>
            <a:pPr marL="0" indent="0" algn="l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b="1" kern="2000"/>
              <a:t>Electrify </a:t>
            </a:r>
          </a:p>
          <a:p>
            <a:pPr marL="0" indent="0" algn="l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b="1" kern="2000"/>
              <a:t>CCUS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5A2FE-EFC7-1B65-C0D3-FFB55C845D53}"/>
              </a:ext>
            </a:extLst>
          </p:cNvPr>
          <p:cNvSpPr txBox="1"/>
          <p:nvPr/>
        </p:nvSpPr>
        <p:spPr bwMode="gray">
          <a:xfrm>
            <a:off x="1741557" y="3101828"/>
            <a:ext cx="1101684" cy="2778635"/>
          </a:xfrm>
          <a:prstGeom prst="rect">
            <a:avLst/>
          </a:prstGeom>
          <a:noFill/>
        </p:spPr>
        <p:txBody>
          <a:bodyPr wrap="square" lIns="137160" tIns="137160" rIns="0" bIns="137160" rtlCol="0">
            <a:spAutoFit/>
          </a:bodyPr>
          <a:lstStyle/>
          <a:p>
            <a:pPr marL="0" indent="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kern="2000" dirty="0"/>
              <a:t>High</a:t>
            </a:r>
          </a:p>
          <a:p>
            <a:pPr marL="0" indent="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kern="2000" dirty="0"/>
              <a:t>Medium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 dirty="0"/>
              <a:t>High</a:t>
            </a:r>
          </a:p>
          <a:p>
            <a:pPr marL="0" indent="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kern="2000" dirty="0"/>
              <a:t>Medium </a:t>
            </a:r>
          </a:p>
          <a:p>
            <a:pPr marL="0" indent="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kern="2000" dirty="0"/>
              <a:t>Low</a:t>
            </a:r>
            <a:r>
              <a:rPr lang="en-US" sz="1200" kern="2000" baseline="30000" dirty="0"/>
              <a:t>3</a:t>
            </a:r>
            <a:r>
              <a:rPr lang="en-US" sz="1200" kern="20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761759-25A9-5454-7378-D1C4A2AC865C}"/>
              </a:ext>
            </a:extLst>
          </p:cNvPr>
          <p:cNvSpPr txBox="1"/>
          <p:nvPr/>
        </p:nvSpPr>
        <p:spPr bwMode="gray">
          <a:xfrm>
            <a:off x="3010471" y="3101829"/>
            <a:ext cx="1101684" cy="2779657"/>
          </a:xfrm>
          <a:prstGeom prst="rect">
            <a:avLst/>
          </a:prstGeom>
          <a:noFill/>
        </p:spPr>
        <p:txBody>
          <a:bodyPr wrap="square" lIns="137160" tIns="137160" rIns="0" bIns="137160" rtlCol="0">
            <a:spAutoFit/>
          </a:bodyPr>
          <a:lstStyle/>
          <a:p>
            <a:pPr marL="0" indent="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kern="2000"/>
              <a:t>Medium</a:t>
            </a:r>
          </a:p>
          <a:p>
            <a:pPr marL="0" indent="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kern="2000"/>
              <a:t>Medium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Medium</a:t>
            </a:r>
          </a:p>
          <a:p>
            <a:pPr marL="0" indent="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kern="2000"/>
              <a:t>High </a:t>
            </a:r>
          </a:p>
          <a:p>
            <a:pPr marL="0" indent="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kern="2000"/>
              <a:t>Medium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6D158E-A9BF-77A6-1AC3-72AFD62826DE}"/>
              </a:ext>
            </a:extLst>
          </p:cNvPr>
          <p:cNvSpPr/>
          <p:nvPr/>
        </p:nvSpPr>
        <p:spPr bwMode="gray">
          <a:xfrm>
            <a:off x="4076100" y="2625945"/>
            <a:ext cx="4706846" cy="3284601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43009B-2CBC-8882-B6B0-90795B00F851}"/>
              </a:ext>
            </a:extLst>
          </p:cNvPr>
          <p:cNvSpPr txBox="1"/>
          <p:nvPr/>
        </p:nvSpPr>
        <p:spPr bwMode="gray">
          <a:xfrm>
            <a:off x="4375100" y="3101829"/>
            <a:ext cx="1101684" cy="2779657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kern="2000"/>
              <a:t>Low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Low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Medium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Medium 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2327D-CCBB-A290-2A80-6F490435844D}"/>
              </a:ext>
            </a:extLst>
          </p:cNvPr>
          <p:cNvSpPr txBox="1"/>
          <p:nvPr/>
        </p:nvSpPr>
        <p:spPr bwMode="gray">
          <a:xfrm>
            <a:off x="7123885" y="3101829"/>
            <a:ext cx="1101684" cy="2779657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Medium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Low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Medium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Low 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9C7C87-D632-572D-AF0F-352A1BF5BD16}"/>
              </a:ext>
            </a:extLst>
          </p:cNvPr>
          <p:cNvSpPr txBox="1"/>
          <p:nvPr/>
        </p:nvSpPr>
        <p:spPr bwMode="gray">
          <a:xfrm>
            <a:off x="5741266" y="3101829"/>
            <a:ext cx="1101684" cy="2779657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High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Medium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High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Medium 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Low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2AD267-0543-E417-54D9-B0DF26C430D6}"/>
              </a:ext>
            </a:extLst>
          </p:cNvPr>
          <p:cNvCxnSpPr>
            <a:cxnSpLocks/>
          </p:cNvCxnSpPr>
          <p:nvPr/>
        </p:nvCxnSpPr>
        <p:spPr bwMode="gray">
          <a:xfrm>
            <a:off x="309960" y="4220898"/>
            <a:ext cx="11547076" cy="0"/>
          </a:xfrm>
          <a:prstGeom prst="line">
            <a:avLst/>
          </a:prstGeom>
          <a:ln w="9525" cap="flat">
            <a:solidFill>
              <a:schemeClr val="tx2">
                <a:lumMod val="75000"/>
              </a:schemeClr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FE994EDA-E002-1AEF-E037-D1D0EB8651C5}"/>
              </a:ext>
            </a:extLst>
          </p:cNvPr>
          <p:cNvSpPr txBox="1">
            <a:spLocks/>
          </p:cNvSpPr>
          <p:nvPr/>
        </p:nvSpPr>
        <p:spPr>
          <a:xfrm>
            <a:off x="595775" y="2201869"/>
            <a:ext cx="1714500" cy="320675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Favorable factor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810305-3AE9-8F47-8698-99FFF608454C}"/>
              </a:ext>
            </a:extLst>
          </p:cNvPr>
          <p:cNvSpPr txBox="1"/>
          <p:nvPr/>
        </p:nvSpPr>
        <p:spPr bwMode="gray">
          <a:xfrm>
            <a:off x="8529345" y="3254357"/>
            <a:ext cx="2987593" cy="3826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Lack of scalable business models and limited policy</a:t>
            </a:r>
            <a:r>
              <a:rPr lang="en-US" sz="1200" kern="2000" baseline="30000"/>
              <a:t>1</a:t>
            </a:r>
            <a:endParaRPr lang="en-US" sz="1200" kern="20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83304C-D0D0-4586-5A40-A8D8156C829E}"/>
              </a:ext>
            </a:extLst>
          </p:cNvPr>
          <p:cNvSpPr txBox="1"/>
          <p:nvPr/>
        </p:nvSpPr>
        <p:spPr bwMode="gray">
          <a:xfrm>
            <a:off x="8529345" y="3763666"/>
            <a:ext cx="3204897" cy="3826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Scale-up limited by feedstock supply, downstream infrastructure, and weak policy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9503F3-8E73-D041-5513-83B87F0A0DF7}"/>
              </a:ext>
            </a:extLst>
          </p:cNvPr>
          <p:cNvSpPr txBox="1"/>
          <p:nvPr/>
        </p:nvSpPr>
        <p:spPr bwMode="gray">
          <a:xfrm>
            <a:off x="8529345" y="4328765"/>
            <a:ext cx="3240792" cy="3826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High infrastructure costs from decentralized setup and dual system scaling</a:t>
            </a:r>
            <a:r>
              <a:rPr lang="en-US" sz="1200" kern="2000" baseline="30000"/>
              <a:t>2</a:t>
            </a:r>
            <a:endParaRPr lang="en-US" sz="1200" kern="20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EF52AB-AA3E-7F67-BB99-CF09D1FF0B81}"/>
              </a:ext>
            </a:extLst>
          </p:cNvPr>
          <p:cNvSpPr txBox="1"/>
          <p:nvPr/>
        </p:nvSpPr>
        <p:spPr bwMode="gray">
          <a:xfrm>
            <a:off x="8529345" y="4853929"/>
            <a:ext cx="3204897" cy="3826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kern="2000" dirty="0"/>
              <a:t>High </a:t>
            </a:r>
            <a:r>
              <a:rPr lang="en-US" sz="1200" kern="2000" dirty="0" err="1"/>
              <a:t>CapEx</a:t>
            </a:r>
            <a:r>
              <a:rPr lang="en-US" sz="1200" kern="2000" dirty="0"/>
              <a:t> for low-carbon infrastructure and limited policy robustness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4DF6DA-FC31-89B9-6F20-4F650089818D}"/>
              </a:ext>
            </a:extLst>
          </p:cNvPr>
          <p:cNvSpPr txBox="1"/>
          <p:nvPr/>
        </p:nvSpPr>
        <p:spPr bwMode="gray">
          <a:xfrm>
            <a:off x="8529345" y="5374197"/>
            <a:ext cx="3204897" cy="3826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kern="2000"/>
              <a:t>Limited economies of scale and unclear monetization pathways</a:t>
            </a:r>
          </a:p>
        </p:txBody>
      </p:sp>
      <p:pic>
        <p:nvPicPr>
          <p:cNvPr id="29" name="Graphic 28" descr="Badge Tick1 with solid fill">
            <a:extLst>
              <a:ext uri="{FF2B5EF4-FFF2-40B4-BE49-F238E27FC236}">
                <a16:creationId xmlns:a16="http://schemas.microsoft.com/office/drawing/2014/main" id="{A636FCA7-3CCD-8B41-79F1-7D89F66B9E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15156" y="3307252"/>
            <a:ext cx="332313" cy="332313"/>
          </a:xfrm>
          <a:prstGeom prst="rect">
            <a:avLst/>
          </a:prstGeom>
        </p:spPr>
      </p:pic>
      <p:pic>
        <p:nvPicPr>
          <p:cNvPr id="30" name="Graphic 29" descr="Badge Tick1 with solid fill">
            <a:extLst>
              <a:ext uri="{FF2B5EF4-FFF2-40B4-BE49-F238E27FC236}">
                <a16:creationId xmlns:a16="http://schemas.microsoft.com/office/drawing/2014/main" id="{CFA01665-A47F-D7D2-6CEE-489CFB305B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15156" y="4348237"/>
            <a:ext cx="332313" cy="332313"/>
          </a:xfrm>
          <a:prstGeom prst="rect">
            <a:avLst/>
          </a:prstGeom>
        </p:spPr>
      </p:pic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id="{53FAA498-0E2B-F04D-E9BF-3079647614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90934" y="3307252"/>
            <a:ext cx="332313" cy="332313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B6CFD69F-3030-199F-8167-65A051992F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90934" y="4348237"/>
            <a:ext cx="332313" cy="332313"/>
          </a:xfrm>
          <a:prstGeom prst="rect">
            <a:avLst/>
          </a:prstGeom>
        </p:spPr>
      </p:pic>
      <p:pic>
        <p:nvPicPr>
          <p:cNvPr id="33" name="Graphic 32" descr="Badge Tick1 with solid fill">
            <a:extLst>
              <a:ext uri="{FF2B5EF4-FFF2-40B4-BE49-F238E27FC236}">
                <a16:creationId xmlns:a16="http://schemas.microsoft.com/office/drawing/2014/main" id="{E36E7B0C-D520-ABF0-DA56-B4C880DF9C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962" y="2199873"/>
            <a:ext cx="303403" cy="303403"/>
          </a:xfrm>
          <a:prstGeom prst="rect">
            <a:avLst/>
          </a:prstGeom>
        </p:spPr>
      </p:pic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BA61E86D-14CF-D698-36BD-7978324DF1F9}"/>
              </a:ext>
            </a:extLst>
          </p:cNvPr>
          <p:cNvSpPr txBox="1">
            <a:spLocks/>
          </p:cNvSpPr>
          <p:nvPr/>
        </p:nvSpPr>
        <p:spPr>
          <a:xfrm>
            <a:off x="2479984" y="2190206"/>
            <a:ext cx="1714500" cy="320675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/>
              <a:t>Major constraint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3B63F5F-330A-2559-15EC-4D6C39DF0222}"/>
              </a:ext>
            </a:extLst>
          </p:cNvPr>
          <p:cNvSpPr/>
          <p:nvPr/>
        </p:nvSpPr>
        <p:spPr bwMode="gray">
          <a:xfrm>
            <a:off x="2227856" y="2219205"/>
            <a:ext cx="259704" cy="241412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C2CB8AB-311F-FBB9-DF15-F1D930FD847E}"/>
              </a:ext>
            </a:extLst>
          </p:cNvPr>
          <p:cNvSpPr/>
          <p:nvPr/>
        </p:nvSpPr>
        <p:spPr bwMode="gray">
          <a:xfrm>
            <a:off x="2805710" y="4905637"/>
            <a:ext cx="284450" cy="250121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>
                <a:solidFill>
                  <a:schemeClr val="bg1"/>
                </a:solidFill>
              </a:rPr>
              <a:t>!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E4C893-F3FA-1390-FCD6-5F04320D2680}"/>
              </a:ext>
            </a:extLst>
          </p:cNvPr>
          <p:cNvCxnSpPr>
            <a:cxnSpLocks/>
          </p:cNvCxnSpPr>
          <p:nvPr/>
        </p:nvCxnSpPr>
        <p:spPr bwMode="gray">
          <a:xfrm>
            <a:off x="341432" y="3144296"/>
            <a:ext cx="11515604" cy="4352"/>
          </a:xfrm>
          <a:prstGeom prst="line">
            <a:avLst/>
          </a:prstGeom>
          <a:ln w="9525" cap="flat">
            <a:solidFill>
              <a:schemeClr val="tx2">
                <a:lumMod val="75000"/>
              </a:schemeClr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9F96CFE-71A3-B9BE-5970-0B175A255F23}"/>
              </a:ext>
            </a:extLst>
          </p:cNvPr>
          <p:cNvSpPr/>
          <p:nvPr/>
        </p:nvSpPr>
        <p:spPr bwMode="gray">
          <a:xfrm>
            <a:off x="1515155" y="2629946"/>
            <a:ext cx="1301990" cy="5400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1200" b="1">
                <a:solidFill>
                  <a:schemeClr val="bg1"/>
                </a:solidFill>
              </a:rPr>
              <a:t>Abatement 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potential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B560B7-77AE-00F6-7842-B123B70D1148}"/>
              </a:ext>
            </a:extLst>
          </p:cNvPr>
          <p:cNvSpPr/>
          <p:nvPr/>
        </p:nvSpPr>
        <p:spPr bwMode="gray">
          <a:xfrm>
            <a:off x="2799825" y="2629946"/>
            <a:ext cx="1301990" cy="5400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Required 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investment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A05F28-AC1C-773E-98D2-DB95DA9F1DED}"/>
              </a:ext>
            </a:extLst>
          </p:cNvPr>
          <p:cNvSpPr/>
          <p:nvPr/>
        </p:nvSpPr>
        <p:spPr bwMode="gray">
          <a:xfrm>
            <a:off x="4085625" y="2629946"/>
            <a:ext cx="1401755" cy="540010"/>
          </a:xfrm>
          <a:prstGeom prst="rect">
            <a:avLst/>
          </a:prstGeom>
          <a:solidFill>
            <a:srgbClr val="009BD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Business model maturity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95C0AA-C481-A056-7884-93986309FB3B}"/>
              </a:ext>
            </a:extLst>
          </p:cNvPr>
          <p:cNvSpPr/>
          <p:nvPr/>
        </p:nvSpPr>
        <p:spPr bwMode="gray">
          <a:xfrm>
            <a:off x="6819300" y="2629946"/>
            <a:ext cx="1702255" cy="540010"/>
          </a:xfrm>
          <a:prstGeom prst="rect">
            <a:avLst/>
          </a:prstGeom>
          <a:solidFill>
            <a:srgbClr val="009BD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/>
              <a:t>Policy &amp; regulation readiness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48D67DF-9B01-66FA-78FF-D05B57678A80}"/>
              </a:ext>
            </a:extLst>
          </p:cNvPr>
          <p:cNvSpPr/>
          <p:nvPr/>
        </p:nvSpPr>
        <p:spPr bwMode="gray">
          <a:xfrm>
            <a:off x="5454050" y="2629946"/>
            <a:ext cx="1403186" cy="540010"/>
          </a:xfrm>
          <a:prstGeom prst="rect">
            <a:avLst/>
          </a:prstGeom>
          <a:solidFill>
            <a:srgbClr val="009BD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/>
              <a:t>Technology </a:t>
            </a:r>
            <a:br>
              <a:rPr lang="en-US" sz="1200" b="1"/>
            </a:br>
            <a:r>
              <a:rPr lang="en-US" sz="1200" b="1"/>
              <a:t>maturity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0D2677-DE92-CCF9-01A0-BC669B6FCD52}"/>
              </a:ext>
            </a:extLst>
          </p:cNvPr>
          <p:cNvSpPr/>
          <p:nvPr/>
        </p:nvSpPr>
        <p:spPr bwMode="gray">
          <a:xfrm>
            <a:off x="321924" y="2629946"/>
            <a:ext cx="1201837" cy="5400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</a:rPr>
              <a:t>Solution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BCA4FEE-B58C-808A-46AB-A93A346E44E4}"/>
              </a:ext>
            </a:extLst>
          </p:cNvPr>
          <p:cNvSpPr/>
          <p:nvPr/>
        </p:nvSpPr>
        <p:spPr bwMode="gray">
          <a:xfrm>
            <a:off x="8454115" y="2629946"/>
            <a:ext cx="3402921" cy="540010"/>
          </a:xfrm>
          <a:prstGeom prst="rect">
            <a:avLst/>
          </a:prstGeom>
          <a:solidFill>
            <a:srgbClr val="009BD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/>
              <a:t>Key financial barrier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95B4037-E890-F679-4AF6-B4C580847C97}"/>
              </a:ext>
            </a:extLst>
          </p:cNvPr>
          <p:cNvSpPr/>
          <p:nvPr/>
        </p:nvSpPr>
        <p:spPr bwMode="gray">
          <a:xfrm>
            <a:off x="4151389" y="3338246"/>
            <a:ext cx="284450" cy="250121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6BA8BAA-5A8E-8B02-D0DB-736C9FAEE154}"/>
              </a:ext>
            </a:extLst>
          </p:cNvPr>
          <p:cNvSpPr/>
          <p:nvPr/>
        </p:nvSpPr>
        <p:spPr bwMode="gray">
          <a:xfrm>
            <a:off x="4157794" y="3858966"/>
            <a:ext cx="284450" cy="250121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467E64B-D22B-FDA5-D0E5-0A3B0801ADF0}"/>
              </a:ext>
            </a:extLst>
          </p:cNvPr>
          <p:cNvSpPr/>
          <p:nvPr/>
        </p:nvSpPr>
        <p:spPr bwMode="gray">
          <a:xfrm>
            <a:off x="4151389" y="5436319"/>
            <a:ext cx="284450" cy="250121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AB6507-9464-8B8A-3052-9365F5B2E92A}"/>
              </a:ext>
            </a:extLst>
          </p:cNvPr>
          <p:cNvSpPr/>
          <p:nvPr/>
        </p:nvSpPr>
        <p:spPr bwMode="gray">
          <a:xfrm>
            <a:off x="5512783" y="5436319"/>
            <a:ext cx="284450" cy="250121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02079F7-1442-41AD-97A8-84DD248B02B2}"/>
              </a:ext>
            </a:extLst>
          </p:cNvPr>
          <p:cNvSpPr/>
          <p:nvPr/>
        </p:nvSpPr>
        <p:spPr bwMode="gray">
          <a:xfrm>
            <a:off x="6904470" y="3856149"/>
            <a:ext cx="284450" cy="250121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CD86B4C-9C4F-EC70-8516-4811CA3FA41F}"/>
              </a:ext>
            </a:extLst>
          </p:cNvPr>
          <p:cNvSpPr/>
          <p:nvPr/>
        </p:nvSpPr>
        <p:spPr bwMode="gray">
          <a:xfrm>
            <a:off x="6904470" y="4906634"/>
            <a:ext cx="284450" cy="250121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5302723-D28D-04E4-1858-296524B69689}"/>
              </a:ext>
            </a:extLst>
          </p:cNvPr>
          <p:cNvSpPr/>
          <p:nvPr/>
        </p:nvSpPr>
        <p:spPr bwMode="gray">
          <a:xfrm>
            <a:off x="6904470" y="5436319"/>
            <a:ext cx="284450" cy="250121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>
                <a:solidFill>
                  <a:schemeClr val="bg1"/>
                </a:solidFill>
              </a:rPr>
              <a:t>!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7B52D11-9029-3AAD-FB78-A8B51048DF8E}"/>
              </a:ext>
            </a:extLst>
          </p:cNvPr>
          <p:cNvCxnSpPr>
            <a:cxnSpLocks/>
          </p:cNvCxnSpPr>
          <p:nvPr/>
        </p:nvCxnSpPr>
        <p:spPr bwMode="gray">
          <a:xfrm>
            <a:off x="341432" y="3719709"/>
            <a:ext cx="11547076" cy="0"/>
          </a:xfrm>
          <a:prstGeom prst="line">
            <a:avLst/>
          </a:prstGeom>
          <a:ln w="9525" cap="flat">
            <a:solidFill>
              <a:schemeClr val="tx2">
                <a:lumMod val="75000"/>
              </a:schemeClr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1889B6D-0563-360B-063D-4A0AC663312C}"/>
              </a:ext>
            </a:extLst>
          </p:cNvPr>
          <p:cNvCxnSpPr>
            <a:cxnSpLocks/>
          </p:cNvCxnSpPr>
          <p:nvPr/>
        </p:nvCxnSpPr>
        <p:spPr bwMode="gray">
          <a:xfrm>
            <a:off x="309960" y="4767692"/>
            <a:ext cx="11547076" cy="0"/>
          </a:xfrm>
          <a:prstGeom prst="line">
            <a:avLst/>
          </a:prstGeom>
          <a:ln w="9525" cap="flat">
            <a:solidFill>
              <a:schemeClr val="tx2">
                <a:lumMod val="75000"/>
              </a:schemeClr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E0F94EA-D68D-D450-CE88-8F870784096B}"/>
              </a:ext>
            </a:extLst>
          </p:cNvPr>
          <p:cNvCxnSpPr>
            <a:cxnSpLocks/>
          </p:cNvCxnSpPr>
          <p:nvPr/>
        </p:nvCxnSpPr>
        <p:spPr bwMode="gray">
          <a:xfrm>
            <a:off x="322462" y="5320992"/>
            <a:ext cx="11547076" cy="0"/>
          </a:xfrm>
          <a:prstGeom prst="line">
            <a:avLst/>
          </a:prstGeom>
          <a:ln w="9525" cap="flat">
            <a:solidFill>
              <a:schemeClr val="tx2">
                <a:lumMod val="75000"/>
              </a:schemeClr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row: Pentagon 8">
            <a:extLst>
              <a:ext uri="{FF2B5EF4-FFF2-40B4-BE49-F238E27FC236}">
                <a16:creationId xmlns:a16="http://schemas.microsoft.com/office/drawing/2014/main" id="{E0687368-9EAE-2610-2823-D60FCCA8E2A5}"/>
              </a:ext>
            </a:extLst>
          </p:cNvPr>
          <p:cNvSpPr/>
          <p:nvPr/>
        </p:nvSpPr>
        <p:spPr bwMode="gray">
          <a:xfrm>
            <a:off x="1825957" y="47878"/>
            <a:ext cx="2000771" cy="42367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Investment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66" name="Arrow: Pentagon 11">
            <a:extLst>
              <a:ext uri="{FF2B5EF4-FFF2-40B4-BE49-F238E27FC236}">
                <a16:creationId xmlns:a16="http://schemas.microsoft.com/office/drawing/2014/main" id="{FC8A604C-468C-A244-9458-1165E60DF45C}"/>
              </a:ext>
            </a:extLst>
          </p:cNvPr>
          <p:cNvSpPr/>
          <p:nvPr/>
        </p:nvSpPr>
        <p:spPr bwMode="gray">
          <a:xfrm>
            <a:off x="-11049" y="47879"/>
            <a:ext cx="2046224" cy="4236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Policy &amp; Finance</a:t>
            </a:r>
            <a:endParaRPr lang="en-US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5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9D61BA2-80CA-A172-A76C-1A7320D853D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D61BA2-80CA-A172-A76C-1A7320D853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2F2729-E3D3-0FA9-CB3A-B9B6AE0F7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Comparison of current barriers and potential actions across critical enablers of plastics investment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BC352B-0C6E-5886-F557-A8FD38EC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Policy alignment, risk-sharing tools, and robust data are essential to mobilize capital toward plastics solutions</a:t>
            </a:r>
            <a:endParaRPr lang="en-GB" dirty="0"/>
          </a:p>
        </p:txBody>
      </p:sp>
      <p:sp>
        <p:nvSpPr>
          <p:cNvPr id="7" name="Arrow: Pentagon 11">
            <a:extLst>
              <a:ext uri="{FF2B5EF4-FFF2-40B4-BE49-F238E27FC236}">
                <a16:creationId xmlns:a16="http://schemas.microsoft.com/office/drawing/2014/main" id="{C1A1FB8D-BEDF-6E4C-9415-F8FD5070E9DC}"/>
              </a:ext>
            </a:extLst>
          </p:cNvPr>
          <p:cNvSpPr/>
          <p:nvPr/>
        </p:nvSpPr>
        <p:spPr bwMode="gray">
          <a:xfrm>
            <a:off x="-11049" y="47879"/>
            <a:ext cx="2046224" cy="4236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tx1"/>
                </a:solidFill>
                <a:cs typeface="Arial"/>
              </a:rPr>
              <a:t>Policy &amp; Finance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btfpNotesBox361175">
            <a:extLst>
              <a:ext uri="{FF2B5EF4-FFF2-40B4-BE49-F238E27FC236}">
                <a16:creationId xmlns:a16="http://schemas.microsoft.com/office/drawing/2014/main" id="{13398052-DDD9-6248-3964-525E7E166E4E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338830" y="6414536"/>
            <a:ext cx="8813923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baseline="30000" dirty="0">
                <a:solidFill>
                  <a:srgbClr val="000000"/>
                </a:solidFill>
              </a:rPr>
              <a:t>1 </a:t>
            </a:r>
            <a:r>
              <a:rPr lang="en-US" sz="800" dirty="0">
                <a:solidFill>
                  <a:srgbClr val="000000"/>
                </a:solidFill>
              </a:rPr>
              <a:t>Digital profiles capturing content, emissions, and recyclability per product. </a:t>
            </a:r>
            <a:r>
              <a:rPr lang="en-US" sz="800" baseline="30000" dirty="0">
                <a:solidFill>
                  <a:srgbClr val="000000"/>
                </a:solidFill>
              </a:rPr>
              <a:t>2 </a:t>
            </a:r>
            <a:r>
              <a:rPr lang="en-US" sz="800" dirty="0">
                <a:solidFill>
                  <a:srgbClr val="000000"/>
                </a:solidFill>
              </a:rPr>
              <a:t>Government or multilateral guarantees that backstop investment risk, reducing downside exposure. </a:t>
            </a:r>
            <a:r>
              <a:rPr lang="en-US" sz="800" baseline="30000" dirty="0">
                <a:solidFill>
                  <a:srgbClr val="000000"/>
                </a:solidFill>
              </a:rPr>
              <a:t>3 </a:t>
            </a:r>
            <a:r>
              <a:rPr lang="en-US" sz="800" dirty="0">
                <a:solidFill>
                  <a:srgbClr val="000000"/>
                </a:solidFill>
              </a:rPr>
              <a:t>Public or catalytic actors that absorb early losses, improving the risk-return profile for commercial investors in the future. </a:t>
            </a:r>
            <a:r>
              <a:rPr lang="en-US" sz="800" baseline="30000" dirty="0">
                <a:solidFill>
                  <a:srgbClr val="000000"/>
                </a:solidFill>
              </a:rPr>
              <a:t>4</a:t>
            </a:r>
            <a:r>
              <a:rPr lang="en-US" sz="800" dirty="0">
                <a:solidFill>
                  <a:srgbClr val="000000"/>
                </a:solidFill>
              </a:rPr>
              <a:t>Joint instruments like guarantees, subordinated debt, or insurance mechanisms. </a:t>
            </a:r>
            <a:br>
              <a:rPr lang="en-US" sz="800" dirty="0">
                <a:solidFill>
                  <a:srgbClr val="000000"/>
                </a:solidFill>
              </a:rPr>
            </a:br>
            <a:r>
              <a:rPr lang="en-US" sz="800" dirty="0">
                <a:solidFill>
                  <a:srgbClr val="000000"/>
                </a:solidFill>
              </a:rPr>
              <a:t>Credit: Mariana Castaño, Ariela Farchi, Isabel Hoyos, </a:t>
            </a:r>
            <a:r>
              <a:rPr lang="en-US" sz="800" dirty="0" err="1">
                <a:solidFill>
                  <a:srgbClr val="000000"/>
                </a:solidFill>
              </a:rPr>
              <a:t>Hyae</a:t>
            </a:r>
            <a:r>
              <a:rPr lang="en-US" sz="800" dirty="0">
                <a:solidFill>
                  <a:srgbClr val="000000"/>
                </a:solidFill>
              </a:rPr>
              <a:t> Ryung Kim, and </a:t>
            </a:r>
            <a:r>
              <a:rPr lang="en-US" sz="800" dirty="0">
                <a:solidFill>
                  <a:srgbClr val="000000"/>
                </a:solidFill>
                <a:hlinkClick r:id="rId9"/>
              </a:rPr>
              <a:t>Gernot Wagner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  <a:r>
              <a:rPr lang="en-US" sz="800" dirty="0">
                <a:solidFill>
                  <a:srgbClr val="000000"/>
                </a:solidFill>
                <a:hlinkClick r:id="rId10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Wagner et al., “Rethinking Plastics” (1 July 2026).</a:t>
            </a:r>
          </a:p>
        </p:txBody>
      </p:sp>
      <p:sp>
        <p:nvSpPr>
          <p:cNvPr id="10" name="btfpColumnHeaderBoxText223027">
            <a:extLst>
              <a:ext uri="{FF2B5EF4-FFF2-40B4-BE49-F238E27FC236}">
                <a16:creationId xmlns:a16="http://schemas.microsoft.com/office/drawing/2014/main" id="{492C947B-3969-2F1D-8156-A38C58A12AF3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gray">
          <a:xfrm>
            <a:off x="1761024" y="2323880"/>
            <a:ext cx="2651760" cy="288219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Policy &amp; Regulation</a:t>
            </a:r>
          </a:p>
        </p:txBody>
      </p:sp>
      <p:sp>
        <p:nvSpPr>
          <p:cNvPr id="11" name="btfpColumnHeaderBoxText223027">
            <a:extLst>
              <a:ext uri="{FF2B5EF4-FFF2-40B4-BE49-F238E27FC236}">
                <a16:creationId xmlns:a16="http://schemas.microsoft.com/office/drawing/2014/main" id="{25BFB118-8703-8A3C-A29C-F09C2B1432DB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gray">
          <a:xfrm>
            <a:off x="9163709" y="2340600"/>
            <a:ext cx="2651760" cy="288219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Investment Risk Mitigation</a:t>
            </a:r>
          </a:p>
        </p:txBody>
      </p:sp>
      <p:sp>
        <p:nvSpPr>
          <p:cNvPr id="12" name="btfpColumnHeaderBoxText223027">
            <a:extLst>
              <a:ext uri="{FF2B5EF4-FFF2-40B4-BE49-F238E27FC236}">
                <a16:creationId xmlns:a16="http://schemas.microsoft.com/office/drawing/2014/main" id="{B0E0D02B-9718-CCBB-5F2F-BF0B3400E692}"/>
              </a:ext>
            </a:extLst>
          </p:cNvPr>
          <p:cNvSpPr txBox="1"/>
          <p:nvPr/>
        </p:nvSpPr>
        <p:spPr bwMode="gray">
          <a:xfrm rot="16200000">
            <a:off x="105898" y="3048863"/>
            <a:ext cx="1018795" cy="503663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Why it matters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8D0D47-888E-97E3-F00E-AD723400941D}"/>
              </a:ext>
            </a:extLst>
          </p:cNvPr>
          <p:cNvSpPr/>
          <p:nvPr/>
        </p:nvSpPr>
        <p:spPr bwMode="gray">
          <a:xfrm>
            <a:off x="1149307" y="3812440"/>
            <a:ext cx="3291840" cy="1018792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Policies remain </a:t>
            </a:r>
            <a:r>
              <a:rPr lang="en-US" sz="1200" b="1" dirty="0">
                <a:solidFill>
                  <a:schemeClr val="tx1"/>
                </a:solidFill>
              </a:rPr>
              <a:t>fragmented across geographies and solutions</a:t>
            </a:r>
            <a:r>
              <a:rPr lang="en-US" sz="1200" dirty="0">
                <a:solidFill>
                  <a:schemeClr val="tx1"/>
                </a:solidFill>
              </a:rPr>
              <a:t>, with limited long-term clarity, weak enforcement, and scarce demand-pull mechanisms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E2D862-0673-3252-B67A-B766CC35F7F0}"/>
              </a:ext>
            </a:extLst>
          </p:cNvPr>
          <p:cNvSpPr/>
          <p:nvPr/>
        </p:nvSpPr>
        <p:spPr bwMode="gray">
          <a:xfrm>
            <a:off x="4843002" y="3807996"/>
            <a:ext cx="3291840" cy="1018793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Data is </a:t>
            </a:r>
            <a:r>
              <a:rPr lang="en-US" sz="1200" b="1" dirty="0">
                <a:solidFill>
                  <a:schemeClr val="tx1"/>
                </a:solidFill>
              </a:rPr>
              <a:t>inconsistent, siloed, and lacks standard formats </a:t>
            </a:r>
            <a:r>
              <a:rPr lang="en-US" sz="1200" dirty="0">
                <a:solidFill>
                  <a:schemeClr val="tx1"/>
                </a:solidFill>
              </a:rPr>
              <a:t>for emissions, material flows, and solution performance, limiting investor confidence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6BF5E2-0735-8097-4979-3DDEBADD26A7}"/>
              </a:ext>
            </a:extLst>
          </p:cNvPr>
          <p:cNvSpPr/>
          <p:nvPr/>
        </p:nvSpPr>
        <p:spPr bwMode="gray">
          <a:xfrm>
            <a:off x="8536696" y="3807996"/>
            <a:ext cx="3291840" cy="1018793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Financial instruments </a:t>
            </a:r>
            <a:r>
              <a:rPr lang="en-US" sz="1200" dirty="0">
                <a:solidFill>
                  <a:schemeClr val="tx1"/>
                </a:solidFill>
              </a:rPr>
              <a:t>like concessional loans, guarantees, and insurance </a:t>
            </a:r>
            <a:r>
              <a:rPr lang="en-US" sz="1200" b="1" dirty="0">
                <a:solidFill>
                  <a:schemeClr val="tx1"/>
                </a:solidFill>
              </a:rPr>
              <a:t>remain underused</a:t>
            </a:r>
            <a:r>
              <a:rPr lang="en-US" sz="1200" dirty="0">
                <a:solidFill>
                  <a:schemeClr val="tx1"/>
                </a:solidFill>
              </a:rPr>
              <a:t>, especially for technologies with uncertain revenue streams or infrastructure lock-in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2EE88D-AB46-088B-2C6D-C37A6FB85CF4}"/>
              </a:ext>
            </a:extLst>
          </p:cNvPr>
          <p:cNvSpPr/>
          <p:nvPr/>
        </p:nvSpPr>
        <p:spPr bwMode="gray">
          <a:xfrm>
            <a:off x="1149307" y="2757701"/>
            <a:ext cx="3291840" cy="932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Clear mandates,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stable incentives, and 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long-term targets </a:t>
            </a:r>
            <a:r>
              <a:rPr lang="en-US" sz="1200" dirty="0">
                <a:solidFill>
                  <a:schemeClr val="tx1"/>
                </a:solidFill>
              </a:rPr>
              <a:t>provide visibility, demand certainty, and market signals that reduce investor risk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9C816-8ED8-7672-D31D-A6D26BFE1275}"/>
              </a:ext>
            </a:extLst>
          </p:cNvPr>
          <p:cNvSpPr/>
          <p:nvPr/>
        </p:nvSpPr>
        <p:spPr bwMode="gray">
          <a:xfrm>
            <a:off x="4857253" y="2757701"/>
            <a:ext cx="3291840" cy="9321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Robust, standardized, and transparent data systems </a:t>
            </a:r>
            <a:r>
              <a:rPr lang="en-US" sz="1200" dirty="0">
                <a:solidFill>
                  <a:schemeClr val="tx1"/>
                </a:solidFill>
              </a:rPr>
              <a:t>enable investors to assess risks, track impact, and evaluate returns across the plastics value chain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5D6E84-5207-28E6-E4B4-507EB56DBCE5}"/>
              </a:ext>
            </a:extLst>
          </p:cNvPr>
          <p:cNvSpPr/>
          <p:nvPr/>
        </p:nvSpPr>
        <p:spPr bwMode="gray">
          <a:xfrm>
            <a:off x="8565199" y="2757700"/>
            <a:ext cx="3291840" cy="9321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Targeted financial tools reduce exposure to early-stage risks</a:t>
            </a:r>
            <a:r>
              <a:rPr lang="en-US" sz="1200" dirty="0">
                <a:solidFill>
                  <a:schemeClr val="tx1"/>
                </a:solidFill>
              </a:rPr>
              <a:t>, enabling private capital to enter and scale innovative or unproven solutions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CF84F3-F929-1F7D-DA49-D026A50414F7}"/>
              </a:ext>
            </a:extLst>
          </p:cNvPr>
          <p:cNvSpPr/>
          <p:nvPr/>
        </p:nvSpPr>
        <p:spPr bwMode="gray">
          <a:xfrm>
            <a:off x="1149307" y="4953862"/>
            <a:ext cx="3291840" cy="1018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Align national policies across all levers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Commit to targets that reduce virgin plastic use and increase recycled material uptake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Enforce emission limits for plastics production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C01324-4DA4-928D-DA52-C94263A41713}"/>
              </a:ext>
            </a:extLst>
          </p:cNvPr>
          <p:cNvSpPr/>
          <p:nvPr/>
        </p:nvSpPr>
        <p:spPr bwMode="gray">
          <a:xfrm>
            <a:off x="4843002" y="4953862"/>
            <a:ext cx="3291840" cy="10187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Develop interoperable traceability platforms.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Standardize digital product passports</a:t>
            </a:r>
            <a:r>
              <a:rPr lang="en-US" sz="1200" baseline="30000" dirty="0">
                <a:solidFill>
                  <a:schemeClr val="tx1"/>
                </a:solidFill>
              </a:rPr>
              <a:t>1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Mandate emissions disclosure standards across the value chain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Ensure third-party impact verification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82750-0260-D95F-9BFF-057279FC598C}"/>
              </a:ext>
            </a:extLst>
          </p:cNvPr>
          <p:cNvSpPr/>
          <p:nvPr/>
        </p:nvSpPr>
        <p:spPr bwMode="gray">
          <a:xfrm>
            <a:off x="8536696" y="4944974"/>
            <a:ext cx="3291840" cy="10187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Expand blended finance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Deploy public guarantees</a:t>
            </a:r>
            <a:r>
              <a:rPr lang="en-US" sz="1200" baseline="30000" dirty="0">
                <a:solidFill>
                  <a:schemeClr val="tx1"/>
                </a:solidFill>
              </a:rPr>
              <a:t>2</a:t>
            </a: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Offer first-loss capital</a:t>
            </a:r>
            <a:r>
              <a:rPr lang="en-US" sz="1200" baseline="30000" dirty="0">
                <a:solidFill>
                  <a:schemeClr val="tx1"/>
                </a:solidFill>
              </a:rPr>
              <a:t>3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Co-design risk-sharing tools</a:t>
            </a:r>
            <a:r>
              <a:rPr lang="en-US" sz="1200" baseline="30000" dirty="0">
                <a:solidFill>
                  <a:schemeClr val="tx1"/>
                </a:solidFill>
              </a:rPr>
              <a:t>4</a:t>
            </a:r>
            <a:r>
              <a:rPr lang="en-US" sz="1200" dirty="0">
                <a:solidFill>
                  <a:schemeClr val="tx1"/>
                </a:solidFill>
              </a:rPr>
              <a:t> with public-private investment vehicles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btfpColumnHeaderBoxText223027">
            <a:extLst>
              <a:ext uri="{FF2B5EF4-FFF2-40B4-BE49-F238E27FC236}">
                <a16:creationId xmlns:a16="http://schemas.microsoft.com/office/drawing/2014/main" id="{A8D4528C-BFBF-4793-22A3-247C2BE47B6B}"/>
              </a:ext>
            </a:extLst>
          </p:cNvPr>
          <p:cNvSpPr txBox="1"/>
          <p:nvPr/>
        </p:nvSpPr>
        <p:spPr bwMode="gray">
          <a:xfrm rot="16200000">
            <a:off x="105897" y="4056269"/>
            <a:ext cx="1018795" cy="503663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Current gap</a:t>
            </a:r>
          </a:p>
        </p:txBody>
      </p:sp>
      <p:sp>
        <p:nvSpPr>
          <p:cNvPr id="32" name="btfpColumnHeaderBoxText223027">
            <a:extLst>
              <a:ext uri="{FF2B5EF4-FFF2-40B4-BE49-F238E27FC236}">
                <a16:creationId xmlns:a16="http://schemas.microsoft.com/office/drawing/2014/main" id="{D23B2804-2244-E723-9DFB-81D36F371D30}"/>
              </a:ext>
            </a:extLst>
          </p:cNvPr>
          <p:cNvSpPr txBox="1"/>
          <p:nvPr/>
        </p:nvSpPr>
        <p:spPr bwMode="gray">
          <a:xfrm rot="16200000">
            <a:off x="145061" y="5174795"/>
            <a:ext cx="1018795" cy="503663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Enabling moves</a:t>
            </a:r>
          </a:p>
        </p:txBody>
      </p:sp>
      <p:sp>
        <p:nvSpPr>
          <p:cNvPr id="33" name="btfpColumnHeaderBoxText223027">
            <a:extLst>
              <a:ext uri="{FF2B5EF4-FFF2-40B4-BE49-F238E27FC236}">
                <a16:creationId xmlns:a16="http://schemas.microsoft.com/office/drawing/2014/main" id="{2BCB216B-4A24-B76D-9AE1-112A526A7E4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gray">
          <a:xfrm>
            <a:off x="5513294" y="2320428"/>
            <a:ext cx="2651760" cy="288219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Data &amp; Tracking Systems</a:t>
            </a:r>
          </a:p>
        </p:txBody>
      </p:sp>
      <p:pic>
        <p:nvPicPr>
          <p:cNvPr id="34" name="Graphic 33" descr="Court outline">
            <a:extLst>
              <a:ext uri="{FF2B5EF4-FFF2-40B4-BE49-F238E27FC236}">
                <a16:creationId xmlns:a16="http://schemas.microsoft.com/office/drawing/2014/main" id="{1789ACB3-5EEE-EEBE-1436-62C97ADFE9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2350" y="2128215"/>
            <a:ext cx="635254" cy="635254"/>
          </a:xfrm>
          <a:prstGeom prst="rect">
            <a:avLst/>
          </a:prstGeom>
        </p:spPr>
      </p:pic>
      <p:pic>
        <p:nvPicPr>
          <p:cNvPr id="35" name="Graphic 34" descr="Server outline">
            <a:extLst>
              <a:ext uri="{FF2B5EF4-FFF2-40B4-BE49-F238E27FC236}">
                <a16:creationId xmlns:a16="http://schemas.microsoft.com/office/drawing/2014/main" id="{87591F58-F264-5F62-BDE0-2BB76497ED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10130" y="2150531"/>
            <a:ext cx="635254" cy="635254"/>
          </a:xfrm>
          <a:prstGeom prst="rect">
            <a:avLst/>
          </a:prstGeom>
        </p:spPr>
      </p:pic>
      <p:pic>
        <p:nvPicPr>
          <p:cNvPr id="36" name="Graphic 35" descr="Coins outline">
            <a:extLst>
              <a:ext uri="{FF2B5EF4-FFF2-40B4-BE49-F238E27FC236}">
                <a16:creationId xmlns:a16="http://schemas.microsoft.com/office/drawing/2014/main" id="{98E513D0-B178-B694-11E1-371F9D7653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17499" y="2148709"/>
            <a:ext cx="635254" cy="6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96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947817EB-60E0-A517-D585-A7962DCBE8A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709688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7817EB-60E0-A517-D585-A7962DCBE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Placeholder 25" descr="A person with long brown hair&#10;&#10;AI-generated content may be incorrect.">
            <a:extLst>
              <a:ext uri="{FF2B5EF4-FFF2-40B4-BE49-F238E27FC236}">
                <a16:creationId xmlns:a16="http://schemas.microsoft.com/office/drawing/2014/main" id="{71F63F69-078D-4261-0362-A99FF9AB0D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23609" y="1225881"/>
            <a:ext cx="1027325" cy="1044498"/>
          </a:xfrm>
          <a:prstGeom prst="ellipse">
            <a:avLst/>
          </a:prstGeom>
        </p:spPr>
      </p:pic>
      <p:pic>
        <p:nvPicPr>
          <p:cNvPr id="9" name="Picture Placeholder 23" descr="A person smiling at camera&#10;&#10;AI-generated content may be incorrect.">
            <a:extLst>
              <a:ext uri="{FF2B5EF4-FFF2-40B4-BE49-F238E27FC236}">
                <a16:creationId xmlns:a16="http://schemas.microsoft.com/office/drawing/2014/main" id="{C613CC6C-1E45-0D82-0C0E-80FB2CB9D5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0662" y="2543897"/>
            <a:ext cx="982052" cy="984885"/>
          </a:xfrm>
          <a:prstGeom prst="ellipse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2EF17-D63F-9B50-AFBD-30560B239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0" rIns="91440" bIns="45720" anchor="t">
            <a:normAutofit/>
          </a:bodyPr>
          <a:lstStyle/>
          <a:p>
            <a:r>
              <a:rPr lang="en-US">
                <a:cs typeface="Arial"/>
              </a:rPr>
              <a:t>CKI Plastics Team</a:t>
            </a:r>
          </a:p>
        </p:txBody>
      </p:sp>
      <p:grpSp>
        <p:nvGrpSpPr>
          <p:cNvPr id="8" name="Group 40">
            <a:extLst>
              <a:ext uri="{FF2B5EF4-FFF2-40B4-BE49-F238E27FC236}">
                <a16:creationId xmlns:a16="http://schemas.microsoft.com/office/drawing/2014/main" id="{77A59A46-A2ED-EA37-558E-7C7F89D8C138}"/>
              </a:ext>
            </a:extLst>
          </p:cNvPr>
          <p:cNvGrpSpPr/>
          <p:nvPr/>
        </p:nvGrpSpPr>
        <p:grpSpPr>
          <a:xfrm>
            <a:off x="310874" y="1182043"/>
            <a:ext cx="3661950" cy="1061829"/>
            <a:chOff x="313775" y="1182043"/>
            <a:chExt cx="3661950" cy="10618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9ED323-DAC6-840B-09A1-9F74AE86F156}"/>
                </a:ext>
              </a:extLst>
            </p:cNvPr>
            <p:cNvSpPr txBox="1"/>
            <p:nvPr/>
          </p:nvSpPr>
          <p:spPr>
            <a:xfrm>
              <a:off x="1447494" y="1182043"/>
              <a:ext cx="252823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n-US" sz="1200" b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Hyae Ryung (Helen) Kim</a:t>
              </a:r>
              <a:endParaRPr lang="en-US" sz="12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PhD in Sustainable Development 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Senior Research Fellow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hlinkClick r:id="rId8"/>
                </a:rPr>
                <a:t>hk2901@columbia.edu</a:t>
              </a:r>
              <a:endParaRPr lang="en-US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10" descr="Hyae Ryung (Helen) Kim">
              <a:extLst>
                <a:ext uri="{FF2B5EF4-FFF2-40B4-BE49-F238E27FC236}">
                  <a16:creationId xmlns:a16="http://schemas.microsoft.com/office/drawing/2014/main" id="{591055BA-D884-AC43-D95F-324A5A4A21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3775" y="1208958"/>
              <a:ext cx="1007999" cy="1007999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CF2CD011-8682-F135-4143-7048A8F2ADD7}"/>
              </a:ext>
            </a:extLst>
          </p:cNvPr>
          <p:cNvGrpSpPr/>
          <p:nvPr/>
        </p:nvGrpSpPr>
        <p:grpSpPr>
          <a:xfrm>
            <a:off x="7823610" y="3819316"/>
            <a:ext cx="4460326" cy="1061829"/>
            <a:chOff x="7976013" y="5147541"/>
            <a:chExt cx="4460326" cy="1061829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E1D30867-2AE4-2000-079A-46A365F1DFEB}"/>
                </a:ext>
              </a:extLst>
            </p:cNvPr>
            <p:cNvSpPr txBox="1"/>
            <p:nvPr/>
          </p:nvSpPr>
          <p:spPr>
            <a:xfrm>
              <a:off x="9144499" y="5147541"/>
              <a:ext cx="3291840" cy="10618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indent="0">
                <a:buNone/>
              </a:pPr>
              <a:r>
                <a:rPr lang="en-US" sz="1200" b="1">
                  <a:latin typeface="Arial"/>
                  <a:ea typeface="Times New Roman" panose="02020603050405020304" pitchFamily="18" charset="0"/>
                  <a:cs typeface="Arial"/>
                </a:rPr>
                <a:t>Gernot Wagner</a:t>
              </a:r>
              <a:endParaRPr lang="en-US" sz="12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ea typeface="Times New Roman" panose="02020603050405020304" pitchFamily="18" charset="0"/>
                  <a:cs typeface="Arial"/>
                </a:rPr>
                <a:t>Senior Lecturer, Columbia Business School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ea typeface="Times New Roman" panose="02020603050405020304" pitchFamily="18" charset="0"/>
                  <a:cs typeface="Arial"/>
                </a:rPr>
                <a:t>Faculty Director, Climate Knowledge Initiative</a:t>
              </a:r>
              <a:endParaRPr lang="en-US">
                <a:latin typeface="Arial"/>
                <a:cs typeface="Arial"/>
              </a:endParaRP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hlinkClick r:id="rId10"/>
                </a:rPr>
                <a:t>gwagner@columbia.edu</a:t>
              </a:r>
              <a:endParaRPr lang="en-US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9" descr="A person standing in front of a window&#10;&#10;Description automatically generated">
              <a:extLst>
                <a:ext uri="{FF2B5EF4-FFF2-40B4-BE49-F238E27FC236}">
                  <a16:creationId xmlns:a16="http://schemas.microsoft.com/office/drawing/2014/main" id="{F6B719AF-EE59-48F9-3473-3B510C61FF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76013" y="5174456"/>
              <a:ext cx="1038887" cy="1007999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1227564A-CFFC-AAE6-EA8A-8C1EFDABF3C8}"/>
              </a:ext>
            </a:extLst>
          </p:cNvPr>
          <p:cNvGrpSpPr/>
          <p:nvPr/>
        </p:nvGrpSpPr>
        <p:grpSpPr>
          <a:xfrm>
            <a:off x="4112782" y="2573702"/>
            <a:ext cx="3967940" cy="1004400"/>
            <a:chOff x="4248254" y="2600397"/>
            <a:chExt cx="3967940" cy="1004400"/>
          </a:xfrm>
        </p:grpSpPr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B94D2250-31B3-6FCD-F69B-3124EC7E5DFD}"/>
                </a:ext>
              </a:extLst>
            </p:cNvPr>
            <p:cNvSpPr txBox="1"/>
            <p:nvPr/>
          </p:nvSpPr>
          <p:spPr>
            <a:xfrm>
              <a:off x="5378354" y="2702488"/>
              <a:ext cx="2837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n-US" sz="1200" b="1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Yosafat</a:t>
              </a:r>
              <a:r>
                <a:rPr lang="en-US" sz="1200" b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200" b="1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Partogi</a:t>
              </a:r>
              <a:r>
                <a:rPr lang="en-US" sz="1200" b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200" b="1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Simbolon</a:t>
              </a:r>
              <a:endParaRPr lang="en-US" sz="12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Master of Business Administration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CKI Fellow</a:t>
              </a:r>
            </a:p>
          </p:txBody>
        </p:sp>
        <p:pic>
          <p:nvPicPr>
            <p:cNvPr id="15" name="Picture 2" descr="Yosafat Simbolon">
              <a:extLst>
                <a:ext uri="{FF2B5EF4-FFF2-40B4-BE49-F238E27FC236}">
                  <a16:creationId xmlns:a16="http://schemas.microsoft.com/office/drawing/2014/main" id="{7251E08C-F4CE-05AD-A982-3B5FEAC9B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254" y="2600397"/>
              <a:ext cx="1004400" cy="1004400"/>
            </a:xfrm>
            <a:prstGeom prst="ellipse">
              <a:avLst/>
            </a:prstGeom>
            <a:ln w="9525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ACCF6EF5-59ED-39C6-BAF2-ADA39B8BE08B}"/>
              </a:ext>
            </a:extLst>
          </p:cNvPr>
          <p:cNvGrpSpPr/>
          <p:nvPr/>
        </p:nvGrpSpPr>
        <p:grpSpPr>
          <a:xfrm>
            <a:off x="310874" y="5176086"/>
            <a:ext cx="3661950" cy="1004400"/>
            <a:chOff x="526904" y="3994494"/>
            <a:chExt cx="3661950" cy="1004400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CC424097-A78A-191E-9A19-C95091F39B5F}"/>
                </a:ext>
              </a:extLst>
            </p:cNvPr>
            <p:cNvSpPr txBox="1"/>
            <p:nvPr/>
          </p:nvSpPr>
          <p:spPr>
            <a:xfrm>
              <a:off x="1657044" y="4004252"/>
              <a:ext cx="253181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n-US" sz="1200" b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Paula Sanchez </a:t>
              </a:r>
              <a:r>
                <a:rPr lang="en-US" sz="1200" b="1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Encinar</a:t>
              </a:r>
              <a:endParaRPr lang="en-US" sz="12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M.S. in Sustainability Management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CKI Fellow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6C4DD21C-EF0E-9E08-2B53-3784E5055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 l="1160" r="1160"/>
            <a:stretch/>
          </p:blipFill>
          <p:spPr bwMode="auto">
            <a:xfrm>
              <a:off x="526904" y="3994494"/>
              <a:ext cx="1004400" cy="1004400"/>
            </a:xfrm>
            <a:prstGeom prst="ellipse">
              <a:avLst/>
            </a:prstGeom>
            <a:ln w="9525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0">
            <a:extLst>
              <a:ext uri="{FF2B5EF4-FFF2-40B4-BE49-F238E27FC236}">
                <a16:creationId xmlns:a16="http://schemas.microsoft.com/office/drawing/2014/main" id="{AA59F60D-23A7-8FDA-773F-9B26C90E1B77}"/>
              </a:ext>
            </a:extLst>
          </p:cNvPr>
          <p:cNvGrpSpPr/>
          <p:nvPr/>
        </p:nvGrpSpPr>
        <p:grpSpPr>
          <a:xfrm>
            <a:off x="4112782" y="5093511"/>
            <a:ext cx="3967939" cy="1088775"/>
            <a:chOff x="6095999" y="1441220"/>
            <a:chExt cx="3967939" cy="1088775"/>
          </a:xfrm>
        </p:grpSpPr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9D79C9B-44B4-9AA2-D61E-BE7A568A6855}"/>
                </a:ext>
              </a:extLst>
            </p:cNvPr>
            <p:cNvSpPr txBox="1"/>
            <p:nvPr/>
          </p:nvSpPr>
          <p:spPr>
            <a:xfrm>
              <a:off x="7229699" y="1441220"/>
              <a:ext cx="2834239" cy="53860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err="1">
                  <a:latin typeface="Arial"/>
                  <a:ea typeface="Times New Roman" panose="02020603050405020304" pitchFamily="18" charset="0"/>
                  <a:cs typeface="Arial"/>
                </a:rPr>
                <a:t>Smarth</a:t>
              </a:r>
              <a:r>
                <a:rPr lang="en-US" sz="1200" b="1">
                  <a:latin typeface="Arial"/>
                  <a:ea typeface="Times New Roman" panose="02020603050405020304" pitchFamily="18" charset="0"/>
                  <a:cs typeface="Arial"/>
                </a:rPr>
                <a:t> Galhotra</a:t>
              </a:r>
              <a:endParaRPr lang="en-US" sz="12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200">
                  <a:cs typeface="Arial"/>
                </a:rPr>
                <a:t>Master of Business Administration</a:t>
              </a:r>
            </a:p>
          </p:txBody>
        </p:sp>
        <p:pic>
          <p:nvPicPr>
            <p:cNvPr id="27" name="Picture 31">
              <a:extLst>
                <a:ext uri="{FF2B5EF4-FFF2-40B4-BE49-F238E27FC236}">
                  <a16:creationId xmlns:a16="http://schemas.microsoft.com/office/drawing/2014/main" id="{324A7F1B-1E54-D32A-96AA-090B31415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 l="2" r="2"/>
            <a:stretch/>
          </p:blipFill>
          <p:spPr bwMode="auto">
            <a:xfrm>
              <a:off x="6095999" y="1521996"/>
              <a:ext cx="1007960" cy="1007999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5">
            <a:extLst>
              <a:ext uri="{FF2B5EF4-FFF2-40B4-BE49-F238E27FC236}">
                <a16:creationId xmlns:a16="http://schemas.microsoft.com/office/drawing/2014/main" id="{2BCE091B-2E03-1440-50DD-E85CF1041992}"/>
              </a:ext>
            </a:extLst>
          </p:cNvPr>
          <p:cNvSpPr txBox="1"/>
          <p:nvPr/>
        </p:nvSpPr>
        <p:spPr>
          <a:xfrm>
            <a:off x="8941610" y="1255404"/>
            <a:ext cx="2935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Ariela Farchi</a:t>
            </a:r>
          </a:p>
          <a:p>
            <a:endParaRPr lang="en-US" sz="1200" b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2880"/>
            <a:r>
              <a:rPr lang="en-US" sz="1200"/>
              <a:t>Staff Associate III, CKI</a:t>
            </a:r>
            <a:endParaRPr lang="en-US" sz="1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D9AEE3B-F72A-4C62-8B86-5F23A6C02032}"/>
              </a:ext>
            </a:extLst>
          </p:cNvPr>
          <p:cNvGrpSpPr/>
          <p:nvPr/>
        </p:nvGrpSpPr>
        <p:grpSpPr>
          <a:xfrm>
            <a:off x="310874" y="2491127"/>
            <a:ext cx="3807204" cy="1088775"/>
            <a:chOff x="313775" y="2446690"/>
            <a:chExt cx="3807204" cy="1088775"/>
          </a:xfrm>
        </p:grpSpPr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id="{8E1F0391-C535-0241-F89D-5386E2EA76A2}"/>
                </a:ext>
              </a:extLst>
            </p:cNvPr>
            <p:cNvSpPr txBox="1"/>
            <p:nvPr/>
          </p:nvSpPr>
          <p:spPr>
            <a:xfrm>
              <a:off x="1447494" y="2446690"/>
              <a:ext cx="2673485" cy="9541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>
                  <a:latin typeface="Arial"/>
                  <a:cs typeface="Arial"/>
                </a:rPr>
                <a:t>Mariana Castaño</a:t>
              </a:r>
              <a:endParaRPr lang="en-US">
                <a:latin typeface="Arial"/>
                <a:cs typeface="Arial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Master of Business Administration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CKI Fellow</a:t>
              </a:r>
            </a:p>
          </p:txBody>
        </p:sp>
        <p:pic>
          <p:nvPicPr>
            <p:cNvPr id="39" name="Picture 33">
              <a:extLst>
                <a:ext uri="{FF2B5EF4-FFF2-40B4-BE49-F238E27FC236}">
                  <a16:creationId xmlns:a16="http://schemas.microsoft.com/office/drawing/2014/main" id="{DB20B297-B23F-7A9D-571D-B49C5E65F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/>
          </p:blipFill>
          <p:spPr bwMode="auto">
            <a:xfrm>
              <a:off x="313775" y="2527465"/>
              <a:ext cx="1008000" cy="1008000"/>
            </a:xfrm>
            <a:prstGeom prst="ellipse">
              <a:avLst/>
            </a:prstGeom>
            <a:ln w="9525" cap="rnd">
              <a:solidFill>
                <a:schemeClr val="bg1">
                  <a:lumMod val="9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36">
            <a:extLst>
              <a:ext uri="{FF2B5EF4-FFF2-40B4-BE49-F238E27FC236}">
                <a16:creationId xmlns:a16="http://schemas.microsoft.com/office/drawing/2014/main" id="{87D4E563-A8FD-7C49-1875-5F87B3C5156B}"/>
              </a:ext>
            </a:extLst>
          </p:cNvPr>
          <p:cNvSpPr txBox="1"/>
          <p:nvPr/>
        </p:nvSpPr>
        <p:spPr>
          <a:xfrm>
            <a:off x="8913000" y="2543897"/>
            <a:ext cx="315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 Hoyos</a:t>
            </a:r>
            <a:br>
              <a:rPr lang="en-US" sz="12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2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2880"/>
            <a:r>
              <a:rPr lang="en-US" sz="1200"/>
              <a:t>Senior Staff Associate, CKI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" name="TextBox 42">
            <a:extLst>
              <a:ext uri="{FF2B5EF4-FFF2-40B4-BE49-F238E27FC236}">
                <a16:creationId xmlns:a16="http://schemas.microsoft.com/office/drawing/2014/main" id="{82BDFD2C-6435-ECC1-4653-82C93EA8ACB9}"/>
              </a:ext>
            </a:extLst>
          </p:cNvPr>
          <p:cNvSpPr txBox="1"/>
          <p:nvPr/>
        </p:nvSpPr>
        <p:spPr>
          <a:xfrm>
            <a:off x="5242882" y="3964286"/>
            <a:ext cx="2837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</a:t>
            </a:r>
            <a:r>
              <a:rPr lang="en-US" sz="1200" b="1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Oljaca</a:t>
            </a:r>
            <a:endParaRPr lang="en-US" sz="12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 in Sustainable Development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CKI Fellow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D1C7C0-3E50-4CDA-837A-5348E55F2D85}"/>
              </a:ext>
            </a:extLst>
          </p:cNvPr>
          <p:cNvGrpSpPr/>
          <p:nvPr/>
        </p:nvGrpSpPr>
        <p:grpSpPr>
          <a:xfrm>
            <a:off x="311150" y="3787282"/>
            <a:ext cx="3623374" cy="1005840"/>
            <a:chOff x="313528" y="3787282"/>
            <a:chExt cx="3588577" cy="10058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700468-6D6D-42CB-B838-0DB0C961C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36062" t="27811" r="4759" b="32238"/>
            <a:stretch/>
          </p:blipFill>
          <p:spPr>
            <a:xfrm>
              <a:off x="313528" y="3787282"/>
              <a:ext cx="994142" cy="1005840"/>
            </a:xfrm>
            <a:prstGeom prst="ellipse">
              <a:avLst/>
            </a:prstGeom>
          </p:spPr>
        </p:pic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BA9369E3-6D2E-4C9B-8E6C-761E4DE22274}"/>
                </a:ext>
              </a:extLst>
            </p:cNvPr>
            <p:cNvSpPr txBox="1">
              <a:spLocks/>
            </p:cNvSpPr>
            <p:nvPr/>
          </p:nvSpPr>
          <p:spPr>
            <a:xfrm>
              <a:off x="1452486" y="3861518"/>
              <a:ext cx="244961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Khande</a:t>
              </a:r>
              <a:r>
                <a:rPr lang="en-US" sz="1200" b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Jae Fisher</a:t>
              </a:r>
              <a:endParaRPr lang="en-US" sz="12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M.S. in Sustainability Science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CKI Fellow</a:t>
              </a: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852FFBED-51D3-4D0E-88CF-F11E5C90AA55}"/>
              </a:ext>
            </a:extLst>
          </p:cNvPr>
          <p:cNvGrpSpPr/>
          <p:nvPr/>
        </p:nvGrpSpPr>
        <p:grpSpPr>
          <a:xfrm>
            <a:off x="4099010" y="1182043"/>
            <a:ext cx="3981712" cy="1005840"/>
            <a:chOff x="4234482" y="1211117"/>
            <a:chExt cx="3981712" cy="1005840"/>
          </a:xfrm>
        </p:grpSpPr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524F76A4-316A-C916-5515-BD0318C4B35F}"/>
                </a:ext>
              </a:extLst>
            </p:cNvPr>
            <p:cNvSpPr txBox="1"/>
            <p:nvPr/>
          </p:nvSpPr>
          <p:spPr>
            <a:xfrm>
              <a:off x="5378354" y="1313928"/>
              <a:ext cx="2837840" cy="8002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Anika Behrndt</a:t>
              </a:r>
              <a:endParaRPr lang="en-US"/>
            </a:p>
            <a:p>
              <a:pPr>
                <a:spcBef>
                  <a:spcPts val="600"/>
                </a:spcBef>
              </a:pPr>
              <a:r>
                <a:rPr lang="en-US" sz="1200">
                  <a:latin typeface="Arial"/>
                  <a:cs typeface="Arial"/>
                </a:rPr>
                <a:t>M.S. in Sustainability Management</a:t>
              </a:r>
              <a:endParaRPr lang="en-US"/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>
                  <a:effectLst/>
                  <a:latin typeface="Arial"/>
                  <a:ea typeface="Times New Roman" panose="02020603050405020304" pitchFamily="18" charset="0"/>
                  <a:cs typeface="Arial"/>
                </a:rPr>
                <a:t>CKI Fellow</a:t>
              </a:r>
            </a:p>
          </p:txBody>
        </p:sp>
        <p:pic>
          <p:nvPicPr>
            <p:cNvPr id="32" name="Picture 25">
              <a:extLst>
                <a:ext uri="{FF2B5EF4-FFF2-40B4-BE49-F238E27FC236}">
                  <a16:creationId xmlns:a16="http://schemas.microsoft.com/office/drawing/2014/main" id="{6F1C7649-11BC-22E7-BFF5-A95F6F1AA6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/>
            <a:srcRect t="495" b="495"/>
            <a:stretch/>
          </p:blipFill>
          <p:spPr bwMode="auto">
            <a:xfrm>
              <a:off x="4234482" y="1211117"/>
              <a:ext cx="1005840" cy="100584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4" descr="Una Oljaca">
            <a:extLst>
              <a:ext uri="{FF2B5EF4-FFF2-40B4-BE49-F238E27FC236}">
                <a16:creationId xmlns:a16="http://schemas.microsoft.com/office/drawing/2014/main" id="{120C13B5-FB93-C0EA-B358-EF2818DEE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123" y="3819316"/>
            <a:ext cx="1005840" cy="10058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4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B47F1A4-651F-465D-83D5-89E20D65D31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47F1A4-651F-465D-83D5-89E20D65D3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002A8B0-A355-181F-D044-4E75CB91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GT" dirty="0"/>
              <a:t>Glossary</a:t>
            </a: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588CC1B5-DDB0-5654-6D0C-E4617FDF9396}"/>
              </a:ext>
            </a:extLst>
          </p:cNvPr>
          <p:cNvSpPr/>
          <p:nvPr/>
        </p:nvSpPr>
        <p:spPr>
          <a:xfrm>
            <a:off x="334961" y="1268414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ACR</a:t>
            </a:r>
            <a:endParaRPr lang="en-US" sz="140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F1584F4E-2B31-2DC9-92A9-A56CA4138AA9}"/>
              </a:ext>
            </a:extLst>
          </p:cNvPr>
          <p:cNvSpPr/>
          <p:nvPr/>
        </p:nvSpPr>
        <p:spPr>
          <a:xfrm>
            <a:off x="1313369" y="1268414"/>
            <a:ext cx="4069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Acrylic</a:t>
            </a:r>
            <a:endParaRPr lang="en-US" sz="140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690C10C7-913B-3D12-DB06-87F47C2254E7}"/>
              </a:ext>
            </a:extLst>
          </p:cNvPr>
          <p:cNvSpPr/>
          <p:nvPr/>
        </p:nvSpPr>
        <p:spPr>
          <a:xfrm>
            <a:off x="334961" y="1625030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APC</a:t>
            </a:r>
            <a:endParaRPr lang="en-US" sz="14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5E1CB69E-4CBA-F116-A4AC-B8B05C199530}"/>
              </a:ext>
            </a:extLst>
          </p:cNvPr>
          <p:cNvSpPr/>
          <p:nvPr/>
        </p:nvSpPr>
        <p:spPr>
          <a:xfrm>
            <a:off x="1313369" y="1625030"/>
            <a:ext cx="4069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Aliphatic polycarbonates</a:t>
            </a:r>
            <a:endParaRPr lang="en-US" sz="140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E3840DAD-950B-FAD3-AAF4-A976D5E6AB11}"/>
              </a:ext>
            </a:extLst>
          </p:cNvPr>
          <p:cNvSpPr/>
          <p:nvPr/>
        </p:nvSpPr>
        <p:spPr>
          <a:xfrm>
            <a:off x="334961" y="1981646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BAU</a:t>
            </a:r>
            <a:endParaRPr lang="en-US" sz="140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3818F9DD-E258-CE00-463A-3BBBEF22E4D2}"/>
              </a:ext>
            </a:extLst>
          </p:cNvPr>
          <p:cNvSpPr/>
          <p:nvPr/>
        </p:nvSpPr>
        <p:spPr>
          <a:xfrm>
            <a:off x="1313369" y="1981646"/>
            <a:ext cx="4069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Business as usual</a:t>
            </a:r>
            <a:endParaRPr lang="en-US" sz="140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27FAEF28-1339-D37C-2299-51978DABE03A}"/>
              </a:ext>
            </a:extLst>
          </p:cNvPr>
          <p:cNvSpPr/>
          <p:nvPr/>
        </p:nvSpPr>
        <p:spPr>
          <a:xfrm>
            <a:off x="334961" y="2338262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CCUS</a:t>
            </a:r>
            <a:endParaRPr lang="en-US" sz="14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931A46FC-6734-7B9E-FC91-6E79758B57B9}"/>
              </a:ext>
            </a:extLst>
          </p:cNvPr>
          <p:cNvSpPr/>
          <p:nvPr/>
        </p:nvSpPr>
        <p:spPr>
          <a:xfrm>
            <a:off x="1313369" y="2338262"/>
            <a:ext cx="4069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Carbon capture, utilization, and storage</a:t>
            </a:r>
            <a:endParaRPr lang="en-US" sz="140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D8571179-97F3-E15A-AE01-4674DE39E94C}"/>
              </a:ext>
            </a:extLst>
          </p:cNvPr>
          <p:cNvSpPr/>
          <p:nvPr/>
        </p:nvSpPr>
        <p:spPr>
          <a:xfrm>
            <a:off x="334961" y="2694878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CP</a:t>
            </a:r>
            <a:endParaRPr lang="en-US" sz="140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E2D2EBE4-5256-80A5-C6DE-FE544627565E}"/>
              </a:ext>
            </a:extLst>
          </p:cNvPr>
          <p:cNvSpPr/>
          <p:nvPr/>
        </p:nvSpPr>
        <p:spPr>
          <a:xfrm>
            <a:off x="1313369" y="2694878"/>
            <a:ext cx="4069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Casein polymers</a:t>
            </a:r>
            <a:endParaRPr lang="en-US" sz="140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E82E5485-DB01-9573-4EE5-649498E5721D}"/>
              </a:ext>
            </a:extLst>
          </p:cNvPr>
          <p:cNvSpPr/>
          <p:nvPr/>
        </p:nvSpPr>
        <p:spPr>
          <a:xfrm>
            <a:off x="334961" y="3051494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CR</a:t>
            </a:r>
            <a:endParaRPr lang="en-US" sz="1400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5715A8D1-BC75-14AA-0AD2-A012E84692F4}"/>
              </a:ext>
            </a:extLst>
          </p:cNvPr>
          <p:cNvSpPr/>
          <p:nvPr/>
        </p:nvSpPr>
        <p:spPr>
          <a:xfrm>
            <a:off x="1313369" y="3051494"/>
            <a:ext cx="4069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Cellulose regenerates</a:t>
            </a:r>
            <a:endParaRPr lang="en-US" sz="140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674C4E23-E43E-5941-8F35-7DD45F4B2C20}"/>
              </a:ext>
            </a:extLst>
          </p:cNvPr>
          <p:cNvSpPr/>
          <p:nvPr/>
        </p:nvSpPr>
        <p:spPr>
          <a:xfrm>
            <a:off x="334961" y="3408110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CX</a:t>
            </a:r>
            <a:endParaRPr lang="en-US" sz="140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EC0AE80C-4183-6D18-8681-BBF96A964834}"/>
              </a:ext>
            </a:extLst>
          </p:cNvPr>
          <p:cNvSpPr/>
          <p:nvPr/>
        </p:nvSpPr>
        <p:spPr>
          <a:xfrm>
            <a:off x="1313369" y="3408110"/>
            <a:ext cx="4069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Customer experience</a:t>
            </a:r>
            <a:endParaRPr lang="en-US" sz="1400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FA5034CC-EFA3-273F-2FBE-2F8420182B70}"/>
              </a:ext>
            </a:extLst>
          </p:cNvPr>
          <p:cNvSpPr/>
          <p:nvPr/>
        </p:nvSpPr>
        <p:spPr>
          <a:xfrm>
            <a:off x="334961" y="3764726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EOL</a:t>
            </a:r>
            <a:endParaRPr lang="en-US" sz="140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B159064D-1277-C1A4-5F0E-ED4155707E7C}"/>
              </a:ext>
            </a:extLst>
          </p:cNvPr>
          <p:cNvSpPr/>
          <p:nvPr/>
        </p:nvSpPr>
        <p:spPr>
          <a:xfrm>
            <a:off x="1313369" y="3764726"/>
            <a:ext cx="4069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End of life</a:t>
            </a:r>
            <a:endParaRPr lang="en-US" sz="140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C82121FF-0BC7-7EA1-0EC4-E46D1065B580}"/>
              </a:ext>
            </a:extLst>
          </p:cNvPr>
          <p:cNvSpPr/>
          <p:nvPr/>
        </p:nvSpPr>
        <p:spPr>
          <a:xfrm>
            <a:off x="334961" y="4121342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EPR</a:t>
            </a:r>
            <a:endParaRPr lang="en-US" sz="1400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94C70F42-3A8A-1990-4172-E8A5592BAFD9}"/>
              </a:ext>
            </a:extLst>
          </p:cNvPr>
          <p:cNvSpPr/>
          <p:nvPr/>
        </p:nvSpPr>
        <p:spPr>
          <a:xfrm>
            <a:off x="1313369" y="4121342"/>
            <a:ext cx="4069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Extended producer responsibility</a:t>
            </a:r>
            <a:endParaRPr lang="en-US" sz="1400"/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39C9B6BD-49E6-AA8F-21C1-8817DFDD3780}"/>
              </a:ext>
            </a:extLst>
          </p:cNvPr>
          <p:cNvSpPr/>
          <p:nvPr/>
        </p:nvSpPr>
        <p:spPr>
          <a:xfrm>
            <a:off x="334961" y="4477958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EPS</a:t>
            </a:r>
            <a:endParaRPr lang="en-US" sz="1400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792F7DB6-F602-735B-ADA9-1C3F7A508720}"/>
              </a:ext>
            </a:extLst>
          </p:cNvPr>
          <p:cNvSpPr/>
          <p:nvPr/>
        </p:nvSpPr>
        <p:spPr>
          <a:xfrm>
            <a:off x="1313369" y="4477958"/>
            <a:ext cx="4069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Expanded polystyrene</a:t>
            </a:r>
            <a:endParaRPr lang="en-US" sz="1400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BC092610-0707-FC06-6755-FEE87B67A4D3}"/>
              </a:ext>
            </a:extLst>
          </p:cNvPr>
          <p:cNvSpPr/>
          <p:nvPr/>
        </p:nvSpPr>
        <p:spPr>
          <a:xfrm>
            <a:off x="334961" y="4834574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E-SC</a:t>
            </a:r>
            <a:endParaRPr lang="en-US" sz="1400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F78253F1-72A4-76E7-4E2B-0C51B85B0723}"/>
              </a:ext>
            </a:extLst>
          </p:cNvPr>
          <p:cNvSpPr/>
          <p:nvPr/>
        </p:nvSpPr>
        <p:spPr>
          <a:xfrm>
            <a:off x="1313369" y="4834574"/>
            <a:ext cx="4069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Electrical steam cracking</a:t>
            </a:r>
            <a:endParaRPr lang="en-US" sz="1400"/>
          </a:p>
        </p:txBody>
      </p:sp>
      <p:sp>
        <p:nvSpPr>
          <p:cNvPr id="28" name="Text 26">
            <a:extLst>
              <a:ext uri="{FF2B5EF4-FFF2-40B4-BE49-F238E27FC236}">
                <a16:creationId xmlns:a16="http://schemas.microsoft.com/office/drawing/2014/main" id="{5B08F8F1-8F11-016A-9075-47970598D02D}"/>
              </a:ext>
            </a:extLst>
          </p:cNvPr>
          <p:cNvSpPr/>
          <p:nvPr/>
        </p:nvSpPr>
        <p:spPr>
          <a:xfrm>
            <a:off x="334961" y="5191190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LDPE</a:t>
            </a:r>
            <a:endParaRPr lang="en-US" sz="1400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8874A2B0-DCEC-E10C-EF80-88951FC3BA43}"/>
              </a:ext>
            </a:extLst>
          </p:cNvPr>
          <p:cNvSpPr/>
          <p:nvPr/>
        </p:nvSpPr>
        <p:spPr>
          <a:xfrm>
            <a:off x="1313369" y="5191190"/>
            <a:ext cx="4069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Low-density polyethylene</a:t>
            </a:r>
            <a:endParaRPr lang="en-US" sz="140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7BB5D78D-E954-0210-7136-E621EFD0201A}"/>
              </a:ext>
            </a:extLst>
          </p:cNvPr>
          <p:cNvSpPr/>
          <p:nvPr/>
        </p:nvSpPr>
        <p:spPr>
          <a:xfrm>
            <a:off x="334961" y="5547806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MENA</a:t>
            </a:r>
            <a:endParaRPr lang="en-US" sz="1400"/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B16F86B2-6F5A-5E66-815B-2378B74177E6}"/>
              </a:ext>
            </a:extLst>
          </p:cNvPr>
          <p:cNvSpPr/>
          <p:nvPr/>
        </p:nvSpPr>
        <p:spPr>
          <a:xfrm>
            <a:off x="1313369" y="5547806"/>
            <a:ext cx="4069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Middle East and North Africa</a:t>
            </a:r>
            <a:endParaRPr lang="en-US" sz="140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AFEA4441-3ED9-F6A0-C514-8F0E2DC8F4A2}"/>
              </a:ext>
            </a:extLst>
          </p:cNvPr>
          <p:cNvSpPr/>
          <p:nvPr/>
        </p:nvSpPr>
        <p:spPr>
          <a:xfrm>
            <a:off x="334961" y="5904422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NYL</a:t>
            </a:r>
            <a:endParaRPr lang="en-US" sz="1400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EEBCCC57-4D39-66D7-1D6C-B9095593B7F8}"/>
              </a:ext>
            </a:extLst>
          </p:cNvPr>
          <p:cNvSpPr/>
          <p:nvPr/>
        </p:nvSpPr>
        <p:spPr>
          <a:xfrm>
            <a:off x="1313369" y="5904422"/>
            <a:ext cx="4069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Nylon</a:t>
            </a:r>
            <a:endParaRPr lang="en-US" sz="1400"/>
          </a:p>
        </p:txBody>
      </p:sp>
      <p:sp>
        <p:nvSpPr>
          <p:cNvPr id="34" name="Text 32">
            <a:extLst>
              <a:ext uri="{FF2B5EF4-FFF2-40B4-BE49-F238E27FC236}">
                <a16:creationId xmlns:a16="http://schemas.microsoft.com/office/drawing/2014/main" id="{9953A6EE-EF76-5E78-81F1-87CA0B2CECE7}"/>
              </a:ext>
            </a:extLst>
          </p:cNvPr>
          <p:cNvSpPr/>
          <p:nvPr/>
        </p:nvSpPr>
        <p:spPr>
          <a:xfrm>
            <a:off x="5931089" y="1268414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PA</a:t>
            </a:r>
            <a:endParaRPr lang="en-US" sz="1400"/>
          </a:p>
        </p:txBody>
      </p:sp>
      <p:sp>
        <p:nvSpPr>
          <p:cNvPr id="35" name="Text 33">
            <a:extLst>
              <a:ext uri="{FF2B5EF4-FFF2-40B4-BE49-F238E27FC236}">
                <a16:creationId xmlns:a16="http://schemas.microsoft.com/office/drawing/2014/main" id="{0250CF81-9444-7836-AEDD-7714ECFB483C}"/>
              </a:ext>
            </a:extLst>
          </p:cNvPr>
          <p:cNvSpPr/>
          <p:nvPr/>
        </p:nvSpPr>
        <p:spPr>
          <a:xfrm>
            <a:off x="6982649" y="1268414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Polyamides</a:t>
            </a:r>
            <a:endParaRPr lang="en-US" sz="1400"/>
          </a:p>
        </p:txBody>
      </p:sp>
      <p:sp>
        <p:nvSpPr>
          <p:cNvPr id="36" name="Text 34">
            <a:extLst>
              <a:ext uri="{FF2B5EF4-FFF2-40B4-BE49-F238E27FC236}">
                <a16:creationId xmlns:a16="http://schemas.microsoft.com/office/drawing/2014/main" id="{08ED883F-073A-8B77-868D-B10AC6D2990C}"/>
              </a:ext>
            </a:extLst>
          </p:cNvPr>
          <p:cNvSpPr/>
          <p:nvPr/>
        </p:nvSpPr>
        <p:spPr>
          <a:xfrm>
            <a:off x="5931089" y="1625030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PBAT</a:t>
            </a:r>
            <a:endParaRPr lang="en-US" sz="1400"/>
          </a:p>
        </p:txBody>
      </p:sp>
      <p:sp>
        <p:nvSpPr>
          <p:cNvPr id="37" name="Text 35">
            <a:extLst>
              <a:ext uri="{FF2B5EF4-FFF2-40B4-BE49-F238E27FC236}">
                <a16:creationId xmlns:a16="http://schemas.microsoft.com/office/drawing/2014/main" id="{B94F8C49-55C9-0935-A8FA-940E3C8134F2}"/>
              </a:ext>
            </a:extLst>
          </p:cNvPr>
          <p:cNvSpPr/>
          <p:nvPr/>
        </p:nvSpPr>
        <p:spPr>
          <a:xfrm>
            <a:off x="6982649" y="1625030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Poly(butylene adipate-co-terephthalate)</a:t>
            </a:r>
            <a:endParaRPr lang="en-US" sz="1400" dirty="0"/>
          </a:p>
        </p:txBody>
      </p:sp>
      <p:sp>
        <p:nvSpPr>
          <p:cNvPr id="38" name="Text 36">
            <a:extLst>
              <a:ext uri="{FF2B5EF4-FFF2-40B4-BE49-F238E27FC236}">
                <a16:creationId xmlns:a16="http://schemas.microsoft.com/office/drawing/2014/main" id="{4E5197F2-55E3-2A36-D34E-1561A9CBCC08}"/>
              </a:ext>
            </a:extLst>
          </p:cNvPr>
          <p:cNvSpPr/>
          <p:nvPr/>
        </p:nvSpPr>
        <p:spPr>
          <a:xfrm>
            <a:off x="5931089" y="1981646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PBS</a:t>
            </a:r>
            <a:endParaRPr lang="en-US" sz="1400"/>
          </a:p>
        </p:txBody>
      </p:sp>
      <p:sp>
        <p:nvSpPr>
          <p:cNvPr id="39" name="Text 37">
            <a:extLst>
              <a:ext uri="{FF2B5EF4-FFF2-40B4-BE49-F238E27FC236}">
                <a16:creationId xmlns:a16="http://schemas.microsoft.com/office/drawing/2014/main" id="{44D7AD56-60CF-F5AA-2171-5DD05F46A40A}"/>
              </a:ext>
            </a:extLst>
          </p:cNvPr>
          <p:cNvSpPr/>
          <p:nvPr/>
        </p:nvSpPr>
        <p:spPr>
          <a:xfrm>
            <a:off x="6982649" y="1981646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Polybutylene succinate and copolymers</a:t>
            </a:r>
            <a:endParaRPr lang="en-US" sz="1400"/>
          </a:p>
        </p:txBody>
      </p:sp>
      <p:sp>
        <p:nvSpPr>
          <p:cNvPr id="40" name="Text 38">
            <a:extLst>
              <a:ext uri="{FF2B5EF4-FFF2-40B4-BE49-F238E27FC236}">
                <a16:creationId xmlns:a16="http://schemas.microsoft.com/office/drawing/2014/main" id="{770650E5-2B05-4FAE-9806-56811C3CAD08}"/>
              </a:ext>
            </a:extLst>
          </p:cNvPr>
          <p:cNvSpPr/>
          <p:nvPr/>
        </p:nvSpPr>
        <p:spPr>
          <a:xfrm>
            <a:off x="5931089" y="2338262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PE</a:t>
            </a:r>
            <a:endParaRPr lang="en-US" sz="1400"/>
          </a:p>
        </p:txBody>
      </p:sp>
      <p:sp>
        <p:nvSpPr>
          <p:cNvPr id="41" name="Text 39">
            <a:extLst>
              <a:ext uri="{FF2B5EF4-FFF2-40B4-BE49-F238E27FC236}">
                <a16:creationId xmlns:a16="http://schemas.microsoft.com/office/drawing/2014/main" id="{3E95E8E2-2296-EF29-2F0D-CD823D7F3501}"/>
              </a:ext>
            </a:extLst>
          </p:cNvPr>
          <p:cNvSpPr/>
          <p:nvPr/>
        </p:nvSpPr>
        <p:spPr>
          <a:xfrm>
            <a:off x="6982649" y="2338262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Polyethylene</a:t>
            </a:r>
            <a:endParaRPr lang="en-US" sz="1400"/>
          </a:p>
        </p:txBody>
      </p:sp>
      <p:sp>
        <p:nvSpPr>
          <p:cNvPr id="42" name="Text 40">
            <a:extLst>
              <a:ext uri="{FF2B5EF4-FFF2-40B4-BE49-F238E27FC236}">
                <a16:creationId xmlns:a16="http://schemas.microsoft.com/office/drawing/2014/main" id="{38D6446D-CCFA-CF61-0275-DA6EF4F7EBD6}"/>
              </a:ext>
            </a:extLst>
          </p:cNvPr>
          <p:cNvSpPr/>
          <p:nvPr/>
        </p:nvSpPr>
        <p:spPr>
          <a:xfrm>
            <a:off x="5931089" y="2694878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PEF</a:t>
            </a:r>
            <a:endParaRPr lang="en-US" sz="1400"/>
          </a:p>
        </p:txBody>
      </p:sp>
      <p:sp>
        <p:nvSpPr>
          <p:cNvPr id="43" name="Text 41">
            <a:extLst>
              <a:ext uri="{FF2B5EF4-FFF2-40B4-BE49-F238E27FC236}">
                <a16:creationId xmlns:a16="http://schemas.microsoft.com/office/drawing/2014/main" id="{0FCAC614-4707-CB1D-AF73-0A2ED4C05F41}"/>
              </a:ext>
            </a:extLst>
          </p:cNvPr>
          <p:cNvSpPr/>
          <p:nvPr/>
        </p:nvSpPr>
        <p:spPr>
          <a:xfrm>
            <a:off x="6982649" y="2694878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Polyethylene furanoate</a:t>
            </a:r>
            <a:endParaRPr lang="en-US" sz="1400"/>
          </a:p>
        </p:txBody>
      </p:sp>
      <p:sp>
        <p:nvSpPr>
          <p:cNvPr id="44" name="Text 42">
            <a:extLst>
              <a:ext uri="{FF2B5EF4-FFF2-40B4-BE49-F238E27FC236}">
                <a16:creationId xmlns:a16="http://schemas.microsoft.com/office/drawing/2014/main" id="{2039D54A-EA36-B9D1-40E7-80F8605D625E}"/>
              </a:ext>
            </a:extLst>
          </p:cNvPr>
          <p:cNvSpPr/>
          <p:nvPr/>
        </p:nvSpPr>
        <p:spPr>
          <a:xfrm>
            <a:off x="5931089" y="3051494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PET</a:t>
            </a:r>
            <a:endParaRPr lang="en-US" sz="1400"/>
          </a:p>
        </p:txBody>
      </p:sp>
      <p:sp>
        <p:nvSpPr>
          <p:cNvPr id="45" name="Text 43">
            <a:extLst>
              <a:ext uri="{FF2B5EF4-FFF2-40B4-BE49-F238E27FC236}">
                <a16:creationId xmlns:a16="http://schemas.microsoft.com/office/drawing/2014/main" id="{9F731DAF-F624-3C4A-B9A4-0261A1A0DA83}"/>
              </a:ext>
            </a:extLst>
          </p:cNvPr>
          <p:cNvSpPr/>
          <p:nvPr/>
        </p:nvSpPr>
        <p:spPr>
          <a:xfrm>
            <a:off x="6982649" y="3051494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Polyethylene terephthalate</a:t>
            </a:r>
            <a:endParaRPr lang="en-US" sz="1400"/>
          </a:p>
        </p:txBody>
      </p:sp>
      <p:sp>
        <p:nvSpPr>
          <p:cNvPr id="46" name="Text 44">
            <a:extLst>
              <a:ext uri="{FF2B5EF4-FFF2-40B4-BE49-F238E27FC236}">
                <a16:creationId xmlns:a16="http://schemas.microsoft.com/office/drawing/2014/main" id="{0E7AD047-E202-2FAC-EDDF-C7CE95285456}"/>
              </a:ext>
            </a:extLst>
          </p:cNvPr>
          <p:cNvSpPr/>
          <p:nvPr/>
        </p:nvSpPr>
        <p:spPr>
          <a:xfrm>
            <a:off x="5931089" y="3408110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PHA</a:t>
            </a:r>
            <a:endParaRPr lang="en-US" sz="1400"/>
          </a:p>
        </p:txBody>
      </p:sp>
      <p:sp>
        <p:nvSpPr>
          <p:cNvPr id="47" name="Text 45">
            <a:extLst>
              <a:ext uri="{FF2B5EF4-FFF2-40B4-BE49-F238E27FC236}">
                <a16:creationId xmlns:a16="http://schemas.microsoft.com/office/drawing/2014/main" id="{8B40A954-4B9D-7154-8D8B-4A98F51EA053}"/>
              </a:ext>
            </a:extLst>
          </p:cNvPr>
          <p:cNvSpPr/>
          <p:nvPr/>
        </p:nvSpPr>
        <p:spPr>
          <a:xfrm>
            <a:off x="6982649" y="3408110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Polyhydroxyalkanoates</a:t>
            </a:r>
            <a:endParaRPr lang="en-US" sz="1400"/>
          </a:p>
        </p:txBody>
      </p:sp>
      <p:sp>
        <p:nvSpPr>
          <p:cNvPr id="48" name="Text 46">
            <a:extLst>
              <a:ext uri="{FF2B5EF4-FFF2-40B4-BE49-F238E27FC236}">
                <a16:creationId xmlns:a16="http://schemas.microsoft.com/office/drawing/2014/main" id="{7D20D687-0D85-B156-9F41-3E7679E8AE50}"/>
              </a:ext>
            </a:extLst>
          </p:cNvPr>
          <p:cNvSpPr/>
          <p:nvPr/>
        </p:nvSpPr>
        <p:spPr>
          <a:xfrm>
            <a:off x="5931089" y="3764726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PLA</a:t>
            </a:r>
            <a:endParaRPr lang="en-US" sz="1400"/>
          </a:p>
        </p:txBody>
      </p:sp>
      <p:sp>
        <p:nvSpPr>
          <p:cNvPr id="49" name="Text 47">
            <a:extLst>
              <a:ext uri="{FF2B5EF4-FFF2-40B4-BE49-F238E27FC236}">
                <a16:creationId xmlns:a16="http://schemas.microsoft.com/office/drawing/2014/main" id="{76A9EF00-99A5-E6C3-3797-8E66359ED8F6}"/>
              </a:ext>
            </a:extLst>
          </p:cNvPr>
          <p:cNvSpPr/>
          <p:nvPr/>
        </p:nvSpPr>
        <p:spPr>
          <a:xfrm>
            <a:off x="6982649" y="3764726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Polylactic acid</a:t>
            </a:r>
            <a:endParaRPr lang="en-US" sz="1400"/>
          </a:p>
        </p:txBody>
      </p:sp>
      <p:sp>
        <p:nvSpPr>
          <p:cNvPr id="50" name="Text 48">
            <a:extLst>
              <a:ext uri="{FF2B5EF4-FFF2-40B4-BE49-F238E27FC236}">
                <a16:creationId xmlns:a16="http://schemas.microsoft.com/office/drawing/2014/main" id="{49769309-A1F5-798C-43E0-8FE06345E47E}"/>
              </a:ext>
            </a:extLst>
          </p:cNvPr>
          <p:cNvSpPr/>
          <p:nvPr/>
        </p:nvSpPr>
        <p:spPr>
          <a:xfrm>
            <a:off x="5931089" y="4121342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PP</a:t>
            </a:r>
            <a:endParaRPr lang="en-US" sz="1400"/>
          </a:p>
        </p:txBody>
      </p:sp>
      <p:sp>
        <p:nvSpPr>
          <p:cNvPr id="51" name="Text 49">
            <a:extLst>
              <a:ext uri="{FF2B5EF4-FFF2-40B4-BE49-F238E27FC236}">
                <a16:creationId xmlns:a16="http://schemas.microsoft.com/office/drawing/2014/main" id="{C35FFFF9-2FD2-2715-BB99-623960DF6071}"/>
              </a:ext>
            </a:extLst>
          </p:cNvPr>
          <p:cNvSpPr/>
          <p:nvPr/>
        </p:nvSpPr>
        <p:spPr>
          <a:xfrm>
            <a:off x="6982649" y="4121342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Polypropylene</a:t>
            </a:r>
            <a:endParaRPr lang="en-US" sz="1400"/>
          </a:p>
        </p:txBody>
      </p:sp>
      <p:sp>
        <p:nvSpPr>
          <p:cNvPr id="52" name="Text 50">
            <a:extLst>
              <a:ext uri="{FF2B5EF4-FFF2-40B4-BE49-F238E27FC236}">
                <a16:creationId xmlns:a16="http://schemas.microsoft.com/office/drawing/2014/main" id="{01A5308E-730B-A89F-824E-1857A63E7F19}"/>
              </a:ext>
            </a:extLst>
          </p:cNvPr>
          <p:cNvSpPr/>
          <p:nvPr/>
        </p:nvSpPr>
        <p:spPr>
          <a:xfrm>
            <a:off x="5931089" y="4477958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PTT</a:t>
            </a:r>
            <a:endParaRPr lang="en-US" sz="1400"/>
          </a:p>
        </p:txBody>
      </p:sp>
      <p:sp>
        <p:nvSpPr>
          <p:cNvPr id="53" name="Text 51">
            <a:extLst>
              <a:ext uri="{FF2B5EF4-FFF2-40B4-BE49-F238E27FC236}">
                <a16:creationId xmlns:a16="http://schemas.microsoft.com/office/drawing/2014/main" id="{88D4FBAE-F75E-32AD-04C0-D44B10A09D29}"/>
              </a:ext>
            </a:extLst>
          </p:cNvPr>
          <p:cNvSpPr/>
          <p:nvPr/>
        </p:nvSpPr>
        <p:spPr>
          <a:xfrm>
            <a:off x="6982649" y="4477958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Polytrimethylene terephthalate</a:t>
            </a:r>
            <a:endParaRPr lang="en-US" sz="1400"/>
          </a:p>
        </p:txBody>
      </p:sp>
      <p:sp>
        <p:nvSpPr>
          <p:cNvPr id="54" name="Text 52">
            <a:extLst>
              <a:ext uri="{FF2B5EF4-FFF2-40B4-BE49-F238E27FC236}">
                <a16:creationId xmlns:a16="http://schemas.microsoft.com/office/drawing/2014/main" id="{BE1D6A27-E61F-85EA-AAAA-1B398176A622}"/>
              </a:ext>
            </a:extLst>
          </p:cNvPr>
          <p:cNvSpPr/>
          <p:nvPr/>
        </p:nvSpPr>
        <p:spPr>
          <a:xfrm>
            <a:off x="5931089" y="4834574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PUR</a:t>
            </a:r>
            <a:endParaRPr lang="en-US" sz="1400"/>
          </a:p>
        </p:txBody>
      </p:sp>
      <p:sp>
        <p:nvSpPr>
          <p:cNvPr id="55" name="Text 53">
            <a:extLst>
              <a:ext uri="{FF2B5EF4-FFF2-40B4-BE49-F238E27FC236}">
                <a16:creationId xmlns:a16="http://schemas.microsoft.com/office/drawing/2014/main" id="{ADDE2D0D-100D-AE7A-B9A8-5FE947ED8A28}"/>
              </a:ext>
            </a:extLst>
          </p:cNvPr>
          <p:cNvSpPr/>
          <p:nvPr/>
        </p:nvSpPr>
        <p:spPr>
          <a:xfrm>
            <a:off x="6982649" y="4834574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Polyurethane</a:t>
            </a:r>
            <a:endParaRPr lang="en-US" sz="1400"/>
          </a:p>
        </p:txBody>
      </p:sp>
      <p:sp>
        <p:nvSpPr>
          <p:cNvPr id="56" name="Text 54">
            <a:extLst>
              <a:ext uri="{FF2B5EF4-FFF2-40B4-BE49-F238E27FC236}">
                <a16:creationId xmlns:a16="http://schemas.microsoft.com/office/drawing/2014/main" id="{5F19BE2E-5BDF-78DF-B4F2-84789D1442EE}"/>
              </a:ext>
            </a:extLst>
          </p:cNvPr>
          <p:cNvSpPr/>
          <p:nvPr/>
        </p:nvSpPr>
        <p:spPr>
          <a:xfrm>
            <a:off x="5931089" y="5191190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PVC</a:t>
            </a:r>
            <a:endParaRPr lang="en-US" sz="1400"/>
          </a:p>
        </p:txBody>
      </p:sp>
      <p:sp>
        <p:nvSpPr>
          <p:cNvPr id="57" name="Text 55">
            <a:extLst>
              <a:ext uri="{FF2B5EF4-FFF2-40B4-BE49-F238E27FC236}">
                <a16:creationId xmlns:a16="http://schemas.microsoft.com/office/drawing/2014/main" id="{3E77D6E9-EF39-4B0C-2D4E-75E51771E5C6}"/>
              </a:ext>
            </a:extLst>
          </p:cNvPr>
          <p:cNvSpPr/>
          <p:nvPr/>
        </p:nvSpPr>
        <p:spPr>
          <a:xfrm>
            <a:off x="6982649" y="5191190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Polyvinyl chloride</a:t>
            </a:r>
            <a:endParaRPr lang="en-US" sz="1400"/>
          </a:p>
        </p:txBody>
      </p:sp>
      <p:sp>
        <p:nvSpPr>
          <p:cNvPr id="58" name="Text 56">
            <a:extLst>
              <a:ext uri="{FF2B5EF4-FFF2-40B4-BE49-F238E27FC236}">
                <a16:creationId xmlns:a16="http://schemas.microsoft.com/office/drawing/2014/main" id="{8BFB30D6-4918-B6F2-A0DA-38A47A4EAEA0}"/>
              </a:ext>
            </a:extLst>
          </p:cNvPr>
          <p:cNvSpPr/>
          <p:nvPr/>
        </p:nvSpPr>
        <p:spPr>
          <a:xfrm>
            <a:off x="5931089" y="5547806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SCPC</a:t>
            </a:r>
            <a:endParaRPr lang="en-US" sz="1400"/>
          </a:p>
        </p:txBody>
      </p:sp>
      <p:sp>
        <p:nvSpPr>
          <p:cNvPr id="59" name="Text 57">
            <a:extLst>
              <a:ext uri="{FF2B5EF4-FFF2-40B4-BE49-F238E27FC236}">
                <a16:creationId xmlns:a16="http://schemas.microsoft.com/office/drawing/2014/main" id="{E92BA29E-2EE3-D6D1-459B-73AA14E11E23}"/>
              </a:ext>
            </a:extLst>
          </p:cNvPr>
          <p:cNvSpPr/>
          <p:nvPr/>
        </p:nvSpPr>
        <p:spPr>
          <a:xfrm>
            <a:off x="6982649" y="5547806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Starch containing polymer compounds</a:t>
            </a:r>
            <a:endParaRPr lang="en-US" sz="1400"/>
          </a:p>
        </p:txBody>
      </p:sp>
      <p:sp>
        <p:nvSpPr>
          <p:cNvPr id="60" name="Text 58">
            <a:extLst>
              <a:ext uri="{FF2B5EF4-FFF2-40B4-BE49-F238E27FC236}">
                <a16:creationId xmlns:a16="http://schemas.microsoft.com/office/drawing/2014/main" id="{C31E265B-0B15-CF42-FC92-1D01BFD0FB71}"/>
              </a:ext>
            </a:extLst>
          </p:cNvPr>
          <p:cNvSpPr/>
          <p:nvPr/>
        </p:nvSpPr>
        <p:spPr>
          <a:xfrm>
            <a:off x="5931089" y="5904422"/>
            <a:ext cx="868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SUP</a:t>
            </a:r>
            <a:endParaRPr lang="en-US" sz="1400"/>
          </a:p>
        </p:txBody>
      </p:sp>
      <p:sp>
        <p:nvSpPr>
          <p:cNvPr id="61" name="Text 59">
            <a:extLst>
              <a:ext uri="{FF2B5EF4-FFF2-40B4-BE49-F238E27FC236}">
                <a16:creationId xmlns:a16="http://schemas.microsoft.com/office/drawing/2014/main" id="{F9DE1DD3-DC7B-142B-DDE6-F4FB53B5D8C3}"/>
              </a:ext>
            </a:extLst>
          </p:cNvPr>
          <p:cNvSpPr/>
          <p:nvPr/>
        </p:nvSpPr>
        <p:spPr>
          <a:xfrm>
            <a:off x="6982649" y="5904422"/>
            <a:ext cx="4434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Single-use plastic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5652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433EEA7-83C4-ADA9-B70F-82B8F489FC3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347" imgH="348" progId="TCLayout.ActiveDocument.1">
                  <p:embed/>
                </p:oleObj>
              </mc:Choice>
              <mc:Fallback>
                <p:oleObj name="think-cell Slide" r:id="rId44" imgW="347" imgH="34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33EEA7-83C4-ADA9-B70F-82B8F489FC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3D0FB93-CB0A-2CE5-77CF-1676CEA4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Current system generates ~450 Mt of plastics and ~2 Gt </a:t>
            </a:r>
            <a:r>
              <a:rPr lang="en-US" dirty="0" err="1"/>
              <a:t>CO₂e</a:t>
            </a:r>
            <a:r>
              <a:rPr lang="en-US" dirty="0"/>
              <a:t>; projected to grow significantly if current trends continue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659E6-31A7-4698-0AC1-62B2F72C9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Sources: </a:t>
            </a:r>
            <a:r>
              <a:rPr lang="en-US" dirty="0">
                <a:solidFill>
                  <a:srgbClr val="000000"/>
                </a:solidFill>
                <a:hlinkClick r:id="rId46"/>
              </a:rPr>
              <a:t>Global projections of plastic use and potential changes to 2050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Dokl</a:t>
            </a:r>
            <a:r>
              <a:rPr lang="en-US" dirty="0">
                <a:solidFill>
                  <a:srgbClr val="000000"/>
                </a:solidFill>
              </a:rPr>
              <a:t> et al., 2024</a:t>
            </a: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Credit: Anika Behrndt, Mariana Castaño, Isabel Hoyos,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Hyae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Ryung Kim, and </a:t>
            </a:r>
            <a:r>
              <a:rPr lang="en-US" dirty="0">
                <a:solidFill>
                  <a:srgbClr val="000000"/>
                </a:solidFill>
                <a:hlinkClick r:id="rId47"/>
              </a:rPr>
              <a:t>Gernot Wagner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  <a:hlinkClick r:id="rId48"/>
              </a:rPr>
              <a:t>Share with attribution</a:t>
            </a:r>
            <a:r>
              <a:rPr lang="en-US" dirty="0">
                <a:solidFill>
                  <a:srgbClr val="000000"/>
                </a:solidFill>
              </a:rPr>
              <a:t>: Wagner et al., “Rethinking Plastics” (1 July 2026).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7B2718-0E66-5824-6ED3-57E1032924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dirty="0"/>
              <a:t>Plastics demand expected to grow ~2 to 3x by 2060 under “business as usual” projections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CBD50C-5E44-351B-CF66-60A7566830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/>
              <a:t>Plastics emissions increased ~28% in the past five years; projected to grow 150% by 2050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0C8050-3BA1-A337-2466-C39A741A8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8592" y="1549399"/>
            <a:ext cx="2551176" cy="472494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Key Assumptions</a:t>
            </a:r>
          </a:p>
          <a:p>
            <a:pPr marL="171450" indent="-171450"/>
            <a:r>
              <a:rPr lang="en-US" sz="1050" dirty="0"/>
              <a:t>Plastic demand projections assume no changes in production technologies or regional demand structure. </a:t>
            </a:r>
            <a:br>
              <a:rPr lang="en-US" sz="1050" dirty="0"/>
            </a:br>
            <a:r>
              <a:rPr lang="en-US" sz="1050" dirty="0"/>
              <a:t>They reflect three forward-looking scenarios:</a:t>
            </a:r>
            <a:endParaRPr lang="en-US" sz="1050" dirty="0">
              <a:cs typeface="Arial"/>
            </a:endParaRPr>
          </a:p>
          <a:p>
            <a:pPr marL="352425" lvl="1" indent="-171450"/>
            <a:r>
              <a:rPr lang="en-US" sz="1050" dirty="0"/>
              <a:t>OECD (2022): ~2.5% to 4% annual growth driven by income and population growth in non-OECD economies</a:t>
            </a:r>
          </a:p>
          <a:p>
            <a:pPr marL="352425" lvl="1" indent="-171450"/>
            <a:r>
              <a:rPr lang="en-US" sz="1050" dirty="0" err="1"/>
              <a:t>Dokl</a:t>
            </a:r>
            <a:r>
              <a:rPr lang="en-US" sz="1050" dirty="0"/>
              <a:t> et al. (2024): CAGR of ~2.2%; regression-based optimization on historical trends (extrapolated to 2060)</a:t>
            </a:r>
          </a:p>
          <a:p>
            <a:pPr marL="352425" lvl="1" indent="-171450"/>
            <a:r>
              <a:rPr lang="en-US" sz="1050" dirty="0"/>
              <a:t>Pottinger et al. (2024): CAGR of ~1.1%; machine learning + Monte Carlo; explicitly more conservative than OECD</a:t>
            </a:r>
          </a:p>
          <a:p>
            <a:pPr marL="171450" indent="-171450"/>
            <a:r>
              <a:rPr lang="en-US" sz="1050" dirty="0"/>
              <a:t>All three exclude microplastics (tires, textiles), PFAS, behavior/system change, and informal-sector waste flows</a:t>
            </a:r>
          </a:p>
          <a:p>
            <a:pPr marL="171450" indent="-171450"/>
            <a:r>
              <a:rPr lang="en-US" sz="1050" dirty="0"/>
              <a:t>Emissions based on OECD projection, which assumes 2.5% annual demand growth and current recycling trends</a:t>
            </a:r>
            <a:endParaRPr lang="en-US" sz="1050" dirty="0">
              <a:cs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CB6EA59-D787-78D5-485F-044672742E44}"/>
              </a:ext>
            </a:extLst>
          </p:cNvPr>
          <p:cNvSpPr txBox="1">
            <a:spLocks/>
          </p:cNvSpPr>
          <p:nvPr/>
        </p:nvSpPr>
        <p:spPr>
          <a:xfrm>
            <a:off x="329183" y="2068532"/>
            <a:ext cx="3840480" cy="459995"/>
          </a:xfrm>
          <a:prstGeom prst="rect">
            <a:avLst/>
          </a:prstGeom>
        </p:spPr>
        <p:txBody>
          <a:bodyPr vert="horz" lIns="91440" tIns="36576" rIns="36576" bIns="36576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/>
              <a:t>Plastics production</a:t>
            </a:r>
            <a:r>
              <a:rPr lang="en-US" sz="1200" baseline="30000" dirty="0"/>
              <a:t>1</a:t>
            </a:r>
            <a:r>
              <a:rPr lang="en-US" sz="1200" dirty="0"/>
              <a:t> (million metric tons/year)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BAE35F3-84CF-E59C-6923-9151C9922E4A}"/>
              </a:ext>
            </a:extLst>
          </p:cNvPr>
          <p:cNvSpPr txBox="1">
            <a:spLocks/>
          </p:cNvSpPr>
          <p:nvPr/>
        </p:nvSpPr>
        <p:spPr>
          <a:xfrm>
            <a:off x="4843386" y="2068532"/>
            <a:ext cx="4117975" cy="548640"/>
          </a:xfrm>
          <a:prstGeom prst="rect">
            <a:avLst/>
          </a:prstGeom>
        </p:spPr>
        <p:txBody>
          <a:bodyPr vert="horz" lIns="91440" tIns="36576" rIns="36576" bIns="36576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Total annual emissions and future projections from plastics</a:t>
            </a:r>
            <a:r>
              <a:rPr lang="en-US" sz="1200" baseline="30000" dirty="0"/>
              <a:t>5</a:t>
            </a:r>
            <a:r>
              <a:rPr lang="en-US" sz="1200" dirty="0"/>
              <a:t>  (Gt </a:t>
            </a:r>
            <a:r>
              <a:rPr lang="en-US" sz="1200" dirty="0" err="1"/>
              <a:t>CO₂e</a:t>
            </a:r>
            <a:r>
              <a:rPr lang="en-US" sz="1200" dirty="0"/>
              <a:t>/year)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53594F-1A1B-6B04-2A3C-894E08A38D9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4941422" y="2628176"/>
            <a:ext cx="178387" cy="9961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C28F274D-9851-0057-1122-3B5C542C19B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5176499" y="2580594"/>
            <a:ext cx="10826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>
                <a:effectLst/>
              </a:rPr>
              <a:t>GHG emissions</a:t>
            </a:r>
            <a:endParaRPr lang="en-US" sz="10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D3BF15-A023-194F-3A56-8456B7689318}"/>
              </a:ext>
            </a:extLst>
          </p:cNvPr>
          <p:cNvCxnSpPr>
            <a:cxnSpLocks/>
          </p:cNvCxnSpPr>
          <p:nvPr/>
        </p:nvCxnSpPr>
        <p:spPr bwMode="gray">
          <a:xfrm>
            <a:off x="7812930" y="2682441"/>
            <a:ext cx="98484" cy="0"/>
          </a:xfrm>
          <a:prstGeom prst="line">
            <a:avLst/>
          </a:prstGeom>
          <a:ln w="12700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3A972A6-D497-3F77-D665-AC9DD7455A3E}"/>
              </a:ext>
            </a:extLst>
          </p:cNvPr>
          <p:cNvSpPr txBox="1"/>
          <p:nvPr/>
        </p:nvSpPr>
        <p:spPr bwMode="gray">
          <a:xfrm>
            <a:off x="7869451" y="2560638"/>
            <a:ext cx="1748270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1000" dirty="0"/>
              <a:t>Uncertainty range</a:t>
            </a:r>
            <a:r>
              <a:rPr lang="en-US" altLang="en-US" sz="1000" baseline="30000" dirty="0"/>
              <a:t>6</a:t>
            </a:r>
            <a:endParaRPr lang="en-US" sz="1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EE3B76-F988-1A99-97C4-DEFD5ECC833E}"/>
              </a:ext>
            </a:extLst>
          </p:cNvPr>
          <p:cNvSpPr txBox="1"/>
          <p:nvPr/>
        </p:nvSpPr>
        <p:spPr bwMode="gray">
          <a:xfrm>
            <a:off x="6271620" y="2554055"/>
            <a:ext cx="151986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1000" dirty="0"/>
              <a:t>High-ambition scenario</a:t>
            </a:r>
            <a:r>
              <a:rPr lang="en-US" altLang="en-US" sz="1000" baseline="30000" dirty="0"/>
              <a:t>5</a:t>
            </a:r>
            <a:endParaRPr lang="en-US" sz="10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6E2A058-30CA-F0D8-FFC0-2704D61F7D33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777875" y="5176838"/>
            <a:ext cx="3349625" cy="0"/>
          </a:xfrm>
          <a:prstGeom prst="line">
            <a:avLst/>
          </a:prstGeom>
          <a:ln w="3175" cap="flat" cmpd="sng" algn="ctr">
            <a:solidFill>
              <a:srgbClr val="D6D7D9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692FF69-712B-765D-9D52-2BA64B2246D1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777875" y="4891088"/>
            <a:ext cx="3349625" cy="0"/>
          </a:xfrm>
          <a:prstGeom prst="line">
            <a:avLst/>
          </a:prstGeom>
          <a:ln w="3175" cap="flat" cmpd="sng" algn="ctr">
            <a:solidFill>
              <a:srgbClr val="D6D7D9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568CF24-E7AA-4FEE-CE70-E6B62EE38A12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777875" y="4605338"/>
            <a:ext cx="3349625" cy="0"/>
          </a:xfrm>
          <a:prstGeom prst="line">
            <a:avLst/>
          </a:prstGeom>
          <a:ln w="3175" cap="flat" cmpd="sng" algn="ctr">
            <a:solidFill>
              <a:srgbClr val="D6D7D9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23EDF1-DB5E-7034-CB63-6D9A8B0C54FC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777875" y="4319588"/>
            <a:ext cx="3349625" cy="0"/>
          </a:xfrm>
          <a:prstGeom prst="line">
            <a:avLst/>
          </a:prstGeom>
          <a:ln w="3175" cap="flat" cmpd="sng" algn="ctr">
            <a:solidFill>
              <a:srgbClr val="D6D7D9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9C2CE8D-1EB8-D0D8-BA9F-19358F6E1127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777875" y="4033838"/>
            <a:ext cx="3349625" cy="0"/>
          </a:xfrm>
          <a:prstGeom prst="line">
            <a:avLst/>
          </a:prstGeom>
          <a:ln w="3175" cap="flat" cmpd="sng" algn="ctr">
            <a:solidFill>
              <a:srgbClr val="D6D7D9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AFF1ECE-97A9-6D87-A074-7953514EAF9D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777875" y="3748088"/>
            <a:ext cx="3349625" cy="0"/>
          </a:xfrm>
          <a:prstGeom prst="line">
            <a:avLst/>
          </a:prstGeom>
          <a:ln w="3175" cap="flat" cmpd="sng" algn="ctr">
            <a:solidFill>
              <a:srgbClr val="D6D7D9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1017B7B-B610-ECF8-B99B-55377A0D3CAA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777875" y="3462338"/>
            <a:ext cx="3349625" cy="0"/>
          </a:xfrm>
          <a:prstGeom prst="line">
            <a:avLst/>
          </a:prstGeom>
          <a:ln w="3175" cap="flat" cmpd="sng" algn="ctr">
            <a:solidFill>
              <a:srgbClr val="D6D7D9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62DCDA42-212F-2846-5A6C-38D4FF8072E3}"/>
              </a:ext>
            </a:extLst>
          </p:cNvPr>
          <p:cNvGraphicFramePr/>
          <p:nvPr>
            <p:custDataLst>
              <p:tags r:id="rId11"/>
            </p:custDataLst>
          </p:nvPr>
        </p:nvGraphicFramePr>
        <p:xfrm>
          <a:off x="231775" y="3306763"/>
          <a:ext cx="4195763" cy="253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DC4005A-3850-184D-F85A-7C021E64A6B9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457200" y="2632075"/>
            <a:ext cx="160338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197B0B-18DA-3F9C-13ED-2530878DDF35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1155700" y="2632075"/>
            <a:ext cx="160338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ADC6EB8-890F-BCEE-993D-7342D11847AD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2084388" y="2632075"/>
            <a:ext cx="160338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C7025CA2-3788-5D15-8548-D501BFCEC7D9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677863" y="2560638"/>
            <a:ext cx="3667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6EB29FA-E4C4-4449-8F3B-5626E628F133}" type="datetime'''''''''''''''''O''''''''''E''C''''''''''''''''''''''''''D'''">
              <a:rPr lang="en-US" altLang="en-US" sz="1000" smtClean="0"/>
              <a:pPr/>
              <a:t>OECD</a:t>
            </a:fld>
            <a:endParaRPr lang="en-US" sz="1000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98414DA5-3136-E845-3E16-2612999EDAE1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1376363" y="2528527"/>
            <a:ext cx="501649" cy="23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 err="1"/>
              <a:t>Dokl</a:t>
            </a:r>
            <a:r>
              <a:rPr lang="en-US" altLang="en-US" sz="1000" dirty="0"/>
              <a:t> et al.</a:t>
            </a:r>
            <a:endParaRPr lang="en-US" sz="1000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2322FA66-751D-BB06-A838-530A1B50703A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2305050" y="2560638"/>
            <a:ext cx="812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3369A17-32A4-42CF-81AF-6AA8E7BE0699}" type="datetime'P''''o''''t''''t''''''in''g''''er'''''' ''''''e''t ''al.'''">
              <a:rPr lang="en-US" altLang="en-US" sz="1000" smtClean="0"/>
              <a:pPr/>
              <a:t>Pottinger et al.</a:t>
            </a:fld>
            <a:endParaRPr lang="en-US" sz="1000" dirty="0"/>
          </a:p>
        </p:txBody>
      </p:sp>
      <p:graphicFrame>
        <p:nvGraphicFramePr>
          <p:cNvPr id="85" name="Chart 84">
            <a:extLst>
              <a:ext uri="{FF2B5EF4-FFF2-40B4-BE49-F238E27FC236}">
                <a16:creationId xmlns:a16="http://schemas.microsoft.com/office/drawing/2014/main" id="{0361A174-7AEA-AA25-25C2-80838F2EF5C9}"/>
              </a:ext>
            </a:extLst>
          </p:cNvPr>
          <p:cNvGraphicFramePr/>
          <p:nvPr>
            <p:custDataLst>
              <p:tags r:id="rId18"/>
            </p:custDataLst>
          </p:nvPr>
        </p:nvGraphicFramePr>
        <p:xfrm>
          <a:off x="5088947" y="3393433"/>
          <a:ext cx="3859213" cy="215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9DA94643-F05D-357B-49ED-726F9CB89966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4985760" y="5376220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FA20F19-82C2-433C-9286-468A3608C6F8}" type="datetime'''''''''''''''''''''''''''''''''''0'''">
              <a:rPr lang="en-US" altLang="en-US" sz="10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000" dirty="0"/>
          </a:p>
        </p:txBody>
      </p:sp>
      <p:sp>
        <p:nvSpPr>
          <p:cNvPr id="87" name="Text Placeholder 10">
            <a:extLst>
              <a:ext uri="{FF2B5EF4-FFF2-40B4-BE49-F238E27FC236}">
                <a16:creationId xmlns:a16="http://schemas.microsoft.com/office/drawing/2014/main" id="{BEB53606-65BE-447C-D061-CF513B97BE2D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4985760" y="5044433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873605D-A6DD-43C1-A97B-AA593B53741E}" type="datetime'''''1'''''''">
              <a:rPr lang="en-US" altLang="en-US" sz="10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US" sz="1000" dirty="0"/>
          </a:p>
        </p:txBody>
      </p:sp>
      <p:sp>
        <p:nvSpPr>
          <p:cNvPr id="88" name="Text Placeholder 10">
            <a:extLst>
              <a:ext uri="{FF2B5EF4-FFF2-40B4-BE49-F238E27FC236}">
                <a16:creationId xmlns:a16="http://schemas.microsoft.com/office/drawing/2014/main" id="{FB4A62D1-2A74-0C8C-481D-B2EF9E8EF7A1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4985760" y="471264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F471E5D-6D31-42B6-8547-726B0D578166}" type="datetime'''''''''''''2'''''''''''''''''''''''''''''''''''">
              <a:rPr lang="en-US" altLang="en-US" sz="10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000"/>
          </a:p>
        </p:txBody>
      </p:sp>
      <p:sp>
        <p:nvSpPr>
          <p:cNvPr id="89" name="Text Placeholder 10">
            <a:extLst>
              <a:ext uri="{FF2B5EF4-FFF2-40B4-BE49-F238E27FC236}">
                <a16:creationId xmlns:a16="http://schemas.microsoft.com/office/drawing/2014/main" id="{E13576A6-9099-031E-85A7-E779A3DDA946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4985760" y="438085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545DD5C-16E8-4B60-BB92-643933A423E3}" type="datetime'''''''''''''''''''''''''3'''''''''''''''''''''''''''''''''''">
              <a:rPr lang="en-US" altLang="en-US" sz="10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n-US" sz="1000" dirty="0"/>
          </a:p>
        </p:txBody>
      </p:sp>
      <p:sp>
        <p:nvSpPr>
          <p:cNvPr id="90" name="Text Placeholder 10">
            <a:extLst>
              <a:ext uri="{FF2B5EF4-FFF2-40B4-BE49-F238E27FC236}">
                <a16:creationId xmlns:a16="http://schemas.microsoft.com/office/drawing/2014/main" id="{0B221D5E-D0BC-1176-E839-D4FA69FB189E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4985760" y="4049070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D49F495-6E8D-4090-85A4-BF0513CFF679}" type="datetime'''''''''''''''''''''''''''''''''''''''''''''''''''4'">
              <a:rPr lang="en-US" altLang="en-US" sz="10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sz="1000"/>
          </a:p>
        </p:txBody>
      </p:sp>
      <p:sp>
        <p:nvSpPr>
          <p:cNvPr id="91" name="Text Placeholder 10">
            <a:extLst>
              <a:ext uri="{FF2B5EF4-FFF2-40B4-BE49-F238E27FC236}">
                <a16:creationId xmlns:a16="http://schemas.microsoft.com/office/drawing/2014/main" id="{E485C7B8-B576-3DC8-9D1B-44362D114FDF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4985760" y="3717283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5AF25D0-F597-42B1-87A0-D021B5DA1809}" type="datetime'''''''''''''''''''''''''''''''5'''''''''''">
              <a:rPr lang="en-US" altLang="en-US" sz="10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sz="1000" dirty="0"/>
          </a:p>
        </p:txBody>
      </p:sp>
      <p:sp>
        <p:nvSpPr>
          <p:cNvPr id="92" name="Text Placeholder 10">
            <a:extLst>
              <a:ext uri="{FF2B5EF4-FFF2-40B4-BE49-F238E27FC236}">
                <a16:creationId xmlns:a16="http://schemas.microsoft.com/office/drawing/2014/main" id="{C0C1228E-26AA-784E-C1D0-A1AD4EA31490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4985760" y="338549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1C1A99D-D84A-415B-8E56-3083831901FF}" type="datetime'''''''''''''''''''''''''''''''6'''''''''''''''">
              <a:rPr lang="en-US" altLang="en-US" sz="10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sz="1000" dirty="0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CF83901-391B-0F54-5C91-8E756296E189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 flipV="1">
            <a:off x="5223885" y="3537895"/>
            <a:ext cx="0" cy="13763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3736C19-28A1-6DE7-DD72-8CA6CD95F059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5223885" y="3537895"/>
            <a:ext cx="35909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BF9E623-EF93-01A8-A079-E830661AED31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auto">
          <a:xfrm flipH="1">
            <a:off x="8813222" y="3537895"/>
            <a:ext cx="1588" cy="32404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 Placeholder 10">
            <a:extLst>
              <a:ext uri="{FF2B5EF4-FFF2-40B4-BE49-F238E27FC236}">
                <a16:creationId xmlns:a16="http://schemas.microsoft.com/office/drawing/2014/main" id="{F86BD8A1-EF2B-3B82-F86A-84C059B8D2A9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5047672" y="5517508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546344A-3204-486A-9D9A-F42B36FF4AA2}" type="datetime'''''''''''''''''''''''2''''''''''''''''0''1''''''''''5''''''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2015</a:t>
            </a:fld>
            <a:endParaRPr lang="en-US" sz="1000" dirty="0"/>
          </a:p>
        </p:txBody>
      </p:sp>
      <p:sp>
        <p:nvSpPr>
          <p:cNvPr id="97" name="Text Placeholder 10">
            <a:extLst>
              <a:ext uri="{FF2B5EF4-FFF2-40B4-BE49-F238E27FC236}">
                <a16:creationId xmlns:a16="http://schemas.microsoft.com/office/drawing/2014/main" id="{6FD69766-12A3-DE4F-A8E5-A5E4C345C979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auto">
          <a:xfrm>
            <a:off x="5560435" y="5517508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4B7EE5-8A92-43A1-8995-39DC0DF6532D}" type="datetime'''''''''''''''2''''02''''0''''''''''''''''''''''''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US" sz="1000" dirty="0"/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id="{0A59F9E2-9D5F-7660-C8A9-019F6A3C3BB2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6073197" y="5517508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D7A3D3-2C9A-4D7E-B63D-97D773C7E678}" type="datetime'''''''''''''''''2''''''0''25''''''''''''''''''''''''''''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</a:t>
            </a:fld>
            <a:endParaRPr lang="en-US" sz="1000"/>
          </a:p>
        </p:txBody>
      </p:sp>
      <p:sp>
        <p:nvSpPr>
          <p:cNvPr id="99" name="Text Placeholder 10">
            <a:extLst>
              <a:ext uri="{FF2B5EF4-FFF2-40B4-BE49-F238E27FC236}">
                <a16:creationId xmlns:a16="http://schemas.microsoft.com/office/drawing/2014/main" id="{D8CEE04A-205B-D4F7-84DC-CFA8D0CD71C8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6587547" y="5517508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8E66DD-BB4E-4474-B253-006E5EE60931}" type="datetime'2''''''''''''''''''''''''''0''''''''''''''''3''''''''0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2030</a:t>
            </a:fld>
            <a:endParaRPr lang="en-US" sz="1000"/>
          </a:p>
        </p:txBody>
      </p:sp>
      <p:sp>
        <p:nvSpPr>
          <p:cNvPr id="100" name="Text Placeholder 10">
            <a:extLst>
              <a:ext uri="{FF2B5EF4-FFF2-40B4-BE49-F238E27FC236}">
                <a16:creationId xmlns:a16="http://schemas.microsoft.com/office/drawing/2014/main" id="{F149E414-2DDA-B583-733E-510A5D516E44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7100310" y="5517508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71B95E-82F1-4E86-BE67-D8FD5FDD1109}" type="datetime'2''''''''''''0''''''''''3''''''''5''''''''''''''''''''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2035</a:t>
            </a:fld>
            <a:endParaRPr lang="en-US" sz="1000"/>
          </a:p>
        </p:txBody>
      </p:sp>
      <p:sp>
        <p:nvSpPr>
          <p:cNvPr id="101" name="Text Placeholder 10">
            <a:extLst>
              <a:ext uri="{FF2B5EF4-FFF2-40B4-BE49-F238E27FC236}">
                <a16:creationId xmlns:a16="http://schemas.microsoft.com/office/drawing/2014/main" id="{1674AC74-FD54-7CA9-DF1A-AA44358CB7A2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auto">
          <a:xfrm>
            <a:off x="7613072" y="5517508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A5E391-343B-4022-AFF1-61370511F30A}" type="datetime'''''''''''''''2''''''''0''''''''''4''''''''''''''0''''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2040</a:t>
            </a:fld>
            <a:endParaRPr lang="en-US" sz="1000"/>
          </a:p>
        </p:txBody>
      </p:sp>
      <p:sp>
        <p:nvSpPr>
          <p:cNvPr id="102" name="Text Placeholder 10">
            <a:extLst>
              <a:ext uri="{FF2B5EF4-FFF2-40B4-BE49-F238E27FC236}">
                <a16:creationId xmlns:a16="http://schemas.microsoft.com/office/drawing/2014/main" id="{7724A370-9D64-1D02-59B7-4AEC429931E8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8125835" y="5517508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20BBA3-645D-4C4B-B30D-F30D80547CCB}" type="datetime'2''''0''''''''''''''''''4''''''''''''''''5''''''''''''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2045</a:t>
            </a:fld>
            <a:endParaRPr lang="en-US" sz="1000" dirty="0"/>
          </a:p>
        </p:txBody>
      </p:sp>
      <p:sp>
        <p:nvSpPr>
          <p:cNvPr id="103" name="Text Placeholder 10">
            <a:extLst>
              <a:ext uri="{FF2B5EF4-FFF2-40B4-BE49-F238E27FC236}">
                <a16:creationId xmlns:a16="http://schemas.microsoft.com/office/drawing/2014/main" id="{E3769078-E4F4-2621-1736-4DCA93F27888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6738360" y="3429945"/>
            <a:ext cx="561975" cy="21590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C820AF-2A0E-46AC-890C-D1C723CBA38B}" type="datetime'''''''''+''''''''''''1''''''''''''''''50''''''''''''%'''''">
              <a:rPr lang="en-US" altLang="en-US" sz="10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+150%</a:t>
            </a:fld>
            <a:endParaRPr lang="en-US" sz="1000" b="1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3E3C2C6-F908-B283-A6B5-14F6432898F1}"/>
              </a:ext>
            </a:extLst>
          </p:cNvPr>
          <p:cNvSpPr/>
          <p:nvPr/>
        </p:nvSpPr>
        <p:spPr bwMode="gray">
          <a:xfrm>
            <a:off x="8785835" y="4619389"/>
            <a:ext cx="55962" cy="83674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DB33736-0F8A-CDC6-BE94-F28F14A435FF}"/>
              </a:ext>
            </a:extLst>
          </p:cNvPr>
          <p:cNvCxnSpPr>
            <a:cxnSpLocks/>
          </p:cNvCxnSpPr>
          <p:nvPr>
            <p:custDataLst>
              <p:tags r:id="rId37"/>
            </p:custDataLst>
          </p:nvPr>
        </p:nvCxnSpPr>
        <p:spPr bwMode="auto">
          <a:xfrm>
            <a:off x="5223885" y="4313192"/>
            <a:ext cx="847994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 Placeholder 10">
            <a:extLst>
              <a:ext uri="{FF2B5EF4-FFF2-40B4-BE49-F238E27FC236}">
                <a16:creationId xmlns:a16="http://schemas.microsoft.com/office/drawing/2014/main" id="{525FCD2D-BD27-15CA-2933-E1F52F3C4AF7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auto">
          <a:xfrm>
            <a:off x="5362900" y="4205242"/>
            <a:ext cx="561975" cy="21590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b="1">
                <a:effectLst/>
              </a:rPr>
              <a:t>+28%</a:t>
            </a:r>
            <a:endParaRPr lang="en-US" sz="1000" b="1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1729824-E44A-8391-A311-62AECDC6719D}"/>
              </a:ext>
            </a:extLst>
          </p:cNvPr>
          <p:cNvCxnSpPr>
            <a:cxnSpLocks/>
          </p:cNvCxnSpPr>
          <p:nvPr>
            <p:custDataLst>
              <p:tags r:id="rId39"/>
            </p:custDataLst>
          </p:nvPr>
        </p:nvCxnSpPr>
        <p:spPr bwMode="auto">
          <a:xfrm>
            <a:off x="6071879" y="4316176"/>
            <a:ext cx="0" cy="3032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ext Placeholder 10">
            <a:extLst>
              <a:ext uri="{FF2B5EF4-FFF2-40B4-BE49-F238E27FC236}">
                <a16:creationId xmlns:a16="http://schemas.microsoft.com/office/drawing/2014/main" id="{C55BEFC5-9DF3-6225-4371-5958813E4C8A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8638598" y="5509722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/>
              <a:t>2050</a:t>
            </a:r>
            <a:endParaRPr lang="en-US" sz="1000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A5E29B6-3103-AAB4-072E-A6FB6CD5E090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6149428" y="2625512"/>
            <a:ext cx="178387" cy="99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8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DAA0BAB-9307-30AD-845A-B3321209F85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347" imgH="348" progId="TCLayout.ActiveDocument.1">
                  <p:embed/>
                </p:oleObj>
              </mc:Choice>
              <mc:Fallback>
                <p:oleObj name="think-cell Slide" r:id="rId38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DAA0BAB-9307-30AD-845A-B3321209F8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88D7DA-4B71-7043-837D-E6B3DD277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8592" y="1549399"/>
            <a:ext cx="2551176" cy="4795033"/>
          </a:xfrm>
        </p:spPr>
        <p:txBody>
          <a:bodyPr/>
          <a:lstStyle/>
          <a:p>
            <a:pPr marL="0" indent="0" fontAlgn="base">
              <a:spcBef>
                <a:spcPts val="600"/>
              </a:spcBef>
              <a:buNone/>
            </a:pPr>
            <a:r>
              <a:rPr lang="en-US" b="1" dirty="0">
                <a:solidFill>
                  <a:srgbClr val="000000"/>
                </a:solidFill>
              </a:rPr>
              <a:t>Key Decarbonization Challenges</a:t>
            </a:r>
            <a:endParaRPr lang="en-US" b="1" dirty="0">
              <a:solidFill>
                <a:srgbClr val="000000"/>
              </a:solidFill>
              <a:cs typeface="Arial"/>
            </a:endParaRPr>
          </a:p>
          <a:p>
            <a:pPr fontAlgn="base"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cs typeface="Arial"/>
              </a:rPr>
              <a:t>Stage 1 (upstream): </a:t>
            </a:r>
            <a:r>
              <a:rPr lang="en-US" sz="1050" dirty="0">
                <a:solidFill>
                  <a:srgbClr val="000000"/>
                </a:solidFill>
                <a:cs typeface="Arial"/>
              </a:rPr>
              <a:t>Around 18% of emissions come from the extraction of f</a:t>
            </a:r>
            <a:r>
              <a:rPr lang="en-US" sz="1050" dirty="0">
                <a:solidFill>
                  <a:srgbClr val="000000"/>
                </a:solidFill>
              </a:rPr>
              <a:t>ossil fuels, used as feedstock and fuel energy sources of plastic production. Extraction of fossil fuels causes direct emissions, like CH</a:t>
            </a:r>
            <a:r>
              <a:rPr lang="en-US" sz="1050" baseline="-25000" dirty="0">
                <a:solidFill>
                  <a:srgbClr val="000000"/>
                </a:solidFill>
              </a:rPr>
              <a:t>4</a:t>
            </a:r>
            <a:r>
              <a:rPr lang="en-US" sz="1050" dirty="0">
                <a:solidFill>
                  <a:srgbClr val="000000"/>
                </a:solidFill>
              </a:rPr>
              <a:t> leakage and flaring, along with emissions from fuel combustion</a:t>
            </a: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 fontAlgn="base"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cs typeface="Arial"/>
              </a:rPr>
              <a:t>Stage 2 (production):</a:t>
            </a:r>
            <a:r>
              <a:rPr lang="en-US" sz="1050" dirty="0">
                <a:solidFill>
                  <a:srgbClr val="000000"/>
                </a:solidFill>
                <a:cs typeface="Arial"/>
              </a:rPr>
              <a:t> Around 71% of CO</a:t>
            </a:r>
            <a:r>
              <a:rPr lang="en-US" sz="1050" baseline="-25000" dirty="0">
                <a:solidFill>
                  <a:srgbClr val="000000"/>
                </a:solidFill>
                <a:cs typeface="Arial"/>
              </a:rPr>
              <a:t>2</a:t>
            </a:r>
            <a:r>
              <a:rPr lang="en-US" sz="1050" dirty="0">
                <a:solidFill>
                  <a:srgbClr val="000000"/>
                </a:solidFill>
                <a:cs typeface="Arial"/>
              </a:rPr>
              <a:t> emissions are generated in the production phase, where fossil fuels are burnt to achieve the high temperatures needed for the production of monomers and subsequent final plastics materials</a:t>
            </a:r>
          </a:p>
          <a:p>
            <a:pPr fontAlgn="base"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cs typeface="Arial"/>
              </a:rPr>
              <a:t>Stage 3 (downstream): </a:t>
            </a:r>
            <a:r>
              <a:rPr lang="en-US" sz="1050" dirty="0">
                <a:solidFill>
                  <a:srgbClr val="000000"/>
                </a:solidFill>
                <a:cs typeface="Arial"/>
              </a:rPr>
              <a:t>The remaining emissions come </a:t>
            </a:r>
            <a:br>
              <a:rPr lang="en-US" sz="1050" dirty="0">
                <a:solidFill>
                  <a:srgbClr val="000000"/>
                </a:solidFill>
                <a:cs typeface="Arial"/>
              </a:rPr>
            </a:br>
            <a:r>
              <a:rPr lang="en-US" sz="1050" dirty="0">
                <a:solidFill>
                  <a:srgbClr val="000000"/>
                </a:solidFill>
                <a:cs typeface="Arial"/>
              </a:rPr>
              <a:t>from end-of-life management, primarily from incinerating plastic waste using fossil fuels, the most common disposal method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034D69-BFAD-2B8A-86A9-781E6E10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~70% of plastic lifecycle emissions come from the production process, ~20% from fossil feedstocks, ~10% from end of life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DFC69-24A9-75C4-EAFE-C6B61C261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Breakdown of emissions by lifecycle stage in traditional fossil fuel-based plastics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4E6557-0F16-CA43-715E-9074D8D2399C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1190625" y="5211763"/>
            <a:ext cx="447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A13AAE-96EE-BCE4-C727-B16E3B757B4F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2200275" y="4878388"/>
            <a:ext cx="447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4CDBDC-332D-7AF3-3CCE-D9E3FFE0D0D7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3208338" y="4606925"/>
            <a:ext cx="447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D742E2-4B4A-9381-3070-E825ED95017C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217988" y="4064000"/>
            <a:ext cx="447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078974-1A55-5F1A-608F-A72688E3B77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5226050" y="3897313"/>
            <a:ext cx="447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77E848-9D57-AC6B-F0DD-F18CA182CEDB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6234113" y="3543300"/>
            <a:ext cx="447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E3D05195-4D16-986E-3316-3C232D01B746}"/>
              </a:ext>
            </a:extLst>
          </p:cNvPr>
          <p:cNvGraphicFramePr/>
          <p:nvPr>
            <p:custDataLst>
              <p:tags r:id="rId8"/>
            </p:custDataLst>
          </p:nvPr>
        </p:nvGraphicFramePr>
        <p:xfrm>
          <a:off x="323850" y="2981325"/>
          <a:ext cx="8234363" cy="295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E19D560-C7AB-8CB2-AC5E-5299B0922512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7704138" y="4364038"/>
            <a:ext cx="533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en-US" sz="1400" dirty="0">
                <a:solidFill>
                  <a:schemeClr val="bg1"/>
                </a:solidFill>
                <a:effectLst/>
              </a:rPr>
              <a:t>2.3 Gt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CDD975-2FA4-6D46-B4CF-792DD593CE0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150" y="4475163"/>
            <a:ext cx="862013" cy="724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62A26A-6DE0-6A15-EC60-03A386C57B5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188" y="4151313"/>
            <a:ext cx="862013" cy="724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63DAC3-ABB8-044D-42CF-70F0706AE33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183" y="3871913"/>
            <a:ext cx="862013" cy="7244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BD3079-89EB-ABF6-6A3C-BFB882DFB76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4250" y="3327400"/>
            <a:ext cx="860425" cy="723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AE2AAC-0901-06FF-9C0C-BD37AD0F95D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2638" y="3168650"/>
            <a:ext cx="860425" cy="7231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C1CC9F-AAD6-8319-691A-1B46AF41AE61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8554" y="2813050"/>
            <a:ext cx="860425" cy="72312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F2A5744-B598-A554-C730-E9DF94A491FB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6681788" y="2714625"/>
            <a:ext cx="574675" cy="590550"/>
            <a:chOff x="7329217" y="3454202"/>
            <a:chExt cx="574158" cy="59010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13C304A-89CC-FA4A-EB1E-EBB89877BADD}"/>
                </a:ext>
              </a:extLst>
            </p:cNvPr>
            <p:cNvSpPr/>
            <p:nvPr/>
          </p:nvSpPr>
          <p:spPr bwMode="gray">
            <a:xfrm>
              <a:off x="7329217" y="3454202"/>
              <a:ext cx="574158" cy="59010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1"/>
                </a:solidFill>
              </a:endParaRPr>
            </a:p>
          </p:txBody>
        </p:sp>
        <p:pic>
          <p:nvPicPr>
            <p:cNvPr id="24" name="Picture 2" descr="May include: A black trash can icon with a lid and vertical lines on the front.">
              <a:extLst>
                <a:ext uri="{FF2B5EF4-FFF2-40B4-BE49-F238E27FC236}">
                  <a16:creationId xmlns:a16="http://schemas.microsoft.com/office/drawing/2014/main" id="{ED2980CA-9AFB-A6F7-191A-116C665677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25880" y="3532545"/>
              <a:ext cx="380832" cy="433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48B799E-9948-FA1E-9B15-77A06BBBE145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1477963" y="2359025"/>
            <a:ext cx="5029200" cy="3812604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400" rtl="0" eaLnBrk="1" latinLnBrk="0" hangingPunct="1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81E75E-1667-641F-7DE1-B61B300DD66B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6545263" y="2359025"/>
            <a:ext cx="1032905" cy="381260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400" rtl="0" eaLnBrk="1" latinLnBrk="0" hangingPunct="1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7ABCF7-9900-4EF7-B183-2CBF8097B50F}"/>
              </a:ext>
            </a:extLst>
          </p:cNvPr>
          <p:cNvSpPr txBox="1"/>
          <p:nvPr>
            <p:custDataLst>
              <p:tags r:id="rId19"/>
            </p:custDataLst>
          </p:nvPr>
        </p:nvSpPr>
        <p:spPr bwMode="gray">
          <a:xfrm>
            <a:off x="6507163" y="5656263"/>
            <a:ext cx="1430338" cy="615553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b="1" dirty="0"/>
              <a:t>End-of-life management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65DBCC-EA59-A168-4C6C-991836A43118}"/>
              </a:ext>
            </a:extLst>
          </p:cNvPr>
          <p:cNvSpPr txBox="1"/>
          <p:nvPr>
            <p:custDataLst>
              <p:tags r:id="rId20"/>
            </p:custDataLst>
          </p:nvPr>
        </p:nvSpPr>
        <p:spPr bwMode="gray">
          <a:xfrm>
            <a:off x="241300" y="2017713"/>
            <a:ext cx="1420813" cy="461665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Upstream</a:t>
            </a:r>
            <a:endParaRPr kumimoji="0" lang="en-US" sz="1200" b="1" i="0" u="none" strike="noStrike" kern="1200" cap="none" spc="0" normalizeH="0" baseline="-2500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9470E-23B0-8EA3-85B6-35B395835E21}"/>
              </a:ext>
            </a:extLst>
          </p:cNvPr>
          <p:cNvSpPr txBox="1"/>
          <p:nvPr>
            <p:custDataLst>
              <p:tags r:id="rId21"/>
            </p:custDataLst>
          </p:nvPr>
        </p:nvSpPr>
        <p:spPr bwMode="gray">
          <a:xfrm>
            <a:off x="6278625" y="2011363"/>
            <a:ext cx="1548940" cy="461665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Downstream</a:t>
            </a:r>
            <a:endParaRPr kumimoji="0" lang="en-US" sz="1200" b="1" i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B6AF829-BE0C-5DEA-D277-F782BC1DD7AD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450850" y="2365375"/>
            <a:ext cx="992188" cy="3806417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400" rtl="0" eaLnBrk="1" latinLnBrk="0" hangingPunct="1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6D7856-BF07-6A65-D852-81DEFC717620}"/>
              </a:ext>
            </a:extLst>
          </p:cNvPr>
          <p:cNvSpPr txBox="1"/>
          <p:nvPr>
            <p:custDataLst>
              <p:tags r:id="rId23"/>
            </p:custDataLst>
          </p:nvPr>
        </p:nvSpPr>
        <p:spPr bwMode="gray">
          <a:xfrm>
            <a:off x="407988" y="2263775"/>
            <a:ext cx="1119188" cy="446276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b="1" dirty="0"/>
              <a:t>0.4 GtC0</a:t>
            </a:r>
            <a:r>
              <a:rPr lang="en-US" sz="1100" b="1" baseline="-25000" dirty="0"/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3E481D-62FF-8C28-8010-7FB1FCFE4283}"/>
              </a:ext>
            </a:extLst>
          </p:cNvPr>
          <p:cNvSpPr txBox="1"/>
          <p:nvPr>
            <p:custDataLst>
              <p:tags r:id="rId24"/>
            </p:custDataLst>
          </p:nvPr>
        </p:nvSpPr>
        <p:spPr bwMode="gray">
          <a:xfrm>
            <a:off x="1498600" y="2263775"/>
            <a:ext cx="1209675" cy="446276"/>
          </a:xfrm>
          <a:prstGeom prst="rect">
            <a:avLst/>
          </a:prstGeom>
          <a:noFill/>
        </p:spPr>
        <p:txBody>
          <a:bodyPr wrap="square" lIns="137160" tIns="137160" rIns="274320" bIns="13716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1.6 GtC0</a:t>
            </a:r>
            <a:r>
              <a:rPr lang="en-US" sz="1100" b="1" baseline="-2500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B718DA-A280-25F1-D4DA-ED651C986245}"/>
              </a:ext>
            </a:extLst>
          </p:cNvPr>
          <p:cNvSpPr txBox="1"/>
          <p:nvPr>
            <p:custDataLst>
              <p:tags r:id="rId25"/>
            </p:custDataLst>
          </p:nvPr>
        </p:nvSpPr>
        <p:spPr bwMode="gray">
          <a:xfrm>
            <a:off x="6507163" y="2263775"/>
            <a:ext cx="1303338" cy="446276"/>
          </a:xfrm>
          <a:prstGeom prst="rect">
            <a:avLst/>
          </a:prstGeom>
          <a:noFill/>
        </p:spPr>
        <p:txBody>
          <a:bodyPr wrap="square" lIns="137160" tIns="137160" rIns="274320" bIns="137160" rtlCol="0" anchor="t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b="1" dirty="0"/>
              <a:t>0.3 GtC0</a:t>
            </a:r>
            <a:r>
              <a:rPr lang="en-US" sz="1100" b="1" baseline="-25000" dirty="0"/>
              <a:t>2</a:t>
            </a:r>
            <a:endParaRPr lang="en-US" sz="1100" b="1" baseline="-25000" dirty="0"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CB3028-ED22-CDA4-60CC-2241CE0E804F}"/>
              </a:ext>
            </a:extLst>
          </p:cNvPr>
          <p:cNvSpPr txBox="1"/>
          <p:nvPr>
            <p:custDataLst>
              <p:tags r:id="rId26"/>
            </p:custDataLst>
          </p:nvPr>
        </p:nvSpPr>
        <p:spPr bwMode="gray">
          <a:xfrm>
            <a:off x="1300163" y="2024063"/>
            <a:ext cx="1420813" cy="461665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Production</a:t>
            </a:r>
            <a:endParaRPr kumimoji="0" lang="en-US" sz="1200" b="1" i="0" u="none" strike="noStrike" kern="1200" cap="none" spc="0" normalizeH="0" baseline="-2500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A0ADCF-6184-9B65-D837-02F09EE5AB3E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1638300" y="5280025"/>
            <a:ext cx="4595813" cy="307671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de-DE" sz="1400">
                <a:solidFill>
                  <a:schemeClr val="bg1"/>
                </a:solidFill>
              </a:rPr>
              <a:t>71%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2D366E6-875D-1847-AAC3-3B23AE8A4386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gray">
          <a:xfrm>
            <a:off x="1638300" y="5194300"/>
            <a:ext cx="0" cy="150150"/>
          </a:xfrm>
          <a:prstGeom prst="line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6992164-7CE6-85D8-21BB-98EF0FE131D4}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 bwMode="gray">
          <a:xfrm>
            <a:off x="6218238" y="3833813"/>
            <a:ext cx="0" cy="1478946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7241271-EAEE-4BE2-7CB9-A98C30C99589}"/>
              </a:ext>
            </a:extLst>
          </p:cNvPr>
          <p:cNvSpPr txBox="1"/>
          <p:nvPr>
            <p:custDataLst>
              <p:tags r:id="rId30"/>
            </p:custDataLst>
          </p:nvPr>
        </p:nvSpPr>
        <p:spPr bwMode="gray">
          <a:xfrm>
            <a:off x="5565218" y="5656263"/>
            <a:ext cx="1071327" cy="615553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b="1" dirty="0"/>
              <a:t>Product shaping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E6DF27-9DB6-5B9B-E156-A8CFB2AC3649}"/>
              </a:ext>
            </a:extLst>
          </p:cNvPr>
          <p:cNvSpPr txBox="1"/>
          <p:nvPr>
            <p:custDataLst>
              <p:tags r:id="rId31"/>
            </p:custDataLst>
          </p:nvPr>
        </p:nvSpPr>
        <p:spPr bwMode="gray">
          <a:xfrm>
            <a:off x="4314926" y="5826125"/>
            <a:ext cx="1445537" cy="446276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b="1" dirty="0"/>
              <a:t>Polymerization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B2EE13-EB02-833C-F929-51678DBAA774}"/>
              </a:ext>
            </a:extLst>
          </p:cNvPr>
          <p:cNvSpPr txBox="1"/>
          <p:nvPr>
            <p:custDataLst>
              <p:tags r:id="rId32"/>
            </p:custDataLst>
          </p:nvPr>
        </p:nvSpPr>
        <p:spPr bwMode="gray">
          <a:xfrm>
            <a:off x="3481655" y="5656263"/>
            <a:ext cx="1257877" cy="615553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b="1" dirty="0"/>
              <a:t>Monomer production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37F468-F578-1584-149A-18C6781962BA}"/>
              </a:ext>
            </a:extLst>
          </p:cNvPr>
          <p:cNvSpPr txBox="1"/>
          <p:nvPr>
            <p:custDataLst>
              <p:tags r:id="rId33"/>
            </p:custDataLst>
          </p:nvPr>
        </p:nvSpPr>
        <p:spPr bwMode="gray">
          <a:xfrm>
            <a:off x="2576055" y="5486400"/>
            <a:ext cx="1302716" cy="784830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b="1" dirty="0"/>
              <a:t>Other chemical production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911873-3DDF-1979-1121-0CC079B9FC0A}"/>
              </a:ext>
            </a:extLst>
          </p:cNvPr>
          <p:cNvSpPr txBox="1"/>
          <p:nvPr>
            <p:custDataLst>
              <p:tags r:id="rId34"/>
            </p:custDataLst>
          </p:nvPr>
        </p:nvSpPr>
        <p:spPr bwMode="gray">
          <a:xfrm>
            <a:off x="1586559" y="5486400"/>
            <a:ext cx="1302716" cy="784830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b="1" dirty="0"/>
              <a:t>Hydrocarbon refining and processing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69441B-4DCF-3FB1-F2C1-A440D1CDAC75}"/>
              </a:ext>
            </a:extLst>
          </p:cNvPr>
          <p:cNvSpPr txBox="1"/>
          <p:nvPr>
            <p:custDataLst>
              <p:tags r:id="rId35"/>
            </p:custDataLst>
          </p:nvPr>
        </p:nvSpPr>
        <p:spPr bwMode="gray">
          <a:xfrm>
            <a:off x="503167" y="5826125"/>
            <a:ext cx="1294135" cy="446276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b="1" dirty="0"/>
              <a:t>Extracting</a:t>
            </a:r>
          </a:p>
        </p:txBody>
      </p:sp>
      <p:sp>
        <p:nvSpPr>
          <p:cNvPr id="58" name="btfpNotesBox361175">
            <a:extLst>
              <a:ext uri="{FF2B5EF4-FFF2-40B4-BE49-F238E27FC236}">
                <a16:creationId xmlns:a16="http://schemas.microsoft.com/office/drawing/2014/main" id="{F3026BC1-C112-B0A1-24B4-1BB6BE271BFD}"/>
              </a:ext>
            </a:extLst>
          </p:cNvPr>
          <p:cNvSpPr txBox="1"/>
          <p:nvPr>
            <p:custDataLst>
              <p:tags r:id="rId36"/>
            </p:custDataLst>
          </p:nvPr>
        </p:nvSpPr>
        <p:spPr bwMode="gray">
          <a:xfrm>
            <a:off x="334963" y="6469272"/>
            <a:ext cx="8771145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Source: </a:t>
            </a:r>
            <a:r>
              <a:rPr lang="en-US" sz="800" dirty="0">
                <a:solidFill>
                  <a:srgbClr val="000000"/>
                </a:solidFill>
                <a:ea typeface="+mn-lt"/>
                <a:cs typeface="+mn-lt"/>
                <a:hlinkClick r:id="rId48"/>
              </a:rPr>
              <a:t>Strategies to reduce the global carbon footprint of plastics</a:t>
            </a:r>
            <a:r>
              <a:rPr lang="en-US" sz="800" dirty="0">
                <a:solidFill>
                  <a:srgbClr val="000000"/>
                </a:solidFill>
                <a:ea typeface="+mn-lt"/>
                <a:cs typeface="+mn-lt"/>
              </a:rPr>
              <a:t> (Zheng and Suh, 2019). </a:t>
            </a:r>
            <a:endParaRPr lang="en-US" sz="800" dirty="0">
              <a:solidFill>
                <a:srgbClr val="000000"/>
              </a:solidFill>
              <a:cs typeface="Arial"/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Credit: Anika Behrndt, Isabel Hoyos, </a:t>
            </a:r>
            <a:r>
              <a:rPr lang="en-US" sz="800" dirty="0" err="1">
                <a:solidFill>
                  <a:srgbClr val="000000"/>
                </a:solidFill>
              </a:rPr>
              <a:t>Hyae</a:t>
            </a:r>
            <a:r>
              <a:rPr lang="en-US" sz="800" dirty="0">
                <a:solidFill>
                  <a:srgbClr val="000000"/>
                </a:solidFill>
              </a:rPr>
              <a:t> Ryung Kim, </a:t>
            </a:r>
            <a:r>
              <a:rPr lang="en-US" sz="800" dirty="0">
                <a:solidFill>
                  <a:srgbClr val="000000"/>
                </a:solidFill>
                <a:hlinkClick r:id="rId49"/>
              </a:rPr>
              <a:t>Gernot Wagner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  <a:r>
              <a:rPr lang="en-US" sz="800" dirty="0">
                <a:solidFill>
                  <a:srgbClr val="000000"/>
                </a:solidFill>
                <a:hlinkClick r:id="rId50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Wagner et al., “Rethinking Plastics” (1 July 2026).</a:t>
            </a:r>
            <a:endParaRPr lang="en-US" sz="8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00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3AC53E8-7154-46DE-09B7-B8DF7938880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47" imgH="348" progId="TCLayout.ActiveDocument.1">
                  <p:embed/>
                </p:oleObj>
              </mc:Choice>
              <mc:Fallback>
                <p:oleObj name="think-cell Slide" r:id="rId17" imgW="347" imgH="34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AC53E8-7154-46DE-09B7-B8DF793888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32C8847-B16B-80C0-B484-6223722D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Plastics remain difficult to replace because of significant material and cost advantages compared with alternative materials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225143-B290-AB7C-3754-BB093D8036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Plastics have a higher insulating capacity and are significantly more resistant and lighter than alternative materials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020580-CC2A-721A-1F9F-89929DC88A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99435" y="1498005"/>
            <a:ext cx="3850325" cy="5486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Plastics are 2 to 3x cheaper than other materials with similar use cases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D3C1C1E-E400-1CB0-51E9-8B4A94B73E36}"/>
              </a:ext>
            </a:extLst>
          </p:cNvPr>
          <p:cNvSpPr txBox="1">
            <a:spLocks/>
          </p:cNvSpPr>
          <p:nvPr/>
        </p:nvSpPr>
        <p:spPr>
          <a:xfrm>
            <a:off x="329183" y="2046645"/>
            <a:ext cx="6509804" cy="548640"/>
          </a:xfrm>
          <a:prstGeom prst="rect">
            <a:avLst/>
          </a:prstGeom>
        </p:spPr>
        <p:txBody>
          <a:bodyPr vert="horz" lIns="91440" tIns="36576" rIns="36576" bIns="36576" rtlCol="0" anchor="t">
            <a:noAutofit/>
          </a:bodyPr>
          <a:lstStyle>
            <a:defPPr>
              <a:defRPr lang="en-US"/>
            </a:defPPr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/>
              <a:t>Relative behavior of selected chemical capabilities of other materials compared with plastics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41A13C-A418-896A-7EDB-A44E183F04FC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6000750" y="2703513"/>
            <a:ext cx="169862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None/>
            </a:pPr>
            <a:r>
              <a:rPr lang="en-US" sz="1400" b="1"/>
              <a:t>Weight</a:t>
            </a:r>
            <a:r>
              <a:rPr lang="en-US" sz="1400" b="1" baseline="30000"/>
              <a:t>3</a:t>
            </a:r>
            <a:endParaRPr lang="en-US" sz="1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59018-EE7A-8969-DECA-845ED070891A}"/>
              </a:ext>
            </a:extLst>
          </p:cNvPr>
          <p:cNvSpPr txBox="1"/>
          <p:nvPr/>
        </p:nvSpPr>
        <p:spPr bwMode="gray">
          <a:xfrm>
            <a:off x="4591050" y="2570163"/>
            <a:ext cx="1433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b="1"/>
              <a:t>Corrosion Resistance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2D0AB-A6C6-82BE-E194-C96B70201E1E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gray">
          <a:xfrm>
            <a:off x="1131888" y="2562225"/>
            <a:ext cx="178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b="1"/>
              <a:t>Insulating Capacity</a:t>
            </a:r>
          </a:p>
        </p:txBody>
      </p:sp>
      <p:pic>
        <p:nvPicPr>
          <p:cNvPr id="15" name="Pic">
            <a:extLst>
              <a:ext uri="{FF2B5EF4-FFF2-40B4-BE49-F238E27FC236}">
                <a16:creationId xmlns:a16="http://schemas.microsoft.com/office/drawing/2014/main" id="{33CA765A-7F13-865D-6959-676A9BEF6775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>
            <a:off x="1157288" y="2638425"/>
            <a:ext cx="407988" cy="4095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D78586B-456B-8F17-3091-C2338ACF34AD}"/>
              </a:ext>
            </a:extLst>
          </p:cNvPr>
          <p:cNvSpPr/>
          <p:nvPr/>
        </p:nvSpPr>
        <p:spPr bwMode="gray">
          <a:xfrm>
            <a:off x="1211263" y="3159125"/>
            <a:ext cx="1506538" cy="13984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Poor conductivity of plastics make it a good thermal and electrical insulator, increasing design flexibility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2087B6-7E5C-ECE1-C53F-D663E506331A}"/>
              </a:ext>
            </a:extLst>
          </p:cNvPr>
          <p:cNvSpPr/>
          <p:nvPr/>
        </p:nvSpPr>
        <p:spPr bwMode="gray">
          <a:xfrm>
            <a:off x="1211263" y="4619625"/>
            <a:ext cx="1506538" cy="1175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Metals, paper, and glass do not have the same insulating capabilities as plastics</a:t>
            </a:r>
          </a:p>
        </p:txBody>
      </p:sp>
      <p:pic>
        <p:nvPicPr>
          <p:cNvPr id="18" name="Graphic 17" descr="Water Bottle with solid fill">
            <a:extLst>
              <a:ext uri="{FF2B5EF4-FFF2-40B4-BE49-F238E27FC236}">
                <a16:creationId xmlns:a16="http://schemas.microsoft.com/office/drawing/2014/main" id="{E5480AEB-7BDD-41C6-63C7-2F06AE3D4E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4363" y="3649663"/>
            <a:ext cx="407988" cy="40798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728B7EB-FC3C-B92D-80E3-60512CA9F1DD}"/>
              </a:ext>
            </a:extLst>
          </p:cNvPr>
          <p:cNvGrpSpPr/>
          <p:nvPr/>
        </p:nvGrpSpPr>
        <p:grpSpPr>
          <a:xfrm>
            <a:off x="519113" y="4935538"/>
            <a:ext cx="585788" cy="584841"/>
            <a:chOff x="5132436" y="4790979"/>
            <a:chExt cx="584841" cy="584841"/>
          </a:xfrm>
        </p:grpSpPr>
        <p:pic>
          <p:nvPicPr>
            <p:cNvPr id="20" name="Graphic 19" descr="No sign outline">
              <a:extLst>
                <a:ext uri="{FF2B5EF4-FFF2-40B4-BE49-F238E27FC236}">
                  <a16:creationId xmlns:a16="http://schemas.microsoft.com/office/drawing/2014/main" id="{B7E08DC9-7EC5-3A57-B519-18464B8889B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132436" y="4790979"/>
              <a:ext cx="584841" cy="584841"/>
            </a:xfrm>
            <a:prstGeom prst="rect">
              <a:avLst/>
            </a:prstGeom>
          </p:spPr>
        </p:pic>
        <p:pic>
          <p:nvPicPr>
            <p:cNvPr id="21" name="Graphic 20" descr="Water Bottle with solid fill">
              <a:extLst>
                <a:ext uri="{FF2B5EF4-FFF2-40B4-BE49-F238E27FC236}">
                  <a16:creationId xmlns:a16="http://schemas.microsoft.com/office/drawing/2014/main" id="{233EA3E6-6C97-802D-B7EC-2728953A6FD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227638" y="4881002"/>
              <a:ext cx="407334" cy="407334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07BA5C-4822-18C4-A942-CAF37C0F642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gray">
          <a:xfrm>
            <a:off x="3060700" y="2584450"/>
            <a:ext cx="1300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/>
              <a:t>Impact Resistance²</a:t>
            </a:r>
          </a:p>
        </p:txBody>
      </p:sp>
      <p:pic>
        <p:nvPicPr>
          <p:cNvPr id="23" name="Graphic 22" descr="Shield Tick outline">
            <a:extLst>
              <a:ext uri="{FF2B5EF4-FFF2-40B4-BE49-F238E27FC236}">
                <a16:creationId xmlns:a16="http://schemas.microsoft.com/office/drawing/2014/main" id="{AD155595-9FDD-317E-5355-F657DF4683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41613" y="2581275"/>
            <a:ext cx="501650" cy="5016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FFFB213-46F0-DE28-B1C9-46D30759137C}"/>
              </a:ext>
            </a:extLst>
          </p:cNvPr>
          <p:cNvSpPr/>
          <p:nvPr/>
        </p:nvSpPr>
        <p:spPr bwMode="gray">
          <a:xfrm>
            <a:off x="2798763" y="3157538"/>
            <a:ext cx="1506538" cy="13984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Durable properties of plastics help them absorb and distribute energy from sudden impacts or shocks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91E593-6774-6C89-8696-7AB9530F7F87}"/>
              </a:ext>
            </a:extLst>
          </p:cNvPr>
          <p:cNvSpPr/>
          <p:nvPr/>
        </p:nvSpPr>
        <p:spPr bwMode="gray">
          <a:xfrm>
            <a:off x="2798763" y="4619625"/>
            <a:ext cx="1506538" cy="1175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Metals and glass, which can crack or fail over time, are less resistant to fatigue compared with plastics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AC505C-E91C-D5E3-5D2A-B1DDD9D13829}"/>
              </a:ext>
            </a:extLst>
          </p:cNvPr>
          <p:cNvSpPr/>
          <p:nvPr/>
        </p:nvSpPr>
        <p:spPr bwMode="gray">
          <a:xfrm>
            <a:off x="4371975" y="3157538"/>
            <a:ext cx="1506538" cy="13984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Plastics resist damage when exposed to acids, lubricants, paint strippers, and other substances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CF965F-92A1-B6D2-A502-6EE71A89C426}"/>
              </a:ext>
            </a:extLst>
          </p:cNvPr>
          <p:cNvSpPr/>
          <p:nvPr/>
        </p:nvSpPr>
        <p:spPr bwMode="gray">
          <a:xfrm>
            <a:off x="5959475" y="3154363"/>
            <a:ext cx="1506538" cy="13984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Plastics’ flexible qualities allow for the production of ultra-lightweight materials</a:t>
            </a:r>
          </a:p>
        </p:txBody>
      </p:sp>
      <p:pic>
        <p:nvPicPr>
          <p:cNvPr id="28" name="Graphic 27" descr="Radioactive outline">
            <a:extLst>
              <a:ext uri="{FF2B5EF4-FFF2-40B4-BE49-F238E27FC236}">
                <a16:creationId xmlns:a16="http://schemas.microsoft.com/office/drawing/2014/main" id="{B61150AA-FBC4-91D0-31FB-B3DB9410F5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371975" y="2620963"/>
            <a:ext cx="438150" cy="42775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D2EDF77-04D0-20EF-27B9-03D32CDCE9DB}"/>
              </a:ext>
            </a:extLst>
          </p:cNvPr>
          <p:cNvSpPr/>
          <p:nvPr/>
        </p:nvSpPr>
        <p:spPr bwMode="gray">
          <a:xfrm>
            <a:off x="4386263" y="4616450"/>
            <a:ext cx="1506538" cy="1175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Chemical substances may cause rust or corrosion in other materials, such as metals and paper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7F30A5-D592-C287-3D04-643EFAD4ACC7}"/>
              </a:ext>
            </a:extLst>
          </p:cNvPr>
          <p:cNvSpPr/>
          <p:nvPr/>
        </p:nvSpPr>
        <p:spPr bwMode="gray">
          <a:xfrm>
            <a:off x="5973763" y="4616450"/>
            <a:ext cx="1506538" cy="1175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Material density of metals and glass result in heavier materials</a:t>
            </a:r>
          </a:p>
        </p:txBody>
      </p:sp>
      <p:pic>
        <p:nvPicPr>
          <p:cNvPr id="31" name="Graphic 30" descr="Weights Uneven outline">
            <a:extLst>
              <a:ext uri="{FF2B5EF4-FFF2-40B4-BE49-F238E27FC236}">
                <a16:creationId xmlns:a16="http://schemas.microsoft.com/office/drawing/2014/main" id="{726A5CA3-CBDF-D94B-89B3-8E747F1054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35675" y="2605088"/>
            <a:ext cx="438150" cy="438150"/>
          </a:xfrm>
          <a:prstGeom prst="rect">
            <a:avLst/>
          </a:prstGeom>
        </p:spPr>
      </p:pic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996B80F5-CA77-7F11-B9F2-3A54810CEB86}"/>
              </a:ext>
            </a:extLst>
          </p:cNvPr>
          <p:cNvSpPr txBox="1">
            <a:spLocks/>
          </p:cNvSpPr>
          <p:nvPr/>
        </p:nvSpPr>
        <p:spPr>
          <a:xfrm>
            <a:off x="8199435" y="2046645"/>
            <a:ext cx="4246941" cy="296497"/>
          </a:xfrm>
          <a:prstGeom prst="rect">
            <a:avLst/>
          </a:prstGeom>
        </p:spPr>
        <p:txBody>
          <a:bodyPr vert="horz" lIns="91440" tIns="36576" rIns="36576" bIns="36576" rtlCol="0" anchor="t">
            <a:noAutofit/>
          </a:bodyPr>
          <a:lstStyle>
            <a:defPPr>
              <a:defRPr lang="en-US"/>
            </a:defPPr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/>
              <a:t>Average cost of materials in the U.S. ($/Kg)</a:t>
            </a:r>
            <a:endParaRPr lang="en-US" sz="1200" dirty="0">
              <a:cs typeface="Arial"/>
            </a:endParaRP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FB085949-456B-2701-F822-B8319D1B511E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9494838" y="2555875"/>
          <a:ext cx="2135187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56483233-6C8A-D98C-C097-924AC60B4157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8199438" y="2952750"/>
            <a:ext cx="1276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E16902B-5A93-42B2-ACBB-FA1FAC56970F}" type="datetime'''''''G''l''a''s''s &amp;'' ''F''i''be''rg''l''a''''''s''''''s'">
              <a:rPr lang="en-US" altLang="en-US" sz="1200" smtClean="0"/>
              <a:pPr/>
              <a:t>Glass &amp; Fiberglass</a:t>
            </a:fld>
            <a:endParaRPr lang="en-US" sz="1200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9C1BFA57-9495-D237-D5D5-8CA9B82A4FD5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8199438" y="3763963"/>
            <a:ext cx="12414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85687A0-D334-4943-8FCE-D629E274B3A9}" type="datetime'A''l''''u''''''mi''''''ni''''''''''um'' ''''&amp; ''''''Ste''''el'">
              <a:rPr lang="en-US" altLang="en-US" sz="1200" smtClean="0"/>
              <a:pPr/>
              <a:t>Aluminium &amp; Steel</a:t>
            </a:fld>
            <a:endParaRPr lang="en-US" sz="120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AA30ABA7-18A5-0F53-2F56-E20A6B4C9EB9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199438" y="4575175"/>
            <a:ext cx="4048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BB546C4-DC34-4BC4-9AAD-A3D7FA78A2F6}" type="datetime'''''''''''''P''''''''''a''''''''''''''''p''''er'''''">
              <a:rPr lang="en-US" altLang="en-US" sz="1200" smtClean="0"/>
              <a:pPr/>
              <a:t>Paper</a:t>
            </a:fld>
            <a:endParaRPr lang="en-US" sz="120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4F8F9899-9948-2A9C-DBD7-4C9092D75024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199438" y="5386388"/>
            <a:ext cx="4984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B5234CF-69E8-4820-BB73-265FEE92F475}" type="datetime'''''''''P''''''''l''''as''''''''''''''t''i''''''''''''''c'''">
              <a:rPr lang="en-US" altLang="en-US" sz="1200" smtClean="0"/>
              <a:pPr/>
              <a:t>Plastic</a:t>
            </a:fld>
            <a:r>
              <a:rPr lang="en-US" sz="1200" dirty="0"/>
              <a:t>¹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A7DEED89-FCA3-7FD5-D01D-2DFCB70301DB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11428413" y="2813050"/>
            <a:ext cx="4286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effectLst/>
              </a:rPr>
              <a:t>~2.80</a:t>
            </a:r>
            <a:endParaRPr lang="en-US" sz="1200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550975D-27D3-BD50-656D-6C275591CBCE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10650538" y="3624263"/>
            <a:ext cx="4286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effectLst/>
              </a:rPr>
              <a:t>~1.60</a:t>
            </a:r>
            <a:endParaRPr lang="en-US" sz="1200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536B02F-B612-006F-15AC-175DBD8492BE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10512425" y="4575175"/>
            <a:ext cx="4286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effectLst/>
              </a:rPr>
              <a:t>~1.30</a:t>
            </a:r>
            <a:endParaRPr lang="en-US" sz="1200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8DAE9AC-9C26-96C6-01C7-39B7BD84CEB4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10302875" y="5246688"/>
            <a:ext cx="4286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effectLst/>
              </a:rPr>
              <a:t>~1.10</a:t>
            </a:r>
            <a:endParaRPr lang="en-US" sz="1200" dirty="0"/>
          </a:p>
        </p:txBody>
      </p:sp>
      <p:sp>
        <p:nvSpPr>
          <p:cNvPr id="54" name="btfpNotesBox361175">
            <a:extLst>
              <a:ext uri="{FF2B5EF4-FFF2-40B4-BE49-F238E27FC236}">
                <a16:creationId xmlns:a16="http://schemas.microsoft.com/office/drawing/2014/main" id="{AEF62A6B-F3C4-F925-8375-2AC14F85BC13}"/>
              </a:ext>
            </a:extLst>
          </p:cNvPr>
          <p:cNvSpPr txBox="1"/>
          <p:nvPr>
            <p:custDataLst>
              <p:tags r:id="rId15"/>
            </p:custDataLst>
          </p:nvPr>
        </p:nvSpPr>
        <p:spPr bwMode="gray">
          <a:xfrm>
            <a:off x="338563" y="6116677"/>
            <a:ext cx="9137225" cy="61555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b="1" dirty="0"/>
              <a:t>¹</a:t>
            </a:r>
            <a:r>
              <a:rPr lang="en-US" sz="800" dirty="0"/>
              <a:t>Using PE as a proxy for overall plastics prices, representative given high market share. ²Impact resistance (robustness): The ability to withstand sudden force or shock without breaking, cracking, or deforming. ³Comparing the weight of a 0.5L container using different materials.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endParaRPr lang="en-US" dirty="0"/>
          </a:p>
          <a:p>
            <a:r>
              <a:rPr lang="en-US" sz="800" dirty="0">
                <a:solidFill>
                  <a:srgbClr val="000000"/>
                </a:solidFill>
              </a:rPr>
              <a:t>Sources: </a:t>
            </a:r>
            <a:r>
              <a:rPr lang="en-US" sz="800" dirty="0">
                <a:solidFill>
                  <a:srgbClr val="000000"/>
                </a:solidFill>
                <a:hlinkClick r:id="rId27"/>
              </a:rPr>
              <a:t>Climate impact of plastics</a:t>
            </a:r>
            <a:r>
              <a:rPr lang="en-US" sz="800" dirty="0">
                <a:solidFill>
                  <a:srgbClr val="000000"/>
                </a:solidFill>
              </a:rPr>
              <a:t> (McKinsey, 2022); </a:t>
            </a:r>
            <a:r>
              <a:rPr lang="en-US" sz="800" dirty="0">
                <a:solidFill>
                  <a:srgbClr val="000000"/>
                </a:solidFill>
                <a:hlinkClick r:id="rId28"/>
              </a:rPr>
              <a:t>The Advantages of Plastics Compared to Other Materials</a:t>
            </a:r>
            <a:r>
              <a:rPr lang="en-US" sz="800" dirty="0">
                <a:solidFill>
                  <a:srgbClr val="000000"/>
                </a:solidFill>
              </a:rPr>
              <a:t> (Atlas </a:t>
            </a:r>
            <a:r>
              <a:rPr lang="en-US" sz="800" dirty="0" err="1">
                <a:solidFill>
                  <a:srgbClr val="000000"/>
                </a:solidFill>
              </a:rPr>
              <a:t>Fibre</a:t>
            </a:r>
            <a:r>
              <a:rPr lang="en-US" sz="800" dirty="0">
                <a:solidFill>
                  <a:srgbClr val="000000"/>
                </a:solidFill>
              </a:rPr>
              <a:t>, 2023); </a:t>
            </a:r>
            <a:r>
              <a:rPr lang="en-US" sz="800" dirty="0">
                <a:solidFill>
                  <a:srgbClr val="000000"/>
                </a:solidFill>
                <a:hlinkClick r:id="rId29"/>
              </a:rPr>
              <a:t>Aluminum</a:t>
            </a:r>
            <a:r>
              <a:rPr lang="en-US" sz="800" dirty="0">
                <a:solidFill>
                  <a:srgbClr val="000000"/>
                </a:solidFill>
              </a:rPr>
              <a:t> (Trading Economics, 2025); </a:t>
            </a:r>
            <a:r>
              <a:rPr lang="en-US" sz="800" dirty="0">
                <a:solidFill>
                  <a:srgbClr val="000000"/>
                </a:solidFill>
                <a:hlinkClick r:id="rId30"/>
              </a:rPr>
              <a:t>Steel</a:t>
            </a:r>
            <a:r>
              <a:rPr lang="en-US" sz="800" dirty="0">
                <a:solidFill>
                  <a:srgbClr val="000000"/>
                </a:solidFill>
              </a:rPr>
              <a:t> (Trading Economics, 2025); </a:t>
            </a:r>
            <a:r>
              <a:rPr lang="en-US" sz="800" dirty="0">
                <a:solidFill>
                  <a:srgbClr val="000000"/>
                </a:solidFill>
                <a:hlinkClick r:id="rId31"/>
              </a:rPr>
              <a:t>Spot Offers</a:t>
            </a:r>
            <a:r>
              <a:rPr lang="en-US" sz="800" dirty="0">
                <a:solidFill>
                  <a:srgbClr val="000000"/>
                </a:solidFill>
              </a:rPr>
              <a:t> (The Plastics Exchange, 2025).</a:t>
            </a:r>
            <a:endParaRPr lang="en-US" dirty="0"/>
          </a:p>
          <a:p>
            <a:r>
              <a:rPr lang="en-US" sz="800" dirty="0">
                <a:solidFill>
                  <a:srgbClr val="000000"/>
                </a:solidFill>
              </a:rPr>
              <a:t>Credit: Anika Behrndt, Una </a:t>
            </a:r>
            <a:r>
              <a:rPr lang="en-US" sz="800" dirty="0" err="1">
                <a:solidFill>
                  <a:srgbClr val="000000"/>
                </a:solidFill>
              </a:rPr>
              <a:t>Oljaca</a:t>
            </a:r>
            <a:r>
              <a:rPr lang="en-US" sz="800" dirty="0">
                <a:solidFill>
                  <a:srgbClr val="000000"/>
                </a:solidFill>
              </a:rPr>
              <a:t>, Isabel Hoyos, </a:t>
            </a:r>
            <a:r>
              <a:rPr lang="en-US" sz="800" dirty="0" err="1">
                <a:solidFill>
                  <a:srgbClr val="000000"/>
                </a:solidFill>
              </a:rPr>
              <a:t>Hyae</a:t>
            </a:r>
            <a:r>
              <a:rPr lang="en-US" sz="800" dirty="0">
                <a:solidFill>
                  <a:srgbClr val="000000"/>
                </a:solidFill>
              </a:rPr>
              <a:t> Ryung Kim, and </a:t>
            </a:r>
            <a:r>
              <a:rPr lang="en-US" sz="800" dirty="0">
                <a:solidFill>
                  <a:srgbClr val="000000"/>
                </a:solidFill>
                <a:hlinkClick r:id="rId32"/>
              </a:rPr>
              <a:t>Gernot Wagner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  <a:r>
              <a:rPr lang="en-US" sz="800" dirty="0">
                <a:solidFill>
                  <a:srgbClr val="000000"/>
                </a:solidFill>
                <a:hlinkClick r:id="rId33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Wagner et al., “Rethinking Plastics” (1 July 2026).</a:t>
            </a:r>
          </a:p>
        </p:txBody>
      </p:sp>
    </p:spTree>
    <p:extLst>
      <p:ext uri="{BB962C8B-B14F-4D97-AF65-F5344CB8AC3E}">
        <p14:creationId xmlns:p14="http://schemas.microsoft.com/office/powerpoint/2010/main" val="357611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C2877C8-E43E-5CB5-F428-D9541CC94B0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2877C8-E43E-5CB5-F428-D9541CC94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60EBD8-8F60-1EDB-A230-3C180A7F4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Multi-tiered breakdown of solutions for plastics decarbonization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E41AA8-A4E8-6E30-B11B-F8B9BEBB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Plastics decarbonization will need five levers to decouple from fossil fuels and reduce production emissions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A4766116-8696-D9A1-D2A2-B227BED0E493}"/>
              </a:ext>
            </a:extLst>
          </p:cNvPr>
          <p:cNvSpPr/>
          <p:nvPr/>
        </p:nvSpPr>
        <p:spPr bwMode="gray">
          <a:xfrm>
            <a:off x="-11049" y="47879"/>
            <a:ext cx="1709928" cy="4236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Solutions</a:t>
            </a:r>
            <a:endParaRPr lang="en-US" sz="1600" b="1" err="1">
              <a:solidFill>
                <a:schemeClr val="tx1"/>
              </a:solidFill>
            </a:endParaRP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889260E4-F933-BA64-2E27-1A2F58B02921}"/>
              </a:ext>
            </a:extLst>
          </p:cNvPr>
          <p:cNvGraphicFramePr>
            <a:graphicFrameLocks noGrp="1"/>
          </p:cNvGraphicFramePr>
          <p:nvPr/>
        </p:nvGraphicFramePr>
        <p:xfrm>
          <a:off x="334963" y="2181088"/>
          <a:ext cx="11522076" cy="4074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346">
                  <a:extLst>
                    <a:ext uri="{9D8B030D-6E8A-4147-A177-3AD203B41FA5}">
                      <a16:colId xmlns:a16="http://schemas.microsoft.com/office/drawing/2014/main" val="3680652413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3143585735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2999174369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2435041063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1038488648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1697599702"/>
                    </a:ext>
                  </a:extLst>
                </a:gridCol>
              </a:tblGrid>
              <a:tr h="55418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/>
                        <a:t>Goal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9799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/>
                        <a:t>Intervention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/>
                        <a:t>Reduce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/>
                        <a:t>Substitute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/>
                        <a:t>Recycle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/>
                        <a:t>Electrify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/>
                        <a:t>    Carbon capture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46814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Eliminate redundant plastics and switch to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reuse models where possible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Replace virgin fossil-based plastics with bio-plastics and other lower carbon alternatives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Scale mechanical and chemical recycling to extend material lifetime and reduce emissions-heavy incineration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Switch energy inputs for industrial processes from fossil fuels to renewable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Capture process emissions and repurpose CO₂ to offset hard-to-abate residual emissions in production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8652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/>
                        <a:t>Impact</a:t>
                      </a:r>
                      <a:br>
                        <a:rPr lang="en-US" sz="1200" b="1" dirty="0"/>
                      </a:br>
                      <a:r>
                        <a:rPr lang="en-US" sz="1200" b="0" dirty="0"/>
                        <a:t>(Mt of CO</a:t>
                      </a:r>
                      <a:r>
                        <a:rPr lang="en-US" sz="1200" b="0" baseline="-25000" dirty="0"/>
                        <a:t>2</a:t>
                      </a:r>
                      <a:r>
                        <a:rPr lang="en-US" sz="1200" b="0" baseline="0" dirty="0"/>
                        <a:t>)</a:t>
                      </a:r>
                      <a:r>
                        <a:rPr lang="en-US" sz="1200" b="0" baseline="30000" dirty="0"/>
                        <a:t>1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6,000-9,000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900-3,800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2,800-4,100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250-3,300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210-380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6906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/>
                        <a:t>Cost</a:t>
                      </a:r>
                      <a:br>
                        <a:rPr lang="en-US" sz="1200" b="1" dirty="0"/>
                      </a:br>
                      <a:r>
                        <a:rPr lang="en-US" sz="1200" b="0" dirty="0"/>
                        <a:t>(US$B)</a:t>
                      </a:r>
                      <a:r>
                        <a:rPr lang="en-US" sz="1200" b="0" baseline="30000" dirty="0"/>
                        <a:t>2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~150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~160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~700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Medium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05254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/>
                        <a:t>Implementation complexity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Medium to 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Medium to 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75746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/>
                        <a:t>Challenges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Strong policy alignment required</a:t>
                      </a:r>
                      <a:endParaRPr lang="en-US" sz="1200" dirty="0"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Technology readiness level still low; more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R&amp;D required</a:t>
                      </a:r>
                      <a:endParaRPr lang="en-US" sz="1200" dirty="0"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Requires high up-front investment</a:t>
                      </a:r>
                      <a:endParaRPr lang="en-US" sz="1200" dirty="0"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High up-front investment for infrastructure investment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Technology highly ambiguous, expected to be ready in next 10 years</a:t>
                      </a:r>
                      <a:endParaRPr lang="en-US" sz="1200" dirty="0">
                        <a:highlight>
                          <a:srgbClr val="FFFF00"/>
                        </a:highlight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847690"/>
                  </a:ext>
                </a:extLst>
              </a:tr>
            </a:tbl>
          </a:graphicData>
        </a:graphic>
      </p:graphicFrame>
      <p:sp>
        <p:nvSpPr>
          <p:cNvPr id="57" name="Rectangle 56">
            <a:extLst>
              <a:ext uri="{FF2B5EF4-FFF2-40B4-BE49-F238E27FC236}">
                <a16:creationId xmlns:a16="http://schemas.microsoft.com/office/drawing/2014/main" id="{2158AB79-85A9-C54A-CA85-C759D9089772}"/>
              </a:ext>
            </a:extLst>
          </p:cNvPr>
          <p:cNvSpPr/>
          <p:nvPr/>
        </p:nvSpPr>
        <p:spPr bwMode="gray">
          <a:xfrm>
            <a:off x="2265323" y="2181088"/>
            <a:ext cx="5758538" cy="28368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</a:rPr>
              <a:t>Reduce reliance on virgin fossil fuel feedstock</a:t>
            </a:r>
            <a:endParaRPr lang="en-US" sz="12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FD0F2A4-05EF-16F8-E250-AC0817EF895A}"/>
              </a:ext>
            </a:extLst>
          </p:cNvPr>
          <p:cNvSpPr/>
          <p:nvPr/>
        </p:nvSpPr>
        <p:spPr bwMode="gray">
          <a:xfrm>
            <a:off x="6096001" y="2464768"/>
            <a:ext cx="5758538" cy="28779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</a:rPr>
              <a:t>Decarbonize production processes 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9" name="Graphic 58" descr="Bar graph with downward trend with solid fill">
            <a:extLst>
              <a:ext uri="{FF2B5EF4-FFF2-40B4-BE49-F238E27FC236}">
                <a16:creationId xmlns:a16="http://schemas.microsoft.com/office/drawing/2014/main" id="{AAFA5503-0805-03A1-7850-61B41A8B31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09118" y="2800087"/>
            <a:ext cx="411480" cy="411480"/>
          </a:xfrm>
          <a:prstGeom prst="rect">
            <a:avLst/>
          </a:prstGeom>
        </p:spPr>
      </p:pic>
      <p:pic>
        <p:nvPicPr>
          <p:cNvPr id="60" name="Graphic 59" descr="Shuffle with solid fill">
            <a:extLst>
              <a:ext uri="{FF2B5EF4-FFF2-40B4-BE49-F238E27FC236}">
                <a16:creationId xmlns:a16="http://schemas.microsoft.com/office/drawing/2014/main" id="{F3B9936F-B7FD-4C26-E720-F7E1E2848C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5958" y="2765009"/>
            <a:ext cx="457200" cy="457200"/>
          </a:xfrm>
          <a:prstGeom prst="rect">
            <a:avLst/>
          </a:prstGeom>
        </p:spPr>
      </p:pic>
      <p:pic>
        <p:nvPicPr>
          <p:cNvPr id="61" name="Graphic 60" descr="Recycle with solid fill">
            <a:extLst>
              <a:ext uri="{FF2B5EF4-FFF2-40B4-BE49-F238E27FC236}">
                <a16:creationId xmlns:a16="http://schemas.microsoft.com/office/drawing/2014/main" id="{F562F9E0-C12C-94E7-CB95-BF29B7816F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12038" y="2845807"/>
            <a:ext cx="365760" cy="365760"/>
          </a:xfrm>
          <a:prstGeom prst="rect">
            <a:avLst/>
          </a:prstGeom>
        </p:spPr>
      </p:pic>
      <p:pic>
        <p:nvPicPr>
          <p:cNvPr id="62" name="Graphic 61" descr="High voltage with solid fill">
            <a:extLst>
              <a:ext uri="{FF2B5EF4-FFF2-40B4-BE49-F238E27FC236}">
                <a16:creationId xmlns:a16="http://schemas.microsoft.com/office/drawing/2014/main" id="{977FE34B-FDFA-0611-A74A-26D359B27B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92218" y="2810729"/>
            <a:ext cx="365760" cy="365760"/>
          </a:xfrm>
          <a:prstGeom prst="rect">
            <a:avLst/>
          </a:prstGeom>
        </p:spPr>
      </p:pic>
      <p:pic>
        <p:nvPicPr>
          <p:cNvPr id="63" name="Graphic 62" descr="Snow with solid fill">
            <a:extLst>
              <a:ext uri="{FF2B5EF4-FFF2-40B4-BE49-F238E27FC236}">
                <a16:creationId xmlns:a16="http://schemas.microsoft.com/office/drawing/2014/main" id="{7FE8D3A2-EAF5-5422-B2B7-71CBE38C99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28908" y="2810729"/>
            <a:ext cx="457200" cy="457200"/>
          </a:xfrm>
          <a:prstGeom prst="rect">
            <a:avLst/>
          </a:prstGeom>
        </p:spPr>
      </p:pic>
      <p:sp>
        <p:nvSpPr>
          <p:cNvPr id="64" name="btfpNotesBox361175">
            <a:extLst>
              <a:ext uri="{FF2B5EF4-FFF2-40B4-BE49-F238E27FC236}">
                <a16:creationId xmlns:a16="http://schemas.microsoft.com/office/drawing/2014/main" id="{E395D5AB-6A2C-A742-041C-9845D91EA255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329184" y="6294638"/>
            <a:ext cx="9168306" cy="49244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baseline="30000" dirty="0">
                <a:solidFill>
                  <a:srgbClr val="000000"/>
                </a:solidFill>
              </a:rPr>
              <a:t>1</a:t>
            </a:r>
            <a:r>
              <a:rPr lang="en-US" sz="800" dirty="0">
                <a:solidFill>
                  <a:srgbClr val="000000"/>
                </a:solidFill>
              </a:rPr>
              <a:t>All values are indicative, rounded, non-exhaustive, and based on current trajectory. See </a:t>
            </a:r>
            <a:r>
              <a:rPr lang="en-US" sz="800" b="1" dirty="0">
                <a:solidFill>
                  <a:srgbClr val="000000"/>
                </a:solidFill>
              </a:rPr>
              <a:t>Appendix 1 </a:t>
            </a:r>
            <a:r>
              <a:rPr lang="en-US" sz="800" dirty="0">
                <a:solidFill>
                  <a:srgbClr val="000000"/>
                </a:solidFill>
              </a:rPr>
              <a:t>for detailed notes of sources and assumptions. </a:t>
            </a:r>
            <a:r>
              <a:rPr lang="en-US" sz="800" baseline="30000" dirty="0">
                <a:solidFill>
                  <a:srgbClr val="000000"/>
                </a:solidFill>
              </a:rPr>
              <a:t>2</a:t>
            </a:r>
            <a:r>
              <a:rPr lang="en-US" sz="800" dirty="0">
                <a:solidFill>
                  <a:srgbClr val="000000"/>
                </a:solidFill>
              </a:rPr>
              <a:t> Low: $0 to US$50 billion; Medium: US$51billion to US$300 billion; High: US$301 billion+. Refer to section “Key requirements to unlock change” for more cost details and assumptions.</a:t>
            </a:r>
          </a:p>
          <a:p>
            <a:r>
              <a:rPr lang="en-US" sz="800" dirty="0">
                <a:solidFill>
                  <a:srgbClr val="000000"/>
                </a:solidFill>
              </a:rPr>
              <a:t>Sources: </a:t>
            </a:r>
            <a:r>
              <a:rPr lang="en-US" sz="800" dirty="0">
                <a:solidFill>
                  <a:srgbClr val="000000"/>
                </a:solidFill>
                <a:hlinkClick r:id="rId11"/>
              </a:rPr>
              <a:t>Plastic Waste by region and end of life fate</a:t>
            </a:r>
            <a:r>
              <a:rPr lang="en-US" sz="800" dirty="0">
                <a:solidFill>
                  <a:srgbClr val="000000"/>
                </a:solidFill>
              </a:rPr>
              <a:t> (OECD, 2023); </a:t>
            </a:r>
            <a:r>
              <a:rPr lang="en-US" sz="800" dirty="0">
                <a:solidFill>
                  <a:srgbClr val="000000"/>
                </a:solidFill>
                <a:hlinkClick r:id="rId12"/>
              </a:rPr>
              <a:t>Plastic Recycling: Techno Economic Analysis</a:t>
            </a:r>
            <a:r>
              <a:rPr lang="en-US" sz="800" dirty="0">
                <a:solidFill>
                  <a:srgbClr val="000000"/>
                </a:solidFill>
              </a:rPr>
              <a:t> (Salahuddin et al., 2023); </a:t>
            </a:r>
            <a:endParaRPr lang="en-US" sz="7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Credit: Anika Behrndt, Isabel Hoyos, </a:t>
            </a:r>
            <a:r>
              <a:rPr lang="en-US" sz="800" dirty="0" err="1">
                <a:solidFill>
                  <a:srgbClr val="000000"/>
                </a:solidFill>
              </a:rPr>
              <a:t>Hyae</a:t>
            </a:r>
            <a:r>
              <a:rPr lang="en-US" sz="800" dirty="0">
                <a:solidFill>
                  <a:srgbClr val="000000"/>
                </a:solidFill>
              </a:rPr>
              <a:t> Ryung Kim, </a:t>
            </a:r>
            <a:r>
              <a:rPr lang="en-US" sz="800" dirty="0">
                <a:solidFill>
                  <a:srgbClr val="000000"/>
                </a:solidFill>
                <a:hlinkClick r:id="rId13"/>
              </a:rPr>
              <a:t>Gernot Wagner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  <a:r>
              <a:rPr lang="en-US" sz="800" dirty="0">
                <a:solidFill>
                  <a:srgbClr val="000000"/>
                </a:solidFill>
                <a:hlinkClick r:id="rId14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Wagner et al., “Rethinking Plastics” (1 July 2026).</a:t>
            </a:r>
          </a:p>
        </p:txBody>
      </p:sp>
    </p:spTree>
    <p:extLst>
      <p:ext uri="{BB962C8B-B14F-4D97-AF65-F5344CB8AC3E}">
        <p14:creationId xmlns:p14="http://schemas.microsoft.com/office/powerpoint/2010/main" val="303331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0C649279-A8CB-DF46-AEB1-31C5BA12347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47" imgH="348" progId="TCLayout.ActiveDocument.1">
                  <p:embed/>
                </p:oleObj>
              </mc:Choice>
              <mc:Fallback>
                <p:oleObj name="think-cell Slide" r:id="rId22" imgW="347" imgH="34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C649279-A8CB-DF46-AEB1-31C5BA123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977F1026-6285-42DA-844B-88FEB577F1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6903" y="1468511"/>
            <a:ext cx="5660136" cy="5486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Elimination and reuse measures can reduce plastic waste by ~30%,</a:t>
            </a:r>
            <a:r>
              <a:rPr lang="en-US" baseline="30000" dirty="0"/>
              <a:t> </a:t>
            </a:r>
            <a:r>
              <a:rPr lang="en-US" dirty="0"/>
              <a:t>with the highest reduction in packaging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DF1D21-E63C-99FC-B3EB-649DF5DE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>
                <a:sym typeface="Wingdings" pitchFamily="2" charset="2"/>
              </a:rPr>
              <a:t>Packaging and consumer products with the highest potential for plastic reduction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8EAB95-9F1F-9597-DBF0-C24B5C642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dirty="0">
                <a:ea typeface="+mn-lt"/>
                <a:cs typeface="+mn-lt"/>
              </a:rPr>
              <a:t>Plastic elimination is most relevant for packaging and household products, while reuse applies across industries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B336BCA-8CFA-9B15-923E-7513F21040F2}"/>
              </a:ext>
            </a:extLst>
          </p:cNvPr>
          <p:cNvSpPr/>
          <p:nvPr/>
        </p:nvSpPr>
        <p:spPr bwMode="gray">
          <a:xfrm>
            <a:off x="1487293" y="47878"/>
            <a:ext cx="1709928" cy="42367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Reduce</a:t>
            </a:r>
            <a:endParaRPr lang="en-US" sz="1600" b="1" err="1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1AB70DBD-E0B1-CF49-D2D9-DE64D0AD4367}"/>
              </a:ext>
            </a:extLst>
          </p:cNvPr>
          <p:cNvSpPr/>
          <p:nvPr/>
        </p:nvSpPr>
        <p:spPr bwMode="gray">
          <a:xfrm>
            <a:off x="-11049" y="47879"/>
            <a:ext cx="1709928" cy="4236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Solutions</a:t>
            </a:r>
            <a:endParaRPr lang="en-US" sz="1600" b="1" err="1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7F9DFD-2DBE-3DA4-14ED-86DCF70B4D8B}"/>
              </a:ext>
            </a:extLst>
          </p:cNvPr>
          <p:cNvSpPr/>
          <p:nvPr/>
        </p:nvSpPr>
        <p:spPr bwMode="gray">
          <a:xfrm>
            <a:off x="374699" y="2887020"/>
            <a:ext cx="1329791" cy="33593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616C08-B013-37C6-F2CA-E9CF85522DD9}"/>
              </a:ext>
            </a:extLst>
          </p:cNvPr>
          <p:cNvGrpSpPr/>
          <p:nvPr/>
        </p:nvGrpSpPr>
        <p:grpSpPr>
          <a:xfrm>
            <a:off x="329185" y="2145772"/>
            <a:ext cx="5660136" cy="4205143"/>
            <a:chOff x="237902" y="1994065"/>
            <a:chExt cx="4891105" cy="420514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3FFC08-C8CF-ADE4-F92C-E3A1D5415B9A}"/>
                </a:ext>
              </a:extLst>
            </p:cNvPr>
            <p:cNvGrpSpPr/>
            <p:nvPr/>
          </p:nvGrpSpPr>
          <p:grpSpPr>
            <a:xfrm>
              <a:off x="237902" y="2094695"/>
              <a:ext cx="4870872" cy="4104513"/>
              <a:chOff x="289854" y="2226689"/>
              <a:chExt cx="4870872" cy="4104513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6F98C82-118C-28FD-BE54-8E7818326143}"/>
                  </a:ext>
                </a:extLst>
              </p:cNvPr>
              <p:cNvCxnSpPr>
                <a:cxnSpLocks/>
                <a:endCxn id="47" idx="3"/>
              </p:cNvCxnSpPr>
              <p:nvPr/>
            </p:nvCxnSpPr>
            <p:spPr bwMode="gray">
              <a:xfrm>
                <a:off x="329184" y="3477028"/>
                <a:ext cx="4831542" cy="673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E34F290-4D05-5F07-DD56-98408872205D}"/>
                  </a:ext>
                </a:extLst>
              </p:cNvPr>
              <p:cNvCxnSpPr/>
              <p:nvPr/>
            </p:nvCxnSpPr>
            <p:spPr bwMode="gray">
              <a:xfrm>
                <a:off x="329184" y="4097968"/>
                <a:ext cx="4800600" cy="0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771655F-994A-7180-A108-588AD4EA8152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329184" y="4718908"/>
                <a:ext cx="4824668" cy="0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770801A-C43D-F7E1-924B-B7D624E9C55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332259" y="2856088"/>
                <a:ext cx="0" cy="3374136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57537701-6D39-05C5-3257-73FC15A06D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1461" y="3042431"/>
                <a:ext cx="980534" cy="318775"/>
              </a:xfrm>
              <a:prstGeom prst="rect">
                <a:avLst/>
              </a:prstGeom>
              <a:ln w="12700">
                <a:noFill/>
              </a:ln>
            </p:spPr>
            <p:txBody>
              <a:bodyPr lIns="91440"/>
              <a:lstStyle>
                <a:lvl1pPr marL="180975" indent="-180975" algn="l" defTabSz="91435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61950" indent="-18097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4988" indent="-173038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&gt;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5963" indent="-18097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98525" indent="-182563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&gt;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74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200" b="1" i="1"/>
                  <a:t>Packaging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4573646-72D3-2346-0576-B0A54499BDA5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1474778" y="2226689"/>
                <a:ext cx="0" cy="4001912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Content Placeholder 1">
                <a:extLst>
                  <a:ext uri="{FF2B5EF4-FFF2-40B4-BE49-F238E27FC236}">
                    <a16:creationId xmlns:a16="http://schemas.microsoft.com/office/drawing/2014/main" id="{3EB01D56-E6A2-ABCF-C300-9E1C2226A9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740" y="3648552"/>
                <a:ext cx="980534" cy="318775"/>
              </a:xfrm>
              <a:prstGeom prst="rect">
                <a:avLst/>
              </a:prstGeom>
              <a:ln w="12700">
                <a:noFill/>
              </a:ln>
            </p:spPr>
            <p:txBody>
              <a:bodyPr lIns="91440"/>
              <a:lstStyle>
                <a:lvl1pPr marL="180975" indent="-180975" algn="l" defTabSz="91435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61950" indent="-18097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4988" indent="-173038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&gt;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5963" indent="-18097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98525" indent="-182563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&gt;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74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200" b="1" i="1"/>
                  <a:t>Household</a:t>
                </a:r>
              </a:p>
            </p:txBody>
          </p:sp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CE0A1B7F-96A8-6C85-FE7E-00C1D85072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953" y="4261003"/>
                <a:ext cx="1163957" cy="318775"/>
              </a:xfrm>
              <a:prstGeom prst="rect">
                <a:avLst/>
              </a:prstGeom>
              <a:ln w="12700">
                <a:noFill/>
              </a:ln>
            </p:spPr>
            <p:txBody>
              <a:bodyPr lIns="91440"/>
              <a:lstStyle>
                <a:lvl1pPr marL="180975" indent="-180975" algn="l" defTabSz="91435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61950" indent="-18097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4988" indent="-173038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&gt;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5963" indent="-18097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98525" indent="-182563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&gt;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74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200" b="1" i="1" dirty="0"/>
                  <a:t>Construction</a:t>
                </a:r>
              </a:p>
            </p:txBody>
          </p:sp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5098EA12-6A4E-3ECC-72E7-808B4051F2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549" y="4869991"/>
                <a:ext cx="1049076" cy="318775"/>
              </a:xfrm>
              <a:prstGeom prst="rect">
                <a:avLst/>
              </a:prstGeom>
              <a:ln w="12700">
                <a:noFill/>
              </a:ln>
            </p:spPr>
            <p:txBody>
              <a:bodyPr lIns="91440"/>
              <a:lstStyle>
                <a:lvl1pPr marL="180975" indent="-180975" algn="l" defTabSz="91435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61950" indent="-18097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4988" indent="-173038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&gt;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5963" indent="-18097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98525" indent="-182563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&gt;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74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200" b="1" i="1"/>
                  <a:t>Automotive</a:t>
                </a:r>
              </a:p>
            </p:txBody>
          </p:sp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A151B1DF-B7B8-C8EC-15EB-39D5658BCD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854" y="5560219"/>
                <a:ext cx="1171286" cy="318775"/>
              </a:xfrm>
              <a:prstGeom prst="rect">
                <a:avLst/>
              </a:prstGeom>
              <a:ln w="12700">
                <a:noFill/>
              </a:ln>
            </p:spPr>
            <p:txBody>
              <a:bodyPr lIns="91440"/>
              <a:lstStyle>
                <a:lvl1pPr marL="180975" indent="-180975" algn="l" defTabSz="91435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61950" indent="-18097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4988" indent="-173038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&gt;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5963" indent="-18097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98525" indent="-182563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&gt;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74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200" b="1" i="1" dirty="0"/>
                  <a:t>Responsible stakeholder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3DDBDC0-1097-C5CC-4652-4ED9AAE5017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5153852" y="2234287"/>
                <a:ext cx="0" cy="4001912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F25012A-9375-77A1-4AEF-2A2070242EA9}"/>
                  </a:ext>
                </a:extLst>
              </p:cNvPr>
              <p:cNvCxnSpPr/>
              <p:nvPr/>
            </p:nvCxnSpPr>
            <p:spPr bwMode="gray">
              <a:xfrm>
                <a:off x="329184" y="2856088"/>
                <a:ext cx="4800600" cy="0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8CEEF69-B222-5E83-C1BA-D7163253556B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332259" y="5339848"/>
                <a:ext cx="4821593" cy="0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4BCDC41-BBDC-DA1A-B577-4127C8EDEF6D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340312" y="6233130"/>
                <a:ext cx="4813540" cy="0"/>
              </a:xfrm>
              <a:prstGeom prst="line">
                <a:avLst/>
              </a:prstGeom>
              <a:ln w="9525" cap="flat">
                <a:solidFill>
                  <a:schemeClr val="tx1"/>
                </a:solidFill>
                <a:miter lim="800000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DBECEE6-D85D-A22F-DBA1-5A015B168E10}"/>
                  </a:ext>
                </a:extLst>
              </p:cNvPr>
              <p:cNvSpPr txBox="1"/>
              <p:nvPr/>
            </p:nvSpPr>
            <p:spPr bwMode="gray">
              <a:xfrm>
                <a:off x="2208025" y="2994805"/>
                <a:ext cx="415884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700">
                    <a:sym typeface="Wingdings" pitchFamily="2" charset="2"/>
                  </a:rPr>
                  <a:t></a:t>
                </a:r>
                <a:endParaRPr lang="en-US" sz="27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5A45BAF-69BB-8C00-32C4-0EF9E693A2C8}"/>
                  </a:ext>
                </a:extLst>
              </p:cNvPr>
              <p:cNvSpPr txBox="1"/>
              <p:nvPr/>
            </p:nvSpPr>
            <p:spPr bwMode="gray">
              <a:xfrm>
                <a:off x="2225100" y="3589243"/>
                <a:ext cx="415884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700">
                    <a:sym typeface="Wingdings" pitchFamily="2" charset="2"/>
                  </a:rPr>
                  <a:t></a:t>
                </a:r>
                <a:endParaRPr lang="en-US" sz="270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A6D7168-99EB-8A24-25A6-1B0969F43974}"/>
                  </a:ext>
                </a:extLst>
              </p:cNvPr>
              <p:cNvSpPr txBox="1"/>
              <p:nvPr/>
            </p:nvSpPr>
            <p:spPr bwMode="gray">
              <a:xfrm>
                <a:off x="4033529" y="2932744"/>
                <a:ext cx="415884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700">
                    <a:sym typeface="Wingdings" pitchFamily="2" charset="2"/>
                  </a:rPr>
                  <a:t></a:t>
                </a:r>
                <a:endParaRPr lang="en-US" sz="270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2595734-9EB1-9B3A-EF7C-85547CD6E3E0}"/>
                  </a:ext>
                </a:extLst>
              </p:cNvPr>
              <p:cNvSpPr txBox="1"/>
              <p:nvPr/>
            </p:nvSpPr>
            <p:spPr bwMode="gray">
              <a:xfrm>
                <a:off x="4015772" y="3571216"/>
                <a:ext cx="415884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700">
                    <a:sym typeface="Wingdings" pitchFamily="2" charset="2"/>
                  </a:rPr>
                  <a:t></a:t>
                </a:r>
                <a:endParaRPr lang="en-US" sz="27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49297A-E9C1-9F00-4574-3204B7027814}"/>
                  </a:ext>
                </a:extLst>
              </p:cNvPr>
              <p:cNvSpPr txBox="1"/>
              <p:nvPr/>
            </p:nvSpPr>
            <p:spPr bwMode="gray">
              <a:xfrm>
                <a:off x="4004288" y="4247825"/>
                <a:ext cx="415884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700">
                    <a:sym typeface="Wingdings" pitchFamily="2" charset="2"/>
                  </a:rPr>
                  <a:t></a:t>
                </a:r>
                <a:endParaRPr lang="en-US" sz="27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861E63-07EA-B9FA-FCC6-7D4BE06C7986}"/>
                  </a:ext>
                </a:extLst>
              </p:cNvPr>
              <p:cNvSpPr txBox="1"/>
              <p:nvPr/>
            </p:nvSpPr>
            <p:spPr bwMode="gray">
              <a:xfrm>
                <a:off x="4002661" y="4879288"/>
                <a:ext cx="415884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700">
                    <a:sym typeface="Wingdings" pitchFamily="2" charset="2"/>
                  </a:rPr>
                  <a:t></a:t>
                </a:r>
                <a:endParaRPr lang="en-US" sz="2700"/>
              </a:p>
            </p:txBody>
          </p:sp>
          <p:sp>
            <p:nvSpPr>
              <p:cNvPr id="44" name="Content Placeholder 1">
                <a:extLst>
                  <a:ext uri="{FF2B5EF4-FFF2-40B4-BE49-F238E27FC236}">
                    <a16:creationId xmlns:a16="http://schemas.microsoft.com/office/drawing/2014/main" id="{8D8ECF7A-3257-1738-503A-780728AB17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7401" y="5542032"/>
                <a:ext cx="1928812" cy="789170"/>
              </a:xfrm>
              <a:prstGeom prst="rect">
                <a:avLst/>
              </a:prstGeom>
              <a:ln w="12700">
                <a:noFill/>
              </a:ln>
            </p:spPr>
            <p:txBody>
              <a:bodyPr lIns="91440"/>
              <a:lstStyle>
                <a:lvl1pPr marL="180975" indent="-180975" algn="l" defTabSz="91435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61950" indent="-18097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4988" indent="-173038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&gt;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5963" indent="-18097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98525" indent="-182563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&gt;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74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200" i="1" dirty="0"/>
                  <a:t>Retailers, consumer goods brands</a:t>
                </a:r>
              </a:p>
            </p:txBody>
          </p:sp>
          <p:sp>
            <p:nvSpPr>
              <p:cNvPr id="45" name="Content Placeholder 1">
                <a:extLst>
                  <a:ext uri="{FF2B5EF4-FFF2-40B4-BE49-F238E27FC236}">
                    <a16:creationId xmlns:a16="http://schemas.microsoft.com/office/drawing/2014/main" id="{1ACCF7E3-86AE-E2B7-2221-7EEC2EDE0B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01551" y="5381717"/>
                <a:ext cx="1646720" cy="770882"/>
              </a:xfrm>
              <a:prstGeom prst="rect">
                <a:avLst/>
              </a:prstGeom>
              <a:ln w="12700">
                <a:noFill/>
              </a:ln>
            </p:spPr>
            <p:txBody>
              <a:bodyPr lIns="91440"/>
              <a:lstStyle>
                <a:lvl1pPr marL="180975" indent="-180975" algn="l" defTabSz="91435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61950" indent="-18097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4988" indent="-173038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&gt;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5963" indent="-18097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98525" indent="-182563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&gt;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74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200" i="1"/>
                  <a:t>Consumer goods brands, OEMS, construction companies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521D68-6197-12B6-B3B6-347A947C17E6}"/>
                </a:ext>
              </a:extLst>
            </p:cNvPr>
            <p:cNvSpPr/>
            <p:nvPr/>
          </p:nvSpPr>
          <p:spPr bwMode="gray">
            <a:xfrm>
              <a:off x="1414583" y="1994065"/>
              <a:ext cx="1828800" cy="731520"/>
            </a:xfrm>
            <a:prstGeom prst="rect">
              <a:avLst/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7" name="Content Placeholder 1">
              <a:extLst>
                <a:ext uri="{FF2B5EF4-FFF2-40B4-BE49-F238E27FC236}">
                  <a16:creationId xmlns:a16="http://schemas.microsoft.com/office/drawing/2014/main" id="{CB4A4622-5CAE-DEEB-41BE-C426E8B88860}"/>
                </a:ext>
              </a:extLst>
            </p:cNvPr>
            <p:cNvSpPr txBox="1">
              <a:spLocks/>
            </p:cNvSpPr>
            <p:nvPr/>
          </p:nvSpPr>
          <p:spPr>
            <a:xfrm>
              <a:off x="1861156" y="2211772"/>
              <a:ext cx="980534" cy="318775"/>
            </a:xfrm>
            <a:prstGeom prst="rect">
              <a:avLst/>
            </a:prstGeom>
            <a:ln w="12700">
              <a:noFill/>
            </a:ln>
          </p:spPr>
          <p:txBody>
            <a:bodyPr lIns="91440" tIns="45720" rIns="91440" bIns="45720" anchor="t"/>
            <a:lstStyle>
              <a:lvl1pPr marL="180975" indent="-180975" algn="l" defTabSz="914354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4988" indent="-173038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182563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i="1">
                  <a:solidFill>
                    <a:schemeClr val="bg1"/>
                  </a:solidFill>
                </a:rPr>
                <a:t>Elimination</a:t>
              </a: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0BF05A-F832-C3C5-5759-2BBCD44B0C17}"/>
                </a:ext>
              </a:extLst>
            </p:cNvPr>
            <p:cNvSpPr/>
            <p:nvPr/>
          </p:nvSpPr>
          <p:spPr bwMode="gray">
            <a:xfrm>
              <a:off x="3279975" y="1995268"/>
              <a:ext cx="1828800" cy="73152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9" name="Content Placeholder 1">
              <a:extLst>
                <a:ext uri="{FF2B5EF4-FFF2-40B4-BE49-F238E27FC236}">
                  <a16:creationId xmlns:a16="http://schemas.microsoft.com/office/drawing/2014/main" id="{6135E39E-1E7A-3A80-8AAB-C3FEB8E66548}"/>
                </a:ext>
              </a:extLst>
            </p:cNvPr>
            <p:cNvSpPr txBox="1">
              <a:spLocks/>
            </p:cNvSpPr>
            <p:nvPr/>
          </p:nvSpPr>
          <p:spPr>
            <a:xfrm>
              <a:off x="3393469" y="2203940"/>
              <a:ext cx="1536323" cy="223552"/>
            </a:xfrm>
            <a:prstGeom prst="rect">
              <a:avLst/>
            </a:prstGeom>
            <a:ln w="12700">
              <a:noFill/>
            </a:ln>
          </p:spPr>
          <p:txBody>
            <a:bodyPr lIns="91440"/>
            <a:lstStyle>
              <a:lvl1pPr marL="180975" indent="-180975" algn="l" defTabSz="914354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4988" indent="-173038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5963" indent="-180975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182563" algn="l" defTabSz="914354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200" i="1">
                  <a:solidFill>
                    <a:schemeClr val="bg1"/>
                  </a:solidFill>
                </a:rPr>
                <a:t>Reuse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B3625F-CB6F-7AE0-44C9-04BCBACE66B8}"/>
                </a:ext>
              </a:extLst>
            </p:cNvPr>
            <p:cNvSpPr/>
            <p:nvPr/>
          </p:nvSpPr>
          <p:spPr bwMode="gray">
            <a:xfrm>
              <a:off x="1398255" y="2718397"/>
              <a:ext cx="3730752" cy="18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0EE7DBCB-17B8-7FE6-5300-45A6ECC05426}"/>
              </a:ext>
            </a:extLst>
          </p:cNvPr>
          <p:cNvSpPr/>
          <p:nvPr/>
        </p:nvSpPr>
        <p:spPr bwMode="gray">
          <a:xfrm>
            <a:off x="369760" y="2868861"/>
            <a:ext cx="5596147" cy="1257105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D42A8A-1F19-1D65-2BC7-36516C20C7BD}"/>
              </a:ext>
            </a:extLst>
          </p:cNvPr>
          <p:cNvSpPr txBox="1"/>
          <p:nvPr/>
        </p:nvSpPr>
        <p:spPr bwMode="gray">
          <a:xfrm>
            <a:off x="449030" y="2342628"/>
            <a:ext cx="1122935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dirty="0">
                <a:sym typeface="Wingdings" pitchFamily="2" charset="2"/>
              </a:rPr>
              <a:t> </a:t>
            </a:r>
            <a:r>
              <a:rPr lang="en-US" sz="1000" i="1" dirty="0">
                <a:sym typeface="Wingdings" pitchFamily="2" charset="2"/>
              </a:rPr>
              <a:t>Applicable</a:t>
            </a:r>
            <a:r>
              <a:rPr lang="en-US" sz="1000" i="1" baseline="30000" dirty="0">
                <a:sym typeface="Wingdings" pitchFamily="2" charset="2"/>
              </a:rPr>
              <a:t>1</a:t>
            </a:r>
            <a:endParaRPr lang="en-US" sz="1000" i="1" dirty="0"/>
          </a:p>
        </p:txBody>
      </p:sp>
      <p:sp>
        <p:nvSpPr>
          <p:cNvPr id="53" name="btfpNotesBox361175">
            <a:extLst>
              <a:ext uri="{FF2B5EF4-FFF2-40B4-BE49-F238E27FC236}">
                <a16:creationId xmlns:a16="http://schemas.microsoft.com/office/drawing/2014/main" id="{69AF195C-5DDD-971F-982B-A0AB7043589C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361702" y="6315602"/>
            <a:ext cx="8321969" cy="49244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baseline="30000" dirty="0"/>
              <a:t>1 </a:t>
            </a:r>
            <a:r>
              <a:rPr lang="en-US" sz="800" dirty="0"/>
              <a:t>Can be more easily implemented/adapted and lead to a higher impact. </a:t>
            </a:r>
            <a:r>
              <a:rPr lang="en-US" sz="800" baseline="30000" dirty="0"/>
              <a:t>2 </a:t>
            </a:r>
            <a:r>
              <a:rPr lang="en-US" sz="800" dirty="0"/>
              <a:t>Absolute values for global plastic waste reductions are approximated by applying EU sectoral reduction rates from </a:t>
            </a:r>
            <a:r>
              <a:rPr lang="en-US" sz="800" dirty="0" err="1"/>
              <a:t>Systemiq’s</a:t>
            </a:r>
            <a:r>
              <a:rPr lang="en-US" sz="800" dirty="0"/>
              <a:t> Circularity Scenario to global plastic-use baselines.</a:t>
            </a:r>
            <a:r>
              <a:rPr lang="en-US" sz="800" baseline="30000" dirty="0"/>
              <a:t> 3 </a:t>
            </a:r>
            <a:r>
              <a:rPr lang="en-US" sz="800" dirty="0"/>
              <a:t>Based on the four largest contributing sectors, which together account for ~80% of total plastic waste generated.</a:t>
            </a:r>
          </a:p>
          <a:p>
            <a:r>
              <a:rPr lang="en-US" sz="800" dirty="0">
                <a:solidFill>
                  <a:srgbClr val="000000"/>
                </a:solidFill>
              </a:rPr>
              <a:t>Sources: </a:t>
            </a:r>
            <a:r>
              <a:rPr lang="en-US" sz="800" dirty="0">
                <a:hlinkClick r:id="rId24"/>
              </a:rPr>
              <a:t>Reshaping Plastics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/>
              <a:t>(</a:t>
            </a:r>
            <a:r>
              <a:rPr lang="en-US" sz="800" dirty="0" err="1"/>
              <a:t>Systemiq</a:t>
            </a:r>
            <a:r>
              <a:rPr lang="en-US" sz="800" dirty="0"/>
              <a:t>, 2022); </a:t>
            </a:r>
            <a:r>
              <a:rPr lang="en-US" sz="800" dirty="0">
                <a:hlinkClick r:id="rId25"/>
              </a:rPr>
              <a:t>Pathways to reduce global plastic waste mismanagement and greenhouse gas emissions by 2050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/>
              <a:t>(Pottinger et al., 2024).</a:t>
            </a:r>
          </a:p>
          <a:p>
            <a:r>
              <a:rPr lang="en-US" sz="800" dirty="0">
                <a:solidFill>
                  <a:srgbClr val="000000"/>
                </a:solidFill>
              </a:rPr>
              <a:t>Credit: </a:t>
            </a:r>
            <a:r>
              <a:rPr lang="en-US" sz="800" dirty="0" err="1">
                <a:solidFill>
                  <a:srgbClr val="000000"/>
                </a:solidFill>
              </a:rPr>
              <a:t>Khande</a:t>
            </a:r>
            <a:r>
              <a:rPr lang="en-US" sz="800" dirty="0">
                <a:solidFill>
                  <a:srgbClr val="000000"/>
                </a:solidFill>
              </a:rPr>
              <a:t>-Jae Fisher, Ariela Farchi, Isabel Hoyos, </a:t>
            </a:r>
            <a:r>
              <a:rPr lang="en-US" sz="800" dirty="0" err="1">
                <a:solidFill>
                  <a:srgbClr val="000000"/>
                </a:solidFill>
              </a:rPr>
              <a:t>Hyae</a:t>
            </a:r>
            <a:r>
              <a:rPr lang="en-US" sz="800" dirty="0">
                <a:solidFill>
                  <a:srgbClr val="000000"/>
                </a:solidFill>
              </a:rPr>
              <a:t> Ryung Kim, and </a:t>
            </a:r>
            <a:r>
              <a:rPr lang="en-US" sz="800" dirty="0">
                <a:solidFill>
                  <a:srgbClr val="000000"/>
                </a:solidFill>
                <a:hlinkClick r:id="rId26"/>
              </a:rPr>
              <a:t>Gernot Wagner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  <a:r>
              <a:rPr lang="en-US" sz="800" dirty="0">
                <a:solidFill>
                  <a:srgbClr val="000000"/>
                </a:solidFill>
                <a:hlinkClick r:id="rId27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Wagner et al., “Rethinking Plastics” (1 July 2026).</a:t>
            </a:r>
          </a:p>
        </p:txBody>
      </p:sp>
      <p:graphicFrame>
        <p:nvGraphicFramePr>
          <p:cNvPr id="114" name="Chart 113">
            <a:extLst>
              <a:ext uri="{FF2B5EF4-FFF2-40B4-BE49-F238E27FC236}">
                <a16:creationId xmlns:a16="http://schemas.microsoft.com/office/drawing/2014/main" id="{B4869AD8-3ABE-FF1A-D3AD-B53498A7CF76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6365875" y="2371725"/>
          <a:ext cx="2000250" cy="378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E97C5060-60FD-8837-2314-86467004813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850063" y="5938838"/>
            <a:ext cx="10334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80126A-3274-403B-9968-81755E90A81E}" type="datetime'''''''Ba''''s''''''''''''el''ine'' wa''''''''''''''''st''e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Baseline waste</a:t>
            </a:fld>
            <a:endParaRPr lang="en-US" sz="1200" dirty="0"/>
          </a:p>
        </p:txBody>
      </p:sp>
      <p:sp>
        <p:nvSpPr>
          <p:cNvPr id="85" name="Text Placeholder 10">
            <a:extLst>
              <a:ext uri="{FF2B5EF4-FFF2-40B4-BE49-F238E27FC236}">
                <a16:creationId xmlns:a16="http://schemas.microsoft.com/office/drawing/2014/main" id="{0AAD3066-467A-9797-EF33-A1DAF4B04BF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7173913" y="2430463"/>
            <a:ext cx="385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/>
              <a:t>~500</a:t>
            </a:r>
            <a:endParaRPr lang="en-US" sz="1200"/>
          </a:p>
        </p:txBody>
      </p:sp>
      <p:graphicFrame>
        <p:nvGraphicFramePr>
          <p:cNvPr id="115" name="Chart 114">
            <a:extLst>
              <a:ext uri="{FF2B5EF4-FFF2-40B4-BE49-F238E27FC236}">
                <a16:creationId xmlns:a16="http://schemas.microsoft.com/office/drawing/2014/main" id="{41301CC9-3805-B0BE-3297-363F85D7F643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8191500" y="2371725"/>
          <a:ext cx="2000250" cy="378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91" name="Text Placeholder 10">
            <a:extLst>
              <a:ext uri="{FF2B5EF4-FFF2-40B4-BE49-F238E27FC236}">
                <a16:creationId xmlns:a16="http://schemas.microsoft.com/office/drawing/2014/main" id="{76F7BA4E-3727-E099-A4AB-22A884ECFA2A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9085263" y="2808288"/>
            <a:ext cx="212725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8049FE6-0978-4F94-AC6B-676C0F9144EC}" type="datetime'''''''''''''''''''''''''''''8''''''''4''''''''''''''''''''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</a:t>
            </a:fld>
            <a:endParaRPr lang="en-US" sz="1200" dirty="0"/>
          </a:p>
        </p:txBody>
      </p:sp>
      <p:sp>
        <p:nvSpPr>
          <p:cNvPr id="88" name="Text Placeholder 10">
            <a:extLst>
              <a:ext uri="{FF2B5EF4-FFF2-40B4-BE49-F238E27FC236}">
                <a16:creationId xmlns:a16="http://schemas.microsoft.com/office/drawing/2014/main" id="{40278233-C3A8-CE39-2363-43FC5B2D9F3E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9085263" y="3948113"/>
            <a:ext cx="212725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E73604-E828-43A2-946D-ED82ADD0F450}" type="datetime'''''''''''''''1''''''''''''''''''''''''''''''''0''''''''''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200" dirty="0"/>
          </a:p>
        </p:txBody>
      </p:sp>
      <p:sp>
        <p:nvSpPr>
          <p:cNvPr id="89" name="Text Placeholder 10">
            <a:extLst>
              <a:ext uri="{FF2B5EF4-FFF2-40B4-BE49-F238E27FC236}">
                <a16:creationId xmlns:a16="http://schemas.microsoft.com/office/drawing/2014/main" id="{8424DD9C-3CB0-7B37-BAD4-F95FF82346A6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9128125" y="4398963"/>
            <a:ext cx="1285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913A2D-755B-4541-9AB2-342E464C8B62}" type="datetime'''''''''''''''''4''''''''''''''''''''''''''''''''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sz="1200" dirty="0"/>
          </a:p>
        </p:txBody>
      </p:sp>
      <p:sp>
        <p:nvSpPr>
          <p:cNvPr id="90" name="Text Placeholder 10">
            <a:extLst>
              <a:ext uri="{FF2B5EF4-FFF2-40B4-BE49-F238E27FC236}">
                <a16:creationId xmlns:a16="http://schemas.microsoft.com/office/drawing/2014/main" id="{BDCCC5F4-096A-800A-2CF3-B824DA4C13C5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9085263" y="5259388"/>
            <a:ext cx="212725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5CDCC27-07FC-4A3B-99EA-1CE34F20D29E}" type="datetime'''''''''1''''''''''''''''''''''8''''''''''''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n-US" sz="1200" dirty="0"/>
          </a:p>
        </p:txBody>
      </p:sp>
      <p:sp>
        <p:nvSpPr>
          <p:cNvPr id="87" name="Text Placeholder 10">
            <a:extLst>
              <a:ext uri="{FF2B5EF4-FFF2-40B4-BE49-F238E27FC236}">
                <a16:creationId xmlns:a16="http://schemas.microsoft.com/office/drawing/2014/main" id="{E9938653-C0F8-1BC7-9C7A-76A26E02FB52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636000" y="5938839"/>
            <a:ext cx="1111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66D5D8-B1D6-4A36-A3B2-E7730BC41748}" type="datetime'''Red''ucti''on ''im''pa''''c''''''''t ''on'''' wa''ste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Reduction impact on waste</a:t>
            </a:fld>
            <a:endParaRPr lang="en-US" sz="1200"/>
          </a:p>
        </p:txBody>
      </p:sp>
      <p:sp>
        <p:nvSpPr>
          <p:cNvPr id="93" name="Content Placeholder 1">
            <a:extLst>
              <a:ext uri="{FF2B5EF4-FFF2-40B4-BE49-F238E27FC236}">
                <a16:creationId xmlns:a16="http://schemas.microsoft.com/office/drawing/2014/main" id="{10667F30-C382-A607-B7CD-FA2B9625DFE8}"/>
              </a:ext>
            </a:extLst>
          </p:cNvPr>
          <p:cNvSpPr txBox="1">
            <a:spLocks/>
          </p:cNvSpPr>
          <p:nvPr/>
        </p:nvSpPr>
        <p:spPr>
          <a:xfrm>
            <a:off x="6272213" y="1465263"/>
            <a:ext cx="5219205" cy="491028"/>
          </a:xfrm>
          <a:prstGeom prst="rect">
            <a:avLst/>
          </a:prstGeom>
        </p:spPr>
        <p:txBody>
          <a:bodyPr lIns="91440"/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b="1"/>
          </a:p>
        </p:txBody>
      </p:sp>
      <p:sp>
        <p:nvSpPr>
          <p:cNvPr id="94" name="Content Placeholder 1">
            <a:extLst>
              <a:ext uri="{FF2B5EF4-FFF2-40B4-BE49-F238E27FC236}">
                <a16:creationId xmlns:a16="http://schemas.microsoft.com/office/drawing/2014/main" id="{371865B6-4753-5E49-0E34-4D7FE9268D6F}"/>
              </a:ext>
            </a:extLst>
          </p:cNvPr>
          <p:cNvSpPr txBox="1">
            <a:spLocks/>
          </p:cNvSpPr>
          <p:nvPr/>
        </p:nvSpPr>
        <p:spPr>
          <a:xfrm>
            <a:off x="6226094" y="2074196"/>
            <a:ext cx="2372208" cy="246157"/>
          </a:xfrm>
          <a:prstGeom prst="rect">
            <a:avLst/>
          </a:prstGeom>
        </p:spPr>
        <p:txBody>
          <a:bodyPr lIns="91440"/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Mt plastic waste in 2050</a:t>
            </a:r>
            <a:r>
              <a:rPr lang="en-US" sz="1200" baseline="30000" dirty="0"/>
              <a:t>3</a:t>
            </a:r>
            <a:endParaRPr lang="en-US" sz="12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7B1F93E-245B-C9A0-286E-6B381F128CFE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0612438" y="2295525"/>
            <a:ext cx="179388" cy="133350"/>
          </a:xfrm>
          <a:prstGeom prst="rect">
            <a:avLst/>
          </a:prstGeom>
          <a:solidFill>
            <a:srgbClr val="C3CFE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6374E4B-C3B3-2FE0-E1EE-4CA67A863E51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0612438" y="2498725"/>
            <a:ext cx="179388" cy="133350"/>
          </a:xfrm>
          <a:prstGeom prst="rect">
            <a:avLst/>
          </a:prstGeom>
          <a:solidFill>
            <a:srgbClr val="C3CFE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744B49C-EF3F-7032-52FC-5D91668B11BA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10612438" y="2701925"/>
            <a:ext cx="179388" cy="133350"/>
          </a:xfrm>
          <a:prstGeom prst="rect">
            <a:avLst/>
          </a:prstGeom>
          <a:solidFill>
            <a:srgbClr val="9DB1C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7724F34-FE50-389F-E607-6F937D86AF23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10612438" y="2905125"/>
            <a:ext cx="179388" cy="133350"/>
          </a:xfrm>
          <a:prstGeom prst="rect">
            <a:avLst/>
          </a:prstGeom>
          <a:solidFill>
            <a:srgbClr val="6F8DB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3" name="Text Placeholder 10">
            <a:extLst>
              <a:ext uri="{FF2B5EF4-FFF2-40B4-BE49-F238E27FC236}">
                <a16:creationId xmlns:a16="http://schemas.microsoft.com/office/drawing/2014/main" id="{860DD3CC-0EA0-790B-E444-A1C460458E1C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10842625" y="2290763"/>
            <a:ext cx="5889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3BDC042-4B5C-427E-BE62-8ADC867F2C6A}" type="datetime'''''''Pa''''''''''ck''a''g''''''''''''''i''''''''n''g'''">
              <a:rPr lang="en-US" altLang="en-US" sz="1000" smtClean="0"/>
              <a:pPr/>
              <a:t>Packaging</a:t>
            </a:fld>
            <a:endParaRPr lang="en-US" sz="1000" dirty="0"/>
          </a:p>
        </p:txBody>
      </p:sp>
      <p:sp>
        <p:nvSpPr>
          <p:cNvPr id="100" name="Text Placeholder 10">
            <a:extLst>
              <a:ext uri="{FF2B5EF4-FFF2-40B4-BE49-F238E27FC236}">
                <a16:creationId xmlns:a16="http://schemas.microsoft.com/office/drawing/2014/main" id="{3D853487-FCD9-2B78-6303-1B0808323FF5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10842625" y="2493963"/>
            <a:ext cx="603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2AD9C0B-80EC-47AF-9DF6-28E410E1F25F}" type="datetime'H''''''''''''o''u''''''''''''''s''''''''e''''''h''''o''l''''d'">
              <a:rPr lang="en-US" altLang="en-US" sz="1000" smtClean="0"/>
              <a:pPr/>
              <a:t>Household</a:t>
            </a:fld>
            <a:endParaRPr lang="en-US" sz="1000" dirty="0"/>
          </a:p>
        </p:txBody>
      </p:sp>
      <p:sp>
        <p:nvSpPr>
          <p:cNvPr id="101" name="Text Placeholder 10">
            <a:extLst>
              <a:ext uri="{FF2B5EF4-FFF2-40B4-BE49-F238E27FC236}">
                <a16:creationId xmlns:a16="http://schemas.microsoft.com/office/drawing/2014/main" id="{ACAD4925-D394-A542-CD44-D2098F01510C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10842625" y="2697163"/>
            <a:ext cx="7096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6EF211-F36F-4170-91DD-441335643460}" type="datetime'''C''''''onst''''''''''r''uc''t''''i''''''''''''o''''n'''">
              <a:rPr lang="en-US" altLang="en-US" sz="1000" smtClean="0"/>
              <a:pPr/>
              <a:t>Construction</a:t>
            </a:fld>
            <a:endParaRPr lang="en-US" sz="1000"/>
          </a:p>
        </p:txBody>
      </p:sp>
      <p:sp>
        <p:nvSpPr>
          <p:cNvPr id="102" name="Text Placeholder 10">
            <a:extLst>
              <a:ext uri="{FF2B5EF4-FFF2-40B4-BE49-F238E27FC236}">
                <a16:creationId xmlns:a16="http://schemas.microsoft.com/office/drawing/2014/main" id="{4FD16C64-E407-E76F-2CB3-5B1C23E97689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10842625" y="2900363"/>
            <a:ext cx="631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31E87AB-FDE6-4732-8E24-2BEAD9770370}" type="datetime'''A''''u''''''''t''o''''''moti''v''''''''''''''''''e'''">
              <a:rPr lang="en-US" altLang="en-US" sz="1000" smtClean="0"/>
              <a:pPr/>
              <a:t>Automotive</a:t>
            </a:fld>
            <a:endParaRPr lang="en-US" sz="1000" dirty="0"/>
          </a:p>
        </p:txBody>
      </p:sp>
      <p:sp>
        <p:nvSpPr>
          <p:cNvPr id="104" name="Down Arrow 24">
            <a:extLst>
              <a:ext uri="{FF2B5EF4-FFF2-40B4-BE49-F238E27FC236}">
                <a16:creationId xmlns:a16="http://schemas.microsoft.com/office/drawing/2014/main" id="{D8E37851-C948-117F-2ACB-B44AB6D7D484}"/>
              </a:ext>
            </a:extLst>
          </p:cNvPr>
          <p:cNvSpPr/>
          <p:nvPr/>
        </p:nvSpPr>
        <p:spPr bwMode="gray">
          <a:xfrm>
            <a:off x="8489777" y="2628942"/>
            <a:ext cx="193896" cy="737201"/>
          </a:xfrm>
          <a:prstGeom prst="downArrow">
            <a:avLst/>
          </a:prstGeom>
          <a:solidFill>
            <a:schemeClr val="tx2">
              <a:lumMod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105" name="Rectangular Callout 9">
            <a:extLst>
              <a:ext uri="{FF2B5EF4-FFF2-40B4-BE49-F238E27FC236}">
                <a16:creationId xmlns:a16="http://schemas.microsoft.com/office/drawing/2014/main" id="{1110CC49-0B1B-359E-092D-A21117A45B61}"/>
              </a:ext>
            </a:extLst>
          </p:cNvPr>
          <p:cNvSpPr/>
          <p:nvPr/>
        </p:nvSpPr>
        <p:spPr bwMode="gray">
          <a:xfrm>
            <a:off x="10258424" y="4159252"/>
            <a:ext cx="1598616" cy="1740454"/>
          </a:xfrm>
          <a:prstGeom prst="wedgeRectCallout">
            <a:avLst>
              <a:gd name="adj1" fmla="val -85670"/>
              <a:gd name="adj2" fmla="val -118240"/>
            </a:avLst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Short lifecycles and high turnover of packaging and consumer products results in plastic elimination having the highest impact in these categories</a:t>
            </a:r>
            <a:endParaRPr lang="en-US" sz="1600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6BE5064-CD38-DCE3-0C6D-A245EDD82CB8}"/>
              </a:ext>
            </a:extLst>
          </p:cNvPr>
          <p:cNvCxnSpPr>
            <a:cxnSpLocks/>
          </p:cNvCxnSpPr>
          <p:nvPr/>
        </p:nvCxnSpPr>
        <p:spPr bwMode="gray">
          <a:xfrm>
            <a:off x="7838251" y="4002511"/>
            <a:ext cx="1188720" cy="0"/>
          </a:xfrm>
          <a:prstGeom prst="line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8EA38B1-501F-0C43-54BA-1217D4EE3D24}"/>
              </a:ext>
            </a:extLst>
          </p:cNvPr>
          <p:cNvCxnSpPr>
            <a:cxnSpLocks/>
          </p:cNvCxnSpPr>
          <p:nvPr/>
        </p:nvCxnSpPr>
        <p:spPr bwMode="gray">
          <a:xfrm>
            <a:off x="7717361" y="4471758"/>
            <a:ext cx="1188720" cy="0"/>
          </a:xfrm>
          <a:prstGeom prst="line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C92111C-F770-815B-9C26-F8C5DC10ACED}"/>
              </a:ext>
            </a:extLst>
          </p:cNvPr>
          <p:cNvCxnSpPr>
            <a:cxnSpLocks/>
          </p:cNvCxnSpPr>
          <p:nvPr/>
        </p:nvCxnSpPr>
        <p:spPr bwMode="gray">
          <a:xfrm>
            <a:off x="7838251" y="5289532"/>
            <a:ext cx="1188720" cy="0"/>
          </a:xfrm>
          <a:prstGeom prst="line">
            <a:avLst/>
          </a:prstGeom>
          <a:ln w="9525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7F3C21B-46FD-940F-70F1-95EEC7B424DC}"/>
              </a:ext>
            </a:extLst>
          </p:cNvPr>
          <p:cNvSpPr/>
          <p:nvPr/>
        </p:nvSpPr>
        <p:spPr bwMode="gray">
          <a:xfrm>
            <a:off x="10612439" y="3102456"/>
            <a:ext cx="179388" cy="12817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821FC46-F204-F42A-1D4F-D91EFD5D5793}"/>
              </a:ext>
            </a:extLst>
          </p:cNvPr>
          <p:cNvSpPr txBox="1"/>
          <p:nvPr/>
        </p:nvSpPr>
        <p:spPr bwMode="gray">
          <a:xfrm>
            <a:off x="10715623" y="2959553"/>
            <a:ext cx="1301752" cy="584775"/>
          </a:xfrm>
          <a:prstGeom prst="rect">
            <a:avLst/>
          </a:prstGeom>
          <a:noFill/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00" dirty="0"/>
              <a:t>Eliminated plastics</a:t>
            </a:r>
          </a:p>
        </p:txBody>
      </p:sp>
    </p:spTree>
    <p:extLst>
      <p:ext uri="{BB962C8B-B14F-4D97-AF65-F5344CB8AC3E}">
        <p14:creationId xmlns:p14="http://schemas.microsoft.com/office/powerpoint/2010/main" val="225068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2A4955D5-11F1-12B1-E263-8A6D63D1868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4955D5-11F1-12B1-E263-8A6D63D186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67A8B32-5CDF-236A-9545-DAC95A2A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‘Bioplastics’ refers to a wide range of materials that emerge as a lower emission substitute for traditional plastics​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74CE4F-C2BC-899C-2E3F-745CFA7D0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Polymer material matrix, categorized by source and biodegradability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44CEFA-147E-A215-00DD-EDF5D5D8C1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Abatement potential</a:t>
            </a:r>
          </a:p>
        </p:txBody>
      </p:sp>
      <p:sp>
        <p:nvSpPr>
          <p:cNvPr id="10" name="Arrow: Pentagon 8">
            <a:extLst>
              <a:ext uri="{FF2B5EF4-FFF2-40B4-BE49-F238E27FC236}">
                <a16:creationId xmlns:a16="http://schemas.microsoft.com/office/drawing/2014/main" id="{565747F4-1CA6-3387-8DBF-F759D58C8EF6}"/>
              </a:ext>
            </a:extLst>
          </p:cNvPr>
          <p:cNvSpPr/>
          <p:nvPr/>
        </p:nvSpPr>
        <p:spPr bwMode="gray">
          <a:xfrm>
            <a:off x="1487293" y="47878"/>
            <a:ext cx="1709928" cy="42367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Substitute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1" name="Arrow: Pentagon 11">
            <a:extLst>
              <a:ext uri="{FF2B5EF4-FFF2-40B4-BE49-F238E27FC236}">
                <a16:creationId xmlns:a16="http://schemas.microsoft.com/office/drawing/2014/main" id="{AC1C4762-C53C-B9DB-D650-9DA5268FC91D}"/>
              </a:ext>
            </a:extLst>
          </p:cNvPr>
          <p:cNvSpPr/>
          <p:nvPr/>
        </p:nvSpPr>
        <p:spPr bwMode="gray">
          <a:xfrm>
            <a:off x="-11049" y="47879"/>
            <a:ext cx="1709928" cy="4236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Solutions</a:t>
            </a:r>
            <a:endParaRPr lang="en-US" sz="1600" b="1" err="1">
              <a:solidFill>
                <a:schemeClr val="tx1"/>
              </a:solidFill>
            </a:endParaRPr>
          </a:p>
        </p:txBody>
      </p:sp>
      <p:sp>
        <p:nvSpPr>
          <p:cNvPr id="38" name="Rectángulo redondeado 47">
            <a:extLst>
              <a:ext uri="{FF2B5EF4-FFF2-40B4-BE49-F238E27FC236}">
                <a16:creationId xmlns:a16="http://schemas.microsoft.com/office/drawing/2014/main" id="{93DFC20A-3EF7-417C-AFB1-904B5D8614F4}"/>
              </a:ext>
            </a:extLst>
          </p:cNvPr>
          <p:cNvSpPr/>
          <p:nvPr/>
        </p:nvSpPr>
        <p:spPr bwMode="gray">
          <a:xfrm rot="5400000">
            <a:off x="3481750" y="4209737"/>
            <a:ext cx="1406951" cy="2298538"/>
          </a:xfrm>
          <a:prstGeom prst="roundRect">
            <a:avLst/>
          </a:prstGeom>
          <a:solidFill>
            <a:schemeClr val="accent2">
              <a:lumMod val="10000"/>
              <a:lumOff val="90000"/>
              <a:alpha val="41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s-ES" sz="1600" err="1">
              <a:solidFill>
                <a:schemeClr val="tx1"/>
              </a:solidFill>
            </a:endParaRPr>
          </a:p>
        </p:txBody>
      </p:sp>
      <p:sp>
        <p:nvSpPr>
          <p:cNvPr id="39" name="Rectángulo redondeado 46">
            <a:extLst>
              <a:ext uri="{FF2B5EF4-FFF2-40B4-BE49-F238E27FC236}">
                <a16:creationId xmlns:a16="http://schemas.microsoft.com/office/drawing/2014/main" id="{04562CC6-A1CC-02B0-77A9-08109509CAF0}"/>
              </a:ext>
            </a:extLst>
          </p:cNvPr>
          <p:cNvSpPr/>
          <p:nvPr/>
        </p:nvSpPr>
        <p:spPr bwMode="gray">
          <a:xfrm>
            <a:off x="767705" y="3213593"/>
            <a:ext cx="4566790" cy="1454914"/>
          </a:xfrm>
          <a:prstGeom prst="roundRect">
            <a:avLst/>
          </a:prstGeom>
          <a:solidFill>
            <a:schemeClr val="accent2">
              <a:lumMod val="10000"/>
              <a:lumOff val="90000"/>
              <a:alpha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s-ES" sz="1600" err="1">
              <a:solidFill>
                <a:schemeClr val="tx1"/>
              </a:solidFill>
            </a:endParaRPr>
          </a:p>
        </p:txBody>
      </p:sp>
      <p:cxnSp>
        <p:nvCxnSpPr>
          <p:cNvPr id="40" name="Conector recto 21">
            <a:extLst>
              <a:ext uri="{FF2B5EF4-FFF2-40B4-BE49-F238E27FC236}">
                <a16:creationId xmlns:a16="http://schemas.microsoft.com/office/drawing/2014/main" id="{CCB25A83-45D9-4EA9-E883-0D35012B6672}"/>
              </a:ext>
            </a:extLst>
          </p:cNvPr>
          <p:cNvCxnSpPr>
            <a:cxnSpLocks/>
          </p:cNvCxnSpPr>
          <p:nvPr/>
        </p:nvCxnSpPr>
        <p:spPr bwMode="gray">
          <a:xfrm>
            <a:off x="3035956" y="3275763"/>
            <a:ext cx="21532" cy="2750195"/>
          </a:xfrm>
          <a:prstGeom prst="line">
            <a:avLst/>
          </a:prstGeom>
          <a:ln w="22225">
            <a:solidFill>
              <a:schemeClr val="tx1"/>
            </a:solidFill>
            <a:prstDash val="solid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23">
            <a:extLst>
              <a:ext uri="{FF2B5EF4-FFF2-40B4-BE49-F238E27FC236}">
                <a16:creationId xmlns:a16="http://schemas.microsoft.com/office/drawing/2014/main" id="{270A853E-3CCF-182C-9A85-422876D66167}"/>
              </a:ext>
            </a:extLst>
          </p:cNvPr>
          <p:cNvCxnSpPr>
            <a:cxnSpLocks/>
          </p:cNvCxnSpPr>
          <p:nvPr/>
        </p:nvCxnSpPr>
        <p:spPr bwMode="gray">
          <a:xfrm flipV="1">
            <a:off x="843915" y="4655530"/>
            <a:ext cx="4491987" cy="14372"/>
          </a:xfrm>
          <a:prstGeom prst="line">
            <a:avLst/>
          </a:prstGeom>
          <a:ln w="22225">
            <a:solidFill>
              <a:schemeClr val="tx1"/>
            </a:solidFill>
            <a:prstDash val="solid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390">
            <a:extLst>
              <a:ext uri="{FF2B5EF4-FFF2-40B4-BE49-F238E27FC236}">
                <a16:creationId xmlns:a16="http://schemas.microsoft.com/office/drawing/2014/main" id="{2F60B873-9B3E-9FCD-B12D-080BE6310810}"/>
              </a:ext>
            </a:extLst>
          </p:cNvPr>
          <p:cNvSpPr/>
          <p:nvPr/>
        </p:nvSpPr>
        <p:spPr bwMode="gray">
          <a:xfrm>
            <a:off x="2490892" y="2961208"/>
            <a:ext cx="1120275" cy="3551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tx1"/>
                </a:solidFill>
              </a:rPr>
              <a:t>Bio-based</a:t>
            </a:r>
          </a:p>
        </p:txBody>
      </p:sp>
      <p:sp>
        <p:nvSpPr>
          <p:cNvPr id="43" name="Rectangle 390">
            <a:extLst>
              <a:ext uri="{FF2B5EF4-FFF2-40B4-BE49-F238E27FC236}">
                <a16:creationId xmlns:a16="http://schemas.microsoft.com/office/drawing/2014/main" id="{07D2B762-CDDA-FCE0-0C2C-4BF35A488452}"/>
              </a:ext>
            </a:extLst>
          </p:cNvPr>
          <p:cNvSpPr/>
          <p:nvPr/>
        </p:nvSpPr>
        <p:spPr bwMode="gray">
          <a:xfrm>
            <a:off x="2490820" y="6048433"/>
            <a:ext cx="1120275" cy="3551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tx1"/>
                </a:solidFill>
              </a:rPr>
              <a:t>Fossil-based</a:t>
            </a:r>
          </a:p>
        </p:txBody>
      </p:sp>
      <p:sp>
        <p:nvSpPr>
          <p:cNvPr id="44" name="Rectangle 390">
            <a:extLst>
              <a:ext uri="{FF2B5EF4-FFF2-40B4-BE49-F238E27FC236}">
                <a16:creationId xmlns:a16="http://schemas.microsoft.com/office/drawing/2014/main" id="{204C6EE6-59A9-2878-308B-5FF556C622C2}"/>
              </a:ext>
            </a:extLst>
          </p:cNvPr>
          <p:cNvSpPr/>
          <p:nvPr/>
        </p:nvSpPr>
        <p:spPr bwMode="gray">
          <a:xfrm>
            <a:off x="408279" y="4222091"/>
            <a:ext cx="1120275" cy="3551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tx1"/>
                </a:solidFill>
              </a:rPr>
              <a:t>Non- biodegradable</a:t>
            </a:r>
          </a:p>
        </p:txBody>
      </p:sp>
      <p:sp>
        <p:nvSpPr>
          <p:cNvPr id="45" name="Rectangle 390">
            <a:extLst>
              <a:ext uri="{FF2B5EF4-FFF2-40B4-BE49-F238E27FC236}">
                <a16:creationId xmlns:a16="http://schemas.microsoft.com/office/drawing/2014/main" id="{32DF4F70-921C-0657-03DB-A0832653441D}"/>
              </a:ext>
            </a:extLst>
          </p:cNvPr>
          <p:cNvSpPr/>
          <p:nvPr/>
        </p:nvSpPr>
        <p:spPr bwMode="gray">
          <a:xfrm>
            <a:off x="4699223" y="4214471"/>
            <a:ext cx="1218343" cy="3551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Biodegradable</a:t>
            </a:r>
          </a:p>
        </p:txBody>
      </p:sp>
      <p:pic>
        <p:nvPicPr>
          <p:cNvPr id="46" name="Gráfico 32" descr="Planta con raíces con relleno sólido">
            <a:extLst>
              <a:ext uri="{FF2B5EF4-FFF2-40B4-BE49-F238E27FC236}">
                <a16:creationId xmlns:a16="http://schemas.microsoft.com/office/drawing/2014/main" id="{E9505652-D646-66BE-D40A-A667A5FBE6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17185" y="2948726"/>
            <a:ext cx="264869" cy="264869"/>
          </a:xfrm>
          <a:prstGeom prst="rect">
            <a:avLst/>
          </a:prstGeom>
        </p:spPr>
      </p:pic>
      <p:pic>
        <p:nvPicPr>
          <p:cNvPr id="47" name="Graphic 7" descr="Oil Rig with solid fill">
            <a:extLst>
              <a:ext uri="{FF2B5EF4-FFF2-40B4-BE49-F238E27FC236}">
                <a16:creationId xmlns:a16="http://schemas.microsoft.com/office/drawing/2014/main" id="{5CA02BFF-5D7D-A6D2-3569-0D6F679492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36390" y="5998701"/>
            <a:ext cx="295095" cy="295095"/>
          </a:xfrm>
          <a:prstGeom prst="rect">
            <a:avLst/>
          </a:prstGeom>
        </p:spPr>
      </p:pic>
      <p:pic>
        <p:nvPicPr>
          <p:cNvPr id="48" name="Gráfico 35" descr="Basura con relleno sólido">
            <a:extLst>
              <a:ext uri="{FF2B5EF4-FFF2-40B4-BE49-F238E27FC236}">
                <a16:creationId xmlns:a16="http://schemas.microsoft.com/office/drawing/2014/main" id="{35AA049B-4332-C4CE-FD18-760B9AE865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6865" y="4225857"/>
            <a:ext cx="240790" cy="240790"/>
          </a:xfrm>
          <a:prstGeom prst="rect">
            <a:avLst/>
          </a:prstGeom>
        </p:spPr>
      </p:pic>
      <p:pic>
        <p:nvPicPr>
          <p:cNvPr id="49" name="Gráfico 38" descr="Sostenibilidad con relleno sólido">
            <a:extLst>
              <a:ext uri="{FF2B5EF4-FFF2-40B4-BE49-F238E27FC236}">
                <a16:creationId xmlns:a16="http://schemas.microsoft.com/office/drawing/2014/main" id="{D8665EB2-A56B-F53B-C58F-908318493E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74560" y="4213818"/>
            <a:ext cx="264869" cy="264869"/>
          </a:xfrm>
          <a:prstGeom prst="rect">
            <a:avLst/>
          </a:prstGeom>
        </p:spPr>
      </p:pic>
      <p:sp>
        <p:nvSpPr>
          <p:cNvPr id="50" name="TextBox 513">
            <a:extLst>
              <a:ext uri="{FF2B5EF4-FFF2-40B4-BE49-F238E27FC236}">
                <a16:creationId xmlns:a16="http://schemas.microsoft.com/office/drawing/2014/main" id="{1F446004-0163-A4AD-84FB-44CF8D6799F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2988865" y="3342757"/>
            <a:ext cx="1878359" cy="85408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/>
              <a:t>Material substitution (e.g., PLA, PHA, PBS, starch blends)</a:t>
            </a:r>
          </a:p>
        </p:txBody>
      </p:sp>
      <p:sp>
        <p:nvSpPr>
          <p:cNvPr id="51" name="TextBox 513">
            <a:extLst>
              <a:ext uri="{FF2B5EF4-FFF2-40B4-BE49-F238E27FC236}">
                <a16:creationId xmlns:a16="http://schemas.microsoft.com/office/drawing/2014/main" id="{9D6E4239-A1C8-535D-FC9F-729A7016D415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gray">
          <a:xfrm>
            <a:off x="3251549" y="4974458"/>
            <a:ext cx="1878359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/>
              <a:t>e.g., PBAT, PCL, PBS</a:t>
            </a:r>
          </a:p>
        </p:txBody>
      </p:sp>
      <p:sp>
        <p:nvSpPr>
          <p:cNvPr id="52" name="TextBox 513">
            <a:extLst>
              <a:ext uri="{FF2B5EF4-FFF2-40B4-BE49-F238E27FC236}">
                <a16:creationId xmlns:a16="http://schemas.microsoft.com/office/drawing/2014/main" id="{9820F320-FF9E-D62F-929A-224E87CE92D9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gray">
          <a:xfrm>
            <a:off x="1252858" y="3346359"/>
            <a:ext cx="2138606" cy="101566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/>
              <a:t>Drop-in (e.g., bio-based PE, bio-based PET, </a:t>
            </a:r>
            <a:br>
              <a:rPr lang="en-US" sz="1200" dirty="0"/>
            </a:br>
            <a:r>
              <a:rPr lang="en-US" sz="1200" dirty="0"/>
              <a:t>bio-PE or -PS) or non-</a:t>
            </a:r>
            <a:br>
              <a:rPr lang="en-US" sz="1200" dirty="0"/>
            </a:br>
            <a:r>
              <a:rPr lang="en-US" sz="1200" dirty="0"/>
              <a:t>drop-in</a:t>
            </a:r>
          </a:p>
        </p:txBody>
      </p:sp>
      <p:sp>
        <p:nvSpPr>
          <p:cNvPr id="53" name="TextBox 513">
            <a:extLst>
              <a:ext uri="{FF2B5EF4-FFF2-40B4-BE49-F238E27FC236}">
                <a16:creationId xmlns:a16="http://schemas.microsoft.com/office/drawing/2014/main" id="{E9A34471-88CD-7681-8120-AE3A007A30F6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gray">
          <a:xfrm>
            <a:off x="1043963" y="4979405"/>
            <a:ext cx="1878359" cy="46935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/>
              <a:t>e.g.,  PE, PP, PET</a:t>
            </a:r>
          </a:p>
        </p:txBody>
      </p:sp>
      <p:sp>
        <p:nvSpPr>
          <p:cNvPr id="54" name="Elipse 127">
            <a:extLst>
              <a:ext uri="{FF2B5EF4-FFF2-40B4-BE49-F238E27FC236}">
                <a16:creationId xmlns:a16="http://schemas.microsoft.com/office/drawing/2014/main" id="{6C807EC7-BA3F-3F17-DB9B-A96141AACE80}"/>
              </a:ext>
            </a:extLst>
          </p:cNvPr>
          <p:cNvSpPr/>
          <p:nvPr/>
        </p:nvSpPr>
        <p:spPr bwMode="gray">
          <a:xfrm>
            <a:off x="833595" y="3262950"/>
            <a:ext cx="4430519" cy="112154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s-ES" sz="1600" err="1">
              <a:solidFill>
                <a:schemeClr val="tx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D01D939-9DC3-3D5B-9BBC-FEDDC47FFCE1}"/>
              </a:ext>
            </a:extLst>
          </p:cNvPr>
          <p:cNvGrpSpPr/>
          <p:nvPr/>
        </p:nvGrpSpPr>
        <p:grpSpPr>
          <a:xfrm>
            <a:off x="413996" y="2178332"/>
            <a:ext cx="2485567" cy="165777"/>
            <a:chOff x="449485" y="1766157"/>
            <a:chExt cx="2485567" cy="165777"/>
          </a:xfrm>
        </p:grpSpPr>
        <p:sp>
          <p:nvSpPr>
            <p:cNvPr id="56" name="Rectángulo 9">
              <a:extLst>
                <a:ext uri="{FF2B5EF4-FFF2-40B4-BE49-F238E27FC236}">
                  <a16:creationId xmlns:a16="http://schemas.microsoft.com/office/drawing/2014/main" id="{9F5E3D3D-2BAE-96B5-3BBA-CED5D7AA4ABA}"/>
                </a:ext>
              </a:extLst>
            </p:cNvPr>
            <p:cNvSpPr/>
            <p:nvPr/>
          </p:nvSpPr>
          <p:spPr bwMode="gray">
            <a:xfrm>
              <a:off x="449485" y="1787204"/>
              <a:ext cx="219857" cy="130963"/>
            </a:xfrm>
            <a:prstGeom prst="rect">
              <a:avLst/>
            </a:prstGeom>
            <a:solidFill>
              <a:schemeClr val="accent2">
                <a:lumMod val="10000"/>
                <a:lumOff val="9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s-ES" sz="1600">
                <a:solidFill>
                  <a:schemeClr val="tx1"/>
                </a:solidFill>
              </a:endParaRPr>
            </a:p>
          </p:txBody>
        </p:sp>
        <p:sp>
          <p:nvSpPr>
            <p:cNvPr id="57" name="TextBox 487">
              <a:extLst>
                <a:ext uri="{FF2B5EF4-FFF2-40B4-BE49-F238E27FC236}">
                  <a16:creationId xmlns:a16="http://schemas.microsoft.com/office/drawing/2014/main" id="{79B4FA8C-56C9-783D-520A-EDDC6A178D76}"/>
                </a:ext>
              </a:extLst>
            </p:cNvPr>
            <p:cNvSpPr txBox="1"/>
            <p:nvPr/>
          </p:nvSpPr>
          <p:spPr bwMode="gray">
            <a:xfrm>
              <a:off x="1814777" y="1770351"/>
              <a:ext cx="112027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Traditional plastics</a:t>
              </a:r>
            </a:p>
          </p:txBody>
        </p:sp>
        <p:sp>
          <p:nvSpPr>
            <p:cNvPr id="58" name="TextBox 487">
              <a:extLst>
                <a:ext uri="{FF2B5EF4-FFF2-40B4-BE49-F238E27FC236}">
                  <a16:creationId xmlns:a16="http://schemas.microsoft.com/office/drawing/2014/main" id="{258DC74E-A783-3F75-11D0-C82C11C7330F}"/>
                </a:ext>
              </a:extLst>
            </p:cNvPr>
            <p:cNvSpPr txBox="1"/>
            <p:nvPr/>
          </p:nvSpPr>
          <p:spPr bwMode="gray">
            <a:xfrm>
              <a:off x="745001" y="1766157"/>
              <a:ext cx="734472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B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ioplastics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ángulo 25">
              <a:extLst>
                <a:ext uri="{FF2B5EF4-FFF2-40B4-BE49-F238E27FC236}">
                  <a16:creationId xmlns:a16="http://schemas.microsoft.com/office/drawing/2014/main" id="{24EB7751-3C31-61B3-6935-C5E6B55C9959}"/>
                </a:ext>
              </a:extLst>
            </p:cNvPr>
            <p:cNvSpPr/>
            <p:nvPr/>
          </p:nvSpPr>
          <p:spPr bwMode="gray">
            <a:xfrm>
              <a:off x="1539957" y="1780960"/>
              <a:ext cx="219857" cy="1309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s-ES" sz="1600">
                <a:solidFill>
                  <a:schemeClr val="tx1"/>
                </a:solidFill>
              </a:endParaRPr>
            </a:p>
          </p:txBody>
        </p:sp>
      </p:grpSp>
      <p:sp>
        <p:nvSpPr>
          <p:cNvPr id="60" name="CuadroTexto 27">
            <a:extLst>
              <a:ext uri="{FF2B5EF4-FFF2-40B4-BE49-F238E27FC236}">
                <a16:creationId xmlns:a16="http://schemas.microsoft.com/office/drawing/2014/main" id="{63B1E93F-51D2-EF4E-6851-9955E4BA335D}"/>
              </a:ext>
            </a:extLst>
          </p:cNvPr>
          <p:cNvSpPr txBox="1"/>
          <p:nvPr/>
        </p:nvSpPr>
        <p:spPr bwMode="gray">
          <a:xfrm>
            <a:off x="330200" y="2435333"/>
            <a:ext cx="5613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11200">
              <a:defRPr/>
            </a:pPr>
            <a:r>
              <a:rPr lang="en-US" sz="1100" b="1" i="1" dirty="0">
                <a:solidFill>
                  <a:schemeClr val="tx1"/>
                </a:solidFill>
              </a:rPr>
              <a:t>Bioplastics</a:t>
            </a:r>
            <a:r>
              <a:rPr lang="en-US" sz="1100" dirty="0">
                <a:solidFill>
                  <a:schemeClr val="tx1"/>
                </a:solidFill>
              </a:rPr>
              <a:t> is an </a:t>
            </a:r>
            <a:r>
              <a:rPr lang="en-US" sz="1100" b="1" dirty="0">
                <a:solidFill>
                  <a:schemeClr val="tx1"/>
                </a:solidFill>
              </a:rPr>
              <a:t>umbrella term</a:t>
            </a:r>
            <a:r>
              <a:rPr lang="en-US" sz="1100" b="1" dirty="0"/>
              <a:t>;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b="1" dirty="0">
                <a:solidFill>
                  <a:schemeClr val="tx1"/>
                </a:solidFill>
              </a:rPr>
              <a:t>“drop-in” bio-based materials </a:t>
            </a:r>
            <a:r>
              <a:rPr lang="en-US" sz="1100" dirty="0">
                <a:solidFill>
                  <a:schemeClr val="tx1"/>
                </a:solidFill>
              </a:rPr>
              <a:t>are chemically </a:t>
            </a:r>
            <a:r>
              <a:rPr lang="en-US" sz="1100" b="1" dirty="0">
                <a:solidFill>
                  <a:schemeClr val="tx1"/>
                </a:solidFill>
              </a:rPr>
              <a:t>identical</a:t>
            </a:r>
            <a:r>
              <a:rPr lang="en-US" sz="1100" dirty="0">
                <a:solidFill>
                  <a:schemeClr val="tx1"/>
                </a:solidFill>
              </a:rPr>
              <a:t> to petrochemicals, while </a:t>
            </a:r>
            <a:r>
              <a:rPr lang="en-US" sz="1100" b="1" dirty="0"/>
              <a:t>n</a:t>
            </a:r>
            <a:r>
              <a:rPr lang="en-US" sz="1100" b="1" dirty="0">
                <a:solidFill>
                  <a:schemeClr val="tx1"/>
                </a:solidFill>
              </a:rPr>
              <a:t>ew polymers </a:t>
            </a:r>
            <a:r>
              <a:rPr lang="en-US" sz="1100" dirty="0">
                <a:solidFill>
                  <a:schemeClr val="tx1"/>
                </a:solidFill>
              </a:rPr>
              <a:t>have different structures</a:t>
            </a:r>
            <a:endParaRPr lang="en-US" sz="11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1" name="btfpCallout814989">
            <a:extLst>
              <a:ext uri="{FF2B5EF4-FFF2-40B4-BE49-F238E27FC236}">
                <a16:creationId xmlns:a16="http://schemas.microsoft.com/office/drawing/2014/main" id="{2DAA35AF-4C5C-BACC-62E1-140C67A0C97E}"/>
              </a:ext>
            </a:extLst>
          </p:cNvPr>
          <p:cNvSpPr/>
          <p:nvPr/>
        </p:nvSpPr>
        <p:spPr bwMode="gray">
          <a:xfrm>
            <a:off x="4599780" y="2889269"/>
            <a:ext cx="1389540" cy="458671"/>
          </a:xfrm>
          <a:prstGeom prst="wedgeRectCallout">
            <a:avLst>
              <a:gd name="adj1" fmla="val -56448"/>
              <a:gd name="adj2" fmla="val 78888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/>
              <a:t>Commonly referred to as bioplastics</a:t>
            </a:r>
          </a:p>
        </p:txBody>
      </p:sp>
      <p:sp>
        <p:nvSpPr>
          <p:cNvPr id="62" name="btfpNotesBox111697">
            <a:extLst>
              <a:ext uri="{FF2B5EF4-FFF2-40B4-BE49-F238E27FC236}">
                <a16:creationId xmlns:a16="http://schemas.microsoft.com/office/drawing/2014/main" id="{19D7755C-C035-A91B-F8EF-1A0BE2AAFF86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gray">
          <a:xfrm>
            <a:off x="329184" y="6439941"/>
            <a:ext cx="8978390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Sources: </a:t>
            </a:r>
            <a:r>
              <a:rPr lang="en-US" sz="800" dirty="0">
                <a:solidFill>
                  <a:srgbClr val="000000"/>
                </a:solidFill>
                <a:hlinkClick r:id="rId16"/>
              </a:rPr>
              <a:t>The New Plastics Economy</a:t>
            </a:r>
            <a:r>
              <a:rPr lang="en-US" sz="800" dirty="0">
                <a:solidFill>
                  <a:srgbClr val="000000"/>
                </a:solidFill>
              </a:rPr>
              <a:t> (Ellen MacArthur Foundation, 2015); </a:t>
            </a:r>
            <a:r>
              <a:rPr lang="en-US" sz="800" dirty="0">
                <a:solidFill>
                  <a:srgbClr val="000000"/>
                </a:solidFill>
                <a:hlinkClick r:id="rId17"/>
              </a:rPr>
              <a:t>The role of bioplastics in the Circular Economy</a:t>
            </a:r>
            <a:r>
              <a:rPr lang="en-US" sz="800" dirty="0">
                <a:solidFill>
                  <a:srgbClr val="000000"/>
                </a:solidFill>
              </a:rPr>
              <a:t> (McKinsey &amp; Company, 2019); European Bioplastics </a:t>
            </a:r>
            <a:r>
              <a:rPr lang="en-US" sz="800" dirty="0">
                <a:solidFill>
                  <a:srgbClr val="000000"/>
                </a:solidFill>
                <a:hlinkClick r:id="rId18"/>
              </a:rPr>
              <a:t>website</a:t>
            </a:r>
            <a:r>
              <a:rPr lang="en-US" sz="800" dirty="0">
                <a:solidFill>
                  <a:srgbClr val="000000"/>
                </a:solidFill>
              </a:rPr>
              <a:t>; </a:t>
            </a:r>
            <a:r>
              <a:rPr lang="en-US" sz="800" dirty="0">
                <a:solidFill>
                  <a:srgbClr val="000000"/>
                </a:solidFill>
                <a:hlinkClick r:id="rId19"/>
              </a:rPr>
              <a:t>Biobased plastic</a:t>
            </a:r>
            <a:r>
              <a:rPr lang="en-US" sz="800" dirty="0">
                <a:solidFill>
                  <a:srgbClr val="000000"/>
                </a:solidFill>
              </a:rPr>
              <a:t> (European Union, 2022); </a:t>
            </a:r>
            <a:r>
              <a:rPr lang="en-US" sz="800" dirty="0">
                <a:solidFill>
                  <a:srgbClr val="000000"/>
                </a:solidFill>
                <a:hlinkClick r:id="rId20"/>
              </a:rPr>
              <a:t>Bioplastics for a circular economy</a:t>
            </a:r>
            <a:r>
              <a:rPr lang="en-US" sz="800" dirty="0">
                <a:solidFill>
                  <a:srgbClr val="000000"/>
                </a:solidFill>
              </a:rPr>
              <a:t> (Nature Reviews Material, 2022). </a:t>
            </a:r>
          </a:p>
          <a:p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Credit: Paula Sánchez, Ariela Farchi, </a:t>
            </a:r>
            <a:r>
              <a:rPr lang="en-US" sz="800" dirty="0">
                <a:solidFill>
                  <a:srgbClr val="000000"/>
                </a:solidFill>
              </a:rPr>
              <a:t>Isabel Hoyos, </a:t>
            </a:r>
            <a:r>
              <a:rPr lang="en-US" sz="800" dirty="0" err="1">
                <a:solidFill>
                  <a:srgbClr val="000000"/>
                </a:solidFill>
              </a:rPr>
              <a:t>Hyae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Ryung Kim, and </a:t>
            </a:r>
            <a:r>
              <a:rPr lang="en-US" sz="800" dirty="0">
                <a:solidFill>
                  <a:srgbClr val="000000"/>
                </a:solidFill>
                <a:hlinkClick r:id="rId21"/>
              </a:rPr>
              <a:t>Gernot Wagner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  <a:r>
              <a:rPr lang="en-US" sz="800" dirty="0">
                <a:solidFill>
                  <a:srgbClr val="000000"/>
                </a:solidFill>
                <a:hlinkClick r:id="rId22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Wagner et al., “Rethinking Plastics” (1 July 2026).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3" name="Conector recto 14">
            <a:extLst>
              <a:ext uri="{FF2B5EF4-FFF2-40B4-BE49-F238E27FC236}">
                <a16:creationId xmlns:a16="http://schemas.microsoft.com/office/drawing/2014/main" id="{860F4499-F36F-C631-ECA0-1FF666860C72}"/>
              </a:ext>
            </a:extLst>
          </p:cNvPr>
          <p:cNvCxnSpPr>
            <a:cxnSpLocks/>
          </p:cNvCxnSpPr>
          <p:nvPr/>
        </p:nvCxnSpPr>
        <p:spPr bwMode="gray">
          <a:xfrm>
            <a:off x="7310667" y="2498925"/>
            <a:ext cx="0" cy="35270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ángulo 133">
            <a:extLst>
              <a:ext uri="{FF2B5EF4-FFF2-40B4-BE49-F238E27FC236}">
                <a16:creationId xmlns:a16="http://schemas.microsoft.com/office/drawing/2014/main" id="{9F4BD7FE-6E8F-FE34-AE75-44E2CB063C2B}"/>
              </a:ext>
            </a:extLst>
          </p:cNvPr>
          <p:cNvSpPr/>
          <p:nvPr/>
        </p:nvSpPr>
        <p:spPr bwMode="gray">
          <a:xfrm>
            <a:off x="7328290" y="2498925"/>
            <a:ext cx="843315" cy="3527033"/>
          </a:xfrm>
          <a:prstGeom prst="rect">
            <a:avLst/>
          </a:prstGeom>
          <a:solidFill>
            <a:srgbClr val="FF0000">
              <a:alpha val="1135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s-ES" sz="1600" err="1">
              <a:solidFill>
                <a:schemeClr val="tx1"/>
              </a:solidFill>
            </a:endParaRPr>
          </a:p>
        </p:txBody>
      </p:sp>
      <p:cxnSp>
        <p:nvCxnSpPr>
          <p:cNvPr id="65" name="Conector recto 36">
            <a:extLst>
              <a:ext uri="{FF2B5EF4-FFF2-40B4-BE49-F238E27FC236}">
                <a16:creationId xmlns:a16="http://schemas.microsoft.com/office/drawing/2014/main" id="{65338A0A-C205-5C55-E047-DD93AC94260E}"/>
              </a:ext>
            </a:extLst>
          </p:cNvPr>
          <p:cNvCxnSpPr>
            <a:cxnSpLocks/>
          </p:cNvCxnSpPr>
          <p:nvPr/>
        </p:nvCxnSpPr>
        <p:spPr bwMode="gray">
          <a:xfrm flipH="1">
            <a:off x="8161910" y="2498925"/>
            <a:ext cx="17625" cy="3470453"/>
          </a:xfrm>
          <a:prstGeom prst="line">
            <a:avLst/>
          </a:prstGeom>
          <a:ln w="28575">
            <a:solidFill>
              <a:schemeClr val="tx1">
                <a:alpha val="50000"/>
              </a:schemeClr>
            </a:solidFill>
            <a:prstDash val="dash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ector recto 24">
            <a:extLst>
              <a:ext uri="{FF2B5EF4-FFF2-40B4-BE49-F238E27FC236}">
                <a16:creationId xmlns:a16="http://schemas.microsoft.com/office/drawing/2014/main" id="{19BFE9EE-C8B8-298B-7B62-F218FB9FCD14}"/>
              </a:ext>
            </a:extLst>
          </p:cNvPr>
          <p:cNvCxnSpPr>
            <a:cxnSpLocks/>
          </p:cNvCxnSpPr>
          <p:nvPr/>
        </p:nvCxnSpPr>
        <p:spPr bwMode="gray">
          <a:xfrm flipH="1">
            <a:off x="6615676" y="6025958"/>
            <a:ext cx="521161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390">
            <a:extLst>
              <a:ext uri="{FF2B5EF4-FFF2-40B4-BE49-F238E27FC236}">
                <a16:creationId xmlns:a16="http://schemas.microsoft.com/office/drawing/2014/main" id="{15BA9802-E624-C1DF-BD67-A0D706377F8E}"/>
              </a:ext>
            </a:extLst>
          </p:cNvPr>
          <p:cNvSpPr/>
          <p:nvPr/>
        </p:nvSpPr>
        <p:spPr bwMode="gray">
          <a:xfrm>
            <a:off x="10540688" y="2680345"/>
            <a:ext cx="1218343" cy="3551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8" name="Rectangle 390">
            <a:extLst>
              <a:ext uri="{FF2B5EF4-FFF2-40B4-BE49-F238E27FC236}">
                <a16:creationId xmlns:a16="http://schemas.microsoft.com/office/drawing/2014/main" id="{B5453895-6744-2766-6690-B892000D2439}"/>
              </a:ext>
            </a:extLst>
          </p:cNvPr>
          <p:cNvSpPr/>
          <p:nvPr/>
        </p:nvSpPr>
        <p:spPr bwMode="gray">
          <a:xfrm>
            <a:off x="10540688" y="3595210"/>
            <a:ext cx="1218343" cy="3551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Rectangle 390">
            <a:extLst>
              <a:ext uri="{FF2B5EF4-FFF2-40B4-BE49-F238E27FC236}">
                <a16:creationId xmlns:a16="http://schemas.microsoft.com/office/drawing/2014/main" id="{E07F0AB1-C5F4-57E8-7082-4A5F7BE5ED51}"/>
              </a:ext>
            </a:extLst>
          </p:cNvPr>
          <p:cNvSpPr/>
          <p:nvPr/>
        </p:nvSpPr>
        <p:spPr bwMode="gray">
          <a:xfrm>
            <a:off x="8137803" y="4592439"/>
            <a:ext cx="1218343" cy="3551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70" name="TextBox 513">
            <a:extLst>
              <a:ext uri="{FF2B5EF4-FFF2-40B4-BE49-F238E27FC236}">
                <a16:creationId xmlns:a16="http://schemas.microsoft.com/office/drawing/2014/main" id="{488C97ED-D6D2-29E1-7D91-8AA19A411F39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gray">
          <a:xfrm>
            <a:off x="6197598" y="1968558"/>
            <a:ext cx="5468725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137160" tIns="137160" rIns="274320" bIns="13716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Kg of CO</a:t>
            </a:r>
            <a:r>
              <a:rPr lang="en-US" sz="1200" baseline="-25000" dirty="0"/>
              <a:t>2</a:t>
            </a:r>
            <a:r>
              <a:rPr lang="en-US" sz="1200" dirty="0"/>
              <a:t>e saved per kg of polymer produced, against traditional plastic</a:t>
            </a:r>
          </a:p>
        </p:txBody>
      </p:sp>
      <p:sp>
        <p:nvSpPr>
          <p:cNvPr id="71" name="Rectangle 390">
            <a:extLst>
              <a:ext uri="{FF2B5EF4-FFF2-40B4-BE49-F238E27FC236}">
                <a16:creationId xmlns:a16="http://schemas.microsoft.com/office/drawing/2014/main" id="{3E9064CD-49BE-AC52-42FE-69312E835D0F}"/>
              </a:ext>
            </a:extLst>
          </p:cNvPr>
          <p:cNvSpPr/>
          <p:nvPr/>
        </p:nvSpPr>
        <p:spPr bwMode="gray">
          <a:xfrm>
            <a:off x="6197599" y="5460030"/>
            <a:ext cx="1145728" cy="3551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chemeClr val="tx1"/>
                </a:solidFill>
              </a:rPr>
              <a:t>Traditional plastics</a:t>
            </a:r>
          </a:p>
        </p:txBody>
      </p:sp>
      <p:sp>
        <p:nvSpPr>
          <p:cNvPr id="72" name="Rectangle 390">
            <a:extLst>
              <a:ext uri="{FF2B5EF4-FFF2-40B4-BE49-F238E27FC236}">
                <a16:creationId xmlns:a16="http://schemas.microsoft.com/office/drawing/2014/main" id="{96DEE120-7EE6-49FB-BE63-286DA5653E78}"/>
              </a:ext>
            </a:extLst>
          </p:cNvPr>
          <p:cNvSpPr/>
          <p:nvPr/>
        </p:nvSpPr>
        <p:spPr bwMode="gray">
          <a:xfrm>
            <a:off x="6197600" y="2956295"/>
            <a:ext cx="1099804" cy="3495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chemeClr val="tx1"/>
                </a:solidFill>
              </a:rPr>
              <a:t>Bio-based &amp; biodegradable</a:t>
            </a:r>
          </a:p>
        </p:txBody>
      </p:sp>
      <p:sp>
        <p:nvSpPr>
          <p:cNvPr id="73" name="Rectangle 390">
            <a:extLst>
              <a:ext uri="{FF2B5EF4-FFF2-40B4-BE49-F238E27FC236}">
                <a16:creationId xmlns:a16="http://schemas.microsoft.com/office/drawing/2014/main" id="{9E36D817-908C-BC71-640A-A5CB90A4EF9B}"/>
              </a:ext>
            </a:extLst>
          </p:cNvPr>
          <p:cNvSpPr/>
          <p:nvPr/>
        </p:nvSpPr>
        <p:spPr bwMode="gray">
          <a:xfrm>
            <a:off x="6197599" y="3658472"/>
            <a:ext cx="1132685" cy="3109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chemeClr val="tx1"/>
                </a:solidFill>
              </a:rPr>
              <a:t>Bio-based &amp; non -biodegradable</a:t>
            </a:r>
          </a:p>
        </p:txBody>
      </p:sp>
      <p:sp>
        <p:nvSpPr>
          <p:cNvPr id="74" name="Rectangle 390">
            <a:extLst>
              <a:ext uri="{FF2B5EF4-FFF2-40B4-BE49-F238E27FC236}">
                <a16:creationId xmlns:a16="http://schemas.microsoft.com/office/drawing/2014/main" id="{3F1DF984-FEA8-9C2A-C38B-6F2A65311E64}"/>
              </a:ext>
            </a:extLst>
          </p:cNvPr>
          <p:cNvSpPr/>
          <p:nvPr/>
        </p:nvSpPr>
        <p:spPr bwMode="gray">
          <a:xfrm>
            <a:off x="6197598" y="4636666"/>
            <a:ext cx="1113069" cy="3109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chemeClr val="tx1"/>
                </a:solidFill>
              </a:rPr>
              <a:t>Fossil-based &amp;</a:t>
            </a:r>
          </a:p>
          <a:p>
            <a:pPr marL="0" indent="0" algn="ctr">
              <a:buNone/>
            </a:pPr>
            <a:r>
              <a:rPr lang="en-US" sz="1100" b="1" dirty="0">
                <a:solidFill>
                  <a:schemeClr val="tx1"/>
                </a:solidFill>
              </a:rPr>
              <a:t>biodegradable</a:t>
            </a:r>
          </a:p>
        </p:txBody>
      </p:sp>
      <p:cxnSp>
        <p:nvCxnSpPr>
          <p:cNvPr id="75" name="Conector recto de flecha 131">
            <a:extLst>
              <a:ext uri="{FF2B5EF4-FFF2-40B4-BE49-F238E27FC236}">
                <a16:creationId xmlns:a16="http://schemas.microsoft.com/office/drawing/2014/main" id="{15EFF980-6F9B-86C2-02FF-56E6529B9ED8}"/>
              </a:ext>
            </a:extLst>
          </p:cNvPr>
          <p:cNvCxnSpPr>
            <a:cxnSpLocks/>
          </p:cNvCxnSpPr>
          <p:nvPr/>
        </p:nvCxnSpPr>
        <p:spPr bwMode="gray">
          <a:xfrm>
            <a:off x="8257866" y="2479178"/>
            <a:ext cx="3478249" cy="6646"/>
          </a:xfrm>
          <a:prstGeom prst="straightConnector1">
            <a:avLst/>
          </a:prstGeom>
          <a:ln w="15875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21">
            <a:extLst>
              <a:ext uri="{FF2B5EF4-FFF2-40B4-BE49-F238E27FC236}">
                <a16:creationId xmlns:a16="http://schemas.microsoft.com/office/drawing/2014/main" id="{1F6403D4-5592-B999-7417-F12A299A72B8}"/>
              </a:ext>
            </a:extLst>
          </p:cNvPr>
          <p:cNvSpPr txBox="1"/>
          <p:nvPr/>
        </p:nvSpPr>
        <p:spPr bwMode="gray">
          <a:xfrm>
            <a:off x="10226179" y="5624177"/>
            <a:ext cx="1596351" cy="3495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171450" indent="-171450">
              <a:buFont typeface="Wingdings" panose="05000000000000000000" pitchFamily="2" charset="2"/>
              <a:buChar char="§"/>
              <a:defRPr sz="1000" i="1"/>
            </a:lvl1pPr>
          </a:lstStyle>
          <a:p>
            <a:pPr marL="0" indent="0" algn="ctr">
              <a:buNone/>
            </a:pPr>
            <a:r>
              <a:rPr lang="en-US" b="1" dirty="0"/>
              <a:t>Illustrative, directional metrics</a:t>
            </a:r>
            <a:endParaRPr lang="en-US" dirty="0"/>
          </a:p>
        </p:txBody>
      </p:sp>
      <p:sp>
        <p:nvSpPr>
          <p:cNvPr id="77" name="btfpCallout814989">
            <a:extLst>
              <a:ext uri="{FF2B5EF4-FFF2-40B4-BE49-F238E27FC236}">
                <a16:creationId xmlns:a16="http://schemas.microsoft.com/office/drawing/2014/main" id="{E0FE9CBD-2381-9747-C278-75C96296792A}"/>
              </a:ext>
            </a:extLst>
          </p:cNvPr>
          <p:cNvSpPr/>
          <p:nvPr/>
        </p:nvSpPr>
        <p:spPr bwMode="gray">
          <a:xfrm>
            <a:off x="8864553" y="5376829"/>
            <a:ext cx="837030" cy="226388"/>
          </a:xfrm>
          <a:prstGeom prst="wedgeRectCallout">
            <a:avLst>
              <a:gd name="adj1" fmla="val -78142"/>
              <a:gd name="adj2" fmla="val 105177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Baseline</a:t>
            </a:r>
          </a:p>
        </p:txBody>
      </p:sp>
      <p:sp>
        <p:nvSpPr>
          <p:cNvPr id="78" name="Rectangle 390">
            <a:extLst>
              <a:ext uri="{FF2B5EF4-FFF2-40B4-BE49-F238E27FC236}">
                <a16:creationId xmlns:a16="http://schemas.microsoft.com/office/drawing/2014/main" id="{679A9BE1-E77B-CCE4-D5FD-AE9A9F414581}"/>
              </a:ext>
            </a:extLst>
          </p:cNvPr>
          <p:cNvSpPr/>
          <p:nvPr/>
        </p:nvSpPr>
        <p:spPr bwMode="gray">
          <a:xfrm>
            <a:off x="7293044" y="2525633"/>
            <a:ext cx="964822" cy="3495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FF0000"/>
                </a:solidFill>
              </a:rPr>
              <a:t>No CO</a:t>
            </a:r>
            <a:r>
              <a:rPr lang="en-US" sz="1200" i="1" baseline="30000" dirty="0">
                <a:solidFill>
                  <a:srgbClr val="FF0000"/>
                </a:solidFill>
              </a:rPr>
              <a:t>2</a:t>
            </a:r>
            <a:r>
              <a:rPr lang="en-US" sz="1200" i="1" dirty="0">
                <a:solidFill>
                  <a:srgbClr val="FF0000"/>
                </a:solidFill>
              </a:rPr>
              <a:t> savings</a:t>
            </a:r>
          </a:p>
        </p:txBody>
      </p:sp>
      <p:graphicFrame>
        <p:nvGraphicFramePr>
          <p:cNvPr id="4" name="Gráfico 7">
            <a:extLst>
              <a:ext uri="{FF2B5EF4-FFF2-40B4-BE49-F238E27FC236}">
                <a16:creationId xmlns:a16="http://schemas.microsoft.com/office/drawing/2014/main" id="{81127F5B-019D-29C5-D9C8-D45BF596185A}"/>
              </a:ext>
            </a:extLst>
          </p:cNvPr>
          <p:cNvGraphicFramePr/>
          <p:nvPr/>
        </p:nvGraphicFramePr>
        <p:xfrm>
          <a:off x="7269128" y="2283324"/>
          <a:ext cx="4553402" cy="416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</p:spTree>
    <p:extLst>
      <p:ext uri="{BB962C8B-B14F-4D97-AF65-F5344CB8AC3E}">
        <p14:creationId xmlns:p14="http://schemas.microsoft.com/office/powerpoint/2010/main" val="182348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601A75C-1E22-F10E-C02C-B954256CFF2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04" imgH="405" progId="TCLayout.ActiveDocument.1">
                  <p:embed/>
                </p:oleObj>
              </mc:Choice>
              <mc:Fallback>
                <p:oleObj name="think-cell Slide" r:id="rId28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01A75C-1E22-F10E-C02C-B954256CFF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9237F-C431-E326-BA6F-3F4AC8398B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Observations</a:t>
            </a:r>
          </a:p>
          <a:p>
            <a:pPr fontAlgn="base">
              <a:spcBef>
                <a:spcPts val="600"/>
              </a:spcBef>
              <a:defRPr/>
            </a:pPr>
            <a:r>
              <a:rPr lang="en-US" sz="1050" b="1" dirty="0"/>
              <a:t>20+ FDA-approved </a:t>
            </a:r>
            <a:r>
              <a:rPr lang="en-US" sz="1050" dirty="0"/>
              <a:t>products show </a:t>
            </a:r>
            <a:r>
              <a:rPr lang="en-US" sz="1050" b="1" dirty="0"/>
              <a:t>polylactic acid’s (PLA) highest technology readiness is in medical applications</a:t>
            </a:r>
            <a:endParaRPr lang="en-US" sz="1050" dirty="0"/>
          </a:p>
          <a:p>
            <a:pPr fontAlgn="base">
              <a:spcBef>
                <a:spcPts val="600"/>
              </a:spcBef>
              <a:defRPr/>
            </a:pPr>
            <a:r>
              <a:rPr lang="en-US" sz="1050" b="1" dirty="0"/>
              <a:t>Bio-resins</a:t>
            </a:r>
            <a:r>
              <a:rPr lang="en-US" sz="1050" dirty="0"/>
              <a:t> still carry a clear premium vs. commodity petro-plastics</a:t>
            </a:r>
          </a:p>
          <a:p>
            <a:pPr fontAlgn="base">
              <a:spcBef>
                <a:spcPts val="600"/>
              </a:spcBef>
              <a:defRPr/>
            </a:pPr>
            <a:r>
              <a:rPr lang="en-US" sz="1050" b="1" dirty="0"/>
              <a:t>PLA is often quoted at $3 per kg, PBS at $3.20, PHA at $4 to $6, and PBAT (lower cost biodegradable) at about </a:t>
            </a:r>
            <a:br>
              <a:rPr lang="en-US" sz="1050" b="1" dirty="0"/>
            </a:br>
            <a:r>
              <a:rPr lang="en-US" sz="1050" b="1" dirty="0"/>
              <a:t>$1.85 to $1.90</a:t>
            </a:r>
            <a:r>
              <a:rPr lang="en-US" sz="1050" dirty="0"/>
              <a:t>; in contrast, PP generally trades close to $1 to $1.30 per kg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4EB902-A281-0C75-2551-D1CFF1BD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13568"/>
            <a:ext cx="11662304" cy="754846"/>
          </a:xfrm>
        </p:spPr>
        <p:txBody>
          <a:bodyPr vert="horz" rIns="91440"/>
          <a:lstStyle/>
          <a:p>
            <a:r>
              <a:rPr lang="en-US" dirty="0"/>
              <a:t>Narrowing performance and cost gaps is key for scaling bioplastics adoption; polylactic acid is closest to reaching parity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AB2E3-3A46-577F-A7E3-C406D01A5A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Bioplastics face two key parallel challenges: reducing costs and improving performance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8" name="btfpColumnHeaderBoxText223027">
            <a:extLst>
              <a:ext uri="{FF2B5EF4-FFF2-40B4-BE49-F238E27FC236}">
                <a16:creationId xmlns:a16="http://schemas.microsoft.com/office/drawing/2014/main" id="{DDB132BC-AE2C-F95B-361D-ACF99AE91952}"/>
              </a:ext>
            </a:extLst>
          </p:cNvPr>
          <p:cNvSpPr txBox="1"/>
          <p:nvPr/>
        </p:nvSpPr>
        <p:spPr bwMode="gray">
          <a:xfrm>
            <a:off x="329184" y="2046645"/>
            <a:ext cx="5613399" cy="25744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lvl="0" defTabSz="711200">
              <a:defRPr/>
            </a:pPr>
            <a:r>
              <a:rPr lang="en-US" sz="1200" dirty="0"/>
              <a:t>Performance and cost of bioplastics compared with traditional plastics</a:t>
            </a:r>
          </a:p>
        </p:txBody>
      </p:sp>
      <p:sp>
        <p:nvSpPr>
          <p:cNvPr id="9" name="btfpNotesBox361175">
            <a:extLst>
              <a:ext uri="{FF2B5EF4-FFF2-40B4-BE49-F238E27FC236}">
                <a16:creationId xmlns:a16="http://schemas.microsoft.com/office/drawing/2014/main" id="{705CD251-C81E-19EA-8F82-E72E72E5764F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329184" y="6287773"/>
            <a:ext cx="8945959" cy="49244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baseline="30000" dirty="0">
                <a:solidFill>
                  <a:srgbClr val="000000"/>
                </a:solidFill>
              </a:rPr>
              <a:t>1</a:t>
            </a:r>
            <a:r>
              <a:rPr lang="en-US" sz="800" dirty="0">
                <a:solidFill>
                  <a:srgbClr val="000000"/>
                </a:solidFill>
              </a:rPr>
              <a:t>Performance is measured considering </a:t>
            </a:r>
            <a:r>
              <a:rPr lang="en-US" sz="800" dirty="0"/>
              <a:t>tensile strength, elongation at break, heat deflection, and water vapor permeability.</a:t>
            </a:r>
            <a:endParaRPr lang="en-US" sz="800" dirty="0">
              <a:solidFill>
                <a:srgbClr val="000000"/>
              </a:solidFill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Sources: CKI analysis; </a:t>
            </a:r>
            <a:r>
              <a:rPr lang="en-US" sz="800" dirty="0" err="1">
                <a:solidFill>
                  <a:srgbClr val="000000"/>
                </a:solidFill>
                <a:hlinkClick r:id="rId30"/>
              </a:rPr>
              <a:t>BusinessanalytiQ</a:t>
            </a:r>
            <a:r>
              <a:rPr lang="en-US" sz="800" dirty="0">
                <a:solidFill>
                  <a:srgbClr val="000000"/>
                </a:solidFill>
              </a:rPr>
              <a:t>; </a:t>
            </a:r>
            <a:r>
              <a:rPr lang="en-US" sz="800" dirty="0">
                <a:solidFill>
                  <a:srgbClr val="000000"/>
                </a:solidFill>
                <a:hlinkClick r:id="rId31"/>
              </a:rPr>
              <a:t>Physical and thermal properties</a:t>
            </a:r>
            <a:r>
              <a:rPr lang="en-US" sz="800" dirty="0">
                <a:solidFill>
                  <a:srgbClr val="000000"/>
                </a:solidFill>
              </a:rPr>
              <a:t> (Nazrin et al., 2020); </a:t>
            </a:r>
            <a:r>
              <a:rPr lang="en-US" sz="800" dirty="0">
                <a:solidFill>
                  <a:srgbClr val="000000"/>
                </a:solidFill>
                <a:hlinkClick r:id="rId32"/>
              </a:rPr>
              <a:t>Tensile Behavior of High-Density Polyethylene</a:t>
            </a:r>
            <a:r>
              <a:rPr lang="en-US" sz="800" dirty="0">
                <a:solidFill>
                  <a:srgbClr val="000000"/>
                </a:solidFill>
              </a:rPr>
              <a:t> (Amjadi and Fatemi, 2020); </a:t>
            </a:r>
            <a:r>
              <a:rPr lang="en-US" sz="800" dirty="0">
                <a:solidFill>
                  <a:srgbClr val="000000"/>
                </a:solidFill>
                <a:hlinkClick r:id="rId33"/>
              </a:rPr>
              <a:t>Poly(Butylene Adipate/Terephthalate-Co-Glycolate)</a:t>
            </a:r>
            <a:r>
              <a:rPr lang="en-US" sz="800" dirty="0">
                <a:solidFill>
                  <a:srgbClr val="000000"/>
                </a:solidFill>
              </a:rPr>
              <a:t> (Wang et al., 2020); </a:t>
            </a:r>
            <a:r>
              <a:rPr lang="en-US" sz="800" dirty="0">
                <a:solidFill>
                  <a:srgbClr val="000000"/>
                </a:solidFill>
                <a:hlinkClick r:id="rId34"/>
              </a:rPr>
              <a:t>A review on bio-based polymer</a:t>
            </a:r>
            <a:r>
              <a:rPr lang="en-US" sz="800" dirty="0">
                <a:solidFill>
                  <a:srgbClr val="000000"/>
                </a:solidFill>
              </a:rPr>
              <a:t> (Rajendran et al., 2024); </a:t>
            </a:r>
            <a:r>
              <a:rPr lang="en-US" sz="800" dirty="0">
                <a:solidFill>
                  <a:srgbClr val="000000"/>
                </a:solidFill>
                <a:hlinkClick r:id="rId35"/>
              </a:rPr>
              <a:t>Poly(Lactic Acid)-Based Microparticles</a:t>
            </a:r>
            <a:r>
              <a:rPr lang="en-US" sz="800" dirty="0">
                <a:solidFill>
                  <a:srgbClr val="000000"/>
                </a:solidFill>
              </a:rPr>
              <a:t> (Vlachopoulos et al., 2022). </a:t>
            </a:r>
          </a:p>
          <a:p>
            <a:r>
              <a:rPr lang="en-US" sz="800" dirty="0">
                <a:solidFill>
                  <a:srgbClr val="000000"/>
                </a:solidFill>
              </a:rPr>
              <a:t>Credit: </a:t>
            </a:r>
            <a:r>
              <a:rPr lang="en-US" sz="800" dirty="0" err="1">
                <a:solidFill>
                  <a:srgbClr val="000000"/>
                </a:solidFill>
              </a:rPr>
              <a:t>Smarth</a:t>
            </a:r>
            <a:r>
              <a:rPr lang="en-US" sz="800" dirty="0">
                <a:solidFill>
                  <a:srgbClr val="000000"/>
                </a:solidFill>
              </a:rPr>
              <a:t> Galhotra, Paula Sánchez, Ariela Farchi, Isabel Hoyos, </a:t>
            </a:r>
            <a:r>
              <a:rPr lang="en-US" sz="800" dirty="0" err="1">
                <a:solidFill>
                  <a:srgbClr val="000000"/>
                </a:solidFill>
              </a:rPr>
              <a:t>Hyae</a:t>
            </a:r>
            <a:r>
              <a:rPr lang="en-US" sz="800" dirty="0">
                <a:solidFill>
                  <a:srgbClr val="000000"/>
                </a:solidFill>
              </a:rPr>
              <a:t> Ryung Kim, and </a:t>
            </a:r>
            <a:r>
              <a:rPr lang="en-US" sz="800" dirty="0">
                <a:hlinkClick r:id="rId36"/>
              </a:rPr>
              <a:t>Gernot Wagner.</a:t>
            </a:r>
            <a:r>
              <a:rPr lang="en-US" sz="800" dirty="0"/>
              <a:t> </a:t>
            </a:r>
            <a:r>
              <a:rPr lang="en-US" sz="800" dirty="0">
                <a:hlinkClick r:id="rId37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/>
              <a:t>Wagner et al., “Rethinking Plastics” (1 July 2026).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C4A05E4-7DAB-1C8B-50B1-3CDD1E630C7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955675" y="2595563"/>
            <a:ext cx="2719389" cy="1325563"/>
          </a:xfrm>
          <a:custGeom>
            <a:avLst/>
            <a:gdLst/>
            <a:ahLst/>
            <a:cxnLst/>
            <a:rect l="0" t="0" r="0" b="0"/>
            <a:pathLst>
              <a:path w="2719389" h="1325563">
                <a:moveTo>
                  <a:pt x="2719388" y="1325562"/>
                </a:moveTo>
                <a:lnTo>
                  <a:pt x="0" y="1325562"/>
                </a:lnTo>
                <a:lnTo>
                  <a:pt x="0" y="0"/>
                </a:lnTo>
                <a:lnTo>
                  <a:pt x="2719388" y="0"/>
                </a:lnTo>
                <a:close/>
              </a:path>
            </a:pathLst>
          </a:custGeom>
          <a:solidFill>
            <a:srgbClr val="D6D7D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11" name="Straight Connector 417">
            <a:extLst>
              <a:ext uri="{FF2B5EF4-FFF2-40B4-BE49-F238E27FC236}">
                <a16:creationId xmlns:a16="http://schemas.microsoft.com/office/drawing/2014/main" id="{09375410-AE45-051E-F6C5-B04D15EAA34B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955675" y="3921125"/>
            <a:ext cx="50514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416">
            <a:extLst>
              <a:ext uri="{FF2B5EF4-FFF2-40B4-BE49-F238E27FC236}">
                <a16:creationId xmlns:a16="http://schemas.microsoft.com/office/drawing/2014/main" id="{2B84863B-2E8C-0BE0-6953-0C3F841D1FD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 flipV="1">
            <a:off x="3675063" y="2595563"/>
            <a:ext cx="0" cy="29829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00F02F52-E030-2B0D-9EE6-E9E845C30075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655638" y="2513013"/>
          <a:ext cx="5630862" cy="34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4E12FE1-0FDD-358B-83E5-CCFAA58A5AFB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588963" y="5170488"/>
            <a:ext cx="2381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9710E3A-90E6-4385-BC3B-C8EFA92DAE24}" type="datetime'''''''''''''0''''.''''''''''''''''''''''''''''2''''''x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0.2x</a:t>
            </a:fld>
            <a:endParaRPr lang="en-US" sz="100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BEA9A4A-DB7F-24A8-C6FF-DC2FA61077F9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588963" y="4508500"/>
            <a:ext cx="2381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B0E5269-76B1-4D31-84A6-867DEF152077}" type="datetime'''''''''''''''''''''''''0.''''''''6''x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0.6x</a:t>
            </a:fld>
            <a:endParaRPr lang="en-US" sz="100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FA14ED3-3C3A-570B-030F-A0AAFA3FE14D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588963" y="3844925"/>
            <a:ext cx="2381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289FEF1-D81C-49CF-9118-CA87B3B88261}" type="datetime'''''''''''''''''''''''''''''''''''1''''.0''''''x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1.0x</a:t>
            </a:fld>
            <a:endParaRPr lang="en-US" sz="100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4BD8BE2-C3B9-C557-DD74-6B10B23161C3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588963" y="3182938"/>
            <a:ext cx="2381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42EFDA9-8784-43C7-86C0-2947C15D6D8F}" type="datetime'''''''''''''''''1''''''''''''''.''4''''''x''''''''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1.4x</a:t>
            </a:fld>
            <a:endParaRPr lang="en-US" sz="100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F3DA91B-1AC6-992D-D41C-A4B05F5CC649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588963" y="2519363"/>
            <a:ext cx="2381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10D7913-64A5-4F41-BA61-E932C5C92E6D}" type="datetime'''''''''''''''''''''''1.''''8''x'''''''''">
              <a:rPr lang="en-US" altLang="en-US" sz="10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1.8x</a:t>
            </a:fld>
            <a:endParaRPr lang="en-US" sz="10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1C9135-00BC-B83A-EDF6-42D2A8B15304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3208338" y="4395788"/>
            <a:ext cx="206375" cy="166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16B629-B445-713B-7242-1CB4AA660E12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4038600" y="4533900"/>
            <a:ext cx="53975" cy="1809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9FF1762-D3A1-3B08-512B-DAF94FAE2E1E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 flipH="1">
            <a:off x="5653088" y="4070350"/>
            <a:ext cx="42863" cy="95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192B89A-393C-60CE-99FB-3ADDFE21B752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351213" y="5918200"/>
            <a:ext cx="2603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BD61DCE-B08D-4CB2-AF35-828C53283D6C}" type="datetime'''''''C''o''''''''''''''''''s''''''''''''''''''''''''''t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Cost</a:t>
            </a:fld>
            <a:endParaRPr lang="en-US" sz="100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396EBC61-F248-7881-D8EA-7F57E00F99F9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334963" y="3700463"/>
            <a:ext cx="15240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>
                <a:effectLst/>
              </a:rPr>
              <a:t>Performance*</a:t>
            </a:r>
            <a:endParaRPr lang="en-US" sz="100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1EEB35A-2AC4-79B0-D721-16924FA8666E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2974975" y="4243388"/>
            <a:ext cx="2809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AE28BED-8358-4973-8FE7-812FA1B61607}" type="datetime'''''''''''''T''''''''''''''''''''''''''''''''P''''''''S'''">
              <a:rPr lang="en-US" altLang="en-US" sz="1000" smtClean="0"/>
              <a:pPr/>
              <a:t>TPS</a:t>
            </a:fld>
            <a:endParaRPr lang="en-US" sz="100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4833353-AA93-80F9-0BEC-2528C060FFF5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4038600" y="4176713"/>
            <a:ext cx="273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FAB082C-6866-49A9-A9A6-491A7717D87F}" type="datetime'''''''''''''''PL''''''''''''''A'''''">
              <a:rPr lang="en-US" altLang="en-US" sz="1000" smtClean="0"/>
              <a:pPr/>
              <a:t>PLA</a:t>
            </a:fld>
            <a:endParaRPr lang="en-US" sz="100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B8FFF5A-A7A0-0BF8-B451-F958321B6F4C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4699000" y="4176713"/>
            <a:ext cx="2952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33B2EB4-1F51-45FA-9645-89D191335777}" type="datetime'''''''''''''''''''P''''H''''''A'''''">
              <a:rPr lang="en-US" altLang="en-US" sz="1000" smtClean="0"/>
              <a:pPr/>
              <a:t>PHA</a:t>
            </a:fld>
            <a:endParaRPr lang="en-US" sz="100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ADF2505D-8EE8-FB28-A3CA-92CB1C453FF7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3833813" y="4381500"/>
            <a:ext cx="3651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18BD5AA-6D90-496C-AD1D-C848DD6A6D1B}" type="datetime'''''''P''''''''''''B''''''A''''''''''''''''''''''T'''''''''''">
              <a:rPr lang="en-US" altLang="en-US" sz="1000" smtClean="0"/>
              <a:pPr/>
              <a:t>PBAT</a:t>
            </a:fld>
            <a:endParaRPr lang="en-US" sz="100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2ABCF6B1-8FCB-A92F-7270-8E4FB72A51F8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5695950" y="3962400"/>
            <a:ext cx="2873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AE7799E-48A1-49B7-B855-6117287EADC5}" type="datetime'''P''''''''''''''B''''''''''''''''''''''''''''''''''''S'''''">
              <a:rPr lang="en-US" altLang="en-US" sz="1000" smtClean="0"/>
              <a:pPr/>
              <a:t>PBS</a:t>
            </a:fld>
            <a:endParaRPr lang="en-US" sz="1000"/>
          </a:p>
        </p:txBody>
      </p:sp>
      <p:sp>
        <p:nvSpPr>
          <p:cNvPr id="28" name="btfpCallout814989">
            <a:extLst>
              <a:ext uri="{FF2B5EF4-FFF2-40B4-BE49-F238E27FC236}">
                <a16:creationId xmlns:a16="http://schemas.microsoft.com/office/drawing/2014/main" id="{619602BC-DA3E-8B3F-E923-C9311965EA95}"/>
              </a:ext>
            </a:extLst>
          </p:cNvPr>
          <p:cNvSpPr/>
          <p:nvPr/>
        </p:nvSpPr>
        <p:spPr bwMode="gray">
          <a:xfrm>
            <a:off x="6468555" y="2501900"/>
            <a:ext cx="2321116" cy="755032"/>
          </a:xfrm>
          <a:prstGeom prst="wedgeRectCallout">
            <a:avLst>
              <a:gd name="adj1" fmla="val -64640"/>
              <a:gd name="adj2" fmla="val 37548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The cost gap is driven by expensive bio-feedstocks and monomers,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extra unit operations, and lower utilization plants</a:t>
            </a:r>
          </a:p>
        </p:txBody>
      </p:sp>
      <p:sp>
        <p:nvSpPr>
          <p:cNvPr id="29" name="TextBox 535">
            <a:extLst>
              <a:ext uri="{FF2B5EF4-FFF2-40B4-BE49-F238E27FC236}">
                <a16:creationId xmlns:a16="http://schemas.microsoft.com/office/drawing/2014/main" id="{D0A5B913-590B-D95D-EA6F-E941B9837106}"/>
              </a:ext>
            </a:extLst>
          </p:cNvPr>
          <p:cNvSpPr txBox="1"/>
          <p:nvPr>
            <p:custDataLst>
              <p:tags r:id="rId22"/>
            </p:custDataLst>
          </p:nvPr>
        </p:nvSpPr>
        <p:spPr bwMode="gray">
          <a:xfrm>
            <a:off x="1039304" y="2524125"/>
            <a:ext cx="2593423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i="1" dirty="0">
                <a:solidFill>
                  <a:schemeClr val="accent1"/>
                </a:solidFill>
              </a:rPr>
              <a:t>Attractive Cost </a:t>
            </a:r>
            <a:br>
              <a:rPr lang="en-US" sz="1400" b="1" i="1" dirty="0">
                <a:solidFill>
                  <a:schemeClr val="accent1"/>
                </a:solidFill>
              </a:rPr>
            </a:br>
            <a:r>
              <a:rPr lang="en-US" sz="1400" b="1" i="1" dirty="0">
                <a:solidFill>
                  <a:schemeClr val="accent1"/>
                </a:solidFill>
              </a:rPr>
              <a:t>Better Performance</a:t>
            </a:r>
          </a:p>
        </p:txBody>
      </p:sp>
      <p:sp>
        <p:nvSpPr>
          <p:cNvPr id="30" name="TextBox 513">
            <a:extLst>
              <a:ext uri="{FF2B5EF4-FFF2-40B4-BE49-F238E27FC236}">
                <a16:creationId xmlns:a16="http://schemas.microsoft.com/office/drawing/2014/main" id="{5F2C1520-9FF6-185E-4555-473150C2FEF6}"/>
              </a:ext>
            </a:extLst>
          </p:cNvPr>
          <p:cNvSpPr txBox="1"/>
          <p:nvPr>
            <p:custDataLst>
              <p:tags r:id="rId23"/>
            </p:custDataLst>
          </p:nvPr>
        </p:nvSpPr>
        <p:spPr bwMode="gray">
          <a:xfrm>
            <a:off x="4286250" y="2528888"/>
            <a:ext cx="2593420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i="1" dirty="0">
                <a:solidFill>
                  <a:schemeClr val="bg2"/>
                </a:solidFill>
              </a:rPr>
              <a:t>High Cost</a:t>
            </a:r>
            <a:br>
              <a:rPr lang="en-US" sz="1400" b="1" i="1" dirty="0">
                <a:solidFill>
                  <a:schemeClr val="bg2"/>
                </a:solidFill>
              </a:rPr>
            </a:br>
            <a:r>
              <a:rPr lang="en-US" sz="1400" b="1" i="1" dirty="0">
                <a:solidFill>
                  <a:schemeClr val="bg2"/>
                </a:solidFill>
              </a:rPr>
              <a:t>Better Performance</a:t>
            </a:r>
          </a:p>
        </p:txBody>
      </p:sp>
      <p:sp>
        <p:nvSpPr>
          <p:cNvPr id="31" name="TextBox 100">
            <a:extLst>
              <a:ext uri="{FF2B5EF4-FFF2-40B4-BE49-F238E27FC236}">
                <a16:creationId xmlns:a16="http://schemas.microsoft.com/office/drawing/2014/main" id="{B672783E-83E8-EF09-C783-36A8984F0049}"/>
              </a:ext>
            </a:extLst>
          </p:cNvPr>
          <p:cNvSpPr txBox="1"/>
          <p:nvPr>
            <p:custDataLst>
              <p:tags r:id="rId24"/>
            </p:custDataLst>
          </p:nvPr>
        </p:nvSpPr>
        <p:spPr bwMode="gray">
          <a:xfrm>
            <a:off x="3704274" y="4906963"/>
            <a:ext cx="3000269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i="1" dirty="0">
                <a:solidFill>
                  <a:schemeClr val="bg2"/>
                </a:solidFill>
              </a:rPr>
              <a:t>High Cost</a:t>
            </a:r>
            <a:br>
              <a:rPr lang="en-US" sz="1400" b="1" i="1" dirty="0">
                <a:solidFill>
                  <a:schemeClr val="bg2"/>
                </a:solidFill>
              </a:rPr>
            </a:br>
            <a:r>
              <a:rPr lang="en-US" sz="1400" b="1" i="1" dirty="0">
                <a:solidFill>
                  <a:schemeClr val="bg2"/>
                </a:solidFill>
              </a:rPr>
              <a:t>Suboptimal Performance</a:t>
            </a:r>
          </a:p>
        </p:txBody>
      </p:sp>
      <p:sp>
        <p:nvSpPr>
          <p:cNvPr id="32" name="TextBox 533">
            <a:extLst>
              <a:ext uri="{FF2B5EF4-FFF2-40B4-BE49-F238E27FC236}">
                <a16:creationId xmlns:a16="http://schemas.microsoft.com/office/drawing/2014/main" id="{8A0CC641-870F-5E2F-8B9C-30FDA379EB90}"/>
              </a:ext>
            </a:extLst>
          </p:cNvPr>
          <p:cNvSpPr txBox="1"/>
          <p:nvPr>
            <p:custDataLst>
              <p:tags r:id="rId25"/>
            </p:custDataLst>
          </p:nvPr>
        </p:nvSpPr>
        <p:spPr bwMode="gray">
          <a:xfrm>
            <a:off x="1047092" y="4965700"/>
            <a:ext cx="2577846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137160" tIns="137160" rIns="274320" bIns="137160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i="1" dirty="0">
                <a:solidFill>
                  <a:schemeClr val="bg2"/>
                </a:solidFill>
              </a:rPr>
              <a:t>Attractive Cost</a:t>
            </a:r>
            <a:br>
              <a:rPr lang="en-US" sz="1400" b="1" i="1" dirty="0">
                <a:solidFill>
                  <a:schemeClr val="bg2"/>
                </a:solidFill>
              </a:rPr>
            </a:br>
            <a:r>
              <a:rPr lang="en-US" sz="1400" b="1" i="1" dirty="0">
                <a:solidFill>
                  <a:schemeClr val="bg2"/>
                </a:solidFill>
              </a:rPr>
              <a:t>Suboptimal Performance</a:t>
            </a:r>
          </a:p>
        </p:txBody>
      </p:sp>
      <p:sp>
        <p:nvSpPr>
          <p:cNvPr id="33" name="btfpCallout814989">
            <a:extLst>
              <a:ext uri="{FF2B5EF4-FFF2-40B4-BE49-F238E27FC236}">
                <a16:creationId xmlns:a16="http://schemas.microsoft.com/office/drawing/2014/main" id="{75E9E1DD-3B9A-6405-CA75-B8A5B0D9715E}"/>
              </a:ext>
            </a:extLst>
          </p:cNvPr>
          <p:cNvSpPr/>
          <p:nvPr/>
        </p:nvSpPr>
        <p:spPr bwMode="gray">
          <a:xfrm>
            <a:off x="6556542" y="4267200"/>
            <a:ext cx="2060339" cy="732808"/>
          </a:xfrm>
          <a:prstGeom prst="wedgeRectCallout">
            <a:avLst>
              <a:gd name="adj1" fmla="val -78739"/>
              <a:gd name="adj2" fmla="val 61267"/>
            </a:avLst>
          </a:prstGeom>
          <a:noFill/>
          <a:ln w="127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</a:rPr>
              <a:t>The functional performance gap is closing faster than the cost premium</a:t>
            </a:r>
          </a:p>
        </p:txBody>
      </p:sp>
      <p:sp>
        <p:nvSpPr>
          <p:cNvPr id="6" name="Arrow: Pentagon 8">
            <a:extLst>
              <a:ext uri="{FF2B5EF4-FFF2-40B4-BE49-F238E27FC236}">
                <a16:creationId xmlns:a16="http://schemas.microsoft.com/office/drawing/2014/main" id="{2BA623C7-732F-413C-ABA3-67AFDB94AACA}"/>
              </a:ext>
            </a:extLst>
          </p:cNvPr>
          <p:cNvSpPr/>
          <p:nvPr/>
        </p:nvSpPr>
        <p:spPr bwMode="gray">
          <a:xfrm>
            <a:off x="1487293" y="47878"/>
            <a:ext cx="1709928" cy="42367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Substitute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0" name="Arrow: Pentagon 11">
            <a:extLst>
              <a:ext uri="{FF2B5EF4-FFF2-40B4-BE49-F238E27FC236}">
                <a16:creationId xmlns:a16="http://schemas.microsoft.com/office/drawing/2014/main" id="{3D698F15-DC16-C099-ADAF-751E750AE04D}"/>
              </a:ext>
            </a:extLst>
          </p:cNvPr>
          <p:cNvSpPr/>
          <p:nvPr/>
        </p:nvSpPr>
        <p:spPr bwMode="gray">
          <a:xfrm>
            <a:off x="-11049" y="47879"/>
            <a:ext cx="1709928" cy="4236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Solutions</a:t>
            </a:r>
            <a:endParaRPr lang="en-US" sz="1600" b="1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4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9FEB5-2E85-43AE-018F-6602C29FB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6B57BDF-A23C-BC6D-BCC8-FCF7449C19A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B57BDF-A23C-BC6D-BCC8-FCF7449C19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418BBD-B0AD-1797-8A36-11B685706F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Global plastics recycling stages (material flow and losses)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65D6B8-B3A3-F6D9-D539-CDEEDAD7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dirty="0"/>
              <a:t>Only ~10% of plastic waste is recycled; design and sorting issues render over 60% of collected plastics unrecyclable</a:t>
            </a:r>
            <a:endParaRPr lang="en-GT" dirty="0"/>
          </a:p>
        </p:txBody>
      </p:sp>
      <p:sp>
        <p:nvSpPr>
          <p:cNvPr id="6" name="Arrow: Pentagon 8">
            <a:extLst>
              <a:ext uri="{FF2B5EF4-FFF2-40B4-BE49-F238E27FC236}">
                <a16:creationId xmlns:a16="http://schemas.microsoft.com/office/drawing/2014/main" id="{09A2B797-BAF2-2B60-B883-3383FF0369A8}"/>
              </a:ext>
            </a:extLst>
          </p:cNvPr>
          <p:cNvSpPr/>
          <p:nvPr/>
        </p:nvSpPr>
        <p:spPr bwMode="gray">
          <a:xfrm>
            <a:off x="1487293" y="47878"/>
            <a:ext cx="1709928" cy="42367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Recycle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7" name="Arrow: Pentagon 11">
            <a:extLst>
              <a:ext uri="{FF2B5EF4-FFF2-40B4-BE49-F238E27FC236}">
                <a16:creationId xmlns:a16="http://schemas.microsoft.com/office/drawing/2014/main" id="{FB356D70-5D96-8741-4406-6FF5BDDC4E02}"/>
              </a:ext>
            </a:extLst>
          </p:cNvPr>
          <p:cNvSpPr/>
          <p:nvPr/>
        </p:nvSpPr>
        <p:spPr bwMode="gray">
          <a:xfrm>
            <a:off x="-11049" y="47879"/>
            <a:ext cx="1709928" cy="4236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600" b="1">
                <a:solidFill>
                  <a:schemeClr val="tx1"/>
                </a:solidFill>
                <a:cs typeface="Arial"/>
              </a:rPr>
              <a:t>Solutions</a:t>
            </a:r>
            <a:endParaRPr lang="en-US" sz="1600" b="1" err="1">
              <a:solidFill>
                <a:schemeClr val="tx1"/>
              </a:solidFill>
            </a:endParaRPr>
          </a:p>
        </p:txBody>
      </p:sp>
      <p:sp>
        <p:nvSpPr>
          <p:cNvPr id="9" name="Gleichschenkliges Dreieck 39">
            <a:extLst>
              <a:ext uri="{FF2B5EF4-FFF2-40B4-BE49-F238E27FC236}">
                <a16:creationId xmlns:a16="http://schemas.microsoft.com/office/drawing/2014/main" id="{F26A1B4F-732A-00C4-092B-A2D133B09A96}"/>
              </a:ext>
            </a:extLst>
          </p:cNvPr>
          <p:cNvSpPr>
            <a:spLocks/>
          </p:cNvSpPr>
          <p:nvPr/>
        </p:nvSpPr>
        <p:spPr>
          <a:xfrm rot="10800000">
            <a:off x="3905897" y="6065663"/>
            <a:ext cx="293086" cy="127680"/>
          </a:xfrm>
          <a:custGeom>
            <a:avLst/>
            <a:gdLst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  <a:gd name="connsiteX3" fmla="*/ 0 w 303379"/>
              <a:gd name="connsiteY3" fmla="*/ 159723 h 159723"/>
              <a:gd name="connsiteX0" fmla="*/ 0 w 303379"/>
              <a:gd name="connsiteY0" fmla="*/ 159723 h 251163"/>
              <a:gd name="connsiteX1" fmla="*/ 151690 w 303379"/>
              <a:gd name="connsiteY1" fmla="*/ 0 h 251163"/>
              <a:gd name="connsiteX2" fmla="*/ 303379 w 303379"/>
              <a:gd name="connsiteY2" fmla="*/ 159723 h 251163"/>
              <a:gd name="connsiteX3" fmla="*/ 91440 w 303379"/>
              <a:gd name="connsiteY3" fmla="*/ 251163 h 251163"/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79" h="159723">
                <a:moveTo>
                  <a:pt x="0" y="159723"/>
                </a:moveTo>
                <a:lnTo>
                  <a:pt x="151690" y="0"/>
                </a:lnTo>
                <a:lnTo>
                  <a:pt x="303379" y="159723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0" name="Gruppieren 5">
            <a:extLst>
              <a:ext uri="{FF2B5EF4-FFF2-40B4-BE49-F238E27FC236}">
                <a16:creationId xmlns:a16="http://schemas.microsoft.com/office/drawing/2014/main" id="{8F96AA77-1458-9059-0723-38E4383D45F9}"/>
              </a:ext>
            </a:extLst>
          </p:cNvPr>
          <p:cNvGrpSpPr>
            <a:grpSpLocks/>
          </p:cNvGrpSpPr>
          <p:nvPr/>
        </p:nvGrpSpPr>
        <p:grpSpPr>
          <a:xfrm>
            <a:off x="3619929" y="5448851"/>
            <a:ext cx="178405" cy="523480"/>
            <a:chOff x="2117981" y="5220462"/>
            <a:chExt cx="929996" cy="641432"/>
          </a:xfrm>
        </p:grpSpPr>
        <p:sp>
          <p:nvSpPr>
            <p:cNvPr id="11" name="Freihandform: Form 6">
              <a:extLst>
                <a:ext uri="{FF2B5EF4-FFF2-40B4-BE49-F238E27FC236}">
                  <a16:creationId xmlns:a16="http://schemas.microsoft.com/office/drawing/2014/main" id="{35F8D810-C670-A687-18CD-A2BB4185300F}"/>
                </a:ext>
              </a:extLst>
            </p:cNvPr>
            <p:cNvSpPr>
              <a:spLocks/>
            </p:cNvSpPr>
            <p:nvPr/>
          </p:nvSpPr>
          <p:spPr>
            <a:xfrm>
              <a:off x="2118726" y="5220462"/>
              <a:ext cx="929242" cy="43356"/>
            </a:xfrm>
            <a:custGeom>
              <a:avLst/>
              <a:gdLst>
                <a:gd name="connsiteX0" fmla="*/ 118396 w 118395"/>
                <a:gd name="connsiteY0" fmla="*/ 2762 h 5524"/>
                <a:gd name="connsiteX1" fmla="*/ 59150 w 118395"/>
                <a:gd name="connsiteY1" fmla="*/ 5525 h 5524"/>
                <a:gd name="connsiteX2" fmla="*/ 0 w 118395"/>
                <a:gd name="connsiteY2" fmla="*/ 2858 h 5524"/>
                <a:gd name="connsiteX3" fmla="*/ 0 w 118395"/>
                <a:gd name="connsiteY3" fmla="*/ 2858 h 5524"/>
                <a:gd name="connsiteX4" fmla="*/ 59150 w 118395"/>
                <a:gd name="connsiteY4" fmla="*/ 0 h 5524"/>
                <a:gd name="connsiteX5" fmla="*/ 118396 w 118395"/>
                <a:gd name="connsiteY5" fmla="*/ 2762 h 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95" h="5524">
                  <a:moveTo>
                    <a:pt x="118396" y="2762"/>
                  </a:moveTo>
                  <a:cubicBezTo>
                    <a:pt x="118396" y="4286"/>
                    <a:pt x="91916" y="5525"/>
                    <a:pt x="59150" y="5525"/>
                  </a:cubicBezTo>
                  <a:cubicBezTo>
                    <a:pt x="26384" y="5525"/>
                    <a:pt x="2000" y="4382"/>
                    <a:pt x="0" y="2858"/>
                  </a:cubicBezTo>
                  <a:lnTo>
                    <a:pt x="0" y="2858"/>
                  </a:lnTo>
                  <a:cubicBezTo>
                    <a:pt x="2000" y="1143"/>
                    <a:pt x="27718" y="0"/>
                    <a:pt x="59150" y="0"/>
                  </a:cubicBezTo>
                  <a:cubicBezTo>
                    <a:pt x="90583" y="0"/>
                    <a:pt x="118396" y="1238"/>
                    <a:pt x="118396" y="2762"/>
                  </a:cubicBezTo>
                  <a:close/>
                </a:path>
              </a:pathLst>
            </a:custGeom>
            <a:solidFill>
              <a:schemeClr val="accent1">
                <a:alpha val="50196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2" name="Freihandform: Form 7">
              <a:extLst>
                <a:ext uri="{FF2B5EF4-FFF2-40B4-BE49-F238E27FC236}">
                  <a16:creationId xmlns:a16="http://schemas.microsoft.com/office/drawing/2014/main" id="{7E98E0EC-7DF9-9E4A-730C-EE43246A25B3}"/>
                </a:ext>
              </a:extLst>
            </p:cNvPr>
            <p:cNvSpPr>
              <a:spLocks/>
            </p:cNvSpPr>
            <p:nvPr/>
          </p:nvSpPr>
          <p:spPr>
            <a:xfrm>
              <a:off x="2117981" y="5242148"/>
              <a:ext cx="929996" cy="619746"/>
            </a:xfrm>
            <a:custGeom>
              <a:avLst/>
              <a:gdLst>
                <a:gd name="connsiteX0" fmla="*/ 118491 w 118491"/>
                <a:gd name="connsiteY0" fmla="*/ 0 h 78962"/>
                <a:gd name="connsiteX1" fmla="*/ 118491 w 118491"/>
                <a:gd name="connsiteY1" fmla="*/ 76200 h 78962"/>
                <a:gd name="connsiteX2" fmla="*/ 59246 w 118491"/>
                <a:gd name="connsiteY2" fmla="*/ 78962 h 78962"/>
                <a:gd name="connsiteX3" fmla="*/ 0 w 118491"/>
                <a:gd name="connsiteY3" fmla="*/ 76200 h 78962"/>
                <a:gd name="connsiteX4" fmla="*/ 95 w 118491"/>
                <a:gd name="connsiteY4" fmla="*/ 76200 h 78962"/>
                <a:gd name="connsiteX5" fmla="*/ 95 w 118491"/>
                <a:gd name="connsiteY5" fmla="*/ 95 h 78962"/>
                <a:gd name="connsiteX6" fmla="*/ 59246 w 118491"/>
                <a:gd name="connsiteY6" fmla="*/ 2762 h 78962"/>
                <a:gd name="connsiteX7" fmla="*/ 118491 w 118491"/>
                <a:gd name="connsiteY7" fmla="*/ 0 h 7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91" h="78962">
                  <a:moveTo>
                    <a:pt x="118491" y="0"/>
                  </a:moveTo>
                  <a:lnTo>
                    <a:pt x="118491" y="76200"/>
                  </a:lnTo>
                  <a:cubicBezTo>
                    <a:pt x="118491" y="77724"/>
                    <a:pt x="92012" y="78962"/>
                    <a:pt x="59246" y="78962"/>
                  </a:cubicBezTo>
                  <a:cubicBezTo>
                    <a:pt x="26480" y="78962"/>
                    <a:pt x="0" y="77724"/>
                    <a:pt x="0" y="76200"/>
                  </a:cubicBezTo>
                  <a:cubicBezTo>
                    <a:pt x="0" y="76200"/>
                    <a:pt x="31" y="76200"/>
                    <a:pt x="95" y="76200"/>
                  </a:cubicBezTo>
                  <a:lnTo>
                    <a:pt x="95" y="95"/>
                  </a:lnTo>
                  <a:cubicBezTo>
                    <a:pt x="2096" y="1619"/>
                    <a:pt x="27813" y="2762"/>
                    <a:pt x="59246" y="2762"/>
                  </a:cubicBezTo>
                  <a:cubicBezTo>
                    <a:pt x="90678" y="2762"/>
                    <a:pt x="118491" y="1524"/>
                    <a:pt x="11849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sp>
        <p:nvSpPr>
          <p:cNvPr id="15" name="Arrow: Left 80">
            <a:extLst>
              <a:ext uri="{FF2B5EF4-FFF2-40B4-BE49-F238E27FC236}">
                <a16:creationId xmlns:a16="http://schemas.microsoft.com/office/drawing/2014/main" id="{EC27FB88-CB79-34E2-6B95-2B4A1913BE69}"/>
              </a:ext>
            </a:extLst>
          </p:cNvPr>
          <p:cNvSpPr/>
          <p:nvPr/>
        </p:nvSpPr>
        <p:spPr bwMode="gray">
          <a:xfrm>
            <a:off x="1627610" y="3174488"/>
            <a:ext cx="575156" cy="188584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16" name="Arrow: Left 81">
            <a:extLst>
              <a:ext uri="{FF2B5EF4-FFF2-40B4-BE49-F238E27FC236}">
                <a16:creationId xmlns:a16="http://schemas.microsoft.com/office/drawing/2014/main" id="{12D84028-ADC7-28D1-1483-BCC28F44272D}"/>
              </a:ext>
            </a:extLst>
          </p:cNvPr>
          <p:cNvSpPr/>
          <p:nvPr/>
        </p:nvSpPr>
        <p:spPr bwMode="gray">
          <a:xfrm>
            <a:off x="1627451" y="3791744"/>
            <a:ext cx="575156" cy="188584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17" name="Arrow: Left 82">
            <a:extLst>
              <a:ext uri="{FF2B5EF4-FFF2-40B4-BE49-F238E27FC236}">
                <a16:creationId xmlns:a16="http://schemas.microsoft.com/office/drawing/2014/main" id="{A098E06C-0F85-F2B9-1C3A-7DCF5F8A5857}"/>
              </a:ext>
            </a:extLst>
          </p:cNvPr>
          <p:cNvSpPr/>
          <p:nvPr/>
        </p:nvSpPr>
        <p:spPr bwMode="gray">
          <a:xfrm>
            <a:off x="1643397" y="4371307"/>
            <a:ext cx="575156" cy="188584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18" name="Arrow: Left 83">
            <a:extLst>
              <a:ext uri="{FF2B5EF4-FFF2-40B4-BE49-F238E27FC236}">
                <a16:creationId xmlns:a16="http://schemas.microsoft.com/office/drawing/2014/main" id="{17C439C8-AEFA-0C7A-21F2-BC00E6CE6434}"/>
              </a:ext>
            </a:extLst>
          </p:cNvPr>
          <p:cNvSpPr/>
          <p:nvPr/>
        </p:nvSpPr>
        <p:spPr bwMode="gray">
          <a:xfrm>
            <a:off x="1621372" y="4942707"/>
            <a:ext cx="575156" cy="188584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grpSp>
        <p:nvGrpSpPr>
          <p:cNvPr id="21" name="Gruppieren 21">
            <a:extLst>
              <a:ext uri="{FF2B5EF4-FFF2-40B4-BE49-F238E27FC236}">
                <a16:creationId xmlns:a16="http://schemas.microsoft.com/office/drawing/2014/main" id="{063FF209-F354-2113-8FEA-F9FDA84311A1}"/>
              </a:ext>
            </a:extLst>
          </p:cNvPr>
          <p:cNvGrpSpPr>
            <a:grpSpLocks/>
          </p:cNvGrpSpPr>
          <p:nvPr/>
        </p:nvGrpSpPr>
        <p:grpSpPr>
          <a:xfrm>
            <a:off x="2202780" y="2635109"/>
            <a:ext cx="3651547" cy="645508"/>
            <a:chOff x="693088" y="1736725"/>
            <a:chExt cx="3779789" cy="763283"/>
          </a:xfrm>
        </p:grpSpPr>
        <p:sp>
          <p:nvSpPr>
            <p:cNvPr id="27" name="Freihandform: Form 22">
              <a:extLst>
                <a:ext uri="{FF2B5EF4-FFF2-40B4-BE49-F238E27FC236}">
                  <a16:creationId xmlns:a16="http://schemas.microsoft.com/office/drawing/2014/main" id="{36F07608-019F-A9DF-4F10-69E6E220AB17}"/>
                </a:ext>
              </a:extLst>
            </p:cNvPr>
            <p:cNvSpPr>
              <a:spLocks/>
            </p:cNvSpPr>
            <p:nvPr/>
          </p:nvSpPr>
          <p:spPr>
            <a:xfrm>
              <a:off x="695325" y="1829426"/>
              <a:ext cx="3775300" cy="670582"/>
            </a:xfrm>
            <a:custGeom>
              <a:avLst/>
              <a:gdLst>
                <a:gd name="connsiteX0" fmla="*/ 481013 w 481012"/>
                <a:gd name="connsiteY0" fmla="*/ 0 h 85439"/>
                <a:gd name="connsiteX1" fmla="*/ 449390 w 481012"/>
                <a:gd name="connsiteY1" fmla="*/ 75629 h 85439"/>
                <a:gd name="connsiteX2" fmla="*/ 240506 w 481012"/>
                <a:gd name="connsiteY2" fmla="*/ 85439 h 85439"/>
                <a:gd name="connsiteX3" fmla="*/ 31623 w 481012"/>
                <a:gd name="connsiteY3" fmla="*/ 75629 h 85439"/>
                <a:gd name="connsiteX4" fmla="*/ 31718 w 481012"/>
                <a:gd name="connsiteY4" fmla="*/ 75629 h 85439"/>
                <a:gd name="connsiteX5" fmla="*/ 0 w 481012"/>
                <a:gd name="connsiteY5" fmla="*/ 0 h 85439"/>
                <a:gd name="connsiteX6" fmla="*/ 240506 w 481012"/>
                <a:gd name="connsiteY6" fmla="*/ 10668 h 85439"/>
                <a:gd name="connsiteX7" fmla="*/ 481013 w 481012"/>
                <a:gd name="connsiteY7" fmla="*/ 0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012" h="85439">
                  <a:moveTo>
                    <a:pt x="481013" y="0"/>
                  </a:moveTo>
                  <a:lnTo>
                    <a:pt x="449390" y="75629"/>
                  </a:lnTo>
                  <a:cubicBezTo>
                    <a:pt x="449390" y="81058"/>
                    <a:pt x="355854" y="85439"/>
                    <a:pt x="240506" y="85439"/>
                  </a:cubicBezTo>
                  <a:cubicBezTo>
                    <a:pt x="125159" y="85439"/>
                    <a:pt x="31623" y="81058"/>
                    <a:pt x="31623" y="75629"/>
                  </a:cubicBezTo>
                  <a:lnTo>
                    <a:pt x="31718" y="75629"/>
                  </a:lnTo>
                  <a:lnTo>
                    <a:pt x="0" y="0"/>
                  </a:lnTo>
                  <a:cubicBezTo>
                    <a:pt x="6477" y="5906"/>
                    <a:pt x="111728" y="10668"/>
                    <a:pt x="240506" y="10668"/>
                  </a:cubicBezTo>
                  <a:cubicBezTo>
                    <a:pt x="369284" y="10668"/>
                    <a:pt x="474536" y="5906"/>
                    <a:pt x="481013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8" name="Freihandform: Form 23">
              <a:extLst>
                <a:ext uri="{FF2B5EF4-FFF2-40B4-BE49-F238E27FC236}">
                  <a16:creationId xmlns:a16="http://schemas.microsoft.com/office/drawing/2014/main" id="{262E9C64-ABEB-6E64-8BE9-2A7E852736A6}"/>
                </a:ext>
              </a:extLst>
            </p:cNvPr>
            <p:cNvSpPr>
              <a:spLocks/>
            </p:cNvSpPr>
            <p:nvPr/>
          </p:nvSpPr>
          <p:spPr>
            <a:xfrm>
              <a:off x="693088" y="1736725"/>
              <a:ext cx="3779789" cy="176422"/>
            </a:xfrm>
            <a:custGeom>
              <a:avLst/>
              <a:gdLst>
                <a:gd name="connsiteX0" fmla="*/ 481584 w 481584"/>
                <a:gd name="connsiteY0" fmla="*/ 11239 h 22478"/>
                <a:gd name="connsiteX1" fmla="*/ 481298 w 481584"/>
                <a:gd name="connsiteY1" fmla="*/ 11811 h 22478"/>
                <a:gd name="connsiteX2" fmla="*/ 240792 w 481584"/>
                <a:gd name="connsiteY2" fmla="*/ 22479 h 22478"/>
                <a:gd name="connsiteX3" fmla="*/ 286 w 481584"/>
                <a:gd name="connsiteY3" fmla="*/ 11811 h 22478"/>
                <a:gd name="connsiteX4" fmla="*/ 0 w 481584"/>
                <a:gd name="connsiteY4" fmla="*/ 11239 h 22478"/>
                <a:gd name="connsiteX5" fmla="*/ 240792 w 481584"/>
                <a:gd name="connsiteY5" fmla="*/ 0 h 22478"/>
                <a:gd name="connsiteX6" fmla="*/ 481584 w 481584"/>
                <a:gd name="connsiteY6" fmla="*/ 11239 h 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584" h="22478">
                  <a:moveTo>
                    <a:pt x="481584" y="11239"/>
                  </a:moveTo>
                  <a:cubicBezTo>
                    <a:pt x="481584" y="11239"/>
                    <a:pt x="481489" y="11621"/>
                    <a:pt x="481298" y="11811"/>
                  </a:cubicBezTo>
                  <a:cubicBezTo>
                    <a:pt x="474821" y="17717"/>
                    <a:pt x="369570" y="22479"/>
                    <a:pt x="240792" y="22479"/>
                  </a:cubicBezTo>
                  <a:cubicBezTo>
                    <a:pt x="112014" y="22479"/>
                    <a:pt x="6763" y="17717"/>
                    <a:pt x="286" y="11811"/>
                  </a:cubicBezTo>
                  <a:cubicBezTo>
                    <a:pt x="95" y="11621"/>
                    <a:pt x="0" y="11430"/>
                    <a:pt x="0" y="11239"/>
                  </a:cubicBezTo>
                  <a:cubicBezTo>
                    <a:pt x="0" y="5048"/>
                    <a:pt x="107823" y="0"/>
                    <a:pt x="240792" y="0"/>
                  </a:cubicBezTo>
                  <a:cubicBezTo>
                    <a:pt x="373761" y="0"/>
                    <a:pt x="481584" y="5048"/>
                    <a:pt x="481584" y="11239"/>
                  </a:cubicBezTo>
                  <a:close/>
                </a:path>
              </a:pathLst>
            </a:custGeom>
            <a:solidFill>
              <a:schemeClr val="bg2">
                <a:alpha val="50196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rgbClr val="454545"/>
                </a:solidFill>
              </a:endParaRPr>
            </a:p>
          </p:txBody>
        </p:sp>
      </p:grpSp>
      <p:sp>
        <p:nvSpPr>
          <p:cNvPr id="22" name="Textfeld 74">
            <a:extLst>
              <a:ext uri="{FF2B5EF4-FFF2-40B4-BE49-F238E27FC236}">
                <a16:creationId xmlns:a16="http://schemas.microsoft.com/office/drawing/2014/main" id="{6B7B87D9-F67C-7EE0-C127-515FC59967D2}"/>
              </a:ext>
            </a:extLst>
          </p:cNvPr>
          <p:cNvSpPr txBox="1">
            <a:spLocks/>
          </p:cNvSpPr>
          <p:nvPr/>
        </p:nvSpPr>
        <p:spPr>
          <a:xfrm>
            <a:off x="2489099" y="2948585"/>
            <a:ext cx="3098321" cy="1822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US" sz="12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Helvetica" panose="020B0604020202020204" pitchFamily="34" charset="0"/>
              </a:rPr>
              <a:t>Total waste</a:t>
            </a:r>
          </a:p>
        </p:txBody>
      </p:sp>
      <p:grpSp>
        <p:nvGrpSpPr>
          <p:cNvPr id="30" name="Gruppieren 17">
            <a:extLst>
              <a:ext uri="{FF2B5EF4-FFF2-40B4-BE49-F238E27FC236}">
                <a16:creationId xmlns:a16="http://schemas.microsoft.com/office/drawing/2014/main" id="{5167D7CB-9E1F-86EE-463F-6CAD70EFF12B}"/>
              </a:ext>
            </a:extLst>
          </p:cNvPr>
          <p:cNvGrpSpPr>
            <a:grpSpLocks/>
          </p:cNvGrpSpPr>
          <p:nvPr/>
        </p:nvGrpSpPr>
        <p:grpSpPr>
          <a:xfrm>
            <a:off x="2489100" y="3231133"/>
            <a:ext cx="3098322" cy="622747"/>
            <a:chOff x="979407" y="2433466"/>
            <a:chExt cx="3207135" cy="736370"/>
          </a:xfrm>
        </p:grpSpPr>
        <p:sp>
          <p:nvSpPr>
            <p:cNvPr id="36" name="Freihandform: Form 18">
              <a:extLst>
                <a:ext uri="{FF2B5EF4-FFF2-40B4-BE49-F238E27FC236}">
                  <a16:creationId xmlns:a16="http://schemas.microsoft.com/office/drawing/2014/main" id="{CB542C46-7518-1261-4CEA-8EAB37B50D40}"/>
                </a:ext>
              </a:extLst>
            </p:cNvPr>
            <p:cNvSpPr>
              <a:spLocks/>
            </p:cNvSpPr>
            <p:nvPr/>
          </p:nvSpPr>
          <p:spPr>
            <a:xfrm>
              <a:off x="979407" y="2433466"/>
              <a:ext cx="3207135" cy="149517"/>
            </a:xfrm>
            <a:custGeom>
              <a:avLst/>
              <a:gdLst>
                <a:gd name="connsiteX0" fmla="*/ 408623 w 408622"/>
                <a:gd name="connsiteY0" fmla="*/ 9525 h 19050"/>
                <a:gd name="connsiteX1" fmla="*/ 204311 w 408622"/>
                <a:gd name="connsiteY1" fmla="*/ 19050 h 19050"/>
                <a:gd name="connsiteX2" fmla="*/ 286 w 408622"/>
                <a:gd name="connsiteY2" fmla="*/ 10001 h 19050"/>
                <a:gd name="connsiteX3" fmla="*/ 0 w 408622"/>
                <a:gd name="connsiteY3" fmla="*/ 9525 h 19050"/>
                <a:gd name="connsiteX4" fmla="*/ 204311 w 408622"/>
                <a:gd name="connsiteY4" fmla="*/ 0 h 19050"/>
                <a:gd name="connsiteX5" fmla="*/ 408623 w 408622"/>
                <a:gd name="connsiteY5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22" h="19050">
                  <a:moveTo>
                    <a:pt x="408623" y="9525"/>
                  </a:moveTo>
                  <a:cubicBezTo>
                    <a:pt x="408623" y="14764"/>
                    <a:pt x="317183" y="19050"/>
                    <a:pt x="204311" y="19050"/>
                  </a:cubicBezTo>
                  <a:cubicBezTo>
                    <a:pt x="91440" y="19050"/>
                    <a:pt x="5715" y="15049"/>
                    <a:pt x="286" y="10001"/>
                  </a:cubicBezTo>
                  <a:cubicBezTo>
                    <a:pt x="95" y="9811"/>
                    <a:pt x="0" y="9716"/>
                    <a:pt x="0" y="9525"/>
                  </a:cubicBezTo>
                  <a:cubicBezTo>
                    <a:pt x="0" y="4286"/>
                    <a:pt x="91440" y="0"/>
                    <a:pt x="204311" y="0"/>
                  </a:cubicBezTo>
                  <a:cubicBezTo>
                    <a:pt x="317183" y="0"/>
                    <a:pt x="408623" y="4286"/>
                    <a:pt x="408623" y="9525"/>
                  </a:cubicBezTo>
                  <a:close/>
                </a:path>
              </a:pathLst>
            </a:custGeom>
            <a:solidFill>
              <a:schemeClr val="bg2">
                <a:lumMod val="90000"/>
                <a:alpha val="50196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rgbClr val="454545"/>
                </a:solidFill>
              </a:endParaRPr>
            </a:p>
          </p:txBody>
        </p:sp>
        <p:sp>
          <p:nvSpPr>
            <p:cNvPr id="37" name="Freihandform: Form 19">
              <a:extLst>
                <a:ext uri="{FF2B5EF4-FFF2-40B4-BE49-F238E27FC236}">
                  <a16:creationId xmlns:a16="http://schemas.microsoft.com/office/drawing/2014/main" id="{72AA4D9B-37B7-41DD-C159-B489BA5F6004}"/>
                </a:ext>
              </a:extLst>
            </p:cNvPr>
            <p:cNvSpPr>
              <a:spLocks/>
            </p:cNvSpPr>
            <p:nvPr/>
          </p:nvSpPr>
          <p:spPr>
            <a:xfrm>
              <a:off x="981652" y="2508225"/>
              <a:ext cx="3204890" cy="661611"/>
            </a:xfrm>
            <a:custGeom>
              <a:avLst/>
              <a:gdLst>
                <a:gd name="connsiteX0" fmla="*/ 408337 w 408336"/>
                <a:gd name="connsiteY0" fmla="*/ 0 h 84296"/>
                <a:gd name="connsiteX1" fmla="*/ 376333 w 408336"/>
                <a:gd name="connsiteY1" fmla="*/ 76200 h 84296"/>
                <a:gd name="connsiteX2" fmla="*/ 204026 w 408336"/>
                <a:gd name="connsiteY2" fmla="*/ 84296 h 84296"/>
                <a:gd name="connsiteX3" fmla="*/ 31718 w 408336"/>
                <a:gd name="connsiteY3" fmla="*/ 76200 h 84296"/>
                <a:gd name="connsiteX4" fmla="*/ 0 w 408336"/>
                <a:gd name="connsiteY4" fmla="*/ 476 h 84296"/>
                <a:gd name="connsiteX5" fmla="*/ 204026 w 408336"/>
                <a:gd name="connsiteY5" fmla="*/ 9525 h 84296"/>
                <a:gd name="connsiteX6" fmla="*/ 408337 w 408336"/>
                <a:gd name="connsiteY6" fmla="*/ 0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336" h="84296">
                  <a:moveTo>
                    <a:pt x="408337" y="0"/>
                  </a:moveTo>
                  <a:lnTo>
                    <a:pt x="376333" y="76200"/>
                  </a:lnTo>
                  <a:cubicBezTo>
                    <a:pt x="376333" y="80677"/>
                    <a:pt x="299180" y="84296"/>
                    <a:pt x="204026" y="84296"/>
                  </a:cubicBezTo>
                  <a:cubicBezTo>
                    <a:pt x="108871" y="84296"/>
                    <a:pt x="31718" y="80677"/>
                    <a:pt x="31718" y="76200"/>
                  </a:cubicBezTo>
                  <a:lnTo>
                    <a:pt x="0" y="476"/>
                  </a:lnTo>
                  <a:cubicBezTo>
                    <a:pt x="5429" y="5524"/>
                    <a:pt x="94679" y="9525"/>
                    <a:pt x="204026" y="9525"/>
                  </a:cubicBezTo>
                  <a:cubicBezTo>
                    <a:pt x="313373" y="9525"/>
                    <a:pt x="408337" y="5239"/>
                    <a:pt x="40833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sp>
        <p:nvSpPr>
          <p:cNvPr id="31" name="Textfeld 110">
            <a:extLst>
              <a:ext uri="{FF2B5EF4-FFF2-40B4-BE49-F238E27FC236}">
                <a16:creationId xmlns:a16="http://schemas.microsoft.com/office/drawing/2014/main" id="{9EC8ED4D-6806-CD6B-934B-28B64B6FEAEE}"/>
              </a:ext>
            </a:extLst>
          </p:cNvPr>
          <p:cNvSpPr txBox="1">
            <a:spLocks/>
          </p:cNvSpPr>
          <p:nvPr/>
        </p:nvSpPr>
        <p:spPr>
          <a:xfrm>
            <a:off x="2777662" y="3539349"/>
            <a:ext cx="2540776" cy="1822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Helvetica" panose="020B0604020202020204" pitchFamily="34" charset="0"/>
              </a:rPr>
              <a:t>Collected waste</a:t>
            </a:r>
          </a:p>
        </p:txBody>
      </p:sp>
      <p:grpSp>
        <p:nvGrpSpPr>
          <p:cNvPr id="39" name="Gruppieren 14">
            <a:extLst>
              <a:ext uri="{FF2B5EF4-FFF2-40B4-BE49-F238E27FC236}">
                <a16:creationId xmlns:a16="http://schemas.microsoft.com/office/drawing/2014/main" id="{C00EAC2E-EB41-1A97-EC87-5814BF393533}"/>
              </a:ext>
            </a:extLst>
          </p:cNvPr>
          <p:cNvGrpSpPr>
            <a:grpSpLocks/>
          </p:cNvGrpSpPr>
          <p:nvPr/>
        </p:nvGrpSpPr>
        <p:grpSpPr>
          <a:xfrm>
            <a:off x="2776172" y="3801211"/>
            <a:ext cx="2543657" cy="599348"/>
            <a:chOff x="1266480" y="3130969"/>
            <a:chExt cx="2632990" cy="708702"/>
          </a:xfrm>
        </p:grpSpPr>
        <p:sp>
          <p:nvSpPr>
            <p:cNvPr id="45" name="Freihandform: Form 15">
              <a:extLst>
                <a:ext uri="{FF2B5EF4-FFF2-40B4-BE49-F238E27FC236}">
                  <a16:creationId xmlns:a16="http://schemas.microsoft.com/office/drawing/2014/main" id="{3DAF98D2-FAA7-6AFA-D0FD-D27282D86C7A}"/>
                </a:ext>
              </a:extLst>
            </p:cNvPr>
            <p:cNvSpPr>
              <a:spLocks/>
            </p:cNvSpPr>
            <p:nvPr/>
          </p:nvSpPr>
          <p:spPr>
            <a:xfrm>
              <a:off x="1268724" y="3195257"/>
              <a:ext cx="2629254" cy="644414"/>
            </a:xfrm>
            <a:custGeom>
              <a:avLst/>
              <a:gdLst>
                <a:gd name="connsiteX0" fmla="*/ 334994 w 334994"/>
                <a:gd name="connsiteY0" fmla="*/ 0 h 82105"/>
                <a:gd name="connsiteX1" fmla="*/ 303181 w 334994"/>
                <a:gd name="connsiteY1" fmla="*/ 75724 h 82105"/>
                <a:gd name="connsiteX2" fmla="*/ 167450 w 334994"/>
                <a:gd name="connsiteY2" fmla="*/ 82105 h 82105"/>
                <a:gd name="connsiteX3" fmla="*/ 31718 w 334994"/>
                <a:gd name="connsiteY3" fmla="*/ 75724 h 82105"/>
                <a:gd name="connsiteX4" fmla="*/ 0 w 334994"/>
                <a:gd name="connsiteY4" fmla="*/ 95 h 82105"/>
                <a:gd name="connsiteX5" fmla="*/ 167450 w 334994"/>
                <a:gd name="connsiteY5" fmla="*/ 7430 h 82105"/>
                <a:gd name="connsiteX6" fmla="*/ 334994 w 334994"/>
                <a:gd name="connsiteY6" fmla="*/ 0 h 8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94" h="82105">
                  <a:moveTo>
                    <a:pt x="334994" y="0"/>
                  </a:moveTo>
                  <a:lnTo>
                    <a:pt x="303181" y="75724"/>
                  </a:lnTo>
                  <a:cubicBezTo>
                    <a:pt x="303181" y="79248"/>
                    <a:pt x="242411" y="82105"/>
                    <a:pt x="167450" y="82105"/>
                  </a:cubicBezTo>
                  <a:cubicBezTo>
                    <a:pt x="92488" y="82105"/>
                    <a:pt x="31718" y="79248"/>
                    <a:pt x="31718" y="75724"/>
                  </a:cubicBezTo>
                  <a:lnTo>
                    <a:pt x="0" y="95"/>
                  </a:lnTo>
                  <a:cubicBezTo>
                    <a:pt x="5143" y="4286"/>
                    <a:pt x="78200" y="7430"/>
                    <a:pt x="167450" y="7430"/>
                  </a:cubicBezTo>
                  <a:cubicBezTo>
                    <a:pt x="256699" y="7430"/>
                    <a:pt x="330518" y="4191"/>
                    <a:pt x="33499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46" name="Freihandform: Form 16">
              <a:extLst>
                <a:ext uri="{FF2B5EF4-FFF2-40B4-BE49-F238E27FC236}">
                  <a16:creationId xmlns:a16="http://schemas.microsoft.com/office/drawing/2014/main" id="{F158E492-A849-EDA1-AD10-0A91FFA5B3D0}"/>
                </a:ext>
              </a:extLst>
            </p:cNvPr>
            <p:cNvSpPr>
              <a:spLocks/>
            </p:cNvSpPr>
            <p:nvPr/>
          </p:nvSpPr>
          <p:spPr>
            <a:xfrm>
              <a:off x="1266480" y="3130969"/>
              <a:ext cx="2632990" cy="122604"/>
            </a:xfrm>
            <a:custGeom>
              <a:avLst/>
              <a:gdLst>
                <a:gd name="connsiteX0" fmla="*/ 335471 w 335470"/>
                <a:gd name="connsiteY0" fmla="*/ 7810 h 15621"/>
                <a:gd name="connsiteX1" fmla="*/ 335280 w 335470"/>
                <a:gd name="connsiteY1" fmla="*/ 8192 h 15621"/>
                <a:gd name="connsiteX2" fmla="*/ 167735 w 335470"/>
                <a:gd name="connsiteY2" fmla="*/ 15621 h 15621"/>
                <a:gd name="connsiteX3" fmla="*/ 286 w 335470"/>
                <a:gd name="connsiteY3" fmla="*/ 8287 h 15621"/>
                <a:gd name="connsiteX4" fmla="*/ 190 w 335470"/>
                <a:gd name="connsiteY4" fmla="*/ 8192 h 15621"/>
                <a:gd name="connsiteX5" fmla="*/ 0 w 335470"/>
                <a:gd name="connsiteY5" fmla="*/ 7810 h 15621"/>
                <a:gd name="connsiteX6" fmla="*/ 167735 w 335470"/>
                <a:gd name="connsiteY6" fmla="*/ 0 h 15621"/>
                <a:gd name="connsiteX7" fmla="*/ 335471 w 335470"/>
                <a:gd name="connsiteY7" fmla="*/ 7810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470" h="15621">
                  <a:moveTo>
                    <a:pt x="335471" y="7810"/>
                  </a:moveTo>
                  <a:cubicBezTo>
                    <a:pt x="335471" y="7810"/>
                    <a:pt x="335375" y="8096"/>
                    <a:pt x="335280" y="8192"/>
                  </a:cubicBezTo>
                  <a:cubicBezTo>
                    <a:pt x="330803" y="12383"/>
                    <a:pt x="257556" y="15621"/>
                    <a:pt x="167735" y="15621"/>
                  </a:cubicBezTo>
                  <a:cubicBezTo>
                    <a:pt x="77915" y="15621"/>
                    <a:pt x="5429" y="12478"/>
                    <a:pt x="286" y="8287"/>
                  </a:cubicBezTo>
                  <a:cubicBezTo>
                    <a:pt x="286" y="8287"/>
                    <a:pt x="286" y="8192"/>
                    <a:pt x="190" y="8192"/>
                  </a:cubicBezTo>
                  <a:cubicBezTo>
                    <a:pt x="95" y="8096"/>
                    <a:pt x="0" y="7906"/>
                    <a:pt x="0" y="7810"/>
                  </a:cubicBezTo>
                  <a:cubicBezTo>
                    <a:pt x="0" y="3429"/>
                    <a:pt x="75152" y="0"/>
                    <a:pt x="167735" y="0"/>
                  </a:cubicBezTo>
                  <a:cubicBezTo>
                    <a:pt x="260318" y="0"/>
                    <a:pt x="335471" y="3429"/>
                    <a:pt x="335471" y="7810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50196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rgbClr val="454545"/>
                </a:solidFill>
              </a:endParaRPr>
            </a:p>
          </p:txBody>
        </p:sp>
      </p:grpSp>
      <p:sp>
        <p:nvSpPr>
          <p:cNvPr id="40" name="Textfeld 111">
            <a:extLst>
              <a:ext uri="{FF2B5EF4-FFF2-40B4-BE49-F238E27FC236}">
                <a16:creationId xmlns:a16="http://schemas.microsoft.com/office/drawing/2014/main" id="{45A9AD75-9854-CA60-6863-13417A6ED9C0}"/>
              </a:ext>
            </a:extLst>
          </p:cNvPr>
          <p:cNvSpPr txBox="1">
            <a:spLocks/>
          </p:cNvSpPr>
          <p:nvPr/>
        </p:nvSpPr>
        <p:spPr>
          <a:xfrm>
            <a:off x="3063244" y="4053984"/>
            <a:ext cx="1988991" cy="1822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Helvetica" panose="020B0604020202020204" pitchFamily="34" charset="0"/>
              </a:rPr>
              <a:t>Recyclables</a:t>
            </a:r>
          </a:p>
        </p:txBody>
      </p:sp>
      <p:grpSp>
        <p:nvGrpSpPr>
          <p:cNvPr id="48" name="Gruppieren 11">
            <a:extLst>
              <a:ext uri="{FF2B5EF4-FFF2-40B4-BE49-F238E27FC236}">
                <a16:creationId xmlns:a16="http://schemas.microsoft.com/office/drawing/2014/main" id="{D13954FD-37FD-1CD6-795B-82D3A8721D9F}"/>
              </a:ext>
            </a:extLst>
          </p:cNvPr>
          <p:cNvGrpSpPr>
            <a:grpSpLocks/>
          </p:cNvGrpSpPr>
          <p:nvPr/>
        </p:nvGrpSpPr>
        <p:grpSpPr>
          <a:xfrm>
            <a:off x="3063245" y="4345392"/>
            <a:ext cx="1988992" cy="576588"/>
            <a:chOff x="1553552" y="3827718"/>
            <a:chExt cx="2058845" cy="681789"/>
          </a:xfrm>
        </p:grpSpPr>
        <p:sp>
          <p:nvSpPr>
            <p:cNvPr id="54" name="Freihandform: Form 12">
              <a:extLst>
                <a:ext uri="{FF2B5EF4-FFF2-40B4-BE49-F238E27FC236}">
                  <a16:creationId xmlns:a16="http://schemas.microsoft.com/office/drawing/2014/main" id="{80155CD7-B4E9-1AFB-D5EF-237B73E3575A}"/>
                </a:ext>
              </a:extLst>
            </p:cNvPr>
            <p:cNvSpPr>
              <a:spLocks/>
            </p:cNvSpPr>
            <p:nvPr/>
          </p:nvSpPr>
          <p:spPr>
            <a:xfrm>
              <a:off x="1553552" y="3827718"/>
              <a:ext cx="2058845" cy="95691"/>
            </a:xfrm>
            <a:custGeom>
              <a:avLst/>
              <a:gdLst>
                <a:gd name="connsiteX0" fmla="*/ 262319 w 262318"/>
                <a:gd name="connsiteY0" fmla="*/ 6096 h 12192"/>
                <a:gd name="connsiteX1" fmla="*/ 131159 w 262318"/>
                <a:gd name="connsiteY1" fmla="*/ 12192 h 12192"/>
                <a:gd name="connsiteX2" fmla="*/ 190 w 262318"/>
                <a:gd name="connsiteY2" fmla="*/ 6382 h 12192"/>
                <a:gd name="connsiteX3" fmla="*/ 0 w 262318"/>
                <a:gd name="connsiteY3" fmla="*/ 6096 h 12192"/>
                <a:gd name="connsiteX4" fmla="*/ 131159 w 262318"/>
                <a:gd name="connsiteY4" fmla="*/ 0 h 12192"/>
                <a:gd name="connsiteX5" fmla="*/ 262319 w 262318"/>
                <a:gd name="connsiteY5" fmla="*/ 6096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18" h="12192">
                  <a:moveTo>
                    <a:pt x="262319" y="6096"/>
                  </a:moveTo>
                  <a:cubicBezTo>
                    <a:pt x="262319" y="9525"/>
                    <a:pt x="203644" y="12192"/>
                    <a:pt x="131159" y="12192"/>
                  </a:cubicBezTo>
                  <a:cubicBezTo>
                    <a:pt x="58674" y="12192"/>
                    <a:pt x="3715" y="9716"/>
                    <a:pt x="190" y="6382"/>
                  </a:cubicBezTo>
                  <a:cubicBezTo>
                    <a:pt x="190" y="6286"/>
                    <a:pt x="0" y="6191"/>
                    <a:pt x="0" y="6096"/>
                  </a:cubicBezTo>
                  <a:cubicBezTo>
                    <a:pt x="0" y="2667"/>
                    <a:pt x="58769" y="0"/>
                    <a:pt x="131159" y="0"/>
                  </a:cubicBezTo>
                  <a:cubicBezTo>
                    <a:pt x="203549" y="0"/>
                    <a:pt x="262319" y="2667"/>
                    <a:pt x="262319" y="6096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50196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rgbClr val="454545"/>
                </a:solidFill>
              </a:endParaRPr>
            </a:p>
          </p:txBody>
        </p:sp>
        <p:sp>
          <p:nvSpPr>
            <p:cNvPr id="55" name="Freihandform: Form 13">
              <a:extLst>
                <a:ext uri="{FF2B5EF4-FFF2-40B4-BE49-F238E27FC236}">
                  <a16:creationId xmlns:a16="http://schemas.microsoft.com/office/drawing/2014/main" id="{9B4D7961-0F25-EC10-4098-87C9F065BC0C}"/>
                </a:ext>
              </a:extLst>
            </p:cNvPr>
            <p:cNvSpPr>
              <a:spLocks/>
            </p:cNvSpPr>
            <p:nvPr/>
          </p:nvSpPr>
          <p:spPr>
            <a:xfrm>
              <a:off x="1555051" y="3875563"/>
              <a:ext cx="2057346" cy="633944"/>
            </a:xfrm>
            <a:custGeom>
              <a:avLst/>
              <a:gdLst>
                <a:gd name="connsiteX0" fmla="*/ 262128 w 262127"/>
                <a:gd name="connsiteY0" fmla="*/ 0 h 80771"/>
                <a:gd name="connsiteX1" fmla="*/ 230219 w 262127"/>
                <a:gd name="connsiteY1" fmla="*/ 76105 h 80771"/>
                <a:gd name="connsiteX2" fmla="*/ 130969 w 262127"/>
                <a:gd name="connsiteY2" fmla="*/ 80772 h 80771"/>
                <a:gd name="connsiteX3" fmla="*/ 31718 w 262127"/>
                <a:gd name="connsiteY3" fmla="*/ 76105 h 80771"/>
                <a:gd name="connsiteX4" fmla="*/ 31814 w 262127"/>
                <a:gd name="connsiteY4" fmla="*/ 76105 h 80771"/>
                <a:gd name="connsiteX5" fmla="*/ 31814 w 262127"/>
                <a:gd name="connsiteY5" fmla="*/ 75914 h 80771"/>
                <a:gd name="connsiteX6" fmla="*/ 0 w 262127"/>
                <a:gd name="connsiteY6" fmla="*/ 286 h 80771"/>
                <a:gd name="connsiteX7" fmla="*/ 130969 w 262127"/>
                <a:gd name="connsiteY7" fmla="*/ 6096 h 80771"/>
                <a:gd name="connsiteX8" fmla="*/ 262128 w 262127"/>
                <a:gd name="connsiteY8" fmla="*/ 0 h 8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27" h="80771">
                  <a:moveTo>
                    <a:pt x="262128" y="0"/>
                  </a:moveTo>
                  <a:lnTo>
                    <a:pt x="230219" y="76105"/>
                  </a:lnTo>
                  <a:cubicBezTo>
                    <a:pt x="230219" y="78676"/>
                    <a:pt x="185833" y="80772"/>
                    <a:pt x="130969" y="80772"/>
                  </a:cubicBezTo>
                  <a:cubicBezTo>
                    <a:pt x="76105" y="80772"/>
                    <a:pt x="31718" y="78676"/>
                    <a:pt x="31718" y="76105"/>
                  </a:cubicBezTo>
                  <a:lnTo>
                    <a:pt x="31814" y="76105"/>
                  </a:lnTo>
                  <a:lnTo>
                    <a:pt x="31814" y="75914"/>
                  </a:lnTo>
                  <a:lnTo>
                    <a:pt x="0" y="286"/>
                  </a:lnTo>
                  <a:cubicBezTo>
                    <a:pt x="3524" y="3619"/>
                    <a:pt x="60865" y="6096"/>
                    <a:pt x="130969" y="6096"/>
                  </a:cubicBezTo>
                  <a:cubicBezTo>
                    <a:pt x="201073" y="6096"/>
                    <a:pt x="262128" y="3429"/>
                    <a:pt x="26212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sp>
        <p:nvSpPr>
          <p:cNvPr id="49" name="Textfeld 112">
            <a:extLst>
              <a:ext uri="{FF2B5EF4-FFF2-40B4-BE49-F238E27FC236}">
                <a16:creationId xmlns:a16="http://schemas.microsoft.com/office/drawing/2014/main" id="{745295B3-0151-A1EC-2C13-E4ED9D25F127}"/>
              </a:ext>
            </a:extLst>
          </p:cNvPr>
          <p:cNvSpPr txBox="1">
            <a:spLocks/>
          </p:cNvSpPr>
          <p:nvPr/>
        </p:nvSpPr>
        <p:spPr>
          <a:xfrm>
            <a:off x="3400458" y="4574376"/>
            <a:ext cx="1383489" cy="1966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buClr>
                <a:srgbClr val="454545"/>
              </a:buClr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Helvetica" panose="020B0604020202020204" pitchFamily="34" charset="0"/>
              </a:rPr>
              <a:t>Uncontaminated </a:t>
            </a:r>
          </a:p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buClr>
                <a:srgbClr val="454545"/>
              </a:buClr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Helvetica" panose="020B0604020202020204" pitchFamily="34" charset="0"/>
              </a:rPr>
              <a:t>recyclables</a:t>
            </a:r>
          </a:p>
        </p:txBody>
      </p:sp>
      <p:grpSp>
        <p:nvGrpSpPr>
          <p:cNvPr id="57" name="Gruppieren 8">
            <a:extLst>
              <a:ext uri="{FF2B5EF4-FFF2-40B4-BE49-F238E27FC236}">
                <a16:creationId xmlns:a16="http://schemas.microsoft.com/office/drawing/2014/main" id="{8C69008B-DD90-4701-CFB4-4EB243FD07AB}"/>
              </a:ext>
            </a:extLst>
          </p:cNvPr>
          <p:cNvGrpSpPr>
            <a:grpSpLocks/>
          </p:cNvGrpSpPr>
          <p:nvPr/>
        </p:nvGrpSpPr>
        <p:grpSpPr>
          <a:xfrm>
            <a:off x="3350317" y="4875312"/>
            <a:ext cx="1434327" cy="553827"/>
            <a:chOff x="1840625" y="4524467"/>
            <a:chExt cx="1484700" cy="654876"/>
          </a:xfrm>
        </p:grpSpPr>
        <p:sp>
          <p:nvSpPr>
            <p:cNvPr id="63" name="Freihandform: Form 9">
              <a:extLst>
                <a:ext uri="{FF2B5EF4-FFF2-40B4-BE49-F238E27FC236}">
                  <a16:creationId xmlns:a16="http://schemas.microsoft.com/office/drawing/2014/main" id="{F0FB78F4-D257-6EEA-EC3E-6E77269F59A3}"/>
                </a:ext>
              </a:extLst>
            </p:cNvPr>
            <p:cNvSpPr>
              <a:spLocks/>
            </p:cNvSpPr>
            <p:nvPr/>
          </p:nvSpPr>
          <p:spPr>
            <a:xfrm>
              <a:off x="1840625" y="4524467"/>
              <a:ext cx="1484700" cy="68770"/>
            </a:xfrm>
            <a:custGeom>
              <a:avLst/>
              <a:gdLst>
                <a:gd name="connsiteX0" fmla="*/ 189166 w 189166"/>
                <a:gd name="connsiteY0" fmla="*/ 4381 h 8762"/>
                <a:gd name="connsiteX1" fmla="*/ 189071 w 189166"/>
                <a:gd name="connsiteY1" fmla="*/ 4572 h 8762"/>
                <a:gd name="connsiteX2" fmla="*/ 94583 w 189166"/>
                <a:gd name="connsiteY2" fmla="*/ 8763 h 8762"/>
                <a:gd name="connsiteX3" fmla="*/ 95 w 189166"/>
                <a:gd name="connsiteY3" fmla="*/ 4572 h 8762"/>
                <a:gd name="connsiteX4" fmla="*/ 0 w 189166"/>
                <a:gd name="connsiteY4" fmla="*/ 4381 h 8762"/>
                <a:gd name="connsiteX5" fmla="*/ 94583 w 189166"/>
                <a:gd name="connsiteY5" fmla="*/ 0 h 8762"/>
                <a:gd name="connsiteX6" fmla="*/ 189166 w 189166"/>
                <a:gd name="connsiteY6" fmla="*/ 4381 h 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166" h="8762">
                  <a:moveTo>
                    <a:pt x="189166" y="4381"/>
                  </a:moveTo>
                  <a:cubicBezTo>
                    <a:pt x="189166" y="4381"/>
                    <a:pt x="189166" y="4572"/>
                    <a:pt x="189071" y="4572"/>
                  </a:cubicBezTo>
                  <a:cubicBezTo>
                    <a:pt x="186500" y="6953"/>
                    <a:pt x="145256" y="8763"/>
                    <a:pt x="94583" y="8763"/>
                  </a:cubicBezTo>
                  <a:cubicBezTo>
                    <a:pt x="43910" y="8763"/>
                    <a:pt x="2667" y="6953"/>
                    <a:pt x="95" y="4572"/>
                  </a:cubicBezTo>
                  <a:cubicBezTo>
                    <a:pt x="0" y="4572"/>
                    <a:pt x="0" y="4477"/>
                    <a:pt x="0" y="4381"/>
                  </a:cubicBezTo>
                  <a:cubicBezTo>
                    <a:pt x="0" y="1905"/>
                    <a:pt x="42386" y="0"/>
                    <a:pt x="94583" y="0"/>
                  </a:cubicBezTo>
                  <a:cubicBezTo>
                    <a:pt x="146780" y="0"/>
                    <a:pt x="189166" y="1905"/>
                    <a:pt x="189166" y="4381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rgbClr val="454545"/>
                </a:solidFill>
              </a:endParaRPr>
            </a:p>
          </p:txBody>
        </p:sp>
        <p:sp>
          <p:nvSpPr>
            <p:cNvPr id="64" name="Freihandform: Form 10">
              <a:extLst>
                <a:ext uri="{FF2B5EF4-FFF2-40B4-BE49-F238E27FC236}">
                  <a16:creationId xmlns:a16="http://schemas.microsoft.com/office/drawing/2014/main" id="{84E4DD3C-24D9-C469-2F5F-421946663A76}"/>
                </a:ext>
              </a:extLst>
            </p:cNvPr>
            <p:cNvSpPr>
              <a:spLocks/>
            </p:cNvSpPr>
            <p:nvPr/>
          </p:nvSpPr>
          <p:spPr>
            <a:xfrm>
              <a:off x="1841370" y="4560351"/>
              <a:ext cx="1483208" cy="618992"/>
            </a:xfrm>
            <a:custGeom>
              <a:avLst/>
              <a:gdLst>
                <a:gd name="connsiteX0" fmla="*/ 188976 w 188976"/>
                <a:gd name="connsiteY0" fmla="*/ 0 h 78866"/>
                <a:gd name="connsiteX1" fmla="*/ 157163 w 188976"/>
                <a:gd name="connsiteY1" fmla="*/ 75914 h 78866"/>
                <a:gd name="connsiteX2" fmla="*/ 94488 w 188976"/>
                <a:gd name="connsiteY2" fmla="*/ 78867 h 78866"/>
                <a:gd name="connsiteX3" fmla="*/ 31814 w 188976"/>
                <a:gd name="connsiteY3" fmla="*/ 75914 h 78866"/>
                <a:gd name="connsiteX4" fmla="*/ 31909 w 188976"/>
                <a:gd name="connsiteY4" fmla="*/ 75914 h 78866"/>
                <a:gd name="connsiteX5" fmla="*/ 31909 w 188976"/>
                <a:gd name="connsiteY5" fmla="*/ 75914 h 78866"/>
                <a:gd name="connsiteX6" fmla="*/ 0 w 188976"/>
                <a:gd name="connsiteY6" fmla="*/ 0 h 78866"/>
                <a:gd name="connsiteX7" fmla="*/ 94488 w 188976"/>
                <a:gd name="connsiteY7" fmla="*/ 4191 h 78866"/>
                <a:gd name="connsiteX8" fmla="*/ 188976 w 188976"/>
                <a:gd name="connsiteY8" fmla="*/ 0 h 7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976" h="78866">
                  <a:moveTo>
                    <a:pt x="188976" y="0"/>
                  </a:moveTo>
                  <a:lnTo>
                    <a:pt x="157163" y="75914"/>
                  </a:lnTo>
                  <a:cubicBezTo>
                    <a:pt x="157163" y="77533"/>
                    <a:pt x="129159" y="78867"/>
                    <a:pt x="94488" y="78867"/>
                  </a:cubicBezTo>
                  <a:cubicBezTo>
                    <a:pt x="59817" y="78867"/>
                    <a:pt x="31814" y="77533"/>
                    <a:pt x="31814" y="75914"/>
                  </a:cubicBezTo>
                  <a:cubicBezTo>
                    <a:pt x="31814" y="75914"/>
                    <a:pt x="31845" y="75914"/>
                    <a:pt x="31909" y="75914"/>
                  </a:cubicBezTo>
                  <a:lnTo>
                    <a:pt x="31909" y="75914"/>
                  </a:lnTo>
                  <a:lnTo>
                    <a:pt x="0" y="0"/>
                  </a:lnTo>
                  <a:cubicBezTo>
                    <a:pt x="2572" y="2381"/>
                    <a:pt x="43910" y="4191"/>
                    <a:pt x="94488" y="4191"/>
                  </a:cubicBezTo>
                  <a:cubicBezTo>
                    <a:pt x="145066" y="4191"/>
                    <a:pt x="186404" y="2381"/>
                    <a:pt x="18897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sp>
        <p:nvSpPr>
          <p:cNvPr id="58" name="Textfeld 113">
            <a:extLst>
              <a:ext uri="{FF2B5EF4-FFF2-40B4-BE49-F238E27FC236}">
                <a16:creationId xmlns:a16="http://schemas.microsoft.com/office/drawing/2014/main" id="{9FA719B1-FEE3-BF14-2B64-CB899DE7804B}"/>
              </a:ext>
            </a:extLst>
          </p:cNvPr>
          <p:cNvSpPr txBox="1">
            <a:spLocks/>
          </p:cNvSpPr>
          <p:nvPr/>
        </p:nvSpPr>
        <p:spPr>
          <a:xfrm>
            <a:off x="3697064" y="5066151"/>
            <a:ext cx="755195" cy="24444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buClr>
                <a:srgbClr val="454545"/>
              </a:buClr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Helvetica" panose="020B0604020202020204" pitchFamily="34" charset="0"/>
              </a:rPr>
              <a:t>Recycled </a:t>
            </a:r>
          </a:p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buClr>
                <a:srgbClr val="454545"/>
              </a:buClr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Helvetica" panose="020B0604020202020204" pitchFamily="34" charset="0"/>
              </a:rPr>
              <a:t>waste</a:t>
            </a:r>
          </a:p>
        </p:txBody>
      </p:sp>
      <p:sp>
        <p:nvSpPr>
          <p:cNvPr id="65" name="Textfeld 114">
            <a:extLst>
              <a:ext uri="{FF2B5EF4-FFF2-40B4-BE49-F238E27FC236}">
                <a16:creationId xmlns:a16="http://schemas.microsoft.com/office/drawing/2014/main" id="{812C5F69-7139-3510-AB77-0B8939511F59}"/>
              </a:ext>
            </a:extLst>
          </p:cNvPr>
          <p:cNvSpPr txBox="1">
            <a:spLocks/>
          </p:cNvSpPr>
          <p:nvPr/>
        </p:nvSpPr>
        <p:spPr>
          <a:xfrm>
            <a:off x="4022147" y="5796066"/>
            <a:ext cx="896994" cy="1822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54545"/>
              </a:buClr>
              <a:tabLst>
                <a:tab pos="1079500" algn="l"/>
              </a:tabLst>
            </a:pPr>
            <a:r>
              <a:rPr lang="en-US" sz="1400">
                <a:solidFill>
                  <a:schemeClr val="bg1"/>
                </a:solidFill>
                <a:cs typeface="Helvetica" panose="020B0604020202020204" pitchFamily="34" charset="0"/>
              </a:rPr>
              <a:t>High value</a:t>
            </a:r>
          </a:p>
        </p:txBody>
      </p:sp>
      <p:grpSp>
        <p:nvGrpSpPr>
          <p:cNvPr id="66" name="Gruppieren 5">
            <a:extLst>
              <a:ext uri="{FF2B5EF4-FFF2-40B4-BE49-F238E27FC236}">
                <a16:creationId xmlns:a16="http://schemas.microsoft.com/office/drawing/2014/main" id="{6DC80972-E635-C34C-FF87-B8AE51DF691E}"/>
              </a:ext>
            </a:extLst>
          </p:cNvPr>
          <p:cNvGrpSpPr>
            <a:grpSpLocks/>
          </p:cNvGrpSpPr>
          <p:nvPr/>
        </p:nvGrpSpPr>
        <p:grpSpPr>
          <a:xfrm>
            <a:off x="3851749" y="5438643"/>
            <a:ext cx="675217" cy="539624"/>
            <a:chOff x="2422045" y="5255638"/>
            <a:chExt cx="610565" cy="635801"/>
          </a:xfrm>
          <a:solidFill>
            <a:schemeClr val="accent3"/>
          </a:solidFill>
        </p:grpSpPr>
        <p:sp>
          <p:nvSpPr>
            <p:cNvPr id="67" name="Freihandform: Form 6">
              <a:extLst>
                <a:ext uri="{FF2B5EF4-FFF2-40B4-BE49-F238E27FC236}">
                  <a16:creationId xmlns:a16="http://schemas.microsoft.com/office/drawing/2014/main" id="{B733AE47-3BE2-2AC8-E9C2-273BA828379B}"/>
                </a:ext>
              </a:extLst>
            </p:cNvPr>
            <p:cNvSpPr>
              <a:spLocks/>
            </p:cNvSpPr>
            <p:nvPr/>
          </p:nvSpPr>
          <p:spPr>
            <a:xfrm>
              <a:off x="2422045" y="5255638"/>
              <a:ext cx="610565" cy="59983"/>
            </a:xfrm>
            <a:custGeom>
              <a:avLst/>
              <a:gdLst>
                <a:gd name="connsiteX0" fmla="*/ 118396 w 118395"/>
                <a:gd name="connsiteY0" fmla="*/ 2762 h 5524"/>
                <a:gd name="connsiteX1" fmla="*/ 59150 w 118395"/>
                <a:gd name="connsiteY1" fmla="*/ 5525 h 5524"/>
                <a:gd name="connsiteX2" fmla="*/ 0 w 118395"/>
                <a:gd name="connsiteY2" fmla="*/ 2858 h 5524"/>
                <a:gd name="connsiteX3" fmla="*/ 0 w 118395"/>
                <a:gd name="connsiteY3" fmla="*/ 2858 h 5524"/>
                <a:gd name="connsiteX4" fmla="*/ 59150 w 118395"/>
                <a:gd name="connsiteY4" fmla="*/ 0 h 5524"/>
                <a:gd name="connsiteX5" fmla="*/ 118396 w 118395"/>
                <a:gd name="connsiteY5" fmla="*/ 2762 h 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95" h="5524">
                  <a:moveTo>
                    <a:pt x="118396" y="2762"/>
                  </a:moveTo>
                  <a:cubicBezTo>
                    <a:pt x="118396" y="4286"/>
                    <a:pt x="91916" y="5525"/>
                    <a:pt x="59150" y="5525"/>
                  </a:cubicBezTo>
                  <a:cubicBezTo>
                    <a:pt x="26384" y="5525"/>
                    <a:pt x="2000" y="4382"/>
                    <a:pt x="0" y="2858"/>
                  </a:cubicBezTo>
                  <a:lnTo>
                    <a:pt x="0" y="2858"/>
                  </a:lnTo>
                  <a:cubicBezTo>
                    <a:pt x="2000" y="1143"/>
                    <a:pt x="27718" y="0"/>
                    <a:pt x="59150" y="0"/>
                  </a:cubicBezTo>
                  <a:cubicBezTo>
                    <a:pt x="90583" y="0"/>
                    <a:pt x="118396" y="1238"/>
                    <a:pt x="118396" y="276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68" name="Freihandform: Form 7">
              <a:extLst>
                <a:ext uri="{FF2B5EF4-FFF2-40B4-BE49-F238E27FC236}">
                  <a16:creationId xmlns:a16="http://schemas.microsoft.com/office/drawing/2014/main" id="{85EC3699-017B-9C39-C31A-D8A604C29856}"/>
                </a:ext>
              </a:extLst>
            </p:cNvPr>
            <p:cNvSpPr>
              <a:spLocks/>
            </p:cNvSpPr>
            <p:nvPr/>
          </p:nvSpPr>
          <p:spPr>
            <a:xfrm>
              <a:off x="2422045" y="5286464"/>
              <a:ext cx="610565" cy="604975"/>
            </a:xfrm>
            <a:custGeom>
              <a:avLst/>
              <a:gdLst>
                <a:gd name="connsiteX0" fmla="*/ 118491 w 118491"/>
                <a:gd name="connsiteY0" fmla="*/ 0 h 78962"/>
                <a:gd name="connsiteX1" fmla="*/ 118491 w 118491"/>
                <a:gd name="connsiteY1" fmla="*/ 76200 h 78962"/>
                <a:gd name="connsiteX2" fmla="*/ 59246 w 118491"/>
                <a:gd name="connsiteY2" fmla="*/ 78962 h 78962"/>
                <a:gd name="connsiteX3" fmla="*/ 0 w 118491"/>
                <a:gd name="connsiteY3" fmla="*/ 76200 h 78962"/>
                <a:gd name="connsiteX4" fmla="*/ 95 w 118491"/>
                <a:gd name="connsiteY4" fmla="*/ 76200 h 78962"/>
                <a:gd name="connsiteX5" fmla="*/ 95 w 118491"/>
                <a:gd name="connsiteY5" fmla="*/ 95 h 78962"/>
                <a:gd name="connsiteX6" fmla="*/ 59246 w 118491"/>
                <a:gd name="connsiteY6" fmla="*/ 2762 h 78962"/>
                <a:gd name="connsiteX7" fmla="*/ 118491 w 118491"/>
                <a:gd name="connsiteY7" fmla="*/ 0 h 7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91" h="78962">
                  <a:moveTo>
                    <a:pt x="118491" y="0"/>
                  </a:moveTo>
                  <a:lnTo>
                    <a:pt x="118491" y="76200"/>
                  </a:lnTo>
                  <a:cubicBezTo>
                    <a:pt x="118491" y="77724"/>
                    <a:pt x="92012" y="78962"/>
                    <a:pt x="59246" y="78962"/>
                  </a:cubicBezTo>
                  <a:cubicBezTo>
                    <a:pt x="26480" y="78962"/>
                    <a:pt x="0" y="77724"/>
                    <a:pt x="0" y="76200"/>
                  </a:cubicBezTo>
                  <a:cubicBezTo>
                    <a:pt x="0" y="76200"/>
                    <a:pt x="31" y="76200"/>
                    <a:pt x="95" y="76200"/>
                  </a:cubicBezTo>
                  <a:lnTo>
                    <a:pt x="95" y="95"/>
                  </a:lnTo>
                  <a:cubicBezTo>
                    <a:pt x="2096" y="1619"/>
                    <a:pt x="27813" y="2762"/>
                    <a:pt x="59246" y="2762"/>
                  </a:cubicBezTo>
                  <a:cubicBezTo>
                    <a:pt x="90678" y="2762"/>
                    <a:pt x="118491" y="1524"/>
                    <a:pt x="11849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42D0722-E444-E967-CDE9-8DD9068E477C}"/>
              </a:ext>
            </a:extLst>
          </p:cNvPr>
          <p:cNvGrpSpPr/>
          <p:nvPr/>
        </p:nvGrpSpPr>
        <p:grpSpPr>
          <a:xfrm>
            <a:off x="418150" y="1968059"/>
            <a:ext cx="1168744" cy="3470151"/>
            <a:chOff x="418150" y="1942917"/>
            <a:chExt cx="1168744" cy="3154683"/>
          </a:xfrm>
        </p:grpSpPr>
        <p:sp>
          <p:nvSpPr>
            <p:cNvPr id="76" name="Textplatzhalter 30">
              <a:extLst>
                <a:ext uri="{FF2B5EF4-FFF2-40B4-BE49-F238E27FC236}">
                  <a16:creationId xmlns:a16="http://schemas.microsoft.com/office/drawing/2014/main" id="{9AE7672A-262C-8EC0-D130-67F089B4E62A}"/>
                </a:ext>
              </a:extLst>
            </p:cNvPr>
            <p:cNvSpPr txBox="1">
              <a:spLocks/>
            </p:cNvSpPr>
            <p:nvPr/>
          </p:nvSpPr>
          <p:spPr>
            <a:xfrm>
              <a:off x="444236" y="2857546"/>
              <a:ext cx="1142658" cy="508656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</a:rPr>
                <a:t>15-20% loss</a:t>
              </a:r>
            </a:p>
          </p:txBody>
        </p:sp>
        <p:sp>
          <p:nvSpPr>
            <p:cNvPr id="77" name="Textplatzhalter 30">
              <a:extLst>
                <a:ext uri="{FF2B5EF4-FFF2-40B4-BE49-F238E27FC236}">
                  <a16:creationId xmlns:a16="http://schemas.microsoft.com/office/drawing/2014/main" id="{E8E906B8-EA95-C1A0-B48F-AE41EAD1E495}"/>
                </a:ext>
              </a:extLst>
            </p:cNvPr>
            <p:cNvSpPr txBox="1">
              <a:spLocks/>
            </p:cNvSpPr>
            <p:nvPr/>
          </p:nvSpPr>
          <p:spPr>
            <a:xfrm>
              <a:off x="441748" y="3466712"/>
              <a:ext cx="1142658" cy="508656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</a:rPr>
                <a:t>60-65% loss</a:t>
              </a:r>
            </a:p>
          </p:txBody>
        </p:sp>
        <p:sp>
          <p:nvSpPr>
            <p:cNvPr id="78" name="Textplatzhalter 30">
              <a:extLst>
                <a:ext uri="{FF2B5EF4-FFF2-40B4-BE49-F238E27FC236}">
                  <a16:creationId xmlns:a16="http://schemas.microsoft.com/office/drawing/2014/main" id="{F5144C5F-49B7-B148-9A65-E14F37346E76}"/>
                </a:ext>
              </a:extLst>
            </p:cNvPr>
            <p:cNvSpPr txBox="1">
              <a:spLocks/>
            </p:cNvSpPr>
            <p:nvPr/>
          </p:nvSpPr>
          <p:spPr>
            <a:xfrm>
              <a:off x="418150" y="4002491"/>
              <a:ext cx="1151497" cy="508656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/>
                <a:t>5</a:t>
              </a:r>
              <a:r>
                <a:rPr kumimoji="0" lang="en-US" sz="1200" i="0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</a:rPr>
                <a:t>-10% loss</a:t>
              </a:r>
            </a:p>
          </p:txBody>
        </p:sp>
        <p:sp>
          <p:nvSpPr>
            <p:cNvPr id="79" name="Textplatzhalter 30">
              <a:extLst>
                <a:ext uri="{FF2B5EF4-FFF2-40B4-BE49-F238E27FC236}">
                  <a16:creationId xmlns:a16="http://schemas.microsoft.com/office/drawing/2014/main" id="{B020E902-87D3-11EB-8C00-40DA2891E5DB}"/>
                </a:ext>
              </a:extLst>
            </p:cNvPr>
            <p:cNvSpPr txBox="1">
              <a:spLocks/>
            </p:cNvSpPr>
            <p:nvPr/>
          </p:nvSpPr>
          <p:spPr>
            <a:xfrm>
              <a:off x="441747" y="4588944"/>
              <a:ext cx="1126239" cy="508656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</a:rPr>
                <a:t>~5% loss</a:t>
              </a:r>
            </a:p>
          </p:txBody>
        </p:sp>
        <p:sp>
          <p:nvSpPr>
            <p:cNvPr id="80" name="Textplatzhalter 30">
              <a:extLst>
                <a:ext uri="{FF2B5EF4-FFF2-40B4-BE49-F238E27FC236}">
                  <a16:creationId xmlns:a16="http://schemas.microsoft.com/office/drawing/2014/main" id="{3F96B70D-9D72-455A-37F2-7688436F98DF}"/>
                </a:ext>
              </a:extLst>
            </p:cNvPr>
            <p:cNvSpPr txBox="1">
              <a:spLocks/>
            </p:cNvSpPr>
            <p:nvPr/>
          </p:nvSpPr>
          <p:spPr>
            <a:xfrm>
              <a:off x="441748" y="1942917"/>
              <a:ext cx="1126239" cy="508656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defPPr>
                <a:defRPr lang="en-US"/>
              </a:defPPr>
              <a:lvl1pPr lvl="0">
                <a:defRPr sz="1200" b="1"/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Incurred losses</a:t>
              </a:r>
            </a:p>
          </p:txBody>
        </p:sp>
      </p:grpSp>
      <p:sp>
        <p:nvSpPr>
          <p:cNvPr id="84" name="Textplatzhalter 30">
            <a:extLst>
              <a:ext uri="{FF2B5EF4-FFF2-40B4-BE49-F238E27FC236}">
                <a16:creationId xmlns:a16="http://schemas.microsoft.com/office/drawing/2014/main" id="{63FC4AE7-BA8A-B159-60BE-8BCA788AE62F}"/>
              </a:ext>
            </a:extLst>
          </p:cNvPr>
          <p:cNvSpPr txBox="1">
            <a:spLocks/>
          </p:cNvSpPr>
          <p:nvPr/>
        </p:nvSpPr>
        <p:spPr>
          <a:xfrm>
            <a:off x="2131495" y="1991381"/>
            <a:ext cx="3183590" cy="55952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lvl="0">
              <a:defRPr sz="1200" b="1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Plastic waste across recycling stages</a:t>
            </a:r>
          </a:p>
        </p:txBody>
      </p:sp>
      <p:sp>
        <p:nvSpPr>
          <p:cNvPr id="85" name="Textplatzhalter 30">
            <a:extLst>
              <a:ext uri="{FF2B5EF4-FFF2-40B4-BE49-F238E27FC236}">
                <a16:creationId xmlns:a16="http://schemas.microsoft.com/office/drawing/2014/main" id="{2837DDFE-D94C-E8A5-06AA-A3404E465B00}"/>
              </a:ext>
            </a:extLst>
          </p:cNvPr>
          <p:cNvSpPr txBox="1">
            <a:spLocks/>
          </p:cNvSpPr>
          <p:nvPr/>
        </p:nvSpPr>
        <p:spPr>
          <a:xfrm>
            <a:off x="4612930" y="5488690"/>
            <a:ext cx="1119207" cy="47794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1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Low-value</a:t>
            </a:r>
            <a:r>
              <a:rPr lang="en-US" sz="1200" dirty="0"/>
              <a:t> recyclate</a:t>
            </a:r>
            <a:endParaRPr kumimoji="0" lang="en-US" sz="120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</a:endParaRPr>
          </a:p>
        </p:txBody>
      </p:sp>
      <p:sp>
        <p:nvSpPr>
          <p:cNvPr id="86" name="Textplatzhalter 30">
            <a:extLst>
              <a:ext uri="{FF2B5EF4-FFF2-40B4-BE49-F238E27FC236}">
                <a16:creationId xmlns:a16="http://schemas.microsoft.com/office/drawing/2014/main" id="{F0001153-4A1D-70C5-2223-FAB69E9A29D5}"/>
              </a:ext>
            </a:extLst>
          </p:cNvPr>
          <p:cNvSpPr txBox="1">
            <a:spLocks/>
          </p:cNvSpPr>
          <p:nvPr/>
        </p:nvSpPr>
        <p:spPr>
          <a:xfrm>
            <a:off x="2646147" y="5488690"/>
            <a:ext cx="887818" cy="47794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1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High-</a:t>
            </a:r>
            <a:r>
              <a:rPr lang="en-US" sz="1200" dirty="0"/>
              <a:t>value </a:t>
            </a:r>
            <a:r>
              <a:rPr lang="en-US" sz="1200" dirty="0" err="1"/>
              <a:t>recyclate</a:t>
            </a:r>
            <a:endParaRPr kumimoji="0" lang="en-US" sz="120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BC93BD-EB7E-6CC6-9F8A-AB4A2405F9CA}"/>
              </a:ext>
            </a:extLst>
          </p:cNvPr>
          <p:cNvGraphicFramePr>
            <a:graphicFrameLocks noGrp="1"/>
          </p:cNvGraphicFramePr>
          <p:nvPr/>
        </p:nvGraphicFramePr>
        <p:xfrm>
          <a:off x="5996506" y="2235896"/>
          <a:ext cx="5860533" cy="4140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9938">
                  <a:extLst>
                    <a:ext uri="{9D8B030D-6E8A-4147-A177-3AD203B41FA5}">
                      <a16:colId xmlns:a16="http://schemas.microsoft.com/office/drawing/2014/main" val="3503276600"/>
                    </a:ext>
                  </a:extLst>
                </a:gridCol>
                <a:gridCol w="1068402">
                  <a:extLst>
                    <a:ext uri="{9D8B030D-6E8A-4147-A177-3AD203B41FA5}">
                      <a16:colId xmlns:a16="http://schemas.microsoft.com/office/drawing/2014/main" val="3590221106"/>
                    </a:ext>
                  </a:extLst>
                </a:gridCol>
                <a:gridCol w="3762193">
                  <a:extLst>
                    <a:ext uri="{9D8B030D-6E8A-4147-A177-3AD203B41FA5}">
                      <a16:colId xmlns:a16="http://schemas.microsoft.com/office/drawing/2014/main" val="1980256766"/>
                    </a:ext>
                  </a:extLst>
                </a:gridCol>
              </a:tblGrid>
              <a:tr h="477659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</a:rPr>
                        <a:t>Amount</a:t>
                      </a:r>
                      <a:br>
                        <a:rPr lang="en-US" sz="1200" b="1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</a:rPr>
                        <a:t>(in Mt)</a:t>
                      </a:r>
                      <a:endParaRPr kumimoji="0" lang="en-US" sz="1200" b="1" i="0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+mn-e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b="1" dirty="0">
                          <a:solidFill>
                            <a:sysClr val="windowText" lastClr="000000"/>
                          </a:solidFill>
                        </a:rPr>
                        <a:t>% of total waste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b="1" dirty="0">
                          <a:solidFill>
                            <a:sysClr val="windowText" lastClr="000000"/>
                          </a:solidFill>
                        </a:rPr>
                        <a:t>Description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000110"/>
                  </a:ext>
                </a:extLst>
              </a:tr>
              <a:tr h="56422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dirty="0"/>
                        <a:t>350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dirty="0"/>
                        <a:t>100%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Total annual post-consumer plastics waste</a:t>
                      </a:r>
                      <a:endParaRPr kumimoji="0" lang="en-US" sz="1200" i="0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32507372"/>
                  </a:ext>
                </a:extLst>
              </a:tr>
              <a:tr h="54872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dirty="0"/>
                        <a:t>280-300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dirty="0"/>
                        <a:t>80-85%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All plastic waste formally collected;</a:t>
                      </a:r>
                      <a:r>
                        <a:rPr lang="en-US" sz="1200" dirty="0"/>
                        <a:t> the remaining share is mismanaged</a:t>
                      </a:r>
                      <a:endParaRPr kumimoji="0" lang="en-US" sz="1200" i="0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6425672"/>
                  </a:ext>
                </a:extLst>
              </a:tr>
              <a:tr h="56789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dirty="0"/>
                        <a:t>55-65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dirty="0"/>
                        <a:t>20-25%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Plastics sorted as recyclables</a:t>
                      </a:r>
                      <a:endParaRPr kumimoji="0" lang="en-US" sz="1200" i="0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294924"/>
                  </a:ext>
                </a:extLst>
              </a:tr>
              <a:tr h="48126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dirty="0"/>
                        <a:t>40-55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dirty="0"/>
                        <a:t>10-15%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Yield after removing contamination from food and beverages</a:t>
                      </a:r>
                      <a:endParaRPr kumimoji="0" lang="en-US" sz="1200" i="0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968529"/>
                  </a:ext>
                </a:extLst>
              </a:tr>
              <a:tr h="53901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dirty="0"/>
                        <a:t>30-40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dirty="0"/>
                        <a:t>5-10%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Washed, shredded, and pelletized for resale</a:t>
                      </a:r>
                      <a:endParaRPr kumimoji="0" lang="en-US" sz="1200" i="0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500371"/>
                  </a:ext>
                </a:extLst>
              </a:tr>
              <a:tr h="48103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dirty="0"/>
                        <a:t>~30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dirty="0"/>
                        <a:t>~5%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Cascaded recycling: Recycling into other, lower value recycling applications</a:t>
                      </a:r>
                      <a:endParaRPr kumimoji="0" lang="en-US" sz="1200" i="0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2348033"/>
                  </a:ext>
                </a:extLst>
              </a:tr>
              <a:tr h="48103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dirty="0"/>
                        <a:t>&gt;10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T" sz="1200" dirty="0"/>
                        <a:t>&lt;2%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Closed-loop recycling: Recycling into same or similar value material</a:t>
                      </a:r>
                      <a:endParaRPr kumimoji="0" lang="en-US" sz="1200" i="0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4597371"/>
                  </a:ext>
                </a:extLst>
              </a:tr>
            </a:tbl>
          </a:graphicData>
        </a:graphic>
      </p:graphicFrame>
      <p:sp>
        <p:nvSpPr>
          <p:cNvPr id="74" name="btfpNotesBox361175">
            <a:extLst>
              <a:ext uri="{FF2B5EF4-FFF2-40B4-BE49-F238E27FC236}">
                <a16:creationId xmlns:a16="http://schemas.microsoft.com/office/drawing/2014/main" id="{6F68FA07-F322-31CF-0905-0D4A1F2F3B3D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329184" y="6477079"/>
            <a:ext cx="9168306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Sources: </a:t>
            </a:r>
            <a:r>
              <a:rPr lang="en-US" sz="800" dirty="0">
                <a:hlinkClick r:id="rId7"/>
              </a:rPr>
              <a:t>Policy Scenarios for Eliminating Plastic Pollution by 2040</a:t>
            </a:r>
            <a:r>
              <a:rPr lang="en-US" sz="800" dirty="0"/>
              <a:t> (OECD, 2024); </a:t>
            </a:r>
            <a:r>
              <a:rPr lang="en-US" sz="800" dirty="0">
                <a:hlinkClick r:id="rId8"/>
              </a:rPr>
              <a:t>Plastics and the circular economy – deep dive</a:t>
            </a:r>
            <a:r>
              <a:rPr lang="en-US" sz="800" dirty="0"/>
              <a:t> (Ellen MacArthur Foundation, 2019). </a:t>
            </a:r>
          </a:p>
          <a:p>
            <a:r>
              <a:rPr lang="en-US" sz="800" dirty="0">
                <a:solidFill>
                  <a:srgbClr val="000000"/>
                </a:solidFill>
              </a:rPr>
              <a:t>Credit: Anika Behrndt, Isabel Hoyos, </a:t>
            </a:r>
            <a:r>
              <a:rPr lang="en-US" sz="800" dirty="0" err="1">
                <a:solidFill>
                  <a:srgbClr val="000000"/>
                </a:solidFill>
              </a:rPr>
              <a:t>Hyae</a:t>
            </a:r>
            <a:r>
              <a:rPr lang="en-US" sz="800" dirty="0">
                <a:solidFill>
                  <a:srgbClr val="000000"/>
                </a:solidFill>
              </a:rPr>
              <a:t> Ryung Kim, and </a:t>
            </a:r>
            <a:r>
              <a:rPr lang="en-US" sz="800" dirty="0">
                <a:solidFill>
                  <a:srgbClr val="000000"/>
                </a:solidFill>
                <a:hlinkClick r:id="rId9"/>
              </a:rPr>
              <a:t>Gernot Wagner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  <a:r>
              <a:rPr lang="en-US" sz="800" dirty="0">
                <a:solidFill>
                  <a:srgbClr val="000000"/>
                </a:solidFill>
                <a:hlinkClick r:id="rId10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Wagner et al., “Rethinking Plastics” (1 July 2026).</a:t>
            </a:r>
          </a:p>
        </p:txBody>
      </p:sp>
    </p:spTree>
    <p:extLst>
      <p:ext uri="{BB962C8B-B14F-4D97-AF65-F5344CB8AC3E}">
        <p14:creationId xmlns:p14="http://schemas.microsoft.com/office/powerpoint/2010/main" val="12059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FORMATS" val="&lt;MekkoFormats&gt;&lt;NumberFormat DecimalSeparator=&quot;.&quot; ThousandSeparator=&quot;,&quot; NegativeNumberFormat=&quot;1&quot; /&gt;&lt;Font&gt;&lt;Output_Font_Name Default=&quot;Arial&quot; UsePPTTheme=&quot;True&quot; /&gt;&lt;/Font&gt;&lt;DateFormat CultureID=&quot;1031&quot; FormatString=&quot;dd.MM.yyyy&quot; /&gt;&lt;/MekkoFormats&gt;"/>
  <p:tag name="THINKCELLPRESENTATIONDONOTDELETE" val="&lt;?xml version=&quot;1.0&quot; encoding=&quot;UTF-16&quot; standalone=&quot;yes&quot;?&gt;&lt;root reqver=&quot;32687&quot;&gt;&lt;version val=&quot;38505&quot;/&gt;&lt;CPresentation id=&quot;1&quot;&gt;&lt;m_precDefaultOrdinal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.szpEt940bu6aiB5M.h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9nyM9U228xP3vkNHl8Y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0YZ8uR_EMm6YXzlm72w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SY2mfiHaP9taepJ52p0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FovfQM8oJfQDwA0MT3O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PtX6b9hcL5yivV73sDd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_nL_SEPVwmgpaXJrvtyn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pYwD9LXVaS3CL0pFt3y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eUYig0_ZrDaPA1INgZo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ynFTfDDqiEx_h1jz2Z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VDw34QwED6pDNmf3FMZ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jqJA_T2PV2uFErhT0L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x7m.WWlHFNndOmdjB5z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wKtPunQPIsIUM.x21w9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J3_XUgykH3L8nsqxFmQ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v6reKqmqA8YSDeKg6a2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3DljGqdVhLClU5P8fHNt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8GNF0ox.l0tjCq1QK43K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6vXeerf9w705Q0uR63X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PqpmB3BusnWFXv1nDjm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g0gHpFuacPBggV89cO9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hKZFJ9fuP0VJ5cJcTGK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wWVBlfvSILISzOdqdTU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Q7VoBxEtdygBHpxTztP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AHljARsR8M8nJGUretN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_WYomd3hTAzVRSF8NRN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fB_g.3Et5xvtLEpNpsU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QGrgx6IiO6A3LwXiNOJ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XSzB82V_7jnqhNZgrGP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VFs8UG7DJ6A1gcjESKS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Mj1Y0oMqqgrpQM_po9x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AIdxoMbvj9mPf9h2H12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eWJFZXg_v9vP74.zOgo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eWJFZXg_v9vP74.zOgo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eWJFZXg_v9vP74.zOgo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eWJFZXg_v9vP74.zOgo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eWJFZXg_v9vP74.zOgo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ZpiIkNuwE3FJ2VtK.un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25ythbnS0fP00YRa1J1S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DPnqmVtvaDyDA9Mu_7f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psDm1cde0wPWC3Uzx_e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i72NA8ZZeF_XLqdbPX6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SByXZc4.KtQN6f.TJe9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uq_3MFiDtE9yjL.MiVK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3LIPKQvmeNy55_qJ67p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xFAC9a983NxeV9PzIvh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XReFCKmzO9LPIwraCO6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LCuioPDn3HQn.5hSLQN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7zAwTctx9UhXuj8gEfu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.9obtHNyGnkQVxa1b4R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XltfUrnJN860sVuTlXL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fk5mISSSEBxeDEEk_Kv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.UrNEkSLqxbr_svhFcj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FxqFRQHPYsTUrEzMfbL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jeBvKLDS6RxU.6GHjTe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dWvrZJPzjE6dGp0ZuH0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MRjkSW6ddMgNlLOrNQt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eWJFZXg_v9vP74.zOgo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j66YgF0SR0l6hTpUzti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j66YgF0SR0l6hTpUzti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2tvNGSdIy7MToPl1AydU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2tvNGSdIy7MToPl1AydU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CegApNIzunR2TPdUqv5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vXbbZ91HK5WeRn9IMNw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vXbbZ91HK5WeRn9IMNw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CegApNIzunR2TPdUqv5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EPHN5PjgOoqKQPz1aAI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oLgyr3DmXOFCiRJ0OkI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U58FKFwBi48kSZqCWkm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GEiznDdin06hgFvtrKZ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VQv5e4EwMdOHSiscVQ1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BXhW8DfY7.bx4ykyG0R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3kVSoiHPv7jmPRoGHG06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gZW4oLg2_haokFpMHol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dV3T9Wv3PsoL8nyPn6t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8wl8hnsiLpOIxSmzfBo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E09umEVc_n.awnYE0jw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W083RqQIA9KCnEAkyhB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KFEvByTBMTWWuud0TEJ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yoYIQkpdxjo2WeYTUkJ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QmsgtXHISNH2VwjBdcn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3v3Ce94uGvfSJCl08T7U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0cNSVN6fuVNIrrK2zM3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MA6zZJ6M_9yXOXxUxCh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OImu0Ps_wNv_W8WAOT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HnFlkxG9YkyvFPAkQba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QofLzG3udXv7f7yEY1P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WJCDDlwSoMaupt9_aSR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ay8cs59QMD4auk8Vdpy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24NsJVYFFMPFBe1FXd4Y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XvGwe3tvh5eKuL3glC6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pA5TgJQPKhRmTIzQaTA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vwPiyNleqYnZb0OMNx1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VOmP1T0JFw9sb2hCa50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HUUQg2p3BjEfH_ZFQx3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FVSWzkhGLn6qAIGcceM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w1CMz5g7X_CqwecDqpR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JvZ1WaqSovsbx59DgRc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07ZVT1up8qK3Fj.OOlq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8uOxckmSneJN6mlWo.Q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I0P.lmKkBzAEsiMQOWv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ng6Hw2d0CdyCBV4PsTS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8NKeNd_sinqW9Zst5Hk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KadGd2uHO61tlpdOers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OExW3nhuENUJuJWM0qN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_tuDt_Skk7m4HRMiNCB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qfV9vXwltt1ee8.vm68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QoqjoenRAAygL9DD72I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Oa1IdoG.yHfoRBaref4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O58FwxbYCevr1axiQ6L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EC4_FV6eyT6BWumTAFN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JK9nx1y.Xl1Qo37JcPi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nET4FQkBri0bi9AkKaB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e6S.RcGtmIhv86BSlm5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nwA3qmphbhtc1kTodN9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ZmKNrvykQGcaeHnNXyb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57MG0hmOoWC0S6NblPKK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ObHnShMGt04CH4GB8R.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LHiGX8YpfC7UK9cTj1A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VRu8qmjoIskT3S9fUDP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dSjYvctnu8jwiSBFEUw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SiL2C0meVjV4UmRUtKh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hfGhql5XB.EoZyaGURu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txMepZ24eQkbgyAyXMN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tPp7OsEb8.bDWVODcNU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mispGA4BD9gyisfiQSd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ikKfh9mr1LJgx7qhMqG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2STf0nArNEG2jAkbfV1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DVoa0GRz6J8yyh4eAPI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uDnLjaSpu0q2n8zmulb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uwAu6Yo.jotmJ9O20Rr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AGs2Dx.Wsj9RHCMnUff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x7EA.M7k4GSLugZlW4o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fTfopKEA8.Zpndc6A_I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9g9PunqrnPzZD2Soqi5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aMZ4isLkSzbpNW..WHR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URDKLJXrF_lJvdu1.pE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ZohA11bnGIcScIBVyGK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9O67mGFHwK6O19Nu03P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q0KWSgv1kp2c1vy9S7R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x6ZT.qwQjrTX1WkQlFG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_IbeKqxkEgbr7_uV435g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0xr9jyq7x0FSs0FWirx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vvN0sRfoDS7DHUVzIU2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3HNWhai4DRHIpY3vhD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jh9I2K9v2wFtJVyIz8O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c0ity0wt1KlKx73xh01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xPtUZmzw0ka63IOrNJh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CR4q1f6_IiYtalNiXS6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W5vSU5os7CkKEKVQeiw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f7dsQFHHRaC8RmFXWp2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82lY5.l0QM2aENBTLOE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8Qv7A8CT3z9JMoBMptX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ITSHRWa3v7Slw3aI5ln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v4nBqJy_3AMuEQhuQJy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JIDeO01xzfXu91mN7Z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h96vxMHcEx64sQknToV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KbgdgqqgoIoYZ2BDj47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Tof6NGcXQ8PolHpPsqx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sbvUIDO8GqNRMJt8Zx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2cherQOqu1WLc2LaSc8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q128ovb215k_I.lptA1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04AJY4kcdQJ7jk0Nzb3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P5n0lQQzP8RJkjvALmt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D4jMOpJb9FMgMvA2Eyt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cDQ6Yx.TAov8W8IUamd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6uOFjdUUc_Z.eIeU6d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rFuLWtJ5U.qIwNu7Mbj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MFQmEWAjqp8mC6YzSef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yCrULYonhxQlhZ7pslA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arM5p4tt_f5NkZ417wL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hHZri0be_iJ8T1R4YtG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HFaOtHpqB.438B7Qe4h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mq9b7zYRlFpFL7XDu6r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4oC5PjYOebv9eWyJ_vv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wS4Yj4RCYbdAUlqvr_O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ZjReZBQkss7j8VFej_m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7z27U_KdGoKrI18Ctw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0x4EQdkULsdeteqxhGY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WRTSmNudqNqRyUWbZNJ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3HeIck7M.kXS49SJ31e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WRTSmNudqNqRyUWbZNJ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Zp5SpcaAZ7gYMkMoAg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VQI58Els2fcOc1yWYDW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rbaZ7mtxTZmT6RVjalJ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8SSkOw8q5r.k1KVeeZS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BjO_tMS8M8E1Hzeiso9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.QJEmooWZb7FTVer5Wa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o9NAQ2LF0T84pCOzaeT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czIIzED9Wz17gvs4wog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tXo7pLfqXBQcZKVNO9K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79a2_ZFOMMKZdGcGRN6N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uh7QStbh6nv_9YErlxI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2sT7w6dCWyYpT8vrM97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WyPQm4PHclCX60Mt0Pl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bPN8KWRiqXpYML0FZ1J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4aWeHxnulo0sja1m2y2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VhNzZABdxelh3uxXU3.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ihTintLvmaRx2kiyC0R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aw7nsSoENzlnFL2FjBY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4qgQNg1S_VqToohN86l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U0yd9zbptfwk3agDN.g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tqo0jwEVZZAMP2hM_im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3oPGEm9PkXa_VBLsauR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Na73NbSoq2Vs6XM2jH.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bVyXrYaQTO9Dk4F5p1y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2zlbkjD0Ig.8iz97gNT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z.G3OBk.XPwa9b7174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cUZ5kRiwl.su9pjo5xw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lbZJAPGGK.Anlo8Tafg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q6Dg8lUdUj73PaCx_jb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kl5.HpMOwyLhUypX9Vc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9zHMMcI2pQOqPtyXXDU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3oPGEm9PkXa_VBLsauR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9zHMMcI2pQOqPtyXXDU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Na73NbSoq2Vs6XM2jH.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kl5.HpMOwyLhUypX9Vc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jh9I2K9v2wFtJVyIz8O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sSHy3tZ_G1yaS8z787M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pc8vx5GGfWyKeowXq5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QuozLKzzysG8GS.VeBu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94pADQpe7AIN33gnaZS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Jw3yJDYkWy4SIJ8jgqV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zqa6BwW2MqUXK8uW8V0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I_yxtRMMitP53dGJjdv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88WBDyhyxhgc2bMTlEa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uHlBiEkAZqwGoXEe7YN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TdTYJlnOk0O9LtXKjbN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ff_HrRAqhoDT0dw32KP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qLJsdsxmSx1Tfea3osN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RT2ZcTqSQJIyr.9.PMM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JvEanU4cY0Ti2Htvffk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RcWzEQxBNSopWIhi7Rn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n.aLTiVgrdCjZzU.1Ud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zFm1GjDkAbG.aYItaUW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_kWQoTSK2xoEHbBbNJ8l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eipZe0m8L2wtv7pJVwb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7_0EOSjfuNMjg9HfYzY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vUtIsb1L5wq0Ddj_5LU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.5BmPF3_iwzMjA0XFQD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rrHrXRENOY8L.xcPMgY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PXnL.N.EzOUq81XJJA5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zBtwfGJUoMNNUsYvV7i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r_raRdlWU4qR4oiY.9g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T2VjvEkdW0pLgIyDK5r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bIj7wDJ7EaxikUtM.HO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s9kO9vuHW5SOCVpqLW3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GC2eWYCC9.T8ppaVWlR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CcVGdu4qJtidUC9JYIk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XG9NFh1nhVSV_Y__6Xsw"/>
</p:tagLst>
</file>

<file path=ppt/theme/theme1.xml><?xml version="1.0" encoding="utf-8"?>
<a:theme xmlns:a="http://schemas.openxmlformats.org/drawingml/2006/main" name="CKI Titles and Dividers">
  <a:themeElements>
    <a:clrScheme name="CKI Colors">
      <a:dk1>
        <a:srgbClr val="000000"/>
      </a:dk1>
      <a:lt1>
        <a:srgbClr val="FFFFFF"/>
      </a:lt1>
      <a:dk2>
        <a:srgbClr val="D6D6D6"/>
      </a:dk2>
      <a:lt2>
        <a:srgbClr val="5C5C5C"/>
      </a:lt2>
      <a:accent1>
        <a:srgbClr val="009BDB"/>
      </a:accent1>
      <a:accent2>
        <a:srgbClr val="002230"/>
      </a:accent2>
      <a:accent3>
        <a:srgbClr val="805BC9"/>
      </a:accent3>
      <a:accent4>
        <a:srgbClr val="A73DA7"/>
      </a:accent4>
      <a:accent5>
        <a:srgbClr val="D0227C"/>
      </a:accent5>
      <a:accent6>
        <a:srgbClr val="34A398"/>
      </a:accent6>
      <a:hlink>
        <a:srgbClr val="46647B"/>
      </a:hlink>
      <a:folHlink>
        <a:srgbClr val="7891A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solidFill>
          <a:srgbClr val="E3E8EE"/>
        </a:solidFill>
      </a:spPr>
      <a:bodyPr wrap="square" lIns="137160" tIns="137160" rIns="274320" bIns="137160" rtlCol="0">
        <a:spAutoFit/>
      </a:bodyPr>
      <a:lstStyle>
        <a:defPPr marL="0" indent="0" algn="l">
          <a:spcBef>
            <a:spcPts val="600"/>
          </a:spcBef>
          <a:spcAft>
            <a:spcPts val="600"/>
          </a:spcAft>
          <a:buNone/>
          <a:defRPr sz="125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129C6958-5246-3146-8B47-CD9A1CED7E54}" vid="{8183B7D9-9D4C-1046-85F4-157D30906B62}"/>
    </a:ext>
  </a:extLst>
</a:theme>
</file>

<file path=ppt/theme/theme2.xml><?xml version="1.0" encoding="utf-8"?>
<a:theme xmlns:a="http://schemas.openxmlformats.org/drawingml/2006/main" name="CKI Content Slides">
  <a:themeElements>
    <a:clrScheme name="CKI Colors">
      <a:dk1>
        <a:srgbClr val="000000"/>
      </a:dk1>
      <a:lt1>
        <a:srgbClr val="FFFFFF"/>
      </a:lt1>
      <a:dk2>
        <a:srgbClr val="D6D6D6"/>
      </a:dk2>
      <a:lt2>
        <a:srgbClr val="5C5C5C"/>
      </a:lt2>
      <a:accent1>
        <a:srgbClr val="009BDB"/>
      </a:accent1>
      <a:accent2>
        <a:srgbClr val="002230"/>
      </a:accent2>
      <a:accent3>
        <a:srgbClr val="805BC9"/>
      </a:accent3>
      <a:accent4>
        <a:srgbClr val="A73DA7"/>
      </a:accent4>
      <a:accent5>
        <a:srgbClr val="D0227C"/>
      </a:accent5>
      <a:accent6>
        <a:srgbClr val="34A398"/>
      </a:accent6>
      <a:hlink>
        <a:srgbClr val="46647B"/>
      </a:hlink>
      <a:folHlink>
        <a:srgbClr val="7891A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solidFill>
          <a:srgbClr val="E3E8EE"/>
        </a:solidFill>
      </a:spPr>
      <a:bodyPr wrap="square" lIns="137160" tIns="137160" rIns="274320" bIns="137160" rtlCol="0">
        <a:spAutoFit/>
      </a:bodyPr>
      <a:lstStyle>
        <a:defPPr marL="0" indent="0" algn="l">
          <a:spcBef>
            <a:spcPts val="600"/>
          </a:spcBef>
          <a:spcAft>
            <a:spcPts val="600"/>
          </a:spcAft>
          <a:buNone/>
          <a:defRPr sz="125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129C6958-5246-3146-8B47-CD9A1CED7E54}" vid="{3C7FDD96-678F-8645-B1BA-7524460806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CKI Slide Master Template (2)</Template>
  <TotalTime>174</TotalTime>
  <Words>4929</Words>
  <Application>Microsoft Office PowerPoint</Application>
  <PresentationFormat>Widescreen</PresentationFormat>
  <Paragraphs>793</Paragraphs>
  <Slides>19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Helvetica</vt:lpstr>
      <vt:lpstr>Times New Roman</vt:lpstr>
      <vt:lpstr>Wingdings</vt:lpstr>
      <vt:lpstr>CKI Titles and Dividers</vt:lpstr>
      <vt:lpstr>CKI Content Slides</vt:lpstr>
      <vt:lpstr>think-cell Slide</vt:lpstr>
      <vt:lpstr>Rethinking Plastics </vt:lpstr>
      <vt:lpstr>Current system generates ~450 Mt of plastics and ~2 Gt CO₂e; projected to grow significantly if current trends continue </vt:lpstr>
      <vt:lpstr>~70% of plastic lifecycle emissions come from the production process, ~20% from fossil feedstocks, ~10% from end of life</vt:lpstr>
      <vt:lpstr>Plastics remain difficult to replace because of significant material and cost advantages compared with alternative materials</vt:lpstr>
      <vt:lpstr>Plastics decarbonization will need five levers to decouple from fossil fuels and reduce production emissions</vt:lpstr>
      <vt:lpstr>Packaging and consumer products with the highest potential for plastic reduction</vt:lpstr>
      <vt:lpstr>‘Bioplastics’ refers to a wide range of materials that emerge as a lower emission substitute for traditional plastics​</vt:lpstr>
      <vt:lpstr>Narrowing performance and cost gaps is key for scaling bioplastics adoption; polylactic acid is closest to reaching parity</vt:lpstr>
      <vt:lpstr>Only ~10% of plastic waste is recycled; design and sorting issues render over 60% of collected plastics unrecyclable</vt:lpstr>
      <vt:lpstr>Recycling can abate 20% to 35% of total plastics emissions</vt:lpstr>
      <vt:lpstr>Electrifying plastics production could tackle &gt;50% of emissions; monomer fabrication is the largest lever but has lowest TRL</vt:lpstr>
      <vt:lpstr>Electrified steam cracking (E-SC) could decarbonize monomer fabrication but is limited by renewable energy availability</vt:lpstr>
      <vt:lpstr>Carbon capture can be applied to feedstock production, monomer fabrication, and end-of-life treatment with utilization</vt:lpstr>
      <vt:lpstr>Investment in plastics is projected to grow, led by petrochemical companies with strategic interests to prolong demand</vt:lpstr>
      <vt:lpstr>Current capital deployment is skewed toward recycling; greater upstream investment is needed to reach decarbonization potential </vt:lpstr>
      <vt:lpstr>Decarbonization levers must overcome key financial barriers for investment, especially high CapEx and unclear business models</vt:lpstr>
      <vt:lpstr>Policy alignment, risk-sharing tools, and robust data are essential to mobilize capital toward plastics solutions</vt:lpstr>
      <vt:lpstr>CKI Plastics Team</vt:lpstr>
      <vt:lpstr>Glossary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Jisu Kim</dc:creator>
  <cp:lastModifiedBy>Farchi Behar, Ariela</cp:lastModifiedBy>
  <cp:revision>68</cp:revision>
  <dcterms:created xsi:type="dcterms:W3CDTF">2024-08-21T18:06:09Z</dcterms:created>
  <dcterms:modified xsi:type="dcterms:W3CDTF">2026-07-02T16:00:24Z</dcterms:modified>
</cp:coreProperties>
</file>